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EA20CC-B549-4B39-AB37-D34B7D2DF287}" type="datetimeFigureOut">
              <a:rPr lang="tr-TR" smtClean="0"/>
              <a:t>12.05.2020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EE0321-5E9C-46C8-B141-F3DBDE1F03D2}"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8142283D-1C8B-4821-A2D4-2C458A694139}" type="slidenum">
              <a:rPr lang="tr-TR" smtClean="0">
                <a:latin typeface="Arial" charset="0"/>
              </a:rPr>
              <a:pPr/>
              <a:t>1</a:t>
            </a:fld>
            <a:endParaRPr lang="tr-TR" smtClean="0">
              <a:latin typeface="Arial"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spcBef>
                <a:spcPct val="50000"/>
              </a:spcBef>
            </a:pPr>
            <a:r>
              <a:rPr lang="en-US" smtClean="0">
                <a:latin typeface="Arial" charset="0"/>
              </a:rPr>
              <a:t>The gown should be donned first.  The mask or respirator should be put on next and properly adjusted to fit; remember to fit check the respirator.  The goggles or face shield should be donned next and the gloves are donned last.  Keep in mind, the combination of PPE used, and therefore the sequence for donning, will be determined by the precautions that need to be taken.  </a:t>
            </a:r>
          </a:p>
          <a:p>
            <a:pPr eaLnBrk="1" hangingPunct="1">
              <a:spcBef>
                <a:spcPct val="50000"/>
              </a:spcBef>
            </a:pPr>
            <a:endParaRPr lang="en-US" smtClean="0">
              <a:latin typeface="Arial" charset="0"/>
            </a:endParaRPr>
          </a:p>
          <a:p>
            <a:pPr eaLnBrk="1" hangingPunct="1"/>
            <a:endParaRPr lang="tr-TR"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484B7879-A3BD-4C4F-802B-97F4A2A8C801}" type="slidenum">
              <a:rPr lang="tr-TR" smtClean="0">
                <a:latin typeface="Arial" charset="0"/>
              </a:rPr>
              <a:pPr/>
              <a:t>3</a:t>
            </a:fld>
            <a:endParaRPr lang="tr-TR" smtClean="0">
              <a:latin typeface="Arial"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r>
              <a:rPr lang="tr-TR" smtClean="0">
                <a:latin typeface="Arial" charset="0"/>
              </a:rPr>
              <a:t>Uyum testi en kolay şöyle yapılır: inhale edildiğinde çökmeli, nefes verildiğinde kenarlardan kaçak olmamalı</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57C02A13-CE8B-481F-8194-262F2F35B565}" type="slidenum">
              <a:rPr lang="tr-TR" smtClean="0">
                <a:latin typeface="Arial" charset="0"/>
              </a:rPr>
              <a:pPr/>
              <a:t>8</a:t>
            </a:fld>
            <a:endParaRPr lang="tr-TR" smtClean="0">
              <a:latin typeface="Arial" charset="0"/>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spcBef>
                <a:spcPct val="50000"/>
              </a:spcBef>
            </a:pPr>
            <a:r>
              <a:rPr lang="en-US" smtClean="0">
                <a:latin typeface="Arial" charset="0"/>
              </a:rPr>
              <a:t>The sequence for removing PPE is intended to limit opportunities for self-contamination.  The gloves are considered the most contaminated pieces of PPE and are therefore removed first.   The face shield or goggles are next because they are more cumbersome and would interfere with removal of other PPE.  The gown is third in the sequence, followed by the mask or respirator.</a:t>
            </a:r>
          </a:p>
          <a:p>
            <a:pPr eaLnBrk="1" hangingPunct="1">
              <a:spcBef>
                <a:spcPct val="50000"/>
              </a:spcBef>
            </a:pPr>
            <a:endParaRPr lang="en-US" smtClean="0">
              <a:latin typeface="Arial" charset="0"/>
            </a:endParaRPr>
          </a:p>
          <a:p>
            <a:pPr eaLnBrk="1" hangingPunct="1">
              <a:spcBef>
                <a:spcPct val="50000"/>
              </a:spcBef>
            </a:pPr>
            <a:endParaRPr lang="en-US" smtClean="0">
              <a:latin typeface="Arial" charset="0"/>
            </a:endParaRPr>
          </a:p>
          <a:p>
            <a:pPr eaLnBrk="1" hangingPunct="1">
              <a:spcBef>
                <a:spcPct val="50000"/>
              </a:spcBef>
            </a:pPr>
            <a:endParaRPr lang="en-US" smtClean="0">
              <a:latin typeface="Arial" charset="0"/>
            </a:endParaRPr>
          </a:p>
          <a:p>
            <a:pPr eaLnBrk="1" hangingPunct="1"/>
            <a:endParaRPr lang="tr-TR"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Başlık, Metin ve Küçük Resim">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Küçük Resim Yer Tutucusu"/>
          <p:cNvSpPr>
            <a:spLocks noGrp="1"/>
          </p:cNvSpPr>
          <p:nvPr>
            <p:ph type="clipArt" sz="half" idx="2"/>
          </p:nvPr>
        </p:nvSpPr>
        <p:spPr>
          <a:xfrm>
            <a:off x="4648200" y="1600200"/>
            <a:ext cx="4038600" cy="4525963"/>
          </a:xfrm>
        </p:spPr>
        <p:txBody>
          <a:bodyPr/>
          <a:lstStyle/>
          <a:p>
            <a:pPr lvl="0"/>
            <a:endParaRPr lang="tr-TR"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1191063D-7998-48C0-B790-2D592739113F}" type="slidenum">
              <a:rPr lang="tr-TR"/>
              <a:pPr>
                <a:defRPr/>
              </a:pPr>
              <a:t>‹#›</a:t>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F0A31EF6-202F-41F6-8E56-14DBF354BBA1}" type="slidenum">
              <a:rPr lang="tr-TR"/>
              <a:pPr>
                <a:defRPr/>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cSld name="Başlık ve İçerik Üzerinde Metin">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600200"/>
            <a:ext cx="8229600" cy="21859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57200" y="3938588"/>
            <a:ext cx="8229600" cy="21875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6BCEBB66-8AE7-4DFD-89B6-3EFA45337AE7}" type="slidenum">
              <a:rPr lang="tr-TR"/>
              <a:pPr>
                <a:defRPr/>
              </a:pPr>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x">
  <p:cSld name="Başlık, İçerik ve Metin">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648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A2943738-7E2C-426A-9962-C9FB1F741598}"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12.05.2020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12.05.2020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15.xml"/><Relationship Id="rId4" Type="http://schemas.openxmlformats.org/officeDocument/2006/relationships/image" Target="../media/image15.jpe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jpe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4.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fontScale="90000"/>
          </a:bodyPr>
          <a:lstStyle/>
          <a:p>
            <a:pPr eaLnBrk="1" hangingPunct="1"/>
            <a:r>
              <a:rPr lang="tr-TR" dirty="0" smtClean="0">
                <a:solidFill>
                  <a:srgbClr val="CC0000"/>
                </a:solidFill>
              </a:rPr>
              <a:t>Koruyucu ekipmanın uygun kullanımı</a:t>
            </a:r>
          </a:p>
        </p:txBody>
      </p:sp>
      <p:sp>
        <p:nvSpPr>
          <p:cNvPr id="27651" name="Rectangle 3"/>
          <p:cNvSpPr>
            <a:spLocks noGrp="1" noChangeArrowheads="1"/>
          </p:cNvSpPr>
          <p:nvPr>
            <p:ph type="body" idx="1"/>
          </p:nvPr>
        </p:nvSpPr>
        <p:spPr/>
        <p:txBody>
          <a:bodyPr/>
          <a:lstStyle/>
          <a:p>
            <a:pPr eaLnBrk="1" hangingPunct="1">
              <a:lnSpc>
                <a:spcPct val="170000"/>
              </a:lnSpc>
              <a:buNone/>
            </a:pPr>
            <a:r>
              <a:rPr lang="tr-TR" b="1" dirty="0" smtClean="0">
                <a:solidFill>
                  <a:schemeClr val="tx2"/>
                </a:solidFill>
              </a:rPr>
              <a:t>Giyme sırası</a:t>
            </a:r>
          </a:p>
          <a:p>
            <a:pPr lvl="1" eaLnBrk="1" hangingPunct="1">
              <a:lnSpc>
                <a:spcPct val="170000"/>
              </a:lnSpc>
            </a:pPr>
            <a:r>
              <a:rPr lang="tr-TR" dirty="0" smtClean="0"/>
              <a:t>Önlük</a:t>
            </a:r>
          </a:p>
          <a:p>
            <a:pPr lvl="1" eaLnBrk="1" hangingPunct="1">
              <a:lnSpc>
                <a:spcPct val="170000"/>
              </a:lnSpc>
            </a:pPr>
            <a:r>
              <a:rPr lang="tr-TR" dirty="0" smtClean="0"/>
              <a:t>Maske</a:t>
            </a:r>
          </a:p>
          <a:p>
            <a:pPr lvl="1" eaLnBrk="1" hangingPunct="1">
              <a:lnSpc>
                <a:spcPct val="170000"/>
              </a:lnSpc>
            </a:pPr>
            <a:r>
              <a:rPr lang="tr-TR" dirty="0" smtClean="0"/>
              <a:t>Gözlük-yüz koruyucu</a:t>
            </a:r>
          </a:p>
          <a:p>
            <a:pPr lvl="1" eaLnBrk="1" hangingPunct="1">
              <a:lnSpc>
                <a:spcPct val="170000"/>
              </a:lnSpc>
            </a:pPr>
            <a:r>
              <a:rPr lang="tr-TR" dirty="0" smtClean="0"/>
              <a:t>Eldiven</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tr-TR" smtClean="0">
                <a:solidFill>
                  <a:srgbClr val="CC0000"/>
                </a:solidFill>
              </a:rPr>
              <a:t>Gözlük-yüz koruyucusu çıkarılırken</a:t>
            </a:r>
          </a:p>
        </p:txBody>
      </p:sp>
      <p:sp>
        <p:nvSpPr>
          <p:cNvPr id="36867" name="Rectangle 3"/>
          <p:cNvSpPr>
            <a:spLocks noGrp="1" noChangeArrowheads="1"/>
          </p:cNvSpPr>
          <p:nvPr>
            <p:ph type="body" sz="half" idx="1"/>
          </p:nvPr>
        </p:nvSpPr>
        <p:spPr>
          <a:xfrm>
            <a:off x="533400" y="1828800"/>
            <a:ext cx="8229600" cy="1676400"/>
          </a:xfrm>
        </p:spPr>
        <p:txBody>
          <a:bodyPr/>
          <a:lstStyle/>
          <a:p>
            <a:pPr eaLnBrk="1" hangingPunct="1"/>
            <a:r>
              <a:rPr lang="tr-TR" sz="2800" dirty="0" smtClean="0"/>
              <a:t>Eldivensiz ellerle çıkarılır</a:t>
            </a:r>
          </a:p>
          <a:p>
            <a:pPr eaLnBrk="1" hangingPunct="1"/>
            <a:endParaRPr lang="tr-TR" sz="2800" dirty="0" smtClean="0"/>
          </a:p>
        </p:txBody>
      </p:sp>
      <p:pic>
        <p:nvPicPr>
          <p:cNvPr id="36868" name="Picture 4" descr="7A_color"/>
          <p:cNvPicPr>
            <a:picLocks noGrp="1" noChangeAspect="1" noChangeArrowheads="1"/>
          </p:cNvPicPr>
          <p:nvPr>
            <p:ph sz="half" idx="2"/>
          </p:nvPr>
        </p:nvPicPr>
        <p:blipFill>
          <a:blip r:embed="rId2" cstate="print"/>
          <a:srcRect/>
          <a:stretch>
            <a:fillRect/>
          </a:stretch>
        </p:blipFill>
        <p:spPr>
          <a:xfrm>
            <a:off x="1066800" y="3886200"/>
            <a:ext cx="2538413" cy="2187575"/>
          </a:xfrm>
          <a:noFill/>
        </p:spPr>
      </p:pic>
      <p:pic>
        <p:nvPicPr>
          <p:cNvPr id="36869" name="Picture 5" descr="7B_color"/>
          <p:cNvPicPr>
            <a:picLocks noChangeAspect="1" noChangeArrowheads="1"/>
          </p:cNvPicPr>
          <p:nvPr/>
        </p:nvPicPr>
        <p:blipFill>
          <a:blip r:embed="rId3" cstate="print"/>
          <a:srcRect/>
          <a:stretch>
            <a:fillRect/>
          </a:stretch>
        </p:blipFill>
        <p:spPr bwMode="auto">
          <a:xfrm>
            <a:off x="5562600" y="3886200"/>
            <a:ext cx="2628900" cy="2120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tr-TR" smtClean="0">
                <a:solidFill>
                  <a:srgbClr val="CC0000"/>
                </a:solidFill>
              </a:rPr>
              <a:t>Önlük çıkarılırken</a:t>
            </a:r>
          </a:p>
        </p:txBody>
      </p:sp>
      <p:sp>
        <p:nvSpPr>
          <p:cNvPr id="37891" name="Rectangle 3"/>
          <p:cNvSpPr>
            <a:spLocks noGrp="1" noChangeArrowheads="1"/>
          </p:cNvSpPr>
          <p:nvPr>
            <p:ph type="body" sz="half" idx="2"/>
          </p:nvPr>
        </p:nvSpPr>
        <p:spPr>
          <a:xfrm>
            <a:off x="4719638" y="1600200"/>
            <a:ext cx="4316412" cy="4525963"/>
          </a:xfrm>
        </p:spPr>
        <p:txBody>
          <a:bodyPr/>
          <a:lstStyle/>
          <a:p>
            <a:pPr eaLnBrk="1" hangingPunct="1">
              <a:lnSpc>
                <a:spcPct val="120000"/>
              </a:lnSpc>
            </a:pPr>
            <a:r>
              <a:rPr lang="tr-TR" sz="2800" dirty="0" smtClean="0"/>
              <a:t>Omuz kısımlarından tutulur</a:t>
            </a:r>
          </a:p>
          <a:p>
            <a:pPr eaLnBrk="1" hangingPunct="1">
              <a:lnSpc>
                <a:spcPct val="120000"/>
              </a:lnSpc>
            </a:pPr>
            <a:r>
              <a:rPr lang="tr-TR" sz="2800" dirty="0" err="1" smtClean="0"/>
              <a:t>Kontamine</a:t>
            </a:r>
            <a:r>
              <a:rPr lang="tr-TR" sz="2800" dirty="0" smtClean="0"/>
              <a:t> dış yüz içe doğru çevrilir</a:t>
            </a:r>
          </a:p>
          <a:p>
            <a:pPr eaLnBrk="1" hangingPunct="1">
              <a:lnSpc>
                <a:spcPct val="120000"/>
              </a:lnSpc>
            </a:pPr>
            <a:r>
              <a:rPr lang="tr-TR" sz="2800" dirty="0" smtClean="0"/>
              <a:t>Yuvarlayarak katlanır</a:t>
            </a:r>
          </a:p>
          <a:p>
            <a:pPr eaLnBrk="1" hangingPunct="1">
              <a:lnSpc>
                <a:spcPct val="120000"/>
              </a:lnSpc>
            </a:pPr>
            <a:r>
              <a:rPr lang="tr-TR" sz="2800" dirty="0" smtClean="0"/>
              <a:t>Çıkarıldığında sadece temiz taraf görünmelidir</a:t>
            </a:r>
          </a:p>
        </p:txBody>
      </p:sp>
      <p:grpSp>
        <p:nvGrpSpPr>
          <p:cNvPr id="2" name="Group 4"/>
          <p:cNvGrpSpPr>
            <a:grpSpLocks/>
          </p:cNvGrpSpPr>
          <p:nvPr/>
        </p:nvGrpSpPr>
        <p:grpSpPr bwMode="auto">
          <a:xfrm>
            <a:off x="330200" y="2565400"/>
            <a:ext cx="2225675" cy="2466975"/>
            <a:chOff x="601" y="1084"/>
            <a:chExt cx="1577" cy="1554"/>
          </a:xfrm>
        </p:grpSpPr>
        <p:pic>
          <p:nvPicPr>
            <p:cNvPr id="37894" name="Picture 5" descr="8A_color"/>
            <p:cNvPicPr>
              <a:picLocks noChangeAspect="1" noChangeArrowheads="1"/>
            </p:cNvPicPr>
            <p:nvPr/>
          </p:nvPicPr>
          <p:blipFill>
            <a:blip r:embed="rId2" cstate="print"/>
            <a:srcRect/>
            <a:stretch>
              <a:fillRect/>
            </a:stretch>
          </p:blipFill>
          <p:spPr bwMode="auto">
            <a:xfrm>
              <a:off x="601" y="1084"/>
              <a:ext cx="880" cy="1554"/>
            </a:xfrm>
            <a:prstGeom prst="rect">
              <a:avLst/>
            </a:prstGeom>
            <a:noFill/>
            <a:ln w="9525">
              <a:noFill/>
              <a:miter lim="800000"/>
              <a:headEnd/>
              <a:tailEnd/>
            </a:ln>
          </p:spPr>
        </p:pic>
        <p:pic>
          <p:nvPicPr>
            <p:cNvPr id="37895" name="Picture 6" descr="8B_color"/>
            <p:cNvPicPr>
              <a:picLocks noChangeAspect="1" noChangeArrowheads="1"/>
            </p:cNvPicPr>
            <p:nvPr/>
          </p:nvPicPr>
          <p:blipFill>
            <a:blip r:embed="rId3" cstate="print"/>
            <a:srcRect/>
            <a:stretch>
              <a:fillRect/>
            </a:stretch>
          </p:blipFill>
          <p:spPr bwMode="auto">
            <a:xfrm>
              <a:off x="1535" y="1084"/>
              <a:ext cx="643" cy="1554"/>
            </a:xfrm>
            <a:prstGeom prst="rect">
              <a:avLst/>
            </a:prstGeom>
            <a:noFill/>
            <a:ln w="9525">
              <a:noFill/>
              <a:miter lim="800000"/>
              <a:headEnd/>
              <a:tailEnd/>
            </a:ln>
          </p:spPr>
        </p:pic>
      </p:grpSp>
      <p:pic>
        <p:nvPicPr>
          <p:cNvPr id="37893" name="Picture 7" descr="8C_color"/>
          <p:cNvPicPr>
            <a:picLocks noGrp="1" noChangeAspect="1" noChangeArrowheads="1"/>
          </p:cNvPicPr>
          <p:nvPr>
            <p:ph sz="half" idx="1"/>
          </p:nvPr>
        </p:nvPicPr>
        <p:blipFill>
          <a:blip r:embed="rId4" cstate="print"/>
          <a:srcRect/>
          <a:stretch>
            <a:fillRect/>
          </a:stretch>
        </p:blipFill>
        <p:spPr>
          <a:xfrm>
            <a:off x="2895600" y="2514600"/>
            <a:ext cx="1676400" cy="2447925"/>
          </a:xfr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tr-TR" smtClean="0">
                <a:solidFill>
                  <a:srgbClr val="CC0000"/>
                </a:solidFill>
              </a:rPr>
              <a:t>Maske çıkarılırken</a:t>
            </a:r>
          </a:p>
        </p:txBody>
      </p:sp>
      <p:sp>
        <p:nvSpPr>
          <p:cNvPr id="38915" name="Rectangle 3"/>
          <p:cNvSpPr>
            <a:spLocks noGrp="1" noChangeArrowheads="1"/>
          </p:cNvSpPr>
          <p:nvPr>
            <p:ph type="body" sz="half" idx="2"/>
          </p:nvPr>
        </p:nvSpPr>
        <p:spPr>
          <a:xfrm>
            <a:off x="4648200" y="1600200"/>
            <a:ext cx="4171950" cy="4525963"/>
          </a:xfrm>
        </p:spPr>
        <p:txBody>
          <a:bodyPr/>
          <a:lstStyle/>
          <a:p>
            <a:pPr eaLnBrk="1" hangingPunct="1">
              <a:lnSpc>
                <a:spcPct val="120000"/>
              </a:lnSpc>
            </a:pPr>
            <a:r>
              <a:rPr lang="tr-TR" sz="2800" dirty="0" smtClean="0"/>
              <a:t>Maske bağları (önce alttaki) çözülür</a:t>
            </a:r>
          </a:p>
          <a:p>
            <a:pPr eaLnBrk="1" hangingPunct="1">
              <a:lnSpc>
                <a:spcPct val="120000"/>
              </a:lnSpc>
            </a:pPr>
            <a:r>
              <a:rPr lang="tr-TR" sz="2800" dirty="0" smtClean="0"/>
              <a:t>Maskenin ön yüzü </a:t>
            </a:r>
            <a:r>
              <a:rPr lang="tr-TR" sz="2800" dirty="0" err="1" smtClean="0"/>
              <a:t>kontamine</a:t>
            </a:r>
            <a:r>
              <a:rPr lang="tr-TR" sz="2800" dirty="0" smtClean="0"/>
              <a:t> olduğu için elle temas etmemelidir</a:t>
            </a:r>
          </a:p>
          <a:p>
            <a:pPr eaLnBrk="1" hangingPunct="1">
              <a:lnSpc>
                <a:spcPct val="120000"/>
              </a:lnSpc>
            </a:pPr>
            <a:r>
              <a:rPr lang="tr-TR" sz="2800" dirty="0" smtClean="0"/>
              <a:t>Bağlardan tutularak atılır </a:t>
            </a:r>
          </a:p>
        </p:txBody>
      </p:sp>
      <p:pic>
        <p:nvPicPr>
          <p:cNvPr id="38916" name="Picture 4" descr="9A"/>
          <p:cNvPicPr>
            <a:picLocks noGrp="1" noChangeAspect="1" noChangeArrowheads="1"/>
          </p:cNvPicPr>
          <p:nvPr>
            <p:ph sz="half" idx="1"/>
          </p:nvPr>
        </p:nvPicPr>
        <p:blipFill>
          <a:blip r:embed="rId2" cstate="print"/>
          <a:srcRect/>
          <a:stretch>
            <a:fillRect/>
          </a:stretch>
        </p:blipFill>
        <p:spPr>
          <a:xfrm>
            <a:off x="381000" y="1524000"/>
            <a:ext cx="3009900" cy="2381250"/>
          </a:xfrm>
          <a:noFill/>
        </p:spPr>
      </p:pic>
      <p:pic>
        <p:nvPicPr>
          <p:cNvPr id="38917" name="Picture 5"/>
          <p:cNvPicPr>
            <a:picLocks noChangeAspect="1" noChangeArrowheads="1"/>
          </p:cNvPicPr>
          <p:nvPr/>
        </p:nvPicPr>
        <p:blipFill>
          <a:blip r:embed="rId3" cstate="print"/>
          <a:srcRect/>
          <a:stretch>
            <a:fillRect/>
          </a:stretch>
        </p:blipFill>
        <p:spPr bwMode="auto">
          <a:xfrm>
            <a:off x="1524000" y="3371850"/>
            <a:ext cx="3140075" cy="3486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228600" y="228600"/>
            <a:ext cx="8534400" cy="1219200"/>
          </a:xfrm>
        </p:spPr>
        <p:txBody>
          <a:bodyPr/>
          <a:lstStyle/>
          <a:p>
            <a:pPr eaLnBrk="1" hangingPunct="1"/>
            <a:r>
              <a:rPr lang="tr-TR" smtClean="0">
                <a:solidFill>
                  <a:srgbClr val="CC0000"/>
                </a:solidFill>
              </a:rPr>
              <a:t>Önlük giyerken</a:t>
            </a:r>
          </a:p>
        </p:txBody>
      </p:sp>
      <p:sp>
        <p:nvSpPr>
          <p:cNvPr id="28675" name="Rectangle 3"/>
          <p:cNvSpPr>
            <a:spLocks noGrp="1" noChangeArrowheads="1"/>
          </p:cNvSpPr>
          <p:nvPr>
            <p:ph type="body" sz="half" idx="1"/>
          </p:nvPr>
        </p:nvSpPr>
        <p:spPr>
          <a:xfrm>
            <a:off x="457200" y="1412875"/>
            <a:ext cx="4906963" cy="4572000"/>
          </a:xfrm>
        </p:spPr>
        <p:txBody>
          <a:bodyPr/>
          <a:lstStyle/>
          <a:p>
            <a:pPr eaLnBrk="1" hangingPunct="1">
              <a:lnSpc>
                <a:spcPct val="90000"/>
              </a:lnSpc>
            </a:pPr>
            <a:r>
              <a:rPr lang="tr-TR" sz="2800" dirty="0" smtClean="0"/>
              <a:t>Önlük malzemesi uygulanacak işleme göre uygun tip ve boyutta seçilmeli</a:t>
            </a:r>
          </a:p>
          <a:p>
            <a:pPr eaLnBrk="1" hangingPunct="1">
              <a:lnSpc>
                <a:spcPct val="90000"/>
              </a:lnSpc>
            </a:pPr>
            <a:r>
              <a:rPr lang="tr-TR" sz="2800" dirty="0" smtClean="0"/>
              <a:t>Arkadan bağlanmalı</a:t>
            </a:r>
          </a:p>
          <a:p>
            <a:pPr eaLnBrk="1" hangingPunct="1">
              <a:lnSpc>
                <a:spcPct val="90000"/>
              </a:lnSpc>
            </a:pPr>
            <a:r>
              <a:rPr lang="tr-TR" sz="2800" dirty="0" smtClean="0"/>
              <a:t>Eğer çok küçük ise iki tane önlük giyilmeli</a:t>
            </a:r>
          </a:p>
          <a:p>
            <a:pPr lvl="1" eaLnBrk="1" hangingPunct="1">
              <a:lnSpc>
                <a:spcPct val="90000"/>
              </a:lnSpc>
            </a:pPr>
            <a:r>
              <a:rPr lang="tr-TR" dirty="0" smtClean="0"/>
              <a:t>Biri önden</a:t>
            </a:r>
          </a:p>
          <a:p>
            <a:pPr lvl="1" eaLnBrk="1" hangingPunct="1">
              <a:lnSpc>
                <a:spcPct val="90000"/>
              </a:lnSpc>
            </a:pPr>
            <a:r>
              <a:rPr lang="tr-TR" dirty="0" smtClean="0"/>
              <a:t>Diğeri arkadan</a:t>
            </a:r>
          </a:p>
        </p:txBody>
      </p:sp>
      <p:pic>
        <p:nvPicPr>
          <p:cNvPr id="28676" name="Picture 4" descr="1A_color"/>
          <p:cNvPicPr>
            <a:picLocks noChangeAspect="1" noChangeArrowheads="1"/>
          </p:cNvPicPr>
          <p:nvPr/>
        </p:nvPicPr>
        <p:blipFill>
          <a:blip r:embed="rId2" cstate="print"/>
          <a:srcRect/>
          <a:stretch>
            <a:fillRect/>
          </a:stretch>
        </p:blipFill>
        <p:spPr bwMode="auto">
          <a:xfrm>
            <a:off x="5870575" y="1412875"/>
            <a:ext cx="1725613" cy="2424113"/>
          </a:xfrm>
          <a:prstGeom prst="rect">
            <a:avLst/>
          </a:prstGeom>
          <a:noFill/>
          <a:ln w="9525">
            <a:noFill/>
            <a:miter lim="800000"/>
            <a:headEnd/>
            <a:tailEnd/>
          </a:ln>
        </p:spPr>
      </p:pic>
      <p:pic>
        <p:nvPicPr>
          <p:cNvPr id="28677" name="Picture 5" descr="1B_color"/>
          <p:cNvPicPr>
            <a:picLocks noChangeAspect="1" noChangeArrowheads="1"/>
          </p:cNvPicPr>
          <p:nvPr/>
        </p:nvPicPr>
        <p:blipFill>
          <a:blip r:embed="rId3" cstate="print"/>
          <a:srcRect/>
          <a:stretch>
            <a:fillRect/>
          </a:stretch>
        </p:blipFill>
        <p:spPr bwMode="auto">
          <a:xfrm>
            <a:off x="7094538" y="4103688"/>
            <a:ext cx="1725612" cy="23495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tr-TR" smtClean="0">
                <a:solidFill>
                  <a:srgbClr val="CC0000"/>
                </a:solidFill>
              </a:rPr>
              <a:t>Maske takılırken</a:t>
            </a:r>
          </a:p>
        </p:txBody>
      </p:sp>
      <p:sp>
        <p:nvSpPr>
          <p:cNvPr id="29699" name="Rectangle 3"/>
          <p:cNvSpPr>
            <a:spLocks noGrp="1" noChangeArrowheads="1"/>
          </p:cNvSpPr>
          <p:nvPr>
            <p:ph type="body" sz="half" idx="1"/>
          </p:nvPr>
        </p:nvSpPr>
        <p:spPr/>
        <p:txBody>
          <a:bodyPr/>
          <a:lstStyle/>
          <a:p>
            <a:pPr eaLnBrk="1" hangingPunct="1">
              <a:lnSpc>
                <a:spcPct val="120000"/>
              </a:lnSpc>
            </a:pPr>
            <a:endParaRPr lang="tr-TR" sz="2800" dirty="0" smtClean="0"/>
          </a:p>
          <a:p>
            <a:pPr eaLnBrk="1" hangingPunct="1">
              <a:lnSpc>
                <a:spcPct val="120000"/>
              </a:lnSpc>
            </a:pPr>
            <a:endParaRPr lang="tr-TR" sz="2800" dirty="0" smtClean="0"/>
          </a:p>
          <a:p>
            <a:pPr eaLnBrk="1" hangingPunct="1">
              <a:lnSpc>
                <a:spcPct val="120000"/>
              </a:lnSpc>
            </a:pPr>
            <a:r>
              <a:rPr lang="tr-TR" sz="2800" dirty="0" smtClean="0"/>
              <a:t>Burnu, ağzı ve çeneyi tamamen içine almalı ve yüze uygunluğu tam olmalı</a:t>
            </a:r>
          </a:p>
        </p:txBody>
      </p:sp>
      <p:pic>
        <p:nvPicPr>
          <p:cNvPr id="29700" name="Picture 4" descr="2C"/>
          <p:cNvPicPr>
            <a:picLocks noGrp="1" noChangeAspect="1" noChangeArrowheads="1"/>
          </p:cNvPicPr>
          <p:nvPr>
            <p:ph sz="half" idx="2"/>
          </p:nvPr>
        </p:nvPicPr>
        <p:blipFill>
          <a:blip r:embed="rId3" cstate="print"/>
          <a:srcRect/>
          <a:stretch>
            <a:fillRect/>
          </a:stretch>
        </p:blipFill>
        <p:spPr>
          <a:xfrm>
            <a:off x="5148263" y="1524000"/>
            <a:ext cx="2257425" cy="2590800"/>
          </a:xfrm>
          <a:noFill/>
        </p:spPr>
      </p:pic>
      <p:pic>
        <p:nvPicPr>
          <p:cNvPr id="29701" name="Picture 5"/>
          <p:cNvPicPr>
            <a:picLocks noChangeAspect="1" noChangeArrowheads="1"/>
          </p:cNvPicPr>
          <p:nvPr/>
        </p:nvPicPr>
        <p:blipFill>
          <a:blip r:embed="rId4" cstate="print"/>
          <a:srcRect/>
          <a:stretch>
            <a:fillRect/>
          </a:stretch>
        </p:blipFill>
        <p:spPr bwMode="auto">
          <a:xfrm>
            <a:off x="6781800" y="3733800"/>
            <a:ext cx="2178050" cy="2851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39750" y="301625"/>
            <a:ext cx="7772400" cy="1108075"/>
          </a:xfrm>
        </p:spPr>
        <p:txBody>
          <a:bodyPr/>
          <a:lstStyle/>
          <a:p>
            <a:pPr eaLnBrk="1" hangingPunct="1"/>
            <a:r>
              <a:rPr lang="tr-TR" smtClean="0">
                <a:solidFill>
                  <a:srgbClr val="CC0000"/>
                </a:solidFill>
              </a:rPr>
              <a:t>Maske takıldıktan sonra</a:t>
            </a:r>
          </a:p>
        </p:txBody>
      </p:sp>
      <p:sp>
        <p:nvSpPr>
          <p:cNvPr id="30723" name="Rectangle 3"/>
          <p:cNvSpPr>
            <a:spLocks noGrp="1" noChangeArrowheads="1"/>
          </p:cNvSpPr>
          <p:nvPr>
            <p:ph type="body" idx="1"/>
          </p:nvPr>
        </p:nvSpPr>
        <p:spPr>
          <a:xfrm>
            <a:off x="685800" y="1844675"/>
            <a:ext cx="8001000" cy="4191000"/>
          </a:xfrm>
        </p:spPr>
        <p:txBody>
          <a:bodyPr/>
          <a:lstStyle/>
          <a:p>
            <a:pPr eaLnBrk="1" hangingPunct="1">
              <a:lnSpc>
                <a:spcPct val="160000"/>
              </a:lnSpc>
            </a:pPr>
            <a:r>
              <a:rPr lang="tr-TR" sz="2800" dirty="0" err="1" smtClean="0"/>
              <a:t>Tükrük</a:t>
            </a:r>
            <a:r>
              <a:rPr lang="tr-TR" sz="2800" dirty="0" smtClean="0"/>
              <a:t> veya </a:t>
            </a:r>
            <a:r>
              <a:rPr lang="tr-TR" sz="2800" dirty="0" err="1" smtClean="0"/>
              <a:t>sekresyonlarla</a:t>
            </a:r>
            <a:r>
              <a:rPr lang="tr-TR" sz="2800" dirty="0" smtClean="0"/>
              <a:t> ıslandığı zaman değiştirilmeli</a:t>
            </a:r>
          </a:p>
          <a:p>
            <a:pPr eaLnBrk="1" hangingPunct="1">
              <a:lnSpc>
                <a:spcPct val="160000"/>
              </a:lnSpc>
            </a:pPr>
            <a:r>
              <a:rPr lang="tr-TR" sz="2800" dirty="0" smtClean="0"/>
              <a:t>Tekrar kullanılmamalı</a:t>
            </a:r>
          </a:p>
          <a:p>
            <a:pPr eaLnBrk="1" hangingPunct="1">
              <a:lnSpc>
                <a:spcPct val="160000"/>
              </a:lnSpc>
            </a:pPr>
            <a:r>
              <a:rPr lang="tr-TR" sz="2800" dirty="0" smtClean="0"/>
              <a:t>Ortak kullanılmamalı</a:t>
            </a:r>
          </a:p>
        </p:txBody>
      </p:sp>
      <p:sp>
        <p:nvSpPr>
          <p:cNvPr id="30724" name="Text Box 4"/>
          <p:cNvSpPr txBox="1">
            <a:spLocks noChangeArrowheads="1"/>
          </p:cNvSpPr>
          <p:nvPr/>
        </p:nvSpPr>
        <p:spPr bwMode="auto">
          <a:xfrm>
            <a:off x="2041525" y="5537200"/>
            <a:ext cx="184150" cy="457200"/>
          </a:xfrm>
          <a:prstGeom prst="rect">
            <a:avLst/>
          </a:prstGeom>
          <a:noFill/>
          <a:ln w="12700" cap="sq">
            <a:noFill/>
            <a:miter lim="800000"/>
            <a:headEnd type="none" w="sm" len="sm"/>
            <a:tailEnd type="none" w="sm" len="sm"/>
          </a:ln>
        </p:spPr>
        <p:txBody>
          <a:bodyPr wrap="none">
            <a:spAutoFit/>
          </a:bodyPr>
          <a:lstStyle/>
          <a:p>
            <a:endParaRPr lang="tr-TR" sz="2400" b="0">
              <a:latin typeface="Times New Roman" pitchFamily="18"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0" y="103188"/>
            <a:ext cx="9144000" cy="1314450"/>
          </a:xfrm>
        </p:spPr>
        <p:txBody>
          <a:bodyPr>
            <a:normAutofit fontScale="90000"/>
          </a:bodyPr>
          <a:lstStyle/>
          <a:p>
            <a:pPr eaLnBrk="1" hangingPunct="1"/>
            <a:r>
              <a:rPr lang="tr-TR" sz="4000" smtClean="0">
                <a:solidFill>
                  <a:srgbClr val="CC0000"/>
                </a:solidFill>
              </a:rPr>
              <a:t>Gözlük-yüz koruyucusu</a:t>
            </a:r>
            <a:br>
              <a:rPr lang="tr-TR" sz="4000" smtClean="0">
                <a:solidFill>
                  <a:srgbClr val="CC0000"/>
                </a:solidFill>
              </a:rPr>
            </a:br>
            <a:r>
              <a:rPr lang="tr-TR" sz="4000" smtClean="0">
                <a:solidFill>
                  <a:srgbClr val="CC0000"/>
                </a:solidFill>
              </a:rPr>
              <a:t>giyilmesi</a:t>
            </a:r>
          </a:p>
        </p:txBody>
      </p:sp>
      <p:sp>
        <p:nvSpPr>
          <p:cNvPr id="31747" name="Rectangle 3"/>
          <p:cNvSpPr>
            <a:spLocks noGrp="1" noChangeArrowheads="1"/>
          </p:cNvSpPr>
          <p:nvPr>
            <p:ph type="body" sz="half" idx="1"/>
          </p:nvPr>
        </p:nvSpPr>
        <p:spPr/>
        <p:txBody>
          <a:bodyPr/>
          <a:lstStyle/>
          <a:p>
            <a:pPr eaLnBrk="1" hangingPunct="1">
              <a:lnSpc>
                <a:spcPct val="160000"/>
              </a:lnSpc>
            </a:pPr>
            <a:r>
              <a:rPr lang="tr-TR" sz="2800" dirty="0" smtClean="0"/>
              <a:t>Gözleri ve yüzü tam olarak kapatmalı</a:t>
            </a:r>
          </a:p>
          <a:p>
            <a:pPr eaLnBrk="1" hangingPunct="1">
              <a:lnSpc>
                <a:spcPct val="160000"/>
              </a:lnSpc>
            </a:pPr>
            <a:r>
              <a:rPr lang="tr-TR" sz="2800" dirty="0" smtClean="0"/>
              <a:t>Yüze uygunluk tam olmalı</a:t>
            </a:r>
          </a:p>
          <a:p>
            <a:pPr eaLnBrk="1" hangingPunct="1">
              <a:lnSpc>
                <a:spcPct val="160000"/>
              </a:lnSpc>
            </a:pPr>
            <a:r>
              <a:rPr lang="tr-TR" sz="2800" dirty="0" smtClean="0"/>
              <a:t>Yüze oturmalı ancak sıkmamalıdır</a:t>
            </a:r>
          </a:p>
        </p:txBody>
      </p:sp>
      <p:pic>
        <p:nvPicPr>
          <p:cNvPr id="31748" name="Picture 4" descr="3A_color"/>
          <p:cNvPicPr>
            <a:picLocks noGrp="1" noChangeAspect="1" noChangeArrowheads="1"/>
          </p:cNvPicPr>
          <p:nvPr>
            <p:ph sz="half" idx="2"/>
          </p:nvPr>
        </p:nvPicPr>
        <p:blipFill>
          <a:blip r:embed="rId2" cstate="print"/>
          <a:srcRect/>
          <a:stretch>
            <a:fillRect/>
          </a:stretch>
        </p:blipFill>
        <p:spPr>
          <a:xfrm>
            <a:off x="5257800" y="1600200"/>
            <a:ext cx="2324100" cy="2209800"/>
          </a:xfrm>
          <a:noFill/>
        </p:spPr>
      </p:pic>
      <p:pic>
        <p:nvPicPr>
          <p:cNvPr id="31749" name="Picture 5" descr="4B_up arrow"/>
          <p:cNvPicPr>
            <a:picLocks noChangeAspect="1" noChangeArrowheads="1"/>
          </p:cNvPicPr>
          <p:nvPr/>
        </p:nvPicPr>
        <p:blipFill>
          <a:blip r:embed="rId3" cstate="print"/>
          <a:srcRect/>
          <a:stretch>
            <a:fillRect/>
          </a:stretch>
        </p:blipFill>
        <p:spPr bwMode="auto">
          <a:xfrm>
            <a:off x="6705600" y="4114800"/>
            <a:ext cx="1935163" cy="23161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tr-TR" smtClean="0">
                <a:solidFill>
                  <a:srgbClr val="CC0000"/>
                </a:solidFill>
              </a:rPr>
              <a:t>Eldiven giyilirken</a:t>
            </a:r>
          </a:p>
        </p:txBody>
      </p:sp>
      <p:sp>
        <p:nvSpPr>
          <p:cNvPr id="32771" name="Rectangle 3"/>
          <p:cNvSpPr>
            <a:spLocks noGrp="1" noChangeArrowheads="1"/>
          </p:cNvSpPr>
          <p:nvPr>
            <p:ph type="body" sz="half" idx="1"/>
          </p:nvPr>
        </p:nvSpPr>
        <p:spPr>
          <a:xfrm>
            <a:off x="457200" y="1341438"/>
            <a:ext cx="4724400" cy="4800600"/>
          </a:xfrm>
        </p:spPr>
        <p:txBody>
          <a:bodyPr/>
          <a:lstStyle/>
          <a:p>
            <a:pPr eaLnBrk="1" hangingPunct="1">
              <a:lnSpc>
                <a:spcPct val="110000"/>
              </a:lnSpc>
            </a:pPr>
            <a:r>
              <a:rPr lang="tr-TR" sz="2800" dirty="0" smtClean="0"/>
              <a:t>Eldivenler en son giyilmeli</a:t>
            </a:r>
          </a:p>
          <a:p>
            <a:pPr eaLnBrk="1" hangingPunct="1">
              <a:lnSpc>
                <a:spcPct val="110000"/>
              </a:lnSpc>
            </a:pPr>
            <a:r>
              <a:rPr lang="tr-TR" sz="2800" dirty="0" smtClean="0"/>
              <a:t>Doğru tip ve boyutta eldiven seçilmeli</a:t>
            </a:r>
          </a:p>
          <a:p>
            <a:pPr eaLnBrk="1" hangingPunct="1">
              <a:lnSpc>
                <a:spcPct val="110000"/>
              </a:lnSpc>
            </a:pPr>
            <a:r>
              <a:rPr lang="tr-TR" sz="2800" dirty="0" smtClean="0"/>
              <a:t>Eldiven giymeden önce eller yıkanmalı veya el dezenfektanı ile ovalanmalı</a:t>
            </a:r>
          </a:p>
          <a:p>
            <a:pPr eaLnBrk="1" hangingPunct="1">
              <a:lnSpc>
                <a:spcPct val="110000"/>
              </a:lnSpc>
            </a:pPr>
            <a:r>
              <a:rPr lang="tr-TR" sz="2800" dirty="0" smtClean="0"/>
              <a:t>Önlüğün kol manşetleri üzerine çekilmeli</a:t>
            </a:r>
          </a:p>
        </p:txBody>
      </p:sp>
      <p:pic>
        <p:nvPicPr>
          <p:cNvPr id="32772" name="Picture 4" descr="5A_color"/>
          <p:cNvPicPr>
            <a:picLocks noGrp="1" noChangeAspect="1" noChangeArrowheads="1"/>
          </p:cNvPicPr>
          <p:nvPr>
            <p:ph sz="half" idx="2"/>
          </p:nvPr>
        </p:nvPicPr>
        <p:blipFill>
          <a:blip r:embed="rId2" cstate="print"/>
          <a:srcRect/>
          <a:stretch>
            <a:fillRect/>
          </a:stretch>
        </p:blipFill>
        <p:spPr>
          <a:xfrm>
            <a:off x="5791200" y="2667000"/>
            <a:ext cx="3114675" cy="2409825"/>
          </a:xfr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115888"/>
            <a:ext cx="8229600" cy="1143000"/>
          </a:xfrm>
        </p:spPr>
        <p:txBody>
          <a:bodyPr/>
          <a:lstStyle/>
          <a:p>
            <a:pPr eaLnBrk="1" hangingPunct="1"/>
            <a:r>
              <a:rPr lang="tr-TR" smtClean="0">
                <a:solidFill>
                  <a:srgbClr val="CC0000"/>
                </a:solidFill>
              </a:rPr>
              <a:t>Eldiven giyildikten sonra</a:t>
            </a:r>
            <a:r>
              <a:rPr lang="tr-TR" smtClean="0"/>
              <a:t>;</a:t>
            </a:r>
          </a:p>
        </p:txBody>
      </p:sp>
      <p:sp>
        <p:nvSpPr>
          <p:cNvPr id="33795" name="Rectangle 3"/>
          <p:cNvSpPr>
            <a:spLocks noGrp="1" noChangeArrowheads="1"/>
          </p:cNvSpPr>
          <p:nvPr>
            <p:ph type="body" idx="1"/>
          </p:nvPr>
        </p:nvSpPr>
        <p:spPr>
          <a:xfrm>
            <a:off x="457200" y="1268413"/>
            <a:ext cx="8229600" cy="4724400"/>
          </a:xfrm>
        </p:spPr>
        <p:txBody>
          <a:bodyPr>
            <a:normAutofit fontScale="85000" lnSpcReduction="10000"/>
          </a:bodyPr>
          <a:lstStyle/>
          <a:p>
            <a:pPr eaLnBrk="1" hangingPunct="1">
              <a:lnSpc>
                <a:spcPct val="120000"/>
              </a:lnSpc>
              <a:buFont typeface="Wingdings" pitchFamily="2" charset="2"/>
              <a:buChar char=""/>
            </a:pPr>
            <a:r>
              <a:rPr lang="tr-TR" sz="2800" dirty="0" smtClean="0"/>
              <a:t>Temizden kirliye doğru çalışılmalı</a:t>
            </a:r>
          </a:p>
          <a:p>
            <a:pPr eaLnBrk="1" hangingPunct="1">
              <a:lnSpc>
                <a:spcPct val="120000"/>
              </a:lnSpc>
              <a:buNone/>
            </a:pPr>
            <a:endParaRPr lang="tr-TR" sz="2800" dirty="0" smtClean="0"/>
          </a:p>
          <a:p>
            <a:pPr eaLnBrk="1" hangingPunct="1">
              <a:lnSpc>
                <a:spcPct val="120000"/>
              </a:lnSpc>
              <a:buFont typeface="Wingdings" pitchFamily="2" charset="2"/>
              <a:buChar char=""/>
            </a:pPr>
            <a:r>
              <a:rPr lang="tr-TR" sz="2800" dirty="0" smtClean="0"/>
              <a:t>Eldiven ile çalışırken kendine ve çevreye </a:t>
            </a:r>
            <a:r>
              <a:rPr lang="tr-TR" sz="2800" dirty="0" err="1" smtClean="0"/>
              <a:t>kontamine</a:t>
            </a:r>
            <a:r>
              <a:rPr lang="tr-TR" sz="2800" dirty="0" smtClean="0"/>
              <a:t> temas sınırlanmalı </a:t>
            </a:r>
          </a:p>
          <a:p>
            <a:pPr eaLnBrk="1" hangingPunct="1">
              <a:lnSpc>
                <a:spcPct val="120000"/>
              </a:lnSpc>
              <a:buNone/>
            </a:pPr>
            <a:endParaRPr lang="tr-TR" sz="2800" dirty="0" smtClean="0"/>
          </a:p>
          <a:p>
            <a:pPr eaLnBrk="1" hangingPunct="1">
              <a:lnSpc>
                <a:spcPct val="120000"/>
              </a:lnSpc>
              <a:buFont typeface="Wingdings" pitchFamily="2" charset="2"/>
              <a:buChar char=""/>
            </a:pPr>
            <a:r>
              <a:rPr lang="tr-TR" sz="2800" dirty="0" smtClean="0"/>
              <a:t>Eldivenler tekrar kullanılmamalı</a:t>
            </a:r>
          </a:p>
          <a:p>
            <a:pPr eaLnBrk="1" hangingPunct="1">
              <a:lnSpc>
                <a:spcPct val="120000"/>
              </a:lnSpc>
              <a:buNone/>
            </a:pPr>
            <a:endParaRPr lang="tr-TR" sz="2800" dirty="0" smtClean="0"/>
          </a:p>
          <a:p>
            <a:pPr eaLnBrk="1" hangingPunct="1">
              <a:lnSpc>
                <a:spcPct val="120000"/>
              </a:lnSpc>
              <a:buFont typeface="Wingdings" pitchFamily="2" charset="2"/>
              <a:buChar char=""/>
            </a:pPr>
            <a:r>
              <a:rPr lang="tr-TR" sz="2800" dirty="0" smtClean="0"/>
              <a:t>Eldiven çıkartıldıktan sonra el hijyeni sağlanmalı</a:t>
            </a:r>
          </a:p>
          <a:p>
            <a:pPr eaLnBrk="1" hangingPunct="1">
              <a:lnSpc>
                <a:spcPct val="120000"/>
              </a:lnSpc>
              <a:buNone/>
            </a:pPr>
            <a:endParaRPr lang="tr-TR" sz="2800" dirty="0" smtClean="0"/>
          </a:p>
          <a:p>
            <a:pPr eaLnBrk="1" hangingPunct="1">
              <a:lnSpc>
                <a:spcPct val="120000"/>
              </a:lnSpc>
              <a:buFont typeface="Wingdings" pitchFamily="2" charset="2"/>
              <a:buChar char=""/>
            </a:pPr>
            <a:r>
              <a:rPr lang="tr-TR" sz="2400" dirty="0" smtClean="0">
                <a:solidFill>
                  <a:srgbClr val="0070C0"/>
                </a:solidFill>
              </a:rPr>
              <a:t>ELDİVEN ÜZERİNE EL DEZENFEKTANI UYGULANMAMALI VEYA ELDİVENLİ ELLER YIKANMAMALIDIR.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endParaRPr lang="tr-TR" smtClean="0"/>
          </a:p>
        </p:txBody>
      </p:sp>
      <p:sp>
        <p:nvSpPr>
          <p:cNvPr id="34819" name="Rectangle 3"/>
          <p:cNvSpPr>
            <a:spLocks noGrp="1" noChangeArrowheads="1"/>
          </p:cNvSpPr>
          <p:nvPr>
            <p:ph type="body" idx="1"/>
          </p:nvPr>
        </p:nvSpPr>
        <p:spPr/>
        <p:txBody>
          <a:bodyPr/>
          <a:lstStyle/>
          <a:p>
            <a:pPr eaLnBrk="1" hangingPunct="1">
              <a:lnSpc>
                <a:spcPct val="170000"/>
              </a:lnSpc>
              <a:buNone/>
            </a:pPr>
            <a:r>
              <a:rPr lang="tr-TR" b="1" dirty="0" smtClean="0">
                <a:solidFill>
                  <a:schemeClr val="tx2"/>
                </a:solidFill>
              </a:rPr>
              <a:t>Çıkarma sırası</a:t>
            </a:r>
          </a:p>
          <a:p>
            <a:pPr lvl="1" eaLnBrk="1" hangingPunct="1">
              <a:lnSpc>
                <a:spcPct val="170000"/>
              </a:lnSpc>
            </a:pPr>
            <a:r>
              <a:rPr lang="tr-TR" dirty="0" smtClean="0"/>
              <a:t>Eldiven</a:t>
            </a:r>
          </a:p>
          <a:p>
            <a:pPr lvl="1" eaLnBrk="1" hangingPunct="1">
              <a:lnSpc>
                <a:spcPct val="170000"/>
              </a:lnSpc>
            </a:pPr>
            <a:r>
              <a:rPr lang="tr-TR" dirty="0" smtClean="0"/>
              <a:t>Gözlük-yüz koruyucu</a:t>
            </a:r>
          </a:p>
          <a:p>
            <a:pPr lvl="1" eaLnBrk="1" hangingPunct="1">
              <a:lnSpc>
                <a:spcPct val="170000"/>
              </a:lnSpc>
            </a:pPr>
            <a:r>
              <a:rPr lang="tr-TR" dirty="0" smtClean="0"/>
              <a:t>Önlük</a:t>
            </a:r>
          </a:p>
          <a:p>
            <a:pPr lvl="1" eaLnBrk="1" hangingPunct="1">
              <a:lnSpc>
                <a:spcPct val="170000"/>
              </a:lnSpc>
            </a:pPr>
            <a:r>
              <a:rPr lang="tr-TR" dirty="0" smtClean="0"/>
              <a:t>Maske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26988"/>
            <a:ext cx="8229600" cy="1143001"/>
          </a:xfrm>
        </p:spPr>
        <p:txBody>
          <a:bodyPr/>
          <a:lstStyle/>
          <a:p>
            <a:pPr eaLnBrk="1" hangingPunct="1"/>
            <a:r>
              <a:rPr lang="tr-TR" smtClean="0">
                <a:solidFill>
                  <a:srgbClr val="CC0000"/>
                </a:solidFill>
              </a:rPr>
              <a:t>Eldiven çıkarılırken</a:t>
            </a:r>
          </a:p>
        </p:txBody>
      </p:sp>
      <p:sp>
        <p:nvSpPr>
          <p:cNvPr id="35843" name="Rectangle 3"/>
          <p:cNvSpPr>
            <a:spLocks noGrp="1" noChangeArrowheads="1"/>
          </p:cNvSpPr>
          <p:nvPr>
            <p:ph type="body" sz="half" idx="1"/>
          </p:nvPr>
        </p:nvSpPr>
        <p:spPr>
          <a:xfrm>
            <a:off x="457200" y="908050"/>
            <a:ext cx="8229600" cy="2414588"/>
          </a:xfrm>
        </p:spPr>
        <p:txBody>
          <a:bodyPr>
            <a:normAutofit lnSpcReduction="10000"/>
          </a:bodyPr>
          <a:lstStyle/>
          <a:p>
            <a:r>
              <a:rPr lang="tr-TR" sz="2800" dirty="0" smtClean="0"/>
              <a:t>Diğer eldivenli el ile tutulur</a:t>
            </a:r>
          </a:p>
          <a:p>
            <a:pPr eaLnBrk="1" hangingPunct="1"/>
            <a:r>
              <a:rPr lang="tr-TR" sz="2800" dirty="0" smtClean="0"/>
              <a:t>Elin üzerinden sıyrılarak içi dışına çevrilir</a:t>
            </a:r>
          </a:p>
          <a:p>
            <a:pPr eaLnBrk="1" hangingPunct="1"/>
            <a:r>
              <a:rPr lang="tr-TR" sz="2800" dirty="0" smtClean="0"/>
              <a:t>Eldivensiz parmakla bilekten diğer eldiven sıyrılır</a:t>
            </a:r>
          </a:p>
          <a:p>
            <a:pPr eaLnBrk="1" hangingPunct="1"/>
            <a:r>
              <a:rPr lang="tr-TR" sz="2800" dirty="0" smtClean="0"/>
              <a:t>İçi dışına çevrilerek her iki eldivenden oluşan küçük bir torba şeklinde atılır </a:t>
            </a:r>
          </a:p>
        </p:txBody>
      </p:sp>
      <p:pic>
        <p:nvPicPr>
          <p:cNvPr id="35844" name="Picture 4" descr="6A_color"/>
          <p:cNvPicPr>
            <a:picLocks noGrp="1" noChangeAspect="1" noChangeArrowheads="1"/>
          </p:cNvPicPr>
          <p:nvPr>
            <p:ph sz="half" idx="2"/>
          </p:nvPr>
        </p:nvPicPr>
        <p:blipFill>
          <a:blip r:embed="rId2" cstate="print"/>
          <a:srcRect/>
          <a:stretch>
            <a:fillRect/>
          </a:stretch>
        </p:blipFill>
        <p:spPr>
          <a:xfrm>
            <a:off x="838200" y="4191000"/>
            <a:ext cx="1511300" cy="2187575"/>
          </a:xfrm>
          <a:noFill/>
        </p:spPr>
      </p:pic>
      <p:pic>
        <p:nvPicPr>
          <p:cNvPr id="35845" name="Picture 5" descr="6B_color"/>
          <p:cNvPicPr>
            <a:picLocks noChangeAspect="1" noChangeArrowheads="1"/>
          </p:cNvPicPr>
          <p:nvPr/>
        </p:nvPicPr>
        <p:blipFill>
          <a:blip r:embed="rId3" cstate="print"/>
          <a:srcRect/>
          <a:stretch>
            <a:fillRect/>
          </a:stretch>
        </p:blipFill>
        <p:spPr bwMode="auto">
          <a:xfrm>
            <a:off x="3505200" y="3962400"/>
            <a:ext cx="1933575" cy="2743200"/>
          </a:xfrm>
          <a:prstGeom prst="rect">
            <a:avLst/>
          </a:prstGeom>
          <a:noFill/>
          <a:ln w="9525">
            <a:noFill/>
            <a:miter lim="800000"/>
            <a:headEnd/>
            <a:tailEnd/>
          </a:ln>
        </p:spPr>
      </p:pic>
      <p:pic>
        <p:nvPicPr>
          <p:cNvPr id="35846" name="Picture 6" descr="6C_color"/>
          <p:cNvPicPr>
            <a:picLocks noChangeAspect="1" noChangeArrowheads="1"/>
          </p:cNvPicPr>
          <p:nvPr/>
        </p:nvPicPr>
        <p:blipFill>
          <a:blip r:embed="rId4" cstate="print"/>
          <a:srcRect/>
          <a:stretch>
            <a:fillRect/>
          </a:stretch>
        </p:blipFill>
        <p:spPr bwMode="auto">
          <a:xfrm>
            <a:off x="6629400" y="4114800"/>
            <a:ext cx="2009775" cy="24463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385</Words>
  <Application>Microsoft Office PowerPoint</Application>
  <PresentationFormat>Ekran Gösterisi (4:3)</PresentationFormat>
  <Paragraphs>68</Paragraphs>
  <Slides>12</Slides>
  <Notes>3</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Ofis Teması</vt:lpstr>
      <vt:lpstr>Koruyucu ekipmanın uygun kullanımı</vt:lpstr>
      <vt:lpstr>Önlük giyerken</vt:lpstr>
      <vt:lpstr>Maske takılırken</vt:lpstr>
      <vt:lpstr>Maske takıldıktan sonra</vt:lpstr>
      <vt:lpstr>Gözlük-yüz koruyucusu giyilmesi</vt:lpstr>
      <vt:lpstr>Eldiven giyilirken</vt:lpstr>
      <vt:lpstr>Eldiven giyildikten sonra;</vt:lpstr>
      <vt:lpstr>Slayt 8</vt:lpstr>
      <vt:lpstr>Eldiven çıkarılırken</vt:lpstr>
      <vt:lpstr>Gözlük-yüz koruyucusu çıkarılırken</vt:lpstr>
      <vt:lpstr>Önlük çıkarılırken</vt:lpstr>
      <vt:lpstr>Maske çıkarılırken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Koruyucu ekipmanın uygun kullanımı</dc:title>
  <dc:creator>user</dc:creator>
  <cp:lastModifiedBy>user</cp:lastModifiedBy>
  <cp:revision>1</cp:revision>
  <dcterms:created xsi:type="dcterms:W3CDTF">2020-05-12T12:27:51Z</dcterms:created>
  <dcterms:modified xsi:type="dcterms:W3CDTF">2020-05-12T12:33:49Z</dcterms:modified>
</cp:coreProperties>
</file>