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86" r:id="rId9"/>
    <p:sldId id="261" r:id="rId10"/>
    <p:sldId id="262" r:id="rId11"/>
    <p:sldId id="263" r:id="rId12"/>
    <p:sldId id="266" r:id="rId13"/>
    <p:sldId id="267" r:id="rId14"/>
    <p:sldId id="264" r:id="rId15"/>
    <p:sldId id="265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6" r:id="rId26"/>
    <p:sldId id="278" r:id="rId27"/>
    <p:sldId id="279" r:id="rId28"/>
    <p:sldId id="280" r:id="rId29"/>
    <p:sldId id="281" r:id="rId30"/>
    <p:sldId id="283" r:id="rId31"/>
    <p:sldId id="282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5/13/2020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Değerlendirme üzerine düşünceler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tr-TR" sz="3200" dirty="0"/>
              <a:t>Matematik Eğitiminde Değerlendirme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750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74" y="1089211"/>
            <a:ext cx="8504133" cy="4477871"/>
          </a:xfrm>
        </p:spPr>
      </p:pic>
    </p:spTree>
    <p:extLst>
      <p:ext uri="{BB962C8B-B14F-4D97-AF65-F5344CB8AC3E}">
        <p14:creationId xmlns:p14="http://schemas.microsoft.com/office/powerpoint/2010/main" val="20301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3866340" y="726141"/>
            <a:ext cx="5465423" cy="57822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Şüphelendim!!!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86" y="1882588"/>
            <a:ext cx="6845482" cy="4289612"/>
          </a:xfrm>
        </p:spPr>
      </p:pic>
    </p:spTree>
    <p:extLst>
      <p:ext uri="{BB962C8B-B14F-4D97-AF65-F5344CB8AC3E}">
        <p14:creationId xmlns:p14="http://schemas.microsoft.com/office/powerpoint/2010/main" val="233564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08884" y="565315"/>
            <a:ext cx="4362764" cy="91386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Şüphelerim katlandı!!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55" y="1842247"/>
            <a:ext cx="7630497" cy="4329953"/>
          </a:xfrm>
        </p:spPr>
      </p:pic>
    </p:spTree>
    <p:extLst>
      <p:ext uri="{BB962C8B-B14F-4D97-AF65-F5344CB8AC3E}">
        <p14:creationId xmlns:p14="http://schemas.microsoft.com/office/powerpoint/2010/main" val="22641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3" y="1725728"/>
            <a:ext cx="10058400" cy="3523832"/>
          </a:xfrm>
        </p:spPr>
      </p:pic>
    </p:spTree>
    <p:extLst>
      <p:ext uri="{BB962C8B-B14F-4D97-AF65-F5344CB8AC3E}">
        <p14:creationId xmlns:p14="http://schemas.microsoft.com/office/powerpoint/2010/main" val="364407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7576611" cy="792839"/>
          </a:xfrm>
        </p:spPr>
        <p:txBody>
          <a:bodyPr>
            <a:normAutofit/>
          </a:bodyPr>
          <a:lstStyle/>
          <a:p>
            <a:r>
              <a:rPr lang="tr-TR" sz="2400" dirty="0" smtClean="0"/>
              <a:t>Peki bu öğrenci soruyu ne kadar anladı?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81" y="1869141"/>
            <a:ext cx="6718040" cy="4303059"/>
          </a:xfrm>
        </p:spPr>
      </p:pic>
    </p:spTree>
    <p:extLst>
      <p:ext uri="{BB962C8B-B14F-4D97-AF65-F5344CB8AC3E}">
        <p14:creationId xmlns:p14="http://schemas.microsoft.com/office/powerpoint/2010/main" val="2772878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00907" y="659444"/>
            <a:ext cx="3596281" cy="72560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Sanki olabilir </a:t>
            </a:r>
            <a:r>
              <a:rPr lang="tr-TR" sz="2800" dirty="0" smtClean="0">
                <a:sym typeface="Wingdings" panose="05000000000000000000" pitchFamily="2" charset="2"/>
              </a:rPr>
              <a:t>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59" y="1748118"/>
            <a:ext cx="7690225" cy="4424082"/>
          </a:xfrm>
        </p:spPr>
      </p:pic>
    </p:spTree>
    <p:extLst>
      <p:ext uri="{BB962C8B-B14F-4D97-AF65-F5344CB8AC3E}">
        <p14:creationId xmlns:p14="http://schemas.microsoft.com/office/powerpoint/2010/main" val="302274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56601" y="565314"/>
            <a:ext cx="7805211" cy="725603"/>
          </a:xfrm>
        </p:spPr>
        <p:txBody>
          <a:bodyPr>
            <a:normAutofit/>
          </a:bodyPr>
          <a:lstStyle/>
          <a:p>
            <a:r>
              <a:rPr lang="tr-TR" sz="2400" dirty="0" smtClean="0"/>
              <a:t>Okumak zor olsa da bu da olabilir </a:t>
            </a:r>
            <a:r>
              <a:rPr lang="tr-TR" sz="2400" dirty="0" smtClean="0">
                <a:sym typeface="Wingdings" panose="05000000000000000000" pitchFamily="2" charset="2"/>
              </a:rPr>
              <a:t>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61" y="1385047"/>
            <a:ext cx="8561196" cy="4773706"/>
          </a:xfrm>
        </p:spPr>
      </p:pic>
    </p:spTree>
    <p:extLst>
      <p:ext uri="{BB962C8B-B14F-4D97-AF65-F5344CB8AC3E}">
        <p14:creationId xmlns:p14="http://schemas.microsoft.com/office/powerpoint/2010/main" val="139307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09236" y="551867"/>
            <a:ext cx="4779623" cy="765944"/>
          </a:xfrm>
        </p:spPr>
        <p:txBody>
          <a:bodyPr>
            <a:normAutofit/>
          </a:bodyPr>
          <a:lstStyle/>
          <a:p>
            <a:r>
              <a:rPr lang="tr-TR" sz="2400" dirty="0" smtClean="0"/>
              <a:t>Bu da olabilir sanki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98" y="1613646"/>
            <a:ext cx="9066051" cy="4518212"/>
          </a:xfrm>
        </p:spPr>
      </p:pic>
    </p:spTree>
    <p:extLst>
      <p:ext uri="{BB962C8B-B14F-4D97-AF65-F5344CB8AC3E}">
        <p14:creationId xmlns:p14="http://schemas.microsoft.com/office/powerpoint/2010/main" val="414507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49908"/>
            <a:ext cx="7337363" cy="3573421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576534" y="1549908"/>
            <a:ext cx="3200400" cy="3291840"/>
          </a:xfrm>
        </p:spPr>
        <p:txBody>
          <a:bodyPr>
            <a:normAutofit/>
          </a:bodyPr>
          <a:lstStyle/>
          <a:p>
            <a:r>
              <a:rPr lang="tr-TR" sz="2000" b="1" dirty="0" smtClean="0"/>
              <a:t>Bir sınıfta 15 kız öğrenci vardır. Erkek öğrencilerin sayısı ise kız öğrencilerin ayısından 4 fazladır. Bu sınıfta kaç erkek öğrenci vardır?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31199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6" y="1425388"/>
            <a:ext cx="11033728" cy="4160184"/>
          </a:xfrm>
        </p:spPr>
      </p:pic>
    </p:spTree>
    <p:extLst>
      <p:ext uri="{BB962C8B-B14F-4D97-AF65-F5344CB8AC3E}">
        <p14:creationId xmlns:p14="http://schemas.microsoft.com/office/powerpoint/2010/main" val="368376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10058400" cy="5855208"/>
          </a:xfrm>
        </p:spPr>
      </p:pic>
    </p:spTree>
    <p:extLst>
      <p:ext uri="{BB962C8B-B14F-4D97-AF65-F5344CB8AC3E}">
        <p14:creationId xmlns:p14="http://schemas.microsoft.com/office/powerpoint/2010/main" val="3015619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36784" y="538420"/>
            <a:ext cx="7724528" cy="819733"/>
          </a:xfrm>
        </p:spPr>
        <p:txBody>
          <a:bodyPr>
            <a:normAutofit/>
          </a:bodyPr>
          <a:lstStyle/>
          <a:p>
            <a:r>
              <a:rPr lang="tr-TR" sz="2400" dirty="0" smtClean="0"/>
              <a:t>Yaptığı işlemi yazanları nasıl değerlendirmeli?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7" y="2138083"/>
            <a:ext cx="10918081" cy="3424558"/>
          </a:xfrm>
        </p:spPr>
      </p:pic>
    </p:spTree>
    <p:extLst>
      <p:ext uri="{BB962C8B-B14F-4D97-AF65-F5344CB8AC3E}">
        <p14:creationId xmlns:p14="http://schemas.microsoft.com/office/powerpoint/2010/main" val="31964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21758" y="578761"/>
            <a:ext cx="8154834" cy="873521"/>
          </a:xfrm>
        </p:spPr>
        <p:txBody>
          <a:bodyPr>
            <a:normAutofit/>
          </a:bodyPr>
          <a:lstStyle/>
          <a:p>
            <a:r>
              <a:rPr lang="tr-TR" sz="2400" dirty="0" smtClean="0"/>
              <a:t>Yine net olmayan değerlendirmelere geçiyoruz…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45" y="2070847"/>
            <a:ext cx="10601477" cy="3539769"/>
          </a:xfrm>
        </p:spPr>
      </p:pic>
    </p:spTree>
    <p:extLst>
      <p:ext uri="{BB962C8B-B14F-4D97-AF65-F5344CB8AC3E}">
        <p14:creationId xmlns:p14="http://schemas.microsoft.com/office/powerpoint/2010/main" val="4093568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3" y="1721224"/>
            <a:ext cx="10828227" cy="3273238"/>
          </a:xfrm>
        </p:spPr>
      </p:pic>
    </p:spTree>
    <p:extLst>
      <p:ext uri="{BB962C8B-B14F-4D97-AF65-F5344CB8AC3E}">
        <p14:creationId xmlns:p14="http://schemas.microsoft.com/office/powerpoint/2010/main" val="2857515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9" y="1183341"/>
            <a:ext cx="10696415" cy="4122457"/>
          </a:xfrm>
        </p:spPr>
      </p:pic>
    </p:spTree>
    <p:extLst>
      <p:ext uri="{BB962C8B-B14F-4D97-AF65-F5344CB8AC3E}">
        <p14:creationId xmlns:p14="http://schemas.microsoft.com/office/powerpoint/2010/main" val="266714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3554721" y="511527"/>
            <a:ext cx="5088905" cy="55079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3. soru ve uygun bir açıklama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93" y="1344707"/>
            <a:ext cx="7362559" cy="5109881"/>
          </a:xfrm>
        </p:spPr>
      </p:pic>
    </p:spTree>
    <p:extLst>
      <p:ext uri="{BB962C8B-B14F-4D97-AF65-F5344CB8AC3E}">
        <p14:creationId xmlns:p14="http://schemas.microsoft.com/office/powerpoint/2010/main" val="44088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62672" y="565315"/>
            <a:ext cx="4873752" cy="671815"/>
          </a:xfrm>
        </p:spPr>
        <p:txBody>
          <a:bodyPr>
            <a:normAutofit/>
          </a:bodyPr>
          <a:lstStyle/>
          <a:p>
            <a:r>
              <a:rPr lang="tr-TR" sz="2800" dirty="0" smtClean="0"/>
              <a:t>belki olabilir…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11" y="1667435"/>
            <a:ext cx="8061649" cy="4518212"/>
          </a:xfrm>
        </p:spPr>
      </p:pic>
    </p:spTree>
    <p:extLst>
      <p:ext uri="{BB962C8B-B14F-4D97-AF65-F5344CB8AC3E}">
        <p14:creationId xmlns:p14="http://schemas.microsoft.com/office/powerpoint/2010/main" val="2947780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48271" y="619103"/>
            <a:ext cx="5451976" cy="60458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Peki bu yanıtlar için ne diyebiliriz?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8" y="1707777"/>
            <a:ext cx="10567392" cy="4191559"/>
          </a:xfrm>
        </p:spPr>
      </p:pic>
    </p:spTree>
    <p:extLst>
      <p:ext uri="{BB962C8B-B14F-4D97-AF65-F5344CB8AC3E}">
        <p14:creationId xmlns:p14="http://schemas.microsoft.com/office/powerpoint/2010/main" val="286989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70" y="1075764"/>
            <a:ext cx="8935137" cy="4948518"/>
          </a:xfrm>
        </p:spPr>
      </p:pic>
    </p:spTree>
    <p:extLst>
      <p:ext uri="{BB962C8B-B14F-4D97-AF65-F5344CB8AC3E}">
        <p14:creationId xmlns:p14="http://schemas.microsoft.com/office/powerpoint/2010/main" val="3775586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80" y="981635"/>
            <a:ext cx="9061410" cy="5163671"/>
          </a:xfrm>
        </p:spPr>
      </p:pic>
    </p:spTree>
    <p:extLst>
      <p:ext uri="{BB962C8B-B14F-4D97-AF65-F5344CB8AC3E}">
        <p14:creationId xmlns:p14="http://schemas.microsoft.com/office/powerpoint/2010/main" val="217207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30" y="1223683"/>
            <a:ext cx="8591404" cy="5029200"/>
          </a:xfrm>
        </p:spPr>
      </p:pic>
    </p:spTree>
    <p:extLst>
      <p:ext uri="{BB962C8B-B14F-4D97-AF65-F5344CB8AC3E}">
        <p14:creationId xmlns:p14="http://schemas.microsoft.com/office/powerpoint/2010/main" val="27336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84632"/>
            <a:ext cx="8920480" cy="5712967"/>
          </a:xfrm>
        </p:spPr>
      </p:pic>
    </p:spTree>
    <p:extLst>
      <p:ext uri="{BB962C8B-B14F-4D97-AF65-F5344CB8AC3E}">
        <p14:creationId xmlns:p14="http://schemas.microsoft.com/office/powerpoint/2010/main" val="247074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64" y="1089212"/>
            <a:ext cx="8526161" cy="4639235"/>
          </a:xfrm>
        </p:spPr>
      </p:pic>
    </p:spTree>
    <p:extLst>
      <p:ext uri="{BB962C8B-B14F-4D97-AF65-F5344CB8AC3E}">
        <p14:creationId xmlns:p14="http://schemas.microsoft.com/office/powerpoint/2010/main" val="3261019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75166" y="282926"/>
            <a:ext cx="4981328" cy="765944"/>
          </a:xfrm>
        </p:spPr>
        <p:txBody>
          <a:bodyPr>
            <a:normAutofit/>
          </a:bodyPr>
          <a:lstStyle/>
          <a:p>
            <a:r>
              <a:rPr lang="tr-TR" sz="2800" dirty="0" smtClean="0"/>
              <a:t>Kapanış için….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1842247"/>
            <a:ext cx="10058400" cy="3832785"/>
          </a:xfrm>
        </p:spPr>
      </p:pic>
    </p:spTree>
    <p:extLst>
      <p:ext uri="{BB962C8B-B14F-4D97-AF65-F5344CB8AC3E}">
        <p14:creationId xmlns:p14="http://schemas.microsoft.com/office/powerpoint/2010/main" val="130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b="1" dirty="0" smtClean="0"/>
              <a:t>Kaynakça…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sz="1400" dirty="0"/>
              <a:t>Van De </a:t>
            </a:r>
            <a:r>
              <a:rPr lang="tr-TR" sz="1400" dirty="0" err="1"/>
              <a:t>Walle</a:t>
            </a:r>
            <a:r>
              <a:rPr lang="tr-TR" sz="1400" dirty="0"/>
              <a:t>, J. A., </a:t>
            </a:r>
            <a:r>
              <a:rPr lang="tr-TR" sz="1400" dirty="0" err="1"/>
              <a:t>Karp</a:t>
            </a:r>
            <a:r>
              <a:rPr lang="tr-TR" sz="1400" dirty="0"/>
              <a:t>, K. S., &amp; Bay-Williams, J. M. (2012). İlkokul ve ortaokul matematiği gelişimsel yaklaşımla öğretim. Çev. </a:t>
            </a:r>
            <a:r>
              <a:rPr lang="tr-TR" sz="1400" dirty="0" err="1"/>
              <a:t>Edit</a:t>
            </a:r>
            <a:r>
              <a:rPr lang="tr-TR" sz="1400" dirty="0"/>
              <a:t>. Soner Durmuş), Ankara: Nobel Akademik Yayıncılık.</a:t>
            </a:r>
          </a:p>
          <a:p>
            <a:pPr marL="0" indent="0">
              <a:buNone/>
            </a:pPr>
            <a:endParaRPr lang="tr-TR" sz="1400" dirty="0" smtClean="0"/>
          </a:p>
          <a:p>
            <a:pPr marL="0" indent="0">
              <a:buNone/>
            </a:pPr>
            <a:r>
              <a:rPr lang="tr-TR" sz="1400" dirty="0"/>
              <a:t>Umay, A. (2007). Eski arkadaşımız okul matematiğinin yeni yüzü. </a:t>
            </a:r>
            <a:r>
              <a:rPr lang="tr-TR" sz="1400" i="1" dirty="0"/>
              <a:t>Ankara: Aydan Web Tesisleri</a:t>
            </a:r>
            <a:r>
              <a:rPr lang="tr-TR" sz="1400" dirty="0"/>
              <a:t>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75484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10058399" cy="5753607"/>
          </a:xfrm>
        </p:spPr>
      </p:pic>
    </p:spTree>
    <p:extLst>
      <p:ext uri="{BB962C8B-B14F-4D97-AF65-F5344CB8AC3E}">
        <p14:creationId xmlns:p14="http://schemas.microsoft.com/office/powerpoint/2010/main" val="21434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Yazıyı bir değerlendirme aracı olarak ele almak…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252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66186"/>
          </a:xfrm>
        </p:spPr>
        <p:txBody>
          <a:bodyPr>
            <a:normAutofit/>
          </a:bodyPr>
          <a:lstStyle/>
          <a:p>
            <a:r>
              <a:rPr lang="tr-TR" sz="3600" dirty="0" smtClean="0"/>
              <a:t>Hangi araçlar hangi amaçla kullanılabilir?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1517073"/>
            <a:ext cx="10058400" cy="4655127"/>
          </a:xfrm>
        </p:spPr>
        <p:txBody>
          <a:bodyPr/>
          <a:lstStyle/>
          <a:p>
            <a:pPr algn="ctr"/>
            <a:r>
              <a:rPr lang="tr-TR" sz="2400" dirty="0" smtClean="0"/>
              <a:t>Yazı matematik? </a:t>
            </a:r>
          </a:p>
          <a:p>
            <a:pPr marL="0" indent="0" algn="ctr">
              <a:buNone/>
            </a:pPr>
            <a:r>
              <a:rPr lang="tr-TR" sz="2400" dirty="0" smtClean="0"/>
              <a:t>Ne düşünüyorsunuz?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Kavramsal öğrenmeyi etkiler</a:t>
            </a:r>
          </a:p>
          <a:p>
            <a:r>
              <a:rPr lang="tr-TR" dirty="0" smtClean="0"/>
              <a:t>Problem çözme becerisini geliştirir</a:t>
            </a:r>
          </a:p>
          <a:p>
            <a:r>
              <a:rPr lang="tr-TR" dirty="0" smtClean="0"/>
              <a:t>Öğrenme – inanç, tutum – beceriyi değerlendirmeye yönelik daha derin veriler sunar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06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675409"/>
            <a:ext cx="10058400" cy="5496791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Öğrenciler problem çözme sürecinde yazı </a:t>
            </a:r>
            <a:r>
              <a:rPr lang="tr-TR" dirty="0"/>
              <a:t>yazmalı. </a:t>
            </a:r>
            <a:r>
              <a:rPr lang="tr-TR" b="1" i="1" dirty="0">
                <a:solidFill>
                  <a:srgbClr val="FF0000"/>
                </a:solidFill>
              </a:rPr>
              <a:t>Örn: </a:t>
            </a:r>
            <a:r>
              <a:rPr lang="tr-TR" dirty="0" smtClean="0"/>
              <a:t>problem çözme aşamalarını içeren problem formları kullanılabilir. </a:t>
            </a:r>
          </a:p>
          <a:p>
            <a:endParaRPr lang="tr-TR" dirty="0" smtClean="0"/>
          </a:p>
          <a:p>
            <a:r>
              <a:rPr lang="tr-TR" dirty="0" smtClean="0"/>
              <a:t>Öğrenciler matematiksel kavramlar veya iddialar / fikirler üzerine yazmalıdırlar</a:t>
            </a:r>
            <a:r>
              <a:rPr lang="tr-TR" dirty="0"/>
              <a:t>. </a:t>
            </a:r>
            <a:r>
              <a:rPr lang="tr-TR" b="1" i="1" dirty="0">
                <a:solidFill>
                  <a:srgbClr val="FF0000"/>
                </a:solidFill>
              </a:rPr>
              <a:t>Örn: </a:t>
            </a:r>
            <a:r>
              <a:rPr lang="tr-TR" dirty="0" smtClean="0"/>
              <a:t>araştırma ödevleri, özet çıkarma</a:t>
            </a:r>
          </a:p>
          <a:p>
            <a:pPr marL="0" indent="0">
              <a:buNone/>
            </a:pPr>
            <a:r>
              <a:rPr lang="tr-TR" dirty="0" smtClean="0"/>
              <a:t>«derste gördüğümüz çevre ve alan konularını düşünün, bu iki kavram arasındaki fark nedir? Yazalım…»</a:t>
            </a:r>
          </a:p>
          <a:p>
            <a:pPr marL="0" indent="0">
              <a:buNone/>
            </a:pPr>
            <a:r>
              <a:rPr lang="tr-TR" dirty="0" smtClean="0"/>
              <a:t>«matematikle ilgili bir kitabın özeti – kitap ne anlatıyor? Kitaptan ne öğrendin? Kitapla ilgili neyi beğendin, neyi beğenmedin?» 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7630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571501"/>
            <a:ext cx="10058400" cy="5860472"/>
          </a:xfrm>
        </p:spPr>
        <p:txBody>
          <a:bodyPr>
            <a:normAutofit lnSpcReduction="10000"/>
          </a:bodyPr>
          <a:lstStyle/>
          <a:p>
            <a:endParaRPr lang="tr-TR" dirty="0" smtClean="0"/>
          </a:p>
          <a:p>
            <a:r>
              <a:rPr lang="tr-TR" dirty="0"/>
              <a:t>Öğrenciler ne öğrendiklerine ve öğrenim sürecinde ne yaptıklarına yönelik yazılar yazmalı. </a:t>
            </a:r>
            <a:r>
              <a:rPr lang="tr-TR" b="1" i="1" dirty="0">
                <a:solidFill>
                  <a:srgbClr val="FF0000"/>
                </a:solidFill>
              </a:rPr>
              <a:t>Örn:  </a:t>
            </a:r>
            <a:r>
              <a:rPr lang="tr-TR" dirty="0"/>
              <a:t>öğrenme günlükleri, günlük /derslik bültenler, gönderilmemiş </a:t>
            </a:r>
            <a:r>
              <a:rPr lang="tr-TR" dirty="0" smtClean="0"/>
              <a:t>mektuplar, isimsiz ders notları</a:t>
            </a:r>
          </a:p>
          <a:p>
            <a:pPr marL="0" indent="0">
              <a:buNone/>
            </a:pPr>
            <a:r>
              <a:rPr lang="tr-TR" dirty="0" smtClean="0"/>
              <a:t>«her dersin sonunda kendilerine zor gelen, anlamadıkları konuyu, derste kendisini nasıl hissettiğini ufak not kağıtlarına yazarak ders sonrası iletmek»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Öğrenciler </a:t>
            </a:r>
            <a:r>
              <a:rPr lang="tr-TR" dirty="0"/>
              <a:t>kendi öğrenme süreçlerine dair yazmalıdırlar. </a:t>
            </a:r>
            <a:r>
              <a:rPr lang="tr-TR" b="1" i="1" dirty="0">
                <a:solidFill>
                  <a:srgbClr val="FF0000"/>
                </a:solidFill>
              </a:rPr>
              <a:t>Örn: </a:t>
            </a:r>
            <a:r>
              <a:rPr lang="tr-TR" dirty="0"/>
              <a:t>öğrenme </a:t>
            </a:r>
            <a:r>
              <a:rPr lang="tr-TR" dirty="0" smtClean="0"/>
              <a:t>günlükleri, serbest yazım ödevleri, </a:t>
            </a:r>
            <a:r>
              <a:rPr lang="tr-TR" dirty="0"/>
              <a:t>gönderilmemiş mektuplar</a:t>
            </a:r>
          </a:p>
          <a:p>
            <a:pPr marL="0" indent="0">
              <a:buNone/>
            </a:pPr>
            <a:r>
              <a:rPr lang="tr-TR" dirty="0"/>
              <a:t>«Matematikte en sevdiğin /sevmediğin konu hangisi oldu? Niye?»</a:t>
            </a:r>
          </a:p>
          <a:p>
            <a:pPr marL="0" indent="0">
              <a:buNone/>
            </a:pPr>
            <a:r>
              <a:rPr lang="tr-TR" dirty="0"/>
              <a:t>«Toplama ve çıkarma işlemine dair ne hatırlıyorsun? Sence hangi işlem daha eğlenceli, niye?»</a:t>
            </a:r>
          </a:p>
          <a:p>
            <a:pPr marL="0" indent="0">
              <a:buNone/>
            </a:pPr>
            <a:r>
              <a:rPr lang="tr-TR" dirty="0" smtClean="0"/>
              <a:t>«Geçen </a:t>
            </a:r>
            <a:r>
              <a:rPr lang="tr-TR" dirty="0"/>
              <a:t>yıl matematik dersinde sevdiğin / sevmediğin şey ne idi? Biraz anlatır mısın</a:t>
            </a:r>
            <a:r>
              <a:rPr lang="tr-TR" dirty="0" smtClean="0"/>
              <a:t>?»</a:t>
            </a:r>
          </a:p>
          <a:p>
            <a:pPr marL="0" indent="0">
              <a:buNone/>
            </a:pPr>
            <a:r>
              <a:rPr lang="tr-TR" dirty="0"/>
              <a:t>«gönderilmemiş mektuplar o gün derste işlenen bir konuyu ele alacağı </a:t>
            </a:r>
            <a:r>
              <a:rPr lang="tr-TR" dirty="0" smtClean="0"/>
              <a:t>gibi sınıflarına yeni başlayan bir öğrencinin bu sınıfta başarılı olması için neye ihtiyacı olduğuna dair notları da içerebilir.»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3843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7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73521"/>
          </a:xfrm>
        </p:spPr>
        <p:txBody>
          <a:bodyPr>
            <a:normAutofit/>
          </a:bodyPr>
          <a:lstStyle/>
          <a:p>
            <a:r>
              <a:rPr lang="tr-TR" sz="2400" dirty="0" smtClean="0"/>
              <a:t>Acaba bu öğrenciler gerçekleştirdikleri çözümün ne kadar farkında?</a:t>
            </a:r>
            <a:endParaRPr lang="tr-TR" sz="24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168" y="1963271"/>
            <a:ext cx="7993373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 Yazı Tipi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TM03090434[[fn=Ahşap Türü]]</Template>
  <TotalTime>193</TotalTime>
  <Words>419</Words>
  <Application>Microsoft Office PowerPoint</Application>
  <PresentationFormat>Geniş ekran</PresentationFormat>
  <Paragraphs>48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6" baseType="lpstr">
      <vt:lpstr>Bookman Old Style</vt:lpstr>
      <vt:lpstr>Century Gothic</vt:lpstr>
      <vt:lpstr>Wingdings</vt:lpstr>
      <vt:lpstr>Wood Type Yazı Tipi</vt:lpstr>
      <vt:lpstr>Değerlendirme üzerine düşünceler</vt:lpstr>
      <vt:lpstr>PowerPoint Sunusu</vt:lpstr>
      <vt:lpstr>PowerPoint Sunusu</vt:lpstr>
      <vt:lpstr>PowerPoint Sunusu</vt:lpstr>
      <vt:lpstr>Yazıyı bir değerlendirme aracı olarak ele almak…</vt:lpstr>
      <vt:lpstr>Hangi araçlar hangi amaçla kullanılabilir?</vt:lpstr>
      <vt:lpstr>PowerPoint Sunusu</vt:lpstr>
      <vt:lpstr>PowerPoint Sunusu</vt:lpstr>
      <vt:lpstr>Acaba bu öğrenciler gerçekleştirdikleri çözümün ne kadar farkında?</vt:lpstr>
      <vt:lpstr>PowerPoint Sunusu</vt:lpstr>
      <vt:lpstr>Şüphelendim!!!</vt:lpstr>
      <vt:lpstr>Şüphelerim katlandı!!</vt:lpstr>
      <vt:lpstr>PowerPoint Sunusu</vt:lpstr>
      <vt:lpstr>Peki bu öğrenci soruyu ne kadar anladı?</vt:lpstr>
      <vt:lpstr>Sanki olabilir </vt:lpstr>
      <vt:lpstr>Okumak zor olsa da bu da olabilir </vt:lpstr>
      <vt:lpstr>Bu da olabilir sanki</vt:lpstr>
      <vt:lpstr>PowerPoint Sunusu</vt:lpstr>
      <vt:lpstr>PowerPoint Sunusu</vt:lpstr>
      <vt:lpstr>Yaptığı işlemi yazanları nasıl değerlendirmeli?</vt:lpstr>
      <vt:lpstr>Yine net olmayan değerlendirmelere geçiyoruz…</vt:lpstr>
      <vt:lpstr>PowerPoint Sunusu</vt:lpstr>
      <vt:lpstr>PowerPoint Sunusu</vt:lpstr>
      <vt:lpstr>3. soru ve uygun bir açıklama</vt:lpstr>
      <vt:lpstr>belki olabilir…</vt:lpstr>
      <vt:lpstr>Peki bu yanıtlar için ne diyebiliriz?</vt:lpstr>
      <vt:lpstr>PowerPoint Sunusu</vt:lpstr>
      <vt:lpstr>PowerPoint Sunusu</vt:lpstr>
      <vt:lpstr>PowerPoint Sunusu</vt:lpstr>
      <vt:lpstr>PowerPoint Sunusu</vt:lpstr>
      <vt:lpstr>Kapanış için….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 Öğretimi I</dc:title>
  <dc:creator>ea</dc:creator>
  <cp:lastModifiedBy>user</cp:lastModifiedBy>
  <cp:revision>17</cp:revision>
  <dcterms:created xsi:type="dcterms:W3CDTF">2016-11-17T13:49:04Z</dcterms:created>
  <dcterms:modified xsi:type="dcterms:W3CDTF">2020-05-13T10:59:55Z</dcterms:modified>
</cp:coreProperties>
</file>