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 snapToObjects="1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10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10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15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806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2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92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64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03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47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97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6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85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08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44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18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07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44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641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3200" dirty="0" smtClean="0"/>
              <a:t>-</a:t>
            </a:r>
            <a:r>
              <a:rPr lang="tr-TR" sz="3200" dirty="0" smtClean="0"/>
              <a:t>2</a:t>
            </a:r>
            <a:r>
              <a:rPr lang="en-US" sz="3200" dirty="0" smtClean="0"/>
              <a:t>-</a:t>
            </a:r>
            <a:endParaRPr lang="en-US" sz="3200" dirty="0"/>
          </a:p>
          <a:p>
            <a:pPr algn="ctr">
              <a:lnSpc>
                <a:spcPct val="110000"/>
              </a:lnSpc>
            </a:pPr>
            <a:r>
              <a:rPr lang="tr-TR" sz="3200" dirty="0" smtClean="0"/>
              <a:t>DIVINE</a:t>
            </a:r>
            <a:r>
              <a:rPr lang="en-US" sz="3200" dirty="0" smtClean="0"/>
              <a:t> </a:t>
            </a:r>
            <a:r>
              <a:rPr lang="en-US" sz="3200" dirty="0"/>
              <a:t>ATTRIBUTES </a:t>
            </a:r>
            <a:r>
              <a:rPr lang="tr-TR" sz="3200" smtClean="0"/>
              <a:t>II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55CF484-5D25-3041-9E67-3D27B643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828" y="588579"/>
            <a:ext cx="10512972" cy="55883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tr-TR" sz="3600" b="1" dirty="0" err="1" smtClean="0"/>
              <a:t>Omniscience</a:t>
            </a:r>
            <a:endParaRPr lang="tr-TR" sz="3600" b="1" dirty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err="1" smtClean="0"/>
              <a:t>Omniscience</a:t>
            </a:r>
            <a:r>
              <a:rPr lang="tr-TR" dirty="0" smtClean="0"/>
              <a:t>: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knows</a:t>
            </a:r>
            <a:r>
              <a:rPr lang="tr-TR" dirty="0" smtClean="0"/>
              <a:t> </a:t>
            </a:r>
            <a:r>
              <a:rPr lang="tr-TR" dirty="0" err="1" smtClean="0"/>
              <a:t>everything</a:t>
            </a:r>
            <a:r>
              <a:rPr lang="tr-TR" dirty="0"/>
              <a:t>.</a:t>
            </a:r>
            <a:endParaRPr lang="tr-TR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is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complete</a:t>
            </a:r>
            <a:r>
              <a:rPr lang="tr-TR" dirty="0" smtClean="0"/>
              <a:t>. </a:t>
            </a:r>
            <a:r>
              <a:rPr lang="tr-TR" dirty="0" err="1" smtClean="0"/>
              <a:t>Nothing</a:t>
            </a:r>
            <a:r>
              <a:rPr lang="tr-TR" dirty="0" smtClean="0"/>
              <a:t> </a:t>
            </a:r>
            <a:r>
              <a:rPr lang="tr-TR" dirty="0" err="1" smtClean="0"/>
              <a:t>escapes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his </a:t>
            </a:r>
            <a:r>
              <a:rPr lang="tr-TR" dirty="0" err="1" smtClean="0"/>
              <a:t>knowledge</a:t>
            </a:r>
            <a:r>
              <a:rPr lang="tr-TR" dirty="0" smtClean="0"/>
              <a:t>.</a:t>
            </a:r>
            <a:endParaRPr lang="en-US" dirty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There are those who establish a </a:t>
            </a:r>
            <a:r>
              <a:rPr lang="tr-TR" dirty="0" err="1" smtClean="0"/>
              <a:t>necessary</a:t>
            </a:r>
            <a:r>
              <a:rPr lang="en-US" dirty="0" smtClean="0"/>
              <a:t> </a:t>
            </a:r>
            <a:r>
              <a:rPr lang="en-US" dirty="0"/>
              <a:t>relationship between divine knowledge and timelessness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defenders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timelessness</a:t>
            </a:r>
            <a:r>
              <a:rPr lang="tr-TR" dirty="0" smtClean="0"/>
              <a:t> </a:t>
            </a:r>
            <a:r>
              <a:rPr lang="tr-TR" dirty="0" err="1" smtClean="0"/>
              <a:t>God’d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is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unchanging</a:t>
            </a:r>
            <a:r>
              <a:rPr lang="tr-TR" dirty="0" smtClean="0"/>
              <a:t>.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, he </a:t>
            </a:r>
            <a:r>
              <a:rPr lang="tr-TR" dirty="0" err="1" smtClean="0"/>
              <a:t>knows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temporal</a:t>
            </a:r>
            <a:r>
              <a:rPr lang="tr-TR" dirty="0" smtClean="0"/>
              <a:t> </a:t>
            </a:r>
            <a:r>
              <a:rPr lang="tr-TR" dirty="0" err="1" smtClean="0"/>
              <a:t>facts</a:t>
            </a:r>
            <a:r>
              <a:rPr lang="tr-TR" dirty="0" smtClean="0"/>
              <a:t> in a </a:t>
            </a:r>
            <a:r>
              <a:rPr lang="tr-TR" dirty="0" err="1" smtClean="0"/>
              <a:t>non-temporal</a:t>
            </a:r>
            <a:r>
              <a:rPr lang="tr-TR" dirty="0" smtClean="0"/>
              <a:t>  (</a:t>
            </a:r>
            <a:r>
              <a:rPr lang="tr-TR" dirty="0" err="1" smtClean="0"/>
              <a:t>timeless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non-indexical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483BDB1-4484-A746-A01A-8C8CADC48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346841"/>
            <a:ext cx="10649607" cy="58301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is </a:t>
            </a:r>
            <a:r>
              <a:rPr lang="tr-TR" dirty="0" err="1" smtClean="0"/>
              <a:t>eternal</a:t>
            </a:r>
            <a:r>
              <a:rPr lang="tr-TR" dirty="0" smtClean="0"/>
              <a:t>,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unchanging</a:t>
            </a:r>
            <a:r>
              <a:rPr lang="tr-TR" dirty="0" smtClean="0"/>
              <a:t> has </a:t>
            </a:r>
            <a:r>
              <a:rPr lang="tr-TR" dirty="0" err="1" smtClean="0"/>
              <a:t>generated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.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significantly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r>
              <a:rPr lang="tr-TR" dirty="0" smtClean="0"/>
              <a:t>: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account</a:t>
            </a:r>
            <a:r>
              <a:rPr lang="tr-TR" dirty="0" smtClean="0"/>
              <a:t>, can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be </a:t>
            </a:r>
            <a:r>
              <a:rPr lang="tr-TR" dirty="0" err="1" smtClean="0"/>
              <a:t>free</a:t>
            </a:r>
            <a:r>
              <a:rPr lang="tr-TR" dirty="0"/>
              <a:t>?</a:t>
            </a:r>
            <a:endParaRPr lang="tr-TR" dirty="0" smtClean="0"/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 err="1" smtClean="0"/>
              <a:t>Granted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foreknowledge</a:t>
            </a:r>
            <a:r>
              <a:rPr lang="tr-TR" dirty="0" smtClean="0"/>
              <a:t> is not </a:t>
            </a:r>
            <a:r>
              <a:rPr lang="tr-TR" dirty="0" err="1" smtClean="0"/>
              <a:t>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freedom</a:t>
            </a:r>
            <a:r>
              <a:rPr lang="tr-TR" dirty="0" smtClean="0"/>
              <a:t>  </a:t>
            </a:r>
            <a:r>
              <a:rPr lang="tr-TR" dirty="0" err="1" smtClean="0"/>
              <a:t>some</a:t>
            </a:r>
            <a:r>
              <a:rPr lang="tr-TR" dirty="0" smtClean="0"/>
              <a:t> 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his </a:t>
            </a:r>
            <a:r>
              <a:rPr lang="tr-TR" dirty="0" err="1" smtClean="0"/>
              <a:t>knowledge</a:t>
            </a:r>
            <a:r>
              <a:rPr lang="tr-TR" dirty="0" smtClean="0"/>
              <a:t> is </a:t>
            </a:r>
            <a:r>
              <a:rPr lang="tr-TR" dirty="0" err="1" smtClean="0"/>
              <a:t>somewhat</a:t>
            </a:r>
            <a:r>
              <a:rPr lang="tr-TR" dirty="0" smtClean="0"/>
              <a:t> </a:t>
            </a:r>
            <a:r>
              <a:rPr lang="tr-TR" dirty="0" err="1" smtClean="0"/>
              <a:t>restricted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respect</a:t>
            </a:r>
            <a:r>
              <a:rPr lang="tr-TR" dirty="0" smtClean="0"/>
              <a:t>.</a:t>
            </a:r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 err="1" smtClean="0"/>
              <a:t>Some</a:t>
            </a:r>
            <a:r>
              <a:rPr lang="tr-TR" dirty="0" smtClean="0"/>
              <a:t>,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Molina</a:t>
            </a:r>
            <a:r>
              <a:rPr lang="tr-TR" dirty="0" smtClean="0"/>
              <a:t>, </a:t>
            </a:r>
            <a:r>
              <a:rPr lang="tr-TR" dirty="0" err="1" smtClean="0"/>
              <a:t>argue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has a </a:t>
            </a:r>
            <a:r>
              <a:rPr lang="tr-TR" dirty="0" err="1" smtClean="0"/>
              <a:t>middle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. (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knows</a:t>
            </a:r>
            <a:r>
              <a:rPr lang="tr-TR" dirty="0" smtClean="0"/>
              <a:t> how x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behave</a:t>
            </a:r>
            <a:r>
              <a:rPr lang="tr-TR" dirty="0" smtClean="0"/>
              <a:t> </a:t>
            </a:r>
            <a:r>
              <a:rPr lang="tr-TR" dirty="0" err="1" smtClean="0"/>
              <a:t>under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r>
              <a:rPr lang="tr-TR" dirty="0" smtClean="0"/>
              <a:t> C</a:t>
            </a:r>
            <a:r>
              <a:rPr lang="tr-TR" dirty="0" smtClean="0"/>
              <a:t>).</a:t>
            </a:r>
            <a:endParaRPr lang="tr-TR" dirty="0" smtClean="0"/>
          </a:p>
          <a:p>
            <a:pPr marL="571500" indent="-571500" algn="just">
              <a:lnSpc>
                <a:spcPct val="100000"/>
              </a:lnSpc>
              <a:spcAft>
                <a:spcPts val="1200"/>
              </a:spcAft>
              <a:buFont typeface="+mj-lt"/>
              <a:buAutoNum type="romanLcPeriod"/>
            </a:pP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proposal</a:t>
            </a:r>
            <a:r>
              <a:rPr lang="tr-TR" dirty="0" smtClean="0"/>
              <a:t> is </a:t>
            </a:r>
            <a:r>
              <a:rPr lang="tr-TR" dirty="0" err="1" smtClean="0"/>
              <a:t>that</a:t>
            </a:r>
            <a:r>
              <a:rPr lang="tr-TR" dirty="0" smtClean="0"/>
              <a:t>, since a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 is </a:t>
            </a:r>
            <a:r>
              <a:rPr lang="tr-TR" dirty="0" err="1" smtClean="0"/>
              <a:t>contingent</a:t>
            </a:r>
            <a:r>
              <a:rPr lang="tr-TR" dirty="0" smtClean="0"/>
              <a:t> in </a:t>
            </a:r>
            <a:r>
              <a:rPr lang="tr-TR" dirty="0" err="1" smtClean="0"/>
              <a:t>itself</a:t>
            </a:r>
            <a:r>
              <a:rPr lang="tr-TR" dirty="0" smtClean="0"/>
              <a:t>,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eternal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</a:t>
            </a:r>
            <a:r>
              <a:rPr lang="tr-TR" dirty="0" smtClean="0"/>
              <a:t>not </a:t>
            </a:r>
            <a:r>
              <a:rPr lang="tr-TR" dirty="0" err="1" smtClean="0"/>
              <a:t>make</a:t>
            </a:r>
            <a:r>
              <a:rPr lang="tr-TR" dirty="0" smtClean="0"/>
              <a:t> it </a:t>
            </a:r>
            <a:r>
              <a:rPr lang="tr-TR" dirty="0" err="1" smtClean="0"/>
              <a:t>necessary</a:t>
            </a:r>
            <a:r>
              <a:rPr lang="tr-TR" dirty="0" smtClean="0"/>
              <a:t>.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knowing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p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,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make</a:t>
            </a:r>
            <a:r>
              <a:rPr lang="tr-TR" dirty="0" smtClean="0"/>
              <a:t> p </a:t>
            </a:r>
            <a:r>
              <a:rPr lang="tr-TR" dirty="0" err="1" smtClean="0"/>
              <a:t>necessarily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. </a:t>
            </a:r>
            <a:r>
              <a:rPr lang="tr-TR" dirty="0"/>
              <a:t>(</a:t>
            </a:r>
            <a:r>
              <a:rPr lang="en-US" dirty="0" smtClean="0"/>
              <a:t>Aquinas </a:t>
            </a:r>
            <a:r>
              <a:rPr lang="en-US" dirty="0"/>
              <a:t>expresses this in terms of </a:t>
            </a:r>
            <a:r>
              <a:rPr lang="tr-TR" i="1" dirty="0" smtClean="0"/>
              <a:t>de </a:t>
            </a:r>
            <a:r>
              <a:rPr lang="en-US" i="1" dirty="0" err="1" smtClean="0"/>
              <a:t>dicto</a:t>
            </a:r>
            <a:r>
              <a:rPr lang="en-US" i="1" dirty="0" smtClean="0"/>
              <a:t> </a:t>
            </a:r>
            <a:r>
              <a:rPr lang="tr-TR" dirty="0" err="1" smtClean="0"/>
              <a:t>necessity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tr-TR" i="1" dirty="0" smtClean="0"/>
              <a:t>de re </a:t>
            </a:r>
            <a:r>
              <a:rPr lang="tr-TR" dirty="0" err="1" smtClean="0"/>
              <a:t>necessity</a:t>
            </a:r>
            <a:r>
              <a:rPr lang="tr-TR" dirty="0" smtClean="0"/>
              <a:t>).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endParaRPr lang="tr-TR" dirty="0"/>
          </a:p>
          <a:p>
            <a:pPr marL="0" indent="0" algn="ctr">
              <a:lnSpc>
                <a:spcPct val="120000"/>
              </a:lnSpc>
              <a:spcAft>
                <a:spcPts val="1200"/>
              </a:spcAft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78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C6FE68B-D7C6-4C4D-98D7-8E14D8746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5" y="819807"/>
            <a:ext cx="10597055" cy="53571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Aft>
                <a:spcPts val="1200"/>
              </a:spcAft>
              <a:buNone/>
            </a:pPr>
            <a:r>
              <a:rPr lang="tr-TR" sz="3600" b="1" dirty="0" err="1" smtClean="0"/>
              <a:t>Omnipotence</a:t>
            </a:r>
            <a:endParaRPr lang="tr-TR" sz="3600" dirty="0"/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 smtClean="0"/>
              <a:t>Omnipotence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/>
              <a:t> </a:t>
            </a:r>
            <a:r>
              <a:rPr lang="tr-TR" dirty="0" err="1" smtClean="0"/>
              <a:t>aspect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perfection</a:t>
            </a:r>
            <a:r>
              <a:rPr lang="tr-TR" dirty="0" smtClean="0"/>
              <a:t>.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all-powerful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limits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almighty</a:t>
            </a:r>
            <a:r>
              <a:rPr lang="tr-TR" dirty="0" smtClean="0"/>
              <a:t>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smtClean="0"/>
              <a:t>Can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contradiction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?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rightly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can do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possible</a:t>
            </a:r>
            <a:r>
              <a:rPr lang="tr-TR" dirty="0" smtClean="0"/>
              <a:t>.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impossible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refer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anyt</a:t>
            </a:r>
            <a:r>
              <a:rPr lang="tr-TR" dirty="0" err="1" smtClean="0"/>
              <a:t>hing</a:t>
            </a:r>
            <a:r>
              <a:rPr lang="tr-TR" dirty="0" smtClean="0"/>
              <a:t>. </a:t>
            </a:r>
          </a:p>
          <a:p>
            <a:pPr algn="just">
              <a:lnSpc>
                <a:spcPct val="120000"/>
              </a:lnSpc>
              <a:spcAft>
                <a:spcPts val="1200"/>
              </a:spcAft>
            </a:pP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believe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can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a </a:t>
            </a:r>
            <a:r>
              <a:rPr lang="tr-TR" dirty="0" err="1" smtClean="0"/>
              <a:t>contradiction</a:t>
            </a:r>
            <a:r>
              <a:rPr lang="tr-TR" dirty="0" smtClean="0"/>
              <a:t> </a:t>
            </a:r>
            <a:r>
              <a:rPr lang="tr-TR" dirty="0" err="1" smtClean="0"/>
              <a:t>true</a:t>
            </a:r>
            <a:r>
              <a:rPr lang="tr-TR" dirty="0" smtClean="0"/>
              <a:t>. But it </a:t>
            </a:r>
            <a:r>
              <a:rPr lang="tr-TR" dirty="0" err="1" smtClean="0"/>
              <a:t>remains</a:t>
            </a:r>
            <a:r>
              <a:rPr lang="tr-TR" dirty="0" smtClean="0"/>
              <a:t>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claim</a:t>
            </a:r>
            <a:r>
              <a:rPr lang="tr-TR" dirty="0" smtClean="0"/>
              <a:t> </a:t>
            </a:r>
            <a:r>
              <a:rPr lang="tr-TR" dirty="0" smtClean="0"/>
              <a:t>as it </a:t>
            </a:r>
            <a:r>
              <a:rPr lang="tr-TR" dirty="0" err="1" smtClean="0"/>
              <a:t>generates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unintelligible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absurd</a:t>
            </a:r>
            <a:r>
              <a:rPr lang="tr-TR" dirty="0" smtClean="0"/>
              <a:t> </a:t>
            </a:r>
            <a:r>
              <a:rPr lang="tr-TR" dirty="0" err="1" smtClean="0"/>
              <a:t>consequences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held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viewpoint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83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6B0BB1D-5CA7-1B4F-95DD-DFA7A700C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4" y="462455"/>
            <a:ext cx="10281745" cy="5714508"/>
          </a:xfrm>
        </p:spPr>
        <p:txBody>
          <a:bodyPr>
            <a:normAutofit/>
          </a:bodyPr>
          <a:lstStyle/>
          <a:p>
            <a:pPr marL="3657600" lvl="8" indent="0" algn="just">
              <a:spcAft>
                <a:spcPts val="1200"/>
              </a:spcAft>
              <a:buNone/>
            </a:pPr>
            <a:endParaRPr lang="tr-TR" dirty="0"/>
          </a:p>
          <a:p>
            <a:pPr marL="3657600" lvl="8" indent="0" algn="just">
              <a:spcAft>
                <a:spcPts val="1200"/>
              </a:spcAft>
              <a:buNone/>
            </a:pPr>
            <a:endParaRPr lang="tr-TR" dirty="0" smtClean="0"/>
          </a:p>
          <a:p>
            <a:pPr marL="3657600" lvl="8" indent="0" algn="just">
              <a:spcAft>
                <a:spcPts val="1200"/>
              </a:spcAft>
              <a:buNone/>
            </a:pPr>
            <a:r>
              <a:rPr lang="tr-TR" sz="3600" dirty="0" err="1" smtClean="0"/>
              <a:t>The</a:t>
            </a:r>
            <a:r>
              <a:rPr lang="tr-TR" sz="3600" dirty="0" smtClean="0"/>
              <a:t> Stone </a:t>
            </a:r>
            <a:r>
              <a:rPr lang="tr-TR" sz="3600" dirty="0" err="1" smtClean="0"/>
              <a:t>Paradox</a:t>
            </a:r>
            <a:endParaRPr lang="tr-TR" sz="3600" dirty="0" smtClean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/>
              <a:t>C</a:t>
            </a:r>
            <a:r>
              <a:rPr lang="tr-TR" dirty="0" smtClean="0"/>
              <a:t>an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a </a:t>
            </a:r>
            <a:r>
              <a:rPr lang="tr-TR" dirty="0" err="1" smtClean="0"/>
              <a:t>stone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he </a:t>
            </a:r>
            <a:r>
              <a:rPr lang="tr-TR" dirty="0" err="1" smtClean="0"/>
              <a:t>cannot</a:t>
            </a:r>
            <a:r>
              <a:rPr lang="tr-TR" dirty="0" smtClean="0"/>
              <a:t> lift?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known</a:t>
            </a:r>
            <a:r>
              <a:rPr lang="tr-TR" dirty="0" smtClean="0"/>
              <a:t> as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stone</a:t>
            </a:r>
            <a:r>
              <a:rPr lang="tr-TR" dirty="0" smtClean="0"/>
              <a:t> </a:t>
            </a:r>
            <a:r>
              <a:rPr lang="tr-TR" dirty="0" err="1" smtClean="0"/>
              <a:t>paradox</a:t>
            </a:r>
            <a:r>
              <a:rPr lang="tr-TR" dirty="0" smtClean="0"/>
              <a:t>»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demonstrate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is at 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thing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do. 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smtClean="0"/>
              <a:t>Is </a:t>
            </a:r>
            <a:r>
              <a:rPr lang="tr-TR" dirty="0" err="1" smtClean="0"/>
              <a:t>this</a:t>
            </a:r>
            <a:r>
              <a:rPr lang="tr-TR" dirty="0" smtClean="0"/>
              <a:t> a </a:t>
            </a:r>
            <a:r>
              <a:rPr lang="tr-TR" dirty="0" err="1" smtClean="0"/>
              <a:t>geniune</a:t>
            </a:r>
            <a:r>
              <a:rPr lang="tr-TR" dirty="0" smtClean="0"/>
              <a:t> </a:t>
            </a:r>
            <a:r>
              <a:rPr lang="tr-TR" dirty="0" err="1" smtClean="0"/>
              <a:t>paradox</a:t>
            </a:r>
            <a:r>
              <a:rPr lang="tr-TR" dirty="0" smtClean="0"/>
              <a:t>? </a:t>
            </a:r>
            <a:endParaRPr lang="tr-TR" dirty="0"/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can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stone</a:t>
            </a:r>
            <a:r>
              <a:rPr lang="tr-TR" dirty="0" smtClean="0"/>
              <a:t> but he </a:t>
            </a:r>
            <a:r>
              <a:rPr lang="tr-TR" dirty="0" err="1" smtClean="0"/>
              <a:t>does</a:t>
            </a:r>
            <a:r>
              <a:rPr lang="tr-TR" dirty="0" smtClean="0"/>
              <a:t> not.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tr-TR" dirty="0" err="1" smtClean="0"/>
              <a:t>However</a:t>
            </a:r>
            <a:r>
              <a:rPr lang="tr-TR" dirty="0" smtClean="0"/>
              <a:t>,  it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since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stone</a:t>
            </a:r>
            <a:r>
              <a:rPr lang="tr-TR" dirty="0" smtClean="0"/>
              <a:t> </a:t>
            </a:r>
            <a:r>
              <a:rPr lang="tr-TR" dirty="0" err="1" smtClean="0"/>
              <a:t>paradox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an </a:t>
            </a:r>
            <a:r>
              <a:rPr lang="tr-TR" dirty="0" err="1" smtClean="0"/>
              <a:t>inconsistency</a:t>
            </a:r>
            <a:r>
              <a:rPr lang="tr-TR" dirty="0" smtClean="0"/>
              <a:t> it </a:t>
            </a:r>
            <a:r>
              <a:rPr lang="tr-TR" dirty="0" err="1" smtClean="0"/>
              <a:t>denotes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is not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possible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, it </a:t>
            </a:r>
            <a:r>
              <a:rPr lang="tr-TR" dirty="0" err="1" smtClean="0"/>
              <a:t>makes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harm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omnipotence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567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592</TotalTime>
  <Words>389</Words>
  <Application>Microsoft Office PowerPoint</Application>
  <PresentationFormat>Özel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İyon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53</cp:revision>
  <dcterms:created xsi:type="dcterms:W3CDTF">2020-05-03T20:31:30Z</dcterms:created>
  <dcterms:modified xsi:type="dcterms:W3CDTF">2020-05-10T19:55:24Z</dcterms:modified>
</cp:coreProperties>
</file>