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F0B-992E-41D0-9D32-E26B4AB9694D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13E6-881E-4B45-B710-A07783979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50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F0B-992E-41D0-9D32-E26B4AB9694D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13E6-881E-4B45-B710-A07783979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21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F0B-992E-41D0-9D32-E26B4AB9694D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13E6-881E-4B45-B710-A07783979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73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F0B-992E-41D0-9D32-E26B4AB9694D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13E6-881E-4B45-B710-A07783979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22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F0B-992E-41D0-9D32-E26B4AB9694D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13E6-881E-4B45-B710-A07783979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363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F0B-992E-41D0-9D32-E26B4AB9694D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13E6-881E-4B45-B710-A07783979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25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F0B-992E-41D0-9D32-E26B4AB9694D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13E6-881E-4B45-B710-A07783979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070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F0B-992E-41D0-9D32-E26B4AB9694D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13E6-881E-4B45-B710-A07783979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242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F0B-992E-41D0-9D32-E26B4AB9694D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13E6-881E-4B45-B710-A07783979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711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F0B-992E-41D0-9D32-E26B4AB9694D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13E6-881E-4B45-B710-A07783979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92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4F0B-992E-41D0-9D32-E26B4AB9694D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13E6-881E-4B45-B710-A07783979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604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04F0B-992E-41D0-9D32-E26B4AB9694D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313E6-881E-4B45-B710-A077839797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32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.tr/s/ref=dp_byline_sr_book_2?ie=UTF8&amp;field-author=%C3%9Cmm%C3%BChan+Nazan+Yatk%C4%B1n&amp;search-alias=books" TargetMode="External"/><Relationship Id="rId2" Type="http://schemas.openxmlformats.org/officeDocument/2006/relationships/hyperlink" Target="https://www.amazon.com.tr/s/ref=dp_byline_sr_book_1?ie=UTF8&amp;field-author=Ahmet+Yatk%C4%B1n&amp;search-alias=book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Halkla İlişkiler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60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b="1" dirty="0" smtClean="0">
                <a:solidFill>
                  <a:schemeClr val="tx1"/>
                </a:solidFill>
              </a:rPr>
              <a:t>5.Halkla İlişkilerde Kullanılan Araçlar</a:t>
            </a:r>
            <a:r>
              <a:rPr lang="tr-TR" altLang="tr-TR" dirty="0" smtClean="0">
                <a:solidFill>
                  <a:schemeClr val="tx1"/>
                </a:solidFill>
              </a:rPr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Gazete,</a:t>
            </a:r>
          </a:p>
          <a:p>
            <a:r>
              <a:rPr lang="tr-TR" dirty="0" smtClean="0"/>
              <a:t>Her sabah erken saatlerde bayilere bırakılan gazeteler, o günün haber ve olayları hakkında bilgiler taşırlar. </a:t>
            </a:r>
          </a:p>
          <a:p>
            <a:r>
              <a:rPr lang="tr-TR" dirty="0" smtClean="0"/>
              <a:t>Dünya genelinde olan biten tüm haberleri aktarırlar. </a:t>
            </a:r>
          </a:p>
          <a:p>
            <a:r>
              <a:rPr lang="tr-TR" dirty="0" smtClean="0"/>
              <a:t>Reklam içerirler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4196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Her gün içerikleri değişir</a:t>
            </a:r>
          </a:p>
          <a:p>
            <a:r>
              <a:rPr lang="tr-TR" dirty="0" smtClean="0"/>
              <a:t>İnsanların ilgisini çekecek yazı stili ve renklerden oluşurlar. </a:t>
            </a:r>
          </a:p>
          <a:p>
            <a:r>
              <a:rPr lang="tr-TR" dirty="0" smtClean="0"/>
              <a:t>Görseller içerirler</a:t>
            </a:r>
          </a:p>
          <a:p>
            <a:pPr algn="just">
              <a:lnSpc>
                <a:spcPct val="80000"/>
              </a:lnSpc>
            </a:pPr>
            <a:r>
              <a:rPr lang="tr-TR" altLang="tr-TR" dirty="0" smtClean="0"/>
              <a:t>Ülkenin her köşesine gidebilir</a:t>
            </a:r>
          </a:p>
          <a:p>
            <a:pPr algn="just">
              <a:lnSpc>
                <a:spcPct val="80000"/>
              </a:lnSpc>
            </a:pPr>
            <a:r>
              <a:rPr lang="tr-TR" altLang="tr-TR" dirty="0" smtClean="0"/>
              <a:t>Radyo gibi pile ya da elektriğe ihtiyacı yoktur.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897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525963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tr-TR" altLang="tr-TR" dirty="0" smtClean="0"/>
              <a:t>Çok sayıda kişi okuyabilir. Basılı olan her şey kalıcıdır.</a:t>
            </a:r>
          </a:p>
          <a:p>
            <a:pPr algn="just">
              <a:lnSpc>
                <a:spcPct val="80000"/>
              </a:lnSpc>
            </a:pPr>
            <a:r>
              <a:rPr lang="tr-TR" altLang="tr-TR" dirty="0" smtClean="0"/>
              <a:t>Kurumlar kendi gazetelerini çıkarabilirler. </a:t>
            </a:r>
          </a:p>
          <a:p>
            <a:pPr algn="just">
              <a:lnSpc>
                <a:spcPct val="80000"/>
              </a:lnSpc>
            </a:pPr>
            <a:r>
              <a:rPr lang="tr-TR" altLang="tr-TR" dirty="0" smtClean="0"/>
              <a:t>Her gazetenin değişik okuyucu kitlesi vardır. </a:t>
            </a:r>
          </a:p>
          <a:p>
            <a:pPr algn="just">
              <a:lnSpc>
                <a:spcPct val="80000"/>
              </a:lnSpc>
            </a:pPr>
            <a:r>
              <a:rPr lang="tr-TR" altLang="tr-TR" dirty="0" smtClean="0"/>
              <a:t>İşletmeler, olumsuz haberlerle gazetede yer almak istemezler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1520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Etik değerler çerçevesinde haber çıkarılması gerekmektedir.</a:t>
            </a:r>
          </a:p>
          <a:p>
            <a:r>
              <a:rPr lang="tr-TR" altLang="tr-TR" dirty="0" smtClean="0"/>
              <a:t>Hafta sonu ekleri önemlidir. İnsan kaynakları, oto, emlak, magazin ekleri vb. </a:t>
            </a:r>
          </a:p>
          <a:p>
            <a:r>
              <a:rPr lang="tr-TR" dirty="0" smtClean="0"/>
              <a:t>Gazetelerde kağıt olarak düşük gramajl</a:t>
            </a:r>
            <a:r>
              <a:rPr lang="tr-TR" dirty="0"/>
              <a:t>ı</a:t>
            </a:r>
            <a:r>
              <a:rPr lang="tr-TR" dirty="0" smtClean="0"/>
              <a:t> gazete kağıdı ya da birinci hamur kağıt kullanılır.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1742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Dergiler, </a:t>
            </a:r>
            <a:endParaRPr lang="tr-TR" dirty="0"/>
          </a:p>
          <a:p>
            <a:r>
              <a:rPr lang="tr-TR" dirty="0" smtClean="0"/>
              <a:t>Sağlıktan modaya, dekorasyondan teknolojiye, sanattan doğaya, spordan finansa çok çeşitli içerikleri ile kendilerine yönelik bir kitleye sahiptirler. </a:t>
            </a:r>
          </a:p>
          <a:p>
            <a:r>
              <a:rPr lang="tr-TR" dirty="0" smtClean="0"/>
              <a:t>Süreli yayınlar halindedirler.</a:t>
            </a:r>
          </a:p>
          <a:p>
            <a:r>
              <a:rPr lang="tr-TR" dirty="0" smtClean="0"/>
              <a:t>Her yaş grubuna hitap ederler</a:t>
            </a:r>
          </a:p>
          <a:p>
            <a:r>
              <a:rPr lang="tr-TR" dirty="0" smtClean="0"/>
              <a:t>Reklam içerirler</a:t>
            </a:r>
          </a:p>
          <a:p>
            <a:r>
              <a:rPr lang="tr-TR" dirty="0" smtClean="0"/>
              <a:t>Türlerine göre farklılık gösterirler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8428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err="1" smtClean="0"/>
              <a:t>Tengilimoğlu</a:t>
            </a:r>
            <a:r>
              <a:rPr lang="tr-TR" dirty="0" smtClean="0"/>
              <a:t>, D. Sağlık Kurumlarında Halkla İlişkiler.</a:t>
            </a:r>
          </a:p>
          <a:p>
            <a:r>
              <a:rPr lang="tr-TR" dirty="0" smtClean="0"/>
              <a:t>Halkla İlişkiler ve İletişim , 2018, </a:t>
            </a:r>
            <a:r>
              <a:rPr lang="tr-TR" u="sng" dirty="0" smtClean="0">
                <a:hlinkClick r:id="rId2"/>
              </a:rPr>
              <a:t>Ahmet Yatkın</a:t>
            </a:r>
            <a:r>
              <a:rPr lang="tr-TR" dirty="0" smtClean="0"/>
              <a:t> , </a:t>
            </a:r>
            <a:r>
              <a:rPr lang="tr-TR" u="sng" dirty="0" smtClean="0">
                <a:hlinkClick r:id="rId3"/>
              </a:rPr>
              <a:t>Ümmühan Nazan Yatkın</a:t>
            </a:r>
            <a:r>
              <a:rPr lang="tr-TR" dirty="0" smtClean="0"/>
              <a:t> , Nobel Akademik Yayıncılık; 5. baskı </a:t>
            </a:r>
            <a:endParaRPr lang="tr-TR" b="1" dirty="0" smtClean="0"/>
          </a:p>
          <a:p>
            <a:r>
              <a:rPr lang="tr-TR" dirty="0" smtClean="0"/>
              <a:t>Bülbül, R. (2000). Halkla İlişkiler ve Tanıtım, Nobel Yayın, Ankara</a:t>
            </a:r>
            <a:endParaRPr lang="tr-TR" b="1" dirty="0" smtClean="0"/>
          </a:p>
          <a:p>
            <a:r>
              <a:rPr lang="tr-TR" dirty="0" smtClean="0"/>
              <a:t>Ertekin, Y. (2000). Halkla İlişkiler, Yargı Yayıncılık, Ankara</a:t>
            </a:r>
          </a:p>
          <a:p>
            <a:r>
              <a:rPr lang="tr-TR" dirty="0" smtClean="0"/>
              <a:t>Mısırlı, İ. (2003). Genel İletişim, Detay Yayıncılık, Ankara </a:t>
            </a:r>
          </a:p>
          <a:p>
            <a:r>
              <a:rPr lang="tr-TR" dirty="0" smtClean="0"/>
              <a:t>T.C. Anadolu Üniversitesi Yayını No: 2713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1676</a:t>
            </a:r>
          </a:p>
          <a:p>
            <a:r>
              <a:rPr lang="tr-TR" dirty="0" smtClean="0"/>
              <a:t>Halkla İlişkiler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Prof.Dr</a:t>
            </a:r>
            <a:r>
              <a:rPr lang="tr-TR" dirty="0" smtClean="0"/>
              <a:t>. Ahmet Kalender (Ünite 1) </a:t>
            </a:r>
            <a:r>
              <a:rPr lang="tr-TR" dirty="0" err="1" smtClean="0"/>
              <a:t>Prof.Dr</a:t>
            </a:r>
            <a:r>
              <a:rPr lang="tr-TR" dirty="0" smtClean="0"/>
              <a:t>. Zeynep Filiz </a:t>
            </a:r>
            <a:r>
              <a:rPr lang="tr-TR" dirty="0" err="1" smtClean="0"/>
              <a:t>Peltekoğlu</a:t>
            </a:r>
            <a:r>
              <a:rPr lang="tr-TR" dirty="0" smtClean="0"/>
              <a:t> (Ünite 2) </a:t>
            </a:r>
            <a:r>
              <a:rPr lang="tr-TR" dirty="0" err="1" smtClean="0"/>
              <a:t>Doç.Dr</a:t>
            </a:r>
            <a:r>
              <a:rPr lang="tr-TR" dirty="0" smtClean="0"/>
              <a:t>. Sevil </a:t>
            </a:r>
            <a:r>
              <a:rPr lang="tr-TR" dirty="0" err="1" smtClean="0"/>
              <a:t>Bayçu</a:t>
            </a:r>
            <a:r>
              <a:rPr lang="tr-TR" dirty="0" smtClean="0"/>
              <a:t> (Ünite 3) </a:t>
            </a:r>
            <a:r>
              <a:rPr lang="tr-TR" dirty="0" err="1" smtClean="0"/>
              <a:t>Dr.Öğr.Üyesi</a:t>
            </a:r>
            <a:r>
              <a:rPr lang="tr-TR" dirty="0" smtClean="0"/>
              <a:t> Mehmet Sinan Ergüven (Ünite 4) </a:t>
            </a:r>
            <a:r>
              <a:rPr lang="tr-TR" dirty="0" err="1" smtClean="0"/>
              <a:t>Prof.Dr</a:t>
            </a:r>
            <a:r>
              <a:rPr lang="tr-TR" dirty="0" smtClean="0"/>
              <a:t>. </a:t>
            </a:r>
            <a:r>
              <a:rPr lang="tr-TR" dirty="0" err="1" smtClean="0"/>
              <a:t>Rasime</a:t>
            </a:r>
            <a:r>
              <a:rPr lang="tr-TR" dirty="0" smtClean="0"/>
              <a:t> Ayhan Yılmaz (Ünite 5) </a:t>
            </a:r>
            <a:r>
              <a:rPr lang="tr-TR" dirty="0" err="1" smtClean="0"/>
              <a:t>Prof.Dr</a:t>
            </a:r>
            <a:r>
              <a:rPr lang="tr-TR" dirty="0" smtClean="0"/>
              <a:t>. Ayla Okay (Ünite 6) </a:t>
            </a:r>
            <a:r>
              <a:rPr lang="tr-TR" dirty="0" err="1" smtClean="0"/>
              <a:t>Prof.Dr</a:t>
            </a:r>
            <a:r>
              <a:rPr lang="tr-TR" dirty="0" smtClean="0"/>
              <a:t>. Aylin Göztaş (Ünite 7) </a:t>
            </a:r>
            <a:r>
              <a:rPr lang="tr-TR" dirty="0" err="1" smtClean="0"/>
              <a:t>Prof.Dr</a:t>
            </a:r>
            <a:r>
              <a:rPr lang="tr-TR" dirty="0" smtClean="0"/>
              <a:t>. Sema Becerikli (Ünite 8)  </a:t>
            </a:r>
          </a:p>
          <a:p>
            <a:r>
              <a:rPr lang="tr-TR" dirty="0" smtClean="0"/>
              <a:t>Editör </a:t>
            </a:r>
            <a:r>
              <a:rPr lang="tr-TR" dirty="0" err="1" smtClean="0"/>
              <a:t>Prof.Dr</a:t>
            </a:r>
            <a:r>
              <a:rPr lang="tr-TR" dirty="0" smtClean="0"/>
              <a:t>. Aydın Ziya Özgür</a:t>
            </a:r>
          </a:p>
          <a:p>
            <a:r>
              <a:rPr lang="tr-TR" dirty="0" err="1" smtClean="0"/>
              <a:t>Megep</a:t>
            </a:r>
            <a:r>
              <a:rPr lang="tr-TR" dirty="0" smtClean="0"/>
              <a:t> (Mesleki Eğitim Ve Öğretim Sisteminin Güçlendirilmesi Projesi) Halkla İlişkiler Ve  Organizasyon Hizmetleri Alanı , Ankara 2007, Milli Eğitim Bakanlığı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159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smtClean="0"/>
              <a:t>T.C. Anadolu </a:t>
            </a:r>
            <a:r>
              <a:rPr lang="tr-TR" dirty="0" err="1" smtClean="0"/>
              <a:t>Ün‹Vers‹Tes</a:t>
            </a:r>
            <a:r>
              <a:rPr lang="tr-TR" dirty="0" smtClean="0"/>
              <a:t>‹ Yayını No: 2613 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1581</a:t>
            </a:r>
          </a:p>
          <a:p>
            <a:r>
              <a:rPr lang="tr-TR" dirty="0" smtClean="0"/>
              <a:t>Halkla İlişkiler Uygulama Teknikleri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Öğr.Gör.Dr</a:t>
            </a:r>
            <a:r>
              <a:rPr lang="tr-TR" dirty="0" smtClean="0"/>
              <a:t>. Melike </a:t>
            </a:r>
            <a:r>
              <a:rPr lang="tr-TR" dirty="0" err="1" smtClean="0"/>
              <a:t>Taﬁcıoğlu</a:t>
            </a:r>
            <a:r>
              <a:rPr lang="tr-TR" dirty="0" smtClean="0"/>
              <a:t> (Ünite 1) </a:t>
            </a:r>
            <a:r>
              <a:rPr lang="tr-TR" dirty="0" err="1" smtClean="0"/>
              <a:t>Yrd.Doç.Dr</a:t>
            </a:r>
            <a:r>
              <a:rPr lang="tr-TR" dirty="0" smtClean="0"/>
              <a:t>. Feyyaz Bodur (Ünite 2) </a:t>
            </a:r>
            <a:r>
              <a:rPr lang="tr-TR" dirty="0" err="1" smtClean="0"/>
              <a:t>Doç.Dr</a:t>
            </a:r>
            <a:r>
              <a:rPr lang="tr-TR" dirty="0" smtClean="0"/>
              <a:t>. Hüseyin Eryılmaz (Ünite 3) </a:t>
            </a:r>
            <a:r>
              <a:rPr lang="tr-TR" dirty="0" err="1" smtClean="0"/>
              <a:t>Yrd.Doç.Dr</a:t>
            </a:r>
            <a:r>
              <a:rPr lang="tr-TR" dirty="0" smtClean="0"/>
              <a:t>. Berrin </a:t>
            </a:r>
            <a:r>
              <a:rPr lang="tr-TR" dirty="0" err="1" smtClean="0"/>
              <a:t>Özkanal</a:t>
            </a:r>
            <a:r>
              <a:rPr lang="tr-TR" dirty="0" smtClean="0"/>
              <a:t> (Ünite 4) </a:t>
            </a:r>
            <a:r>
              <a:rPr lang="tr-TR" dirty="0" err="1" smtClean="0"/>
              <a:t>Prof.Dr</a:t>
            </a:r>
            <a:r>
              <a:rPr lang="tr-TR" dirty="0" smtClean="0"/>
              <a:t>. Cengiz Hakan Aydın (Ünite 5) </a:t>
            </a:r>
            <a:r>
              <a:rPr lang="tr-TR" dirty="0" err="1" smtClean="0"/>
              <a:t>Öğr.Gör</a:t>
            </a:r>
            <a:r>
              <a:rPr lang="tr-TR" dirty="0" smtClean="0"/>
              <a:t>. Eren Göksel (Ünite 6)</a:t>
            </a:r>
          </a:p>
          <a:p>
            <a:r>
              <a:rPr lang="tr-TR" dirty="0" smtClean="0"/>
              <a:t>Editör </a:t>
            </a:r>
            <a:r>
              <a:rPr lang="tr-TR" dirty="0" err="1" smtClean="0"/>
              <a:t>Yrd.Doç.Dr</a:t>
            </a:r>
            <a:r>
              <a:rPr lang="tr-TR" dirty="0" smtClean="0"/>
              <a:t>. Berrin </a:t>
            </a:r>
            <a:r>
              <a:rPr lang="tr-TR" dirty="0" err="1" smtClean="0"/>
              <a:t>Özkanal</a:t>
            </a:r>
            <a:endParaRPr lang="tr-TR" dirty="0" smtClean="0"/>
          </a:p>
          <a:p>
            <a:r>
              <a:rPr lang="tr-TR" dirty="0" smtClean="0"/>
              <a:t> </a:t>
            </a:r>
          </a:p>
          <a:p>
            <a:r>
              <a:rPr lang="tr-TR" dirty="0" smtClean="0"/>
              <a:t>T.C. Anadolu Üniversitesi Yayını No: 2603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1571 </a:t>
            </a:r>
          </a:p>
          <a:p>
            <a:r>
              <a:rPr lang="tr-TR" dirty="0" smtClean="0"/>
              <a:t>Halkla İlişkiler Yönetimi 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Doç.Dr</a:t>
            </a:r>
            <a:r>
              <a:rPr lang="tr-TR" dirty="0" smtClean="0"/>
              <a:t>. Filiz Demir (Ünite 1, 3) </a:t>
            </a:r>
            <a:r>
              <a:rPr lang="tr-TR" dirty="0" err="1" smtClean="0"/>
              <a:t>Arş.Gör.Dr</a:t>
            </a:r>
            <a:r>
              <a:rPr lang="tr-TR" dirty="0" smtClean="0"/>
              <a:t>. Ozan </a:t>
            </a:r>
            <a:r>
              <a:rPr lang="tr-TR" dirty="0" err="1" smtClean="0"/>
              <a:t>Ağlargöz</a:t>
            </a:r>
            <a:r>
              <a:rPr lang="tr-TR" dirty="0" smtClean="0"/>
              <a:t> (Ünite 2) </a:t>
            </a:r>
            <a:r>
              <a:rPr lang="tr-TR" dirty="0" err="1" smtClean="0"/>
              <a:t>Yrd.Doç.Dr</a:t>
            </a:r>
            <a:r>
              <a:rPr lang="tr-TR" dirty="0" smtClean="0"/>
              <a:t>. N. Bilge İspir (Ünite 4) </a:t>
            </a:r>
            <a:r>
              <a:rPr lang="tr-TR" dirty="0" err="1" smtClean="0"/>
              <a:t>Doç.Dr</a:t>
            </a:r>
            <a:r>
              <a:rPr lang="tr-TR" dirty="0" smtClean="0"/>
              <a:t>. İdil Süher (Ünite 5) </a:t>
            </a:r>
            <a:r>
              <a:rPr lang="tr-TR" dirty="0" err="1" smtClean="0"/>
              <a:t>Öğr.Gör</a:t>
            </a:r>
            <a:r>
              <a:rPr lang="tr-TR" dirty="0" smtClean="0"/>
              <a:t>. Levent </a:t>
            </a:r>
            <a:r>
              <a:rPr lang="tr-TR" dirty="0" err="1" smtClean="0"/>
              <a:t>Özkoçak</a:t>
            </a:r>
            <a:r>
              <a:rPr lang="tr-TR" dirty="0" smtClean="0"/>
              <a:t> (Ünite 6)    Editör </a:t>
            </a:r>
            <a:r>
              <a:rPr lang="tr-TR" dirty="0" err="1" smtClean="0"/>
              <a:t>Yrd.Doç.Dr</a:t>
            </a:r>
            <a:r>
              <a:rPr lang="tr-TR" dirty="0" smtClean="0"/>
              <a:t>. Nuray Tokgöz</a:t>
            </a:r>
          </a:p>
          <a:p>
            <a:r>
              <a:rPr lang="tr-TR" dirty="0" smtClean="0"/>
              <a:t> </a:t>
            </a:r>
          </a:p>
          <a:p>
            <a:r>
              <a:rPr lang="tr-TR" dirty="0" err="1" smtClean="0"/>
              <a:t>Megep</a:t>
            </a:r>
            <a:r>
              <a:rPr lang="tr-TR" dirty="0" smtClean="0"/>
              <a:t> (Meslekî Eğitim Ve Öğretim Sisteminin  Güçlendirilmesi Projesi) </a:t>
            </a:r>
          </a:p>
          <a:p>
            <a:r>
              <a:rPr lang="tr-TR" dirty="0" smtClean="0"/>
              <a:t>Halkla İlişkiler Ve Organizasyon Hizmetleri </a:t>
            </a:r>
          </a:p>
          <a:p>
            <a:r>
              <a:rPr lang="tr-TR" dirty="0" smtClean="0"/>
              <a:t>Halkla İlişkiler Kavramı </a:t>
            </a:r>
          </a:p>
          <a:p>
            <a:r>
              <a:rPr lang="tr-TR" dirty="0" smtClean="0"/>
              <a:t> Ankara 2006, Milli Eğitim Bakanlığı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531284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256</Words>
  <Application>Microsoft Office PowerPoint</Application>
  <PresentationFormat>Ekran Gösterisi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Halkla İlişkiler</vt:lpstr>
      <vt:lpstr>5.Halkla İlişkilerde Kullanılan Araçlar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</dc:title>
  <dc:creator>EDA</dc:creator>
  <cp:lastModifiedBy>EDA</cp:lastModifiedBy>
  <cp:revision>8</cp:revision>
  <dcterms:created xsi:type="dcterms:W3CDTF">2020-05-14T11:57:43Z</dcterms:created>
  <dcterms:modified xsi:type="dcterms:W3CDTF">2020-05-14T12:09:23Z</dcterms:modified>
</cp:coreProperties>
</file>