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9826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562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5710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054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099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467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5053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1716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107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8535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32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37BBD-8662-4529-814E-09C762278D19}" type="datetimeFigureOut">
              <a:rPr lang="tr-TR" smtClean="0"/>
              <a:t>14.05.2020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EF7B4-6721-487A-A8CA-FACBA9F839F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1830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tr/s/ref=dp_byline_sr_book_2?ie=UTF8&amp;field-author=%C3%9Cmm%C3%BChan+Nazan+Yatk%C4%B1n&amp;search-alias=books" TargetMode="External"/><Relationship Id="rId2" Type="http://schemas.openxmlformats.org/officeDocument/2006/relationships/hyperlink" Target="https://www.amazon.com.tr/s/ref=dp_byline_sr_book_1?ie=UTF8&amp;field-author=Ahmet+Yatk%C4%B1n&amp;search-alias=book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Halkla İlişkiler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559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Afişler, </a:t>
            </a:r>
          </a:p>
          <a:p>
            <a:r>
              <a:rPr lang="tr-TR" dirty="0" smtClean="0"/>
              <a:t>Şehir merkezlerinde, sokaklarda, otobüs duraklarında, ilan panoları ve duvarlarda asılı olan afişler görsel anlamdaki iletişimin en çok kullanılan ürünüdür</a:t>
            </a:r>
          </a:p>
          <a:p>
            <a:r>
              <a:rPr lang="tr-TR" dirty="0" smtClean="0"/>
              <a:t>Mesaj kısa ve anlaşılır olmalıdır.</a:t>
            </a:r>
          </a:p>
          <a:p>
            <a:r>
              <a:rPr lang="tr-TR" dirty="0" smtClean="0"/>
              <a:t>Dikkat çekmelidir</a:t>
            </a:r>
          </a:p>
          <a:p>
            <a:r>
              <a:rPr lang="tr-TR" dirty="0" smtClean="0"/>
              <a:t>Merak uyandırmalıdır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905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altLang="tr-TR" dirty="0" smtClean="0"/>
              <a:t>Üzerindeki slogan çarpıcı ve akılda kalıcı olmalıdır. Üzerinde kullanılan renkler canlı olmalıdır. </a:t>
            </a:r>
          </a:p>
          <a:p>
            <a:pPr algn="just"/>
            <a:r>
              <a:rPr lang="tr-TR" altLang="tr-TR" dirty="0" smtClean="0"/>
              <a:t>Afişle tanıtım turizmde büyük önem taşır.</a:t>
            </a:r>
          </a:p>
          <a:p>
            <a:r>
              <a:rPr lang="tr-TR" altLang="tr-TR" dirty="0" smtClean="0"/>
              <a:t>İnsanlar hareket halinde iken (yürürken ya da araç kullanırken) gerekli dikkati çekmelidir. Üzerindeki yazılar yeterli büyüklükte olmalıdır. Üzerindeki bilgiler doğru ve güncel olmalıdır.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5591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SLOGANLAR</a:t>
            </a:r>
          </a:p>
          <a:p>
            <a:r>
              <a:rPr lang="tr-TR" altLang="tr-TR" dirty="0" smtClean="0"/>
              <a:t>Çarpıcı olmalıdır.</a:t>
            </a:r>
          </a:p>
          <a:p>
            <a:r>
              <a:rPr lang="tr-TR" altLang="tr-TR" dirty="0" smtClean="0"/>
              <a:t>Akılda kalıcı ifadeler kullanılmalıdır.</a:t>
            </a:r>
          </a:p>
          <a:p>
            <a:r>
              <a:rPr lang="tr-TR" altLang="tr-TR" dirty="0" smtClean="0"/>
              <a:t>Slogan kısa ve öz olmalıdır.</a:t>
            </a:r>
          </a:p>
          <a:p>
            <a:r>
              <a:rPr lang="tr-TR" dirty="0" smtClean="0"/>
              <a:t>Anlaşılır olmalıdır</a:t>
            </a:r>
          </a:p>
          <a:p>
            <a:r>
              <a:rPr lang="tr-TR" dirty="0" smtClean="0"/>
              <a:t>Telaffuzu kolay olmalıdır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7639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altLang="tr-TR" dirty="0" smtClean="0"/>
              <a:t>EL İLANLARI</a:t>
            </a:r>
          </a:p>
          <a:p>
            <a:pPr algn="just"/>
            <a:r>
              <a:rPr lang="tr-TR" altLang="tr-TR" dirty="0"/>
              <a:t>P</a:t>
            </a:r>
            <a:r>
              <a:rPr lang="tr-TR" altLang="tr-TR" dirty="0" smtClean="0"/>
              <a:t>ankartların daha küçük halidir. Ya da uçakla havadan da dağıtılabilir. </a:t>
            </a:r>
          </a:p>
          <a:p>
            <a:pPr algn="just"/>
            <a:r>
              <a:rPr lang="tr-TR" altLang="tr-TR" dirty="0" smtClean="0"/>
              <a:t>El ilanları çok ekonomiktir. </a:t>
            </a:r>
          </a:p>
          <a:p>
            <a:pPr algn="just"/>
            <a:r>
              <a:rPr lang="tr-TR" dirty="0" smtClean="0"/>
              <a:t>Sokakta elden dağıtılabileceği gibi, posta kutularına ya da arabalara da bırakılabilir.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0802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Broşürler,</a:t>
            </a:r>
          </a:p>
          <a:p>
            <a:r>
              <a:rPr lang="tr-TR" dirty="0" smtClean="0"/>
              <a:t>İşletmeler tanıtımları için yazılı, içinde görsellerin de bulunduğu broşürler kullanabilir. </a:t>
            </a:r>
          </a:p>
          <a:p>
            <a:r>
              <a:rPr lang="tr-TR" dirty="0" smtClean="0"/>
              <a:t>Küçük boyda ve az sayfadan oluşur</a:t>
            </a:r>
          </a:p>
          <a:p>
            <a:r>
              <a:rPr lang="tr-TR" dirty="0" smtClean="0"/>
              <a:t>Detaylı bilgi verir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5488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err="1" smtClean="0"/>
              <a:t>Tengilimoğlu</a:t>
            </a:r>
            <a:r>
              <a:rPr lang="tr-TR" dirty="0" smtClean="0"/>
              <a:t>, D. Sağlık Kurumlarında Halkla İlişkiler.</a:t>
            </a:r>
          </a:p>
          <a:p>
            <a:r>
              <a:rPr lang="tr-TR" dirty="0" smtClean="0"/>
              <a:t>Halkla İlişkiler ve İletişim , 2018, </a:t>
            </a:r>
            <a:r>
              <a:rPr lang="tr-TR" u="sng" dirty="0" smtClean="0">
                <a:hlinkClick r:id="rId2"/>
              </a:rPr>
              <a:t>Ahmet Yatkın</a:t>
            </a:r>
            <a:r>
              <a:rPr lang="tr-TR" dirty="0" smtClean="0"/>
              <a:t> , </a:t>
            </a:r>
            <a:r>
              <a:rPr lang="tr-TR" u="sng" dirty="0" smtClean="0">
                <a:hlinkClick r:id="rId3"/>
              </a:rPr>
              <a:t>Ümmühan Nazan Yatkın</a:t>
            </a:r>
            <a:r>
              <a:rPr lang="tr-TR" dirty="0" smtClean="0"/>
              <a:t> , Nobel Akademik Yayıncılık; 5. baskı </a:t>
            </a:r>
            <a:endParaRPr lang="tr-TR" b="1" dirty="0" smtClean="0"/>
          </a:p>
          <a:p>
            <a:r>
              <a:rPr lang="tr-TR" dirty="0" smtClean="0"/>
              <a:t>Bülbül, R. (2000). Halkla İlişkiler ve Tanıtım, Nobel Yayın, Ankara</a:t>
            </a:r>
            <a:endParaRPr lang="tr-TR" b="1" dirty="0" smtClean="0"/>
          </a:p>
          <a:p>
            <a:r>
              <a:rPr lang="tr-TR" dirty="0" smtClean="0"/>
              <a:t>Ertekin, Y. (2000). Halkla İlişkiler, Yargı Yayıncılık, Ankara</a:t>
            </a:r>
          </a:p>
          <a:p>
            <a:r>
              <a:rPr lang="tr-TR" dirty="0" smtClean="0"/>
              <a:t>Mısırlı, İ. (2003). Genel İletişim, Detay Yayıncılık, Ankara </a:t>
            </a:r>
          </a:p>
          <a:p>
            <a:r>
              <a:rPr lang="tr-TR" dirty="0" smtClean="0"/>
              <a:t>T.C. Anadolu Üniversitesi Yayını No: 2713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1676</a:t>
            </a:r>
          </a:p>
          <a:p>
            <a:r>
              <a:rPr lang="tr-TR" dirty="0" smtClean="0"/>
              <a:t>Halkla İlişkiler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Prof.Dr</a:t>
            </a:r>
            <a:r>
              <a:rPr lang="tr-TR" dirty="0" smtClean="0"/>
              <a:t>. Ahmet Kalender (Ünite 1) </a:t>
            </a:r>
            <a:r>
              <a:rPr lang="tr-TR" dirty="0" err="1" smtClean="0"/>
              <a:t>Prof.Dr</a:t>
            </a:r>
            <a:r>
              <a:rPr lang="tr-TR" dirty="0" smtClean="0"/>
              <a:t>. Zeynep Filiz </a:t>
            </a:r>
            <a:r>
              <a:rPr lang="tr-TR" dirty="0" err="1" smtClean="0"/>
              <a:t>Peltekoğlu</a:t>
            </a:r>
            <a:r>
              <a:rPr lang="tr-TR" dirty="0" smtClean="0"/>
              <a:t> (Ünite 2) </a:t>
            </a:r>
            <a:r>
              <a:rPr lang="tr-TR" dirty="0" err="1" smtClean="0"/>
              <a:t>Doç.Dr</a:t>
            </a:r>
            <a:r>
              <a:rPr lang="tr-TR" dirty="0" smtClean="0"/>
              <a:t>. Sevil </a:t>
            </a:r>
            <a:r>
              <a:rPr lang="tr-TR" dirty="0" err="1" smtClean="0"/>
              <a:t>Bayçu</a:t>
            </a:r>
            <a:r>
              <a:rPr lang="tr-TR" dirty="0" smtClean="0"/>
              <a:t> (Ünite 3) </a:t>
            </a:r>
            <a:r>
              <a:rPr lang="tr-TR" dirty="0" err="1" smtClean="0"/>
              <a:t>Dr.Öğr.Üyesi</a:t>
            </a:r>
            <a:r>
              <a:rPr lang="tr-TR" dirty="0" smtClean="0"/>
              <a:t> Mehmet Sinan Ergüven (Ünite 4) </a:t>
            </a:r>
            <a:r>
              <a:rPr lang="tr-TR" dirty="0" err="1" smtClean="0"/>
              <a:t>Prof.Dr</a:t>
            </a:r>
            <a:r>
              <a:rPr lang="tr-TR" dirty="0" smtClean="0"/>
              <a:t>. </a:t>
            </a:r>
            <a:r>
              <a:rPr lang="tr-TR" dirty="0" err="1" smtClean="0"/>
              <a:t>Rasime</a:t>
            </a:r>
            <a:r>
              <a:rPr lang="tr-TR" dirty="0" smtClean="0"/>
              <a:t> Ayhan Yılmaz (Ünite 5) </a:t>
            </a:r>
            <a:r>
              <a:rPr lang="tr-TR" dirty="0" err="1" smtClean="0"/>
              <a:t>Prof.Dr</a:t>
            </a:r>
            <a:r>
              <a:rPr lang="tr-TR" dirty="0" smtClean="0"/>
              <a:t>. Ayla Okay (Ünite 6) </a:t>
            </a:r>
            <a:r>
              <a:rPr lang="tr-TR" dirty="0" err="1" smtClean="0"/>
              <a:t>Prof.Dr</a:t>
            </a:r>
            <a:r>
              <a:rPr lang="tr-TR" dirty="0" smtClean="0"/>
              <a:t>. Aylin Göztaş (Ünite 7) </a:t>
            </a:r>
            <a:r>
              <a:rPr lang="tr-TR" dirty="0" err="1" smtClean="0"/>
              <a:t>Prof.Dr</a:t>
            </a:r>
            <a:r>
              <a:rPr lang="tr-TR" dirty="0" smtClean="0"/>
              <a:t>. Sema Becerikli (Ünite 8)  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Prof.Dr</a:t>
            </a:r>
            <a:r>
              <a:rPr lang="tr-TR" dirty="0" smtClean="0"/>
              <a:t>. Aydın Ziya Özgür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(Mesleki Eğitim Ve Öğretim Sisteminin Güçlendirilmesi Projesi) Halkla İlişkiler Ve  Organizasyon Hizmetleri Alanı , Ankara 2007,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18414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dirty="0" smtClean="0"/>
              <a:t>T.C. Anadolu </a:t>
            </a:r>
            <a:r>
              <a:rPr lang="tr-TR" dirty="0" err="1" smtClean="0"/>
              <a:t>Ün‹Vers‹Tes</a:t>
            </a:r>
            <a:r>
              <a:rPr lang="tr-TR" dirty="0" smtClean="0"/>
              <a:t>‹ Yayını No: 2613 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1581</a:t>
            </a:r>
          </a:p>
          <a:p>
            <a:r>
              <a:rPr lang="tr-TR" dirty="0" smtClean="0"/>
              <a:t>Halkla İlişkiler Uygulama Teknikleri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Öğr.Gör.Dr</a:t>
            </a:r>
            <a:r>
              <a:rPr lang="tr-TR" dirty="0" smtClean="0"/>
              <a:t>. Melike </a:t>
            </a:r>
            <a:r>
              <a:rPr lang="tr-TR" dirty="0" err="1" smtClean="0"/>
              <a:t>Taﬁcıoğlu</a:t>
            </a:r>
            <a:r>
              <a:rPr lang="tr-TR" dirty="0" smtClean="0"/>
              <a:t> (Ünite 1) </a:t>
            </a:r>
            <a:r>
              <a:rPr lang="tr-TR" dirty="0" err="1" smtClean="0"/>
              <a:t>Yrd.Doç.Dr</a:t>
            </a:r>
            <a:r>
              <a:rPr lang="tr-TR" dirty="0" smtClean="0"/>
              <a:t>. Feyyaz Bodur (Ünite 2) </a:t>
            </a:r>
            <a:r>
              <a:rPr lang="tr-TR" dirty="0" err="1" smtClean="0"/>
              <a:t>Doç.Dr</a:t>
            </a:r>
            <a:r>
              <a:rPr lang="tr-TR" dirty="0" smtClean="0"/>
              <a:t>. Hüseyin Eryılmaz (Ünite 3)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r>
              <a:rPr lang="tr-TR" dirty="0" smtClean="0"/>
              <a:t> (Ünite 4) </a:t>
            </a:r>
            <a:r>
              <a:rPr lang="tr-TR" dirty="0" err="1" smtClean="0"/>
              <a:t>Prof.Dr</a:t>
            </a:r>
            <a:r>
              <a:rPr lang="tr-TR" dirty="0" smtClean="0"/>
              <a:t>. Cengiz Hakan Aydın (Ünite 5) </a:t>
            </a:r>
            <a:r>
              <a:rPr lang="tr-TR" dirty="0" err="1" smtClean="0"/>
              <a:t>Öğr.Gör</a:t>
            </a:r>
            <a:r>
              <a:rPr lang="tr-TR" dirty="0" smtClean="0"/>
              <a:t>. Eren Göksel (Ünite 6)</a:t>
            </a:r>
          </a:p>
          <a:p>
            <a:r>
              <a:rPr lang="tr-TR" dirty="0" smtClean="0"/>
              <a:t>Editör </a:t>
            </a:r>
            <a:r>
              <a:rPr lang="tr-TR" dirty="0" err="1" smtClean="0"/>
              <a:t>Yrd.Doç.Dr</a:t>
            </a:r>
            <a:r>
              <a:rPr lang="tr-TR" dirty="0" smtClean="0"/>
              <a:t>. Berrin </a:t>
            </a:r>
            <a:r>
              <a:rPr lang="tr-TR" dirty="0" err="1" smtClean="0"/>
              <a:t>Özkanal</a:t>
            </a:r>
            <a:endParaRPr lang="tr-TR" dirty="0" smtClean="0"/>
          </a:p>
          <a:p>
            <a:r>
              <a:rPr lang="tr-TR" dirty="0" smtClean="0"/>
              <a:t> </a:t>
            </a:r>
          </a:p>
          <a:p>
            <a:r>
              <a:rPr lang="tr-TR" dirty="0" smtClean="0"/>
              <a:t>T.C. Anadolu Üniversitesi Yayını No: 2603 </a:t>
            </a:r>
            <a:r>
              <a:rPr lang="tr-TR" dirty="0" err="1" smtClean="0"/>
              <a:t>Açıköğretim</a:t>
            </a:r>
            <a:r>
              <a:rPr lang="tr-TR" dirty="0" smtClean="0"/>
              <a:t> Fakültesi Yayını No: 1571 </a:t>
            </a:r>
          </a:p>
          <a:p>
            <a:r>
              <a:rPr lang="tr-TR" dirty="0" smtClean="0"/>
              <a:t>Halkla İlişkiler Yönetimi </a:t>
            </a:r>
          </a:p>
          <a:p>
            <a:r>
              <a:rPr lang="tr-TR" dirty="0" smtClean="0"/>
              <a:t>Yazarlar </a:t>
            </a:r>
            <a:r>
              <a:rPr lang="tr-TR" dirty="0" err="1" smtClean="0"/>
              <a:t>Doç.Dr</a:t>
            </a:r>
            <a:r>
              <a:rPr lang="tr-TR" dirty="0" smtClean="0"/>
              <a:t>. Filiz Demir (Ünite 1, 3) </a:t>
            </a:r>
            <a:r>
              <a:rPr lang="tr-TR" dirty="0" err="1" smtClean="0"/>
              <a:t>Arş.Gör.Dr</a:t>
            </a:r>
            <a:r>
              <a:rPr lang="tr-TR" dirty="0" smtClean="0"/>
              <a:t>. Ozan </a:t>
            </a:r>
            <a:r>
              <a:rPr lang="tr-TR" dirty="0" err="1" smtClean="0"/>
              <a:t>Ağlargöz</a:t>
            </a:r>
            <a:r>
              <a:rPr lang="tr-TR" dirty="0" smtClean="0"/>
              <a:t> (Ünite 2) </a:t>
            </a:r>
            <a:r>
              <a:rPr lang="tr-TR" dirty="0" err="1" smtClean="0"/>
              <a:t>Yrd.Doç.Dr</a:t>
            </a:r>
            <a:r>
              <a:rPr lang="tr-TR" dirty="0" smtClean="0"/>
              <a:t>. N. Bilge İspir (Ünite 4) </a:t>
            </a:r>
            <a:r>
              <a:rPr lang="tr-TR" dirty="0" err="1" smtClean="0"/>
              <a:t>Doç.Dr</a:t>
            </a:r>
            <a:r>
              <a:rPr lang="tr-TR" dirty="0" smtClean="0"/>
              <a:t>. İdil Süher (Ünite 5) </a:t>
            </a:r>
            <a:r>
              <a:rPr lang="tr-TR" dirty="0" err="1" smtClean="0"/>
              <a:t>Öğr.Gör</a:t>
            </a:r>
            <a:r>
              <a:rPr lang="tr-TR" dirty="0" smtClean="0"/>
              <a:t>. Levent </a:t>
            </a:r>
            <a:r>
              <a:rPr lang="tr-TR" dirty="0" err="1" smtClean="0"/>
              <a:t>Özkoçak</a:t>
            </a:r>
            <a:r>
              <a:rPr lang="tr-TR" dirty="0" smtClean="0"/>
              <a:t> (Ünite 6)    Editör </a:t>
            </a:r>
            <a:r>
              <a:rPr lang="tr-TR" dirty="0" err="1" smtClean="0"/>
              <a:t>Yrd.Doç.Dr</a:t>
            </a:r>
            <a:r>
              <a:rPr lang="tr-TR" dirty="0" smtClean="0"/>
              <a:t>. Nuray Tokgöz</a:t>
            </a:r>
          </a:p>
          <a:p>
            <a:r>
              <a:rPr lang="tr-TR" dirty="0" smtClean="0"/>
              <a:t> </a:t>
            </a:r>
          </a:p>
          <a:p>
            <a:r>
              <a:rPr lang="tr-TR" dirty="0" err="1" smtClean="0"/>
              <a:t>Megep</a:t>
            </a:r>
            <a:r>
              <a:rPr lang="tr-TR" dirty="0" smtClean="0"/>
              <a:t> (Meslekî Eğitim Ve Öğretim Sisteminin  Güçlendirilmesi Projesi) </a:t>
            </a:r>
          </a:p>
          <a:p>
            <a:r>
              <a:rPr lang="tr-TR" dirty="0" smtClean="0"/>
              <a:t>Halkla İlişkiler Ve Organizasyon Hizmetleri </a:t>
            </a:r>
          </a:p>
          <a:p>
            <a:r>
              <a:rPr lang="tr-TR" dirty="0" smtClean="0"/>
              <a:t>Halkla İlişkiler Kavramı </a:t>
            </a:r>
          </a:p>
          <a:p>
            <a:r>
              <a:rPr lang="tr-TR" dirty="0" smtClean="0"/>
              <a:t> Ankara 2006, Milli Eğitim Bakanlığı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5440304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247</Words>
  <Application>Microsoft Office PowerPoint</Application>
  <PresentationFormat>Ekran Gösterisi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Halkla İlişkiler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Halkla İlişkiler </dc:title>
  <dc:creator>EDA</dc:creator>
  <cp:lastModifiedBy>EDA</cp:lastModifiedBy>
  <cp:revision>10</cp:revision>
  <dcterms:created xsi:type="dcterms:W3CDTF">2020-05-14T12:13:59Z</dcterms:created>
  <dcterms:modified xsi:type="dcterms:W3CDTF">2020-05-14T12:24:36Z</dcterms:modified>
</cp:coreProperties>
</file>