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6" r:id="rId3"/>
    <p:sldId id="257" r:id="rId4"/>
    <p:sldId id="258" r:id="rId5"/>
    <p:sldId id="259" r:id="rId6"/>
    <p:sldId id="260" r:id="rId7"/>
    <p:sldId id="261" r:id="rId8"/>
    <p:sldId id="262" r:id="rId9"/>
    <p:sldId id="263" r:id="rId10"/>
    <p:sldId id="266" r:id="rId11"/>
    <p:sldId id="267" r:id="rId12"/>
    <p:sldId id="268" r:id="rId13"/>
    <p:sldId id="269" r:id="rId14"/>
    <p:sldId id="270" r:id="rId15"/>
    <p:sldId id="271" r:id="rId16"/>
    <p:sldId id="272" r:id="rId17"/>
    <p:sldId id="274" r:id="rId18"/>
    <p:sldId id="275" r:id="rId19"/>
    <p:sldId id="276" r:id="rId20"/>
    <p:sldId id="277"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96453E-4C7D-40C0-86A0-707BA513AE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BE80819-F165-49D3-AAAE-0BBE7C0F77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66D0F2B-5E8D-4DE3-A853-0FB17F273B70}"/>
              </a:ext>
            </a:extLst>
          </p:cNvPr>
          <p:cNvSpPr>
            <a:spLocks noGrp="1"/>
          </p:cNvSpPr>
          <p:nvPr>
            <p:ph type="dt" sz="half" idx="10"/>
          </p:nvPr>
        </p:nvSpPr>
        <p:spPr/>
        <p:txBody>
          <a:bodyPr/>
          <a:lstStyle/>
          <a:p>
            <a:fld id="{111A070E-9D4F-4AF4-9873-C34783635ED7}" type="datetimeFigureOut">
              <a:rPr lang="tr-TR" smtClean="0"/>
              <a:t>14.05.2020</a:t>
            </a:fld>
            <a:endParaRPr lang="tr-TR"/>
          </a:p>
        </p:txBody>
      </p:sp>
      <p:sp>
        <p:nvSpPr>
          <p:cNvPr id="5" name="Alt Bilgi Yer Tutucusu 4">
            <a:extLst>
              <a:ext uri="{FF2B5EF4-FFF2-40B4-BE49-F238E27FC236}">
                <a16:creationId xmlns:a16="http://schemas.microsoft.com/office/drawing/2014/main" id="{01B4DBFE-2BFD-4EE7-ABDC-083F32CBDEE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9825E6D-6909-4DC9-B238-AB30207372D4}"/>
              </a:ext>
            </a:extLst>
          </p:cNvPr>
          <p:cNvSpPr>
            <a:spLocks noGrp="1"/>
          </p:cNvSpPr>
          <p:nvPr>
            <p:ph type="sldNum" sz="quarter" idx="12"/>
          </p:nvPr>
        </p:nvSpPr>
        <p:spPr/>
        <p:txBody>
          <a:bodyPr/>
          <a:lstStyle/>
          <a:p>
            <a:fld id="{44D5A3DB-E63B-4E39-A8ED-ADF048066E93}" type="slidenum">
              <a:rPr lang="tr-TR" smtClean="0"/>
              <a:t>‹#›</a:t>
            </a:fld>
            <a:endParaRPr lang="tr-TR"/>
          </a:p>
        </p:txBody>
      </p:sp>
    </p:spTree>
    <p:extLst>
      <p:ext uri="{BB962C8B-B14F-4D97-AF65-F5344CB8AC3E}">
        <p14:creationId xmlns:p14="http://schemas.microsoft.com/office/powerpoint/2010/main" val="3221050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A9775B-81D6-43CA-BBF6-06BFD71509D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7AAD0C8-76E5-4C3A-B4E2-BB90633ABDA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47D87D2-4548-485F-8B9B-A588B6E6108E}"/>
              </a:ext>
            </a:extLst>
          </p:cNvPr>
          <p:cNvSpPr>
            <a:spLocks noGrp="1"/>
          </p:cNvSpPr>
          <p:nvPr>
            <p:ph type="dt" sz="half" idx="10"/>
          </p:nvPr>
        </p:nvSpPr>
        <p:spPr/>
        <p:txBody>
          <a:bodyPr/>
          <a:lstStyle/>
          <a:p>
            <a:fld id="{111A070E-9D4F-4AF4-9873-C34783635ED7}" type="datetimeFigureOut">
              <a:rPr lang="tr-TR" smtClean="0"/>
              <a:t>14.05.2020</a:t>
            </a:fld>
            <a:endParaRPr lang="tr-TR"/>
          </a:p>
        </p:txBody>
      </p:sp>
      <p:sp>
        <p:nvSpPr>
          <p:cNvPr id="5" name="Alt Bilgi Yer Tutucusu 4">
            <a:extLst>
              <a:ext uri="{FF2B5EF4-FFF2-40B4-BE49-F238E27FC236}">
                <a16:creationId xmlns:a16="http://schemas.microsoft.com/office/drawing/2014/main" id="{1E676B89-079C-49D7-A626-157A95C3177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9577FE6-AFFE-4C1D-9E72-FF8ACF5003AB}"/>
              </a:ext>
            </a:extLst>
          </p:cNvPr>
          <p:cNvSpPr>
            <a:spLocks noGrp="1"/>
          </p:cNvSpPr>
          <p:nvPr>
            <p:ph type="sldNum" sz="quarter" idx="12"/>
          </p:nvPr>
        </p:nvSpPr>
        <p:spPr/>
        <p:txBody>
          <a:bodyPr/>
          <a:lstStyle/>
          <a:p>
            <a:fld id="{44D5A3DB-E63B-4E39-A8ED-ADF048066E93}" type="slidenum">
              <a:rPr lang="tr-TR" smtClean="0"/>
              <a:t>‹#›</a:t>
            </a:fld>
            <a:endParaRPr lang="tr-TR"/>
          </a:p>
        </p:txBody>
      </p:sp>
    </p:spTree>
    <p:extLst>
      <p:ext uri="{BB962C8B-B14F-4D97-AF65-F5344CB8AC3E}">
        <p14:creationId xmlns:p14="http://schemas.microsoft.com/office/powerpoint/2010/main" val="3899090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EB78BCE-4BD4-45CA-B7E8-DEC97BCF369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643700A-27E9-4CF8-A6C2-8A394F1C324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19F4599-9255-42F6-B736-8DC1834E9AA7}"/>
              </a:ext>
            </a:extLst>
          </p:cNvPr>
          <p:cNvSpPr>
            <a:spLocks noGrp="1"/>
          </p:cNvSpPr>
          <p:nvPr>
            <p:ph type="dt" sz="half" idx="10"/>
          </p:nvPr>
        </p:nvSpPr>
        <p:spPr/>
        <p:txBody>
          <a:bodyPr/>
          <a:lstStyle/>
          <a:p>
            <a:fld id="{111A070E-9D4F-4AF4-9873-C34783635ED7}" type="datetimeFigureOut">
              <a:rPr lang="tr-TR" smtClean="0"/>
              <a:t>14.05.2020</a:t>
            </a:fld>
            <a:endParaRPr lang="tr-TR"/>
          </a:p>
        </p:txBody>
      </p:sp>
      <p:sp>
        <p:nvSpPr>
          <p:cNvPr id="5" name="Alt Bilgi Yer Tutucusu 4">
            <a:extLst>
              <a:ext uri="{FF2B5EF4-FFF2-40B4-BE49-F238E27FC236}">
                <a16:creationId xmlns:a16="http://schemas.microsoft.com/office/drawing/2014/main" id="{E2181DAE-F0DF-4E13-99E0-4EC81EB0E4E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BE7C690-9AD8-48C2-AFC6-01DBA2421F01}"/>
              </a:ext>
            </a:extLst>
          </p:cNvPr>
          <p:cNvSpPr>
            <a:spLocks noGrp="1"/>
          </p:cNvSpPr>
          <p:nvPr>
            <p:ph type="sldNum" sz="quarter" idx="12"/>
          </p:nvPr>
        </p:nvSpPr>
        <p:spPr/>
        <p:txBody>
          <a:bodyPr/>
          <a:lstStyle/>
          <a:p>
            <a:fld id="{44D5A3DB-E63B-4E39-A8ED-ADF048066E93}" type="slidenum">
              <a:rPr lang="tr-TR" smtClean="0"/>
              <a:t>‹#›</a:t>
            </a:fld>
            <a:endParaRPr lang="tr-TR"/>
          </a:p>
        </p:txBody>
      </p:sp>
    </p:spTree>
    <p:extLst>
      <p:ext uri="{BB962C8B-B14F-4D97-AF65-F5344CB8AC3E}">
        <p14:creationId xmlns:p14="http://schemas.microsoft.com/office/powerpoint/2010/main" val="1503284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6CD7A9-54F3-4CE5-98C5-52B7962ACD3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BB42905-D93A-43E4-997C-E493A968C30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0DB325D-2CFE-4D99-A293-89792EA9597A}"/>
              </a:ext>
            </a:extLst>
          </p:cNvPr>
          <p:cNvSpPr>
            <a:spLocks noGrp="1"/>
          </p:cNvSpPr>
          <p:nvPr>
            <p:ph type="dt" sz="half" idx="10"/>
          </p:nvPr>
        </p:nvSpPr>
        <p:spPr/>
        <p:txBody>
          <a:bodyPr/>
          <a:lstStyle/>
          <a:p>
            <a:fld id="{111A070E-9D4F-4AF4-9873-C34783635ED7}" type="datetimeFigureOut">
              <a:rPr lang="tr-TR" smtClean="0"/>
              <a:t>14.05.2020</a:t>
            </a:fld>
            <a:endParaRPr lang="tr-TR"/>
          </a:p>
        </p:txBody>
      </p:sp>
      <p:sp>
        <p:nvSpPr>
          <p:cNvPr id="5" name="Alt Bilgi Yer Tutucusu 4">
            <a:extLst>
              <a:ext uri="{FF2B5EF4-FFF2-40B4-BE49-F238E27FC236}">
                <a16:creationId xmlns:a16="http://schemas.microsoft.com/office/drawing/2014/main" id="{B2C7D0D7-5E81-4CA3-AAC0-CF8F758BB73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AB2C70F-8C2C-416D-806B-5710A94F251F}"/>
              </a:ext>
            </a:extLst>
          </p:cNvPr>
          <p:cNvSpPr>
            <a:spLocks noGrp="1"/>
          </p:cNvSpPr>
          <p:nvPr>
            <p:ph type="sldNum" sz="quarter" idx="12"/>
          </p:nvPr>
        </p:nvSpPr>
        <p:spPr/>
        <p:txBody>
          <a:bodyPr/>
          <a:lstStyle/>
          <a:p>
            <a:fld id="{44D5A3DB-E63B-4E39-A8ED-ADF048066E93}" type="slidenum">
              <a:rPr lang="tr-TR" smtClean="0"/>
              <a:t>‹#›</a:t>
            </a:fld>
            <a:endParaRPr lang="tr-TR"/>
          </a:p>
        </p:txBody>
      </p:sp>
    </p:spTree>
    <p:extLst>
      <p:ext uri="{BB962C8B-B14F-4D97-AF65-F5344CB8AC3E}">
        <p14:creationId xmlns:p14="http://schemas.microsoft.com/office/powerpoint/2010/main" val="3262346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279A98-E209-4904-B471-872EDA4CD50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CC2A087-25D0-4DEA-AE44-0C50258C2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6FE5142-4AA6-4C43-BBC9-4319F759213B}"/>
              </a:ext>
            </a:extLst>
          </p:cNvPr>
          <p:cNvSpPr>
            <a:spLocks noGrp="1"/>
          </p:cNvSpPr>
          <p:nvPr>
            <p:ph type="dt" sz="half" idx="10"/>
          </p:nvPr>
        </p:nvSpPr>
        <p:spPr/>
        <p:txBody>
          <a:bodyPr/>
          <a:lstStyle/>
          <a:p>
            <a:fld id="{111A070E-9D4F-4AF4-9873-C34783635ED7}" type="datetimeFigureOut">
              <a:rPr lang="tr-TR" smtClean="0"/>
              <a:t>14.05.2020</a:t>
            </a:fld>
            <a:endParaRPr lang="tr-TR"/>
          </a:p>
        </p:txBody>
      </p:sp>
      <p:sp>
        <p:nvSpPr>
          <p:cNvPr id="5" name="Alt Bilgi Yer Tutucusu 4">
            <a:extLst>
              <a:ext uri="{FF2B5EF4-FFF2-40B4-BE49-F238E27FC236}">
                <a16:creationId xmlns:a16="http://schemas.microsoft.com/office/drawing/2014/main" id="{E3F42D3C-54C8-4EEE-A0C1-BD5F990E9F4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3CD7F8D-E94E-47BB-BCB0-E6F11CAB9CF0}"/>
              </a:ext>
            </a:extLst>
          </p:cNvPr>
          <p:cNvSpPr>
            <a:spLocks noGrp="1"/>
          </p:cNvSpPr>
          <p:nvPr>
            <p:ph type="sldNum" sz="quarter" idx="12"/>
          </p:nvPr>
        </p:nvSpPr>
        <p:spPr/>
        <p:txBody>
          <a:bodyPr/>
          <a:lstStyle/>
          <a:p>
            <a:fld id="{44D5A3DB-E63B-4E39-A8ED-ADF048066E93}" type="slidenum">
              <a:rPr lang="tr-TR" smtClean="0"/>
              <a:t>‹#›</a:t>
            </a:fld>
            <a:endParaRPr lang="tr-TR"/>
          </a:p>
        </p:txBody>
      </p:sp>
    </p:spTree>
    <p:extLst>
      <p:ext uri="{BB962C8B-B14F-4D97-AF65-F5344CB8AC3E}">
        <p14:creationId xmlns:p14="http://schemas.microsoft.com/office/powerpoint/2010/main" val="371728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1E7434-62A6-4CCA-97FE-86745C7BD06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6AF3AE7-F794-4453-B1FA-EF172677790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635249D-4384-40B5-B05F-51214C695D6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E2AB13D-6FA7-494D-A442-513BD07E9555}"/>
              </a:ext>
            </a:extLst>
          </p:cNvPr>
          <p:cNvSpPr>
            <a:spLocks noGrp="1"/>
          </p:cNvSpPr>
          <p:nvPr>
            <p:ph type="dt" sz="half" idx="10"/>
          </p:nvPr>
        </p:nvSpPr>
        <p:spPr/>
        <p:txBody>
          <a:bodyPr/>
          <a:lstStyle/>
          <a:p>
            <a:fld id="{111A070E-9D4F-4AF4-9873-C34783635ED7}" type="datetimeFigureOut">
              <a:rPr lang="tr-TR" smtClean="0"/>
              <a:t>14.05.2020</a:t>
            </a:fld>
            <a:endParaRPr lang="tr-TR"/>
          </a:p>
        </p:txBody>
      </p:sp>
      <p:sp>
        <p:nvSpPr>
          <p:cNvPr id="6" name="Alt Bilgi Yer Tutucusu 5">
            <a:extLst>
              <a:ext uri="{FF2B5EF4-FFF2-40B4-BE49-F238E27FC236}">
                <a16:creationId xmlns:a16="http://schemas.microsoft.com/office/drawing/2014/main" id="{F3A87EBF-9908-4D64-B58B-71A59CD0C05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85A1192-13CF-4EF9-A46F-D3CE70F194B7}"/>
              </a:ext>
            </a:extLst>
          </p:cNvPr>
          <p:cNvSpPr>
            <a:spLocks noGrp="1"/>
          </p:cNvSpPr>
          <p:nvPr>
            <p:ph type="sldNum" sz="quarter" idx="12"/>
          </p:nvPr>
        </p:nvSpPr>
        <p:spPr/>
        <p:txBody>
          <a:bodyPr/>
          <a:lstStyle/>
          <a:p>
            <a:fld id="{44D5A3DB-E63B-4E39-A8ED-ADF048066E93}" type="slidenum">
              <a:rPr lang="tr-TR" smtClean="0"/>
              <a:t>‹#›</a:t>
            </a:fld>
            <a:endParaRPr lang="tr-TR"/>
          </a:p>
        </p:txBody>
      </p:sp>
    </p:spTree>
    <p:extLst>
      <p:ext uri="{BB962C8B-B14F-4D97-AF65-F5344CB8AC3E}">
        <p14:creationId xmlns:p14="http://schemas.microsoft.com/office/powerpoint/2010/main" val="260054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8D2B33-5492-44F5-8FFC-5E5C5E5C2A07}"/>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E2E5C52-92F1-49A6-98EB-92FE37DD86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B3BB26A6-AE43-4B74-B952-1F721057247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4B6F6CA-5AC6-443D-AB00-422714115E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03ABB48-04DA-4B2B-8E4D-34CB7A58450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21BB0E8-304E-4CCC-8394-E53D9CE57686}"/>
              </a:ext>
            </a:extLst>
          </p:cNvPr>
          <p:cNvSpPr>
            <a:spLocks noGrp="1"/>
          </p:cNvSpPr>
          <p:nvPr>
            <p:ph type="dt" sz="half" idx="10"/>
          </p:nvPr>
        </p:nvSpPr>
        <p:spPr/>
        <p:txBody>
          <a:bodyPr/>
          <a:lstStyle/>
          <a:p>
            <a:fld id="{111A070E-9D4F-4AF4-9873-C34783635ED7}" type="datetimeFigureOut">
              <a:rPr lang="tr-TR" smtClean="0"/>
              <a:t>14.05.2020</a:t>
            </a:fld>
            <a:endParaRPr lang="tr-TR"/>
          </a:p>
        </p:txBody>
      </p:sp>
      <p:sp>
        <p:nvSpPr>
          <p:cNvPr id="8" name="Alt Bilgi Yer Tutucusu 7">
            <a:extLst>
              <a:ext uri="{FF2B5EF4-FFF2-40B4-BE49-F238E27FC236}">
                <a16:creationId xmlns:a16="http://schemas.microsoft.com/office/drawing/2014/main" id="{14CEFD05-E0F4-4466-BA6A-0787D626F45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C4A96AC-FE60-4275-9A8A-F9039580904C}"/>
              </a:ext>
            </a:extLst>
          </p:cNvPr>
          <p:cNvSpPr>
            <a:spLocks noGrp="1"/>
          </p:cNvSpPr>
          <p:nvPr>
            <p:ph type="sldNum" sz="quarter" idx="12"/>
          </p:nvPr>
        </p:nvSpPr>
        <p:spPr/>
        <p:txBody>
          <a:bodyPr/>
          <a:lstStyle/>
          <a:p>
            <a:fld id="{44D5A3DB-E63B-4E39-A8ED-ADF048066E93}" type="slidenum">
              <a:rPr lang="tr-TR" smtClean="0"/>
              <a:t>‹#›</a:t>
            </a:fld>
            <a:endParaRPr lang="tr-TR"/>
          </a:p>
        </p:txBody>
      </p:sp>
    </p:spTree>
    <p:extLst>
      <p:ext uri="{BB962C8B-B14F-4D97-AF65-F5344CB8AC3E}">
        <p14:creationId xmlns:p14="http://schemas.microsoft.com/office/powerpoint/2010/main" val="1758248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51987C-AB09-4A7B-A053-E611B56362B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4271A59-D4CF-4809-B832-7CD6ED53F3F0}"/>
              </a:ext>
            </a:extLst>
          </p:cNvPr>
          <p:cNvSpPr>
            <a:spLocks noGrp="1"/>
          </p:cNvSpPr>
          <p:nvPr>
            <p:ph type="dt" sz="half" idx="10"/>
          </p:nvPr>
        </p:nvSpPr>
        <p:spPr/>
        <p:txBody>
          <a:bodyPr/>
          <a:lstStyle/>
          <a:p>
            <a:fld id="{111A070E-9D4F-4AF4-9873-C34783635ED7}" type="datetimeFigureOut">
              <a:rPr lang="tr-TR" smtClean="0"/>
              <a:t>14.05.2020</a:t>
            </a:fld>
            <a:endParaRPr lang="tr-TR"/>
          </a:p>
        </p:txBody>
      </p:sp>
      <p:sp>
        <p:nvSpPr>
          <p:cNvPr id="4" name="Alt Bilgi Yer Tutucusu 3">
            <a:extLst>
              <a:ext uri="{FF2B5EF4-FFF2-40B4-BE49-F238E27FC236}">
                <a16:creationId xmlns:a16="http://schemas.microsoft.com/office/drawing/2014/main" id="{514494B0-A36F-45D5-B960-FB4FAFE712F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3F6276F-FC36-4214-9ACB-40456FCCAC82}"/>
              </a:ext>
            </a:extLst>
          </p:cNvPr>
          <p:cNvSpPr>
            <a:spLocks noGrp="1"/>
          </p:cNvSpPr>
          <p:nvPr>
            <p:ph type="sldNum" sz="quarter" idx="12"/>
          </p:nvPr>
        </p:nvSpPr>
        <p:spPr/>
        <p:txBody>
          <a:bodyPr/>
          <a:lstStyle/>
          <a:p>
            <a:fld id="{44D5A3DB-E63B-4E39-A8ED-ADF048066E93}" type="slidenum">
              <a:rPr lang="tr-TR" smtClean="0"/>
              <a:t>‹#›</a:t>
            </a:fld>
            <a:endParaRPr lang="tr-TR"/>
          </a:p>
        </p:txBody>
      </p:sp>
    </p:spTree>
    <p:extLst>
      <p:ext uri="{BB962C8B-B14F-4D97-AF65-F5344CB8AC3E}">
        <p14:creationId xmlns:p14="http://schemas.microsoft.com/office/powerpoint/2010/main" val="3107961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D69EDD6-10E3-472E-9B95-96B4D1A4B26E}"/>
              </a:ext>
            </a:extLst>
          </p:cNvPr>
          <p:cNvSpPr>
            <a:spLocks noGrp="1"/>
          </p:cNvSpPr>
          <p:nvPr>
            <p:ph type="dt" sz="half" idx="10"/>
          </p:nvPr>
        </p:nvSpPr>
        <p:spPr/>
        <p:txBody>
          <a:bodyPr/>
          <a:lstStyle/>
          <a:p>
            <a:fld id="{111A070E-9D4F-4AF4-9873-C34783635ED7}" type="datetimeFigureOut">
              <a:rPr lang="tr-TR" smtClean="0"/>
              <a:t>14.05.2020</a:t>
            </a:fld>
            <a:endParaRPr lang="tr-TR"/>
          </a:p>
        </p:txBody>
      </p:sp>
      <p:sp>
        <p:nvSpPr>
          <p:cNvPr id="3" name="Alt Bilgi Yer Tutucusu 2">
            <a:extLst>
              <a:ext uri="{FF2B5EF4-FFF2-40B4-BE49-F238E27FC236}">
                <a16:creationId xmlns:a16="http://schemas.microsoft.com/office/drawing/2014/main" id="{6F597E74-0BA6-4EA4-B4D8-AF4A6C41115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1EEAB69-3B78-4D26-8D06-309D7960EC5C}"/>
              </a:ext>
            </a:extLst>
          </p:cNvPr>
          <p:cNvSpPr>
            <a:spLocks noGrp="1"/>
          </p:cNvSpPr>
          <p:nvPr>
            <p:ph type="sldNum" sz="quarter" idx="12"/>
          </p:nvPr>
        </p:nvSpPr>
        <p:spPr/>
        <p:txBody>
          <a:bodyPr/>
          <a:lstStyle/>
          <a:p>
            <a:fld id="{44D5A3DB-E63B-4E39-A8ED-ADF048066E93}" type="slidenum">
              <a:rPr lang="tr-TR" smtClean="0"/>
              <a:t>‹#›</a:t>
            </a:fld>
            <a:endParaRPr lang="tr-TR"/>
          </a:p>
        </p:txBody>
      </p:sp>
    </p:spTree>
    <p:extLst>
      <p:ext uri="{BB962C8B-B14F-4D97-AF65-F5344CB8AC3E}">
        <p14:creationId xmlns:p14="http://schemas.microsoft.com/office/powerpoint/2010/main" val="2562759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2E057C-C36B-47F7-A69D-A313CB7C60F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0E7998E-CD24-4B3C-9067-3F1B6C3FC8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CAA1AB5-F75D-4650-A453-168D4C6F7E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29062DB-92A2-4C81-B49A-7FF57B962AB2}"/>
              </a:ext>
            </a:extLst>
          </p:cNvPr>
          <p:cNvSpPr>
            <a:spLocks noGrp="1"/>
          </p:cNvSpPr>
          <p:nvPr>
            <p:ph type="dt" sz="half" idx="10"/>
          </p:nvPr>
        </p:nvSpPr>
        <p:spPr/>
        <p:txBody>
          <a:bodyPr/>
          <a:lstStyle/>
          <a:p>
            <a:fld id="{111A070E-9D4F-4AF4-9873-C34783635ED7}" type="datetimeFigureOut">
              <a:rPr lang="tr-TR" smtClean="0"/>
              <a:t>14.05.2020</a:t>
            </a:fld>
            <a:endParaRPr lang="tr-TR"/>
          </a:p>
        </p:txBody>
      </p:sp>
      <p:sp>
        <p:nvSpPr>
          <p:cNvPr id="6" name="Alt Bilgi Yer Tutucusu 5">
            <a:extLst>
              <a:ext uri="{FF2B5EF4-FFF2-40B4-BE49-F238E27FC236}">
                <a16:creationId xmlns:a16="http://schemas.microsoft.com/office/drawing/2014/main" id="{F91011E0-F559-4F37-8115-C92CEA45DA6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7B1222A-1242-4431-AF66-8A77CFF7ABB4}"/>
              </a:ext>
            </a:extLst>
          </p:cNvPr>
          <p:cNvSpPr>
            <a:spLocks noGrp="1"/>
          </p:cNvSpPr>
          <p:nvPr>
            <p:ph type="sldNum" sz="quarter" idx="12"/>
          </p:nvPr>
        </p:nvSpPr>
        <p:spPr/>
        <p:txBody>
          <a:bodyPr/>
          <a:lstStyle/>
          <a:p>
            <a:fld id="{44D5A3DB-E63B-4E39-A8ED-ADF048066E93}" type="slidenum">
              <a:rPr lang="tr-TR" smtClean="0"/>
              <a:t>‹#›</a:t>
            </a:fld>
            <a:endParaRPr lang="tr-TR"/>
          </a:p>
        </p:txBody>
      </p:sp>
    </p:spTree>
    <p:extLst>
      <p:ext uri="{BB962C8B-B14F-4D97-AF65-F5344CB8AC3E}">
        <p14:creationId xmlns:p14="http://schemas.microsoft.com/office/powerpoint/2010/main" val="3593050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ACAACE-652C-4B90-BAF0-CC61B60E76F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B2D8F2E-A002-46F6-A8B7-22F4095F93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9A5D164-9CF1-4808-8B1D-29BA9B50B7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26C9BA0-267E-4821-8F3E-7B5711C525BC}"/>
              </a:ext>
            </a:extLst>
          </p:cNvPr>
          <p:cNvSpPr>
            <a:spLocks noGrp="1"/>
          </p:cNvSpPr>
          <p:nvPr>
            <p:ph type="dt" sz="half" idx="10"/>
          </p:nvPr>
        </p:nvSpPr>
        <p:spPr/>
        <p:txBody>
          <a:bodyPr/>
          <a:lstStyle/>
          <a:p>
            <a:fld id="{111A070E-9D4F-4AF4-9873-C34783635ED7}" type="datetimeFigureOut">
              <a:rPr lang="tr-TR" smtClean="0"/>
              <a:t>14.05.2020</a:t>
            </a:fld>
            <a:endParaRPr lang="tr-TR"/>
          </a:p>
        </p:txBody>
      </p:sp>
      <p:sp>
        <p:nvSpPr>
          <p:cNvPr id="6" name="Alt Bilgi Yer Tutucusu 5">
            <a:extLst>
              <a:ext uri="{FF2B5EF4-FFF2-40B4-BE49-F238E27FC236}">
                <a16:creationId xmlns:a16="http://schemas.microsoft.com/office/drawing/2014/main" id="{17B08071-5440-4043-9994-E6941868903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EB2B2D5-C9CA-4A98-B2D8-25F9C60907A3}"/>
              </a:ext>
            </a:extLst>
          </p:cNvPr>
          <p:cNvSpPr>
            <a:spLocks noGrp="1"/>
          </p:cNvSpPr>
          <p:nvPr>
            <p:ph type="sldNum" sz="quarter" idx="12"/>
          </p:nvPr>
        </p:nvSpPr>
        <p:spPr/>
        <p:txBody>
          <a:bodyPr/>
          <a:lstStyle/>
          <a:p>
            <a:fld id="{44D5A3DB-E63B-4E39-A8ED-ADF048066E93}" type="slidenum">
              <a:rPr lang="tr-TR" smtClean="0"/>
              <a:t>‹#›</a:t>
            </a:fld>
            <a:endParaRPr lang="tr-TR"/>
          </a:p>
        </p:txBody>
      </p:sp>
    </p:spTree>
    <p:extLst>
      <p:ext uri="{BB962C8B-B14F-4D97-AF65-F5344CB8AC3E}">
        <p14:creationId xmlns:p14="http://schemas.microsoft.com/office/powerpoint/2010/main" val="185196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B85D1C9-EA4B-4582-A76F-5F5CBEA8BF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30237B4-CEEE-42C1-BEBC-CAB51F8266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2552482-8999-4F5C-92AE-3AC71D0B56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A070E-9D4F-4AF4-9873-C34783635ED7}" type="datetimeFigureOut">
              <a:rPr lang="tr-TR" smtClean="0"/>
              <a:t>14.05.2020</a:t>
            </a:fld>
            <a:endParaRPr lang="tr-TR"/>
          </a:p>
        </p:txBody>
      </p:sp>
      <p:sp>
        <p:nvSpPr>
          <p:cNvPr id="5" name="Alt Bilgi Yer Tutucusu 4">
            <a:extLst>
              <a:ext uri="{FF2B5EF4-FFF2-40B4-BE49-F238E27FC236}">
                <a16:creationId xmlns:a16="http://schemas.microsoft.com/office/drawing/2014/main" id="{4AA3EC16-94C8-4613-858C-1DFDEBC182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EF8DEEF-80B2-4912-9ACE-33FE0F1CC6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5A3DB-E63B-4E39-A8ED-ADF048066E93}" type="slidenum">
              <a:rPr lang="tr-TR" smtClean="0"/>
              <a:t>‹#›</a:t>
            </a:fld>
            <a:endParaRPr lang="tr-TR"/>
          </a:p>
        </p:txBody>
      </p:sp>
    </p:spTree>
    <p:extLst>
      <p:ext uri="{BB962C8B-B14F-4D97-AF65-F5344CB8AC3E}">
        <p14:creationId xmlns:p14="http://schemas.microsoft.com/office/powerpoint/2010/main" val="1702673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F5540B-6C7B-4055-8F23-921AEBBE9972}"/>
              </a:ext>
            </a:extLst>
          </p:cNvPr>
          <p:cNvSpPr>
            <a:spLocks noGrp="1"/>
          </p:cNvSpPr>
          <p:nvPr>
            <p:ph type="ctrTitle"/>
          </p:nvPr>
        </p:nvSpPr>
        <p:spPr/>
        <p:txBody>
          <a:bodyPr>
            <a:normAutofit fontScale="90000"/>
          </a:bodyPr>
          <a:lstStyle/>
          <a:p>
            <a:r>
              <a:rPr lang="tr-TR" sz="4000" dirty="0"/>
              <a:t>Not: Bu ders notu aşağıdaki kaynaktan hazırlanmıştır. Bu kaynak öğrencilere ders materyali olarak sunulmuştur. </a:t>
            </a:r>
            <a:br>
              <a:rPr lang="tr-TR" dirty="0"/>
            </a:br>
            <a:endParaRPr lang="tr-TR" dirty="0"/>
          </a:p>
        </p:txBody>
      </p:sp>
      <p:sp>
        <p:nvSpPr>
          <p:cNvPr id="3" name="Alt Başlık 2">
            <a:extLst>
              <a:ext uri="{FF2B5EF4-FFF2-40B4-BE49-F238E27FC236}">
                <a16:creationId xmlns:a16="http://schemas.microsoft.com/office/drawing/2014/main" id="{6907C780-0D4B-473F-A243-79CBC9A1D3A9}"/>
              </a:ext>
            </a:extLst>
          </p:cNvPr>
          <p:cNvSpPr>
            <a:spLocks noGrp="1"/>
          </p:cNvSpPr>
          <p:nvPr>
            <p:ph type="subTitle" idx="1"/>
          </p:nvPr>
        </p:nvSpPr>
        <p:spPr/>
        <p:txBody>
          <a:bodyPr/>
          <a:lstStyle/>
          <a:p>
            <a:r>
              <a:rPr lang="tr-TR" dirty="0" err="1"/>
              <a:t>Özmen,E.R</a:t>
            </a:r>
            <a:r>
              <a:rPr lang="tr-TR" dirty="0"/>
              <a:t>.(2017).Öğrenme Güçlüğü Hakkında temel bilgiler ve uygulamalar. </a:t>
            </a:r>
            <a:r>
              <a:rPr lang="tr-TR" dirty="0" err="1"/>
              <a:t>Ankara.Eğiten</a:t>
            </a:r>
            <a:r>
              <a:rPr lang="tr-TR" dirty="0"/>
              <a:t> Kitap</a:t>
            </a:r>
          </a:p>
        </p:txBody>
      </p:sp>
    </p:spTree>
    <p:extLst>
      <p:ext uri="{BB962C8B-B14F-4D97-AF65-F5344CB8AC3E}">
        <p14:creationId xmlns:p14="http://schemas.microsoft.com/office/powerpoint/2010/main" val="230869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1BAA0A-5951-4E2F-A472-AC0CD7BF1616}"/>
              </a:ext>
            </a:extLst>
          </p:cNvPr>
          <p:cNvSpPr>
            <a:spLocks noGrp="1"/>
          </p:cNvSpPr>
          <p:nvPr>
            <p:ph type="title"/>
          </p:nvPr>
        </p:nvSpPr>
        <p:spPr/>
        <p:txBody>
          <a:bodyPr/>
          <a:lstStyle/>
          <a:p>
            <a:r>
              <a:rPr lang="tr-TR" dirty="0"/>
              <a:t>                  HATIRLATICILAR</a:t>
            </a:r>
          </a:p>
        </p:txBody>
      </p:sp>
      <p:sp>
        <p:nvSpPr>
          <p:cNvPr id="3" name="İçerik Yer Tutucusu 2">
            <a:extLst>
              <a:ext uri="{FF2B5EF4-FFF2-40B4-BE49-F238E27FC236}">
                <a16:creationId xmlns:a16="http://schemas.microsoft.com/office/drawing/2014/main" id="{9E7881B6-5760-45C7-812D-B33A51217A17}"/>
              </a:ext>
            </a:extLst>
          </p:cNvPr>
          <p:cNvSpPr>
            <a:spLocks noGrp="1"/>
          </p:cNvSpPr>
          <p:nvPr>
            <p:ph idx="1"/>
          </p:nvPr>
        </p:nvSpPr>
        <p:spPr/>
        <p:txBody>
          <a:bodyPr/>
          <a:lstStyle/>
          <a:p>
            <a:r>
              <a:rPr lang="tr-TR" dirty="0"/>
              <a:t>Öğrenmenin gerçekleşmesi ve bilgilerin doğru bir şekilde işlemlenmesi için bellek stratejilerinin yanısıra hatırlatıcılar kullanımı oldukça önemlidir.</a:t>
            </a:r>
          </a:p>
          <a:p>
            <a:pPr marL="0" indent="0">
              <a:buNone/>
            </a:pPr>
            <a:r>
              <a:rPr lang="tr-TR" dirty="0"/>
              <a:t>* Anahtar kelime tekniği</a:t>
            </a:r>
          </a:p>
          <a:p>
            <a:pPr marL="0" indent="0">
              <a:buNone/>
            </a:pPr>
            <a:r>
              <a:rPr lang="tr-TR" dirty="0"/>
              <a:t>*İlk harf teknikleri</a:t>
            </a:r>
          </a:p>
          <a:p>
            <a:pPr marL="0" indent="0">
              <a:buNone/>
            </a:pPr>
            <a:r>
              <a:rPr lang="tr-TR" dirty="0"/>
              <a:t>*Uyaklı hatırlatıcılar</a:t>
            </a:r>
          </a:p>
          <a:p>
            <a:pPr marL="0" indent="0">
              <a:buNone/>
            </a:pPr>
            <a:r>
              <a:rPr lang="tr-TR" dirty="0"/>
              <a:t>*Hatırlatıcı resim oluşturma bunlardan bazılarıdır.</a:t>
            </a:r>
          </a:p>
        </p:txBody>
      </p:sp>
    </p:spTree>
    <p:extLst>
      <p:ext uri="{BB962C8B-B14F-4D97-AF65-F5344CB8AC3E}">
        <p14:creationId xmlns:p14="http://schemas.microsoft.com/office/powerpoint/2010/main" val="813750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AAA1CF-D8B8-416A-8F2D-6E4B35A1603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4C437A0-1F2E-47E8-B657-02B0EC517D00}"/>
              </a:ext>
            </a:extLst>
          </p:cNvPr>
          <p:cNvSpPr>
            <a:spLocks noGrp="1"/>
          </p:cNvSpPr>
          <p:nvPr>
            <p:ph idx="1"/>
          </p:nvPr>
        </p:nvSpPr>
        <p:spPr/>
        <p:txBody>
          <a:bodyPr/>
          <a:lstStyle/>
          <a:p>
            <a:r>
              <a:rPr lang="tr-TR" dirty="0"/>
              <a:t>Anahtar Kelime Tekniği bir sözcüğün daha önce ilişkili olduğu bir anlam yada bilgi ile arasında daha güçlü bir bağ oluşturmak için kullanılır.</a:t>
            </a:r>
          </a:p>
          <a:p>
            <a:pPr marL="0" indent="0">
              <a:buNone/>
            </a:pPr>
            <a:r>
              <a:rPr lang="tr-TR" dirty="0"/>
              <a:t>      Kayıt etme, ilişki kurma, yeni bilgiyi geri çağırma bu bağın kurulması için gereken aşamalardır.</a:t>
            </a:r>
          </a:p>
        </p:txBody>
      </p:sp>
    </p:spTree>
    <p:extLst>
      <p:ext uri="{BB962C8B-B14F-4D97-AF65-F5344CB8AC3E}">
        <p14:creationId xmlns:p14="http://schemas.microsoft.com/office/powerpoint/2010/main" val="1239190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2ECE65-BCBD-46C5-ADFE-5F38FA9E369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51058EC-9E36-456D-AE32-BF5812D000E3}"/>
              </a:ext>
            </a:extLst>
          </p:cNvPr>
          <p:cNvSpPr>
            <a:spLocks noGrp="1"/>
          </p:cNvSpPr>
          <p:nvPr>
            <p:ph idx="1"/>
          </p:nvPr>
        </p:nvSpPr>
        <p:spPr/>
        <p:txBody>
          <a:bodyPr/>
          <a:lstStyle/>
          <a:p>
            <a:r>
              <a:rPr lang="tr-TR" dirty="0"/>
              <a:t>İlk Harf Tekniği, </a:t>
            </a:r>
            <a:r>
              <a:rPr lang="tr-TR" dirty="0" err="1"/>
              <a:t>hatırlanılması</a:t>
            </a:r>
            <a:r>
              <a:rPr lang="tr-TR" dirty="0"/>
              <a:t> beklenen bir bilginin ilk harfleri kullanılarak oluşturulan hatırlama tekniğidir.</a:t>
            </a:r>
          </a:p>
          <a:p>
            <a:pPr marL="0" indent="0">
              <a:buNone/>
            </a:pPr>
            <a:endParaRPr lang="tr-TR" dirty="0"/>
          </a:p>
          <a:p>
            <a:pPr marL="0" indent="0">
              <a:buNone/>
            </a:pPr>
            <a:r>
              <a:rPr lang="tr-TR" dirty="0"/>
              <a:t>*</a:t>
            </a:r>
            <a:r>
              <a:rPr lang="tr-TR" dirty="0" err="1"/>
              <a:t>Akronomi</a:t>
            </a:r>
            <a:r>
              <a:rPr lang="tr-TR" dirty="0"/>
              <a:t>…POWER</a:t>
            </a:r>
          </a:p>
          <a:p>
            <a:pPr marL="0" indent="0">
              <a:buNone/>
            </a:pPr>
            <a:endParaRPr lang="tr-TR" dirty="0"/>
          </a:p>
          <a:p>
            <a:pPr marL="0" indent="0">
              <a:buNone/>
            </a:pPr>
            <a:r>
              <a:rPr lang="tr-TR" dirty="0"/>
              <a:t>*Akrostiş…KİM BU ADAM?****</a:t>
            </a:r>
          </a:p>
        </p:txBody>
      </p:sp>
    </p:spTree>
    <p:extLst>
      <p:ext uri="{BB962C8B-B14F-4D97-AF65-F5344CB8AC3E}">
        <p14:creationId xmlns:p14="http://schemas.microsoft.com/office/powerpoint/2010/main" val="4226753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0607F6-9E1A-4C6C-ACEE-3E19AD5893D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5C7D013-F46B-44DB-8703-3EAB7627A088}"/>
              </a:ext>
            </a:extLst>
          </p:cNvPr>
          <p:cNvSpPr>
            <a:spLocks noGrp="1"/>
          </p:cNvSpPr>
          <p:nvPr>
            <p:ph idx="1"/>
          </p:nvPr>
        </p:nvSpPr>
        <p:spPr/>
        <p:txBody>
          <a:bodyPr/>
          <a:lstStyle/>
          <a:p>
            <a:r>
              <a:rPr lang="tr-TR" dirty="0"/>
              <a:t>Uyaklı Hatırlatıcılar, belli bir sıra ile verilen </a:t>
            </a:r>
            <a:r>
              <a:rPr lang="tr-TR" dirty="0" err="1"/>
              <a:t>blgilerin</a:t>
            </a:r>
            <a:r>
              <a:rPr lang="tr-TR" dirty="0"/>
              <a:t> öğrenilmesini kolaylaştırmak için bilgiye ilişkin uyaklı cümlelerin kurulmasıdır.</a:t>
            </a:r>
          </a:p>
          <a:p>
            <a:pPr marL="0" indent="0">
              <a:buNone/>
            </a:pPr>
            <a:r>
              <a:rPr lang="tr-TR" dirty="0"/>
              <a:t>Pazartesi neden güzel? </a:t>
            </a:r>
          </a:p>
          <a:p>
            <a:pPr marL="0" indent="0">
              <a:buNone/>
            </a:pPr>
            <a:r>
              <a:rPr lang="tr-TR" dirty="0"/>
              <a:t>Salı hadi bize gel</a:t>
            </a:r>
          </a:p>
          <a:p>
            <a:pPr marL="0" indent="0">
              <a:buNone/>
            </a:pPr>
            <a:r>
              <a:rPr lang="tr-TR" dirty="0"/>
              <a:t>Çarşamba sanki kel!</a:t>
            </a:r>
          </a:p>
          <a:p>
            <a:pPr marL="0" indent="0">
              <a:buNone/>
            </a:pPr>
            <a:r>
              <a:rPr lang="tr-TR" dirty="0"/>
              <a:t>Perşembe olsa da güzel. </a:t>
            </a:r>
          </a:p>
          <a:p>
            <a:pPr marL="0" indent="0">
              <a:buNone/>
            </a:pPr>
            <a:r>
              <a:rPr lang="tr-TR" dirty="0"/>
              <a:t>Cuma orada durma gel gel.</a:t>
            </a:r>
          </a:p>
        </p:txBody>
      </p:sp>
    </p:spTree>
    <p:extLst>
      <p:ext uri="{BB962C8B-B14F-4D97-AF65-F5344CB8AC3E}">
        <p14:creationId xmlns:p14="http://schemas.microsoft.com/office/powerpoint/2010/main" val="851468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EE3748-8990-497D-BE92-A9DA9F96FE6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18C9C89-8497-4934-ACE5-6958A351B44F}"/>
              </a:ext>
            </a:extLst>
          </p:cNvPr>
          <p:cNvSpPr>
            <a:spLocks noGrp="1"/>
          </p:cNvSpPr>
          <p:nvPr>
            <p:ph idx="1"/>
          </p:nvPr>
        </p:nvSpPr>
        <p:spPr/>
        <p:txBody>
          <a:bodyPr/>
          <a:lstStyle/>
          <a:p>
            <a:r>
              <a:rPr lang="tr-TR" dirty="0"/>
              <a:t>Hatırlatıcı resim oluşturma, bu hatırlatıcı da amaç yine öğrencinin yeni öğreneceği bir bilginin(kendisine yabancı olan), soyutluktan çıkarılıp çocuk için daha anlamlı hale gelebilmesi için sesteşinin kullanılması ve  resimlerle sunulmasıdır.</a:t>
            </a:r>
          </a:p>
          <a:p>
            <a:endParaRPr lang="tr-TR" dirty="0"/>
          </a:p>
          <a:p>
            <a:pPr marL="0" indent="0">
              <a:buNone/>
            </a:pPr>
            <a:r>
              <a:rPr lang="tr-TR" dirty="0"/>
              <a:t>     *Yansımalı hatırlatıcı resim</a:t>
            </a:r>
          </a:p>
          <a:p>
            <a:endParaRPr lang="tr-TR" dirty="0"/>
          </a:p>
          <a:p>
            <a:pPr marL="0" indent="0">
              <a:buNone/>
            </a:pPr>
            <a:r>
              <a:rPr lang="tr-TR" dirty="0"/>
              <a:t>    *sembolik hatırlatıcı resim</a:t>
            </a:r>
          </a:p>
        </p:txBody>
      </p:sp>
    </p:spTree>
    <p:extLst>
      <p:ext uri="{BB962C8B-B14F-4D97-AF65-F5344CB8AC3E}">
        <p14:creationId xmlns:p14="http://schemas.microsoft.com/office/powerpoint/2010/main" val="4169878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6B1A36-A043-46F0-95A0-DAB3A38DA7C8}"/>
              </a:ext>
            </a:extLst>
          </p:cNvPr>
          <p:cNvSpPr>
            <a:spLocks noGrp="1"/>
          </p:cNvSpPr>
          <p:nvPr>
            <p:ph type="title"/>
          </p:nvPr>
        </p:nvSpPr>
        <p:spPr/>
        <p:txBody>
          <a:bodyPr/>
          <a:lstStyle/>
          <a:p>
            <a:r>
              <a:rPr lang="tr-TR" dirty="0"/>
              <a:t>Kendini düzenleme(öz düzenleme)stratejileri ve öğretimleri</a:t>
            </a:r>
          </a:p>
        </p:txBody>
      </p:sp>
      <p:sp>
        <p:nvSpPr>
          <p:cNvPr id="3" name="İçerik Yer Tutucusu 2">
            <a:extLst>
              <a:ext uri="{FF2B5EF4-FFF2-40B4-BE49-F238E27FC236}">
                <a16:creationId xmlns:a16="http://schemas.microsoft.com/office/drawing/2014/main" id="{9A47CDD5-7A65-45D3-88C1-19AE64197EF2}"/>
              </a:ext>
            </a:extLst>
          </p:cNvPr>
          <p:cNvSpPr>
            <a:spLocks noGrp="1"/>
          </p:cNvSpPr>
          <p:nvPr>
            <p:ph idx="1"/>
          </p:nvPr>
        </p:nvSpPr>
        <p:spPr/>
        <p:txBody>
          <a:bodyPr/>
          <a:lstStyle/>
          <a:p>
            <a:r>
              <a:rPr lang="tr-TR" dirty="0"/>
              <a:t>Kendini düzenleme bireyin bilişsel, duygusal ve davranışsal olarak kendisinin farkında olması ve bu becerilerine ilişkin düzenlemeler yapabilmesidir.</a:t>
            </a:r>
          </a:p>
          <a:p>
            <a:pPr marL="0" indent="0">
              <a:buNone/>
            </a:pPr>
            <a:r>
              <a:rPr lang="tr-TR" dirty="0"/>
              <a:t>   *kendini </a:t>
            </a:r>
            <a:r>
              <a:rPr lang="tr-TR" dirty="0" err="1"/>
              <a:t>talimatlandırma</a:t>
            </a:r>
            <a:endParaRPr lang="tr-TR" dirty="0"/>
          </a:p>
          <a:p>
            <a:pPr marL="0" indent="0">
              <a:buNone/>
            </a:pPr>
            <a:r>
              <a:rPr lang="tr-TR" dirty="0"/>
              <a:t>   **hedef koyma…</a:t>
            </a:r>
          </a:p>
          <a:p>
            <a:pPr marL="0" indent="0">
              <a:buNone/>
            </a:pPr>
            <a:r>
              <a:rPr lang="tr-TR" dirty="0"/>
              <a:t>   *** kendini izleme…</a:t>
            </a:r>
          </a:p>
          <a:p>
            <a:pPr marL="0" indent="0">
              <a:buNone/>
            </a:pPr>
            <a:r>
              <a:rPr lang="tr-TR" dirty="0"/>
              <a:t>   ****kendini değerlendirme…</a:t>
            </a:r>
          </a:p>
          <a:p>
            <a:pPr marL="0" indent="0">
              <a:buNone/>
            </a:pPr>
            <a:r>
              <a:rPr lang="tr-TR" dirty="0"/>
              <a:t>   *****kendini pekiştirme…</a:t>
            </a:r>
          </a:p>
          <a:p>
            <a:pPr marL="0" indent="0">
              <a:buNone/>
            </a:pPr>
            <a:r>
              <a:rPr lang="tr-TR" dirty="0"/>
              <a:t>  </a:t>
            </a:r>
          </a:p>
        </p:txBody>
      </p:sp>
    </p:spTree>
    <p:extLst>
      <p:ext uri="{BB962C8B-B14F-4D97-AF65-F5344CB8AC3E}">
        <p14:creationId xmlns:p14="http://schemas.microsoft.com/office/powerpoint/2010/main" val="1012302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48CCEA-2B43-4E89-A3D5-7A91FEC1C33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FFA3A47-522B-4A4F-BFD5-9CE455AEC807}"/>
              </a:ext>
            </a:extLst>
          </p:cNvPr>
          <p:cNvSpPr>
            <a:spLocks noGrp="1"/>
          </p:cNvSpPr>
          <p:nvPr>
            <p:ph idx="1"/>
          </p:nvPr>
        </p:nvSpPr>
        <p:spPr/>
        <p:txBody>
          <a:bodyPr/>
          <a:lstStyle/>
          <a:p>
            <a:r>
              <a:rPr lang="tr-TR" dirty="0"/>
              <a:t>kendini </a:t>
            </a:r>
            <a:r>
              <a:rPr lang="tr-TR" dirty="0" err="1"/>
              <a:t>talimatlandırma</a:t>
            </a:r>
            <a:endParaRPr lang="tr-TR" dirty="0"/>
          </a:p>
          <a:p>
            <a:endParaRPr lang="tr-TR" dirty="0"/>
          </a:p>
        </p:txBody>
      </p:sp>
    </p:spTree>
    <p:extLst>
      <p:ext uri="{BB962C8B-B14F-4D97-AF65-F5344CB8AC3E}">
        <p14:creationId xmlns:p14="http://schemas.microsoft.com/office/powerpoint/2010/main" val="3701874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F09D23-4248-4037-9D65-110CFE5B187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DAFC673-5D62-475F-8DEC-E7B7749B9B6D}"/>
              </a:ext>
            </a:extLst>
          </p:cNvPr>
          <p:cNvSpPr>
            <a:spLocks noGrp="1"/>
          </p:cNvSpPr>
          <p:nvPr>
            <p:ph idx="1"/>
          </p:nvPr>
        </p:nvSpPr>
        <p:spPr/>
        <p:txBody>
          <a:bodyPr/>
          <a:lstStyle/>
          <a:p>
            <a:r>
              <a:rPr lang="tr-TR" dirty="0"/>
              <a:t>hedef koyma…</a:t>
            </a:r>
          </a:p>
          <a:p>
            <a:endParaRPr lang="tr-TR" dirty="0"/>
          </a:p>
        </p:txBody>
      </p:sp>
    </p:spTree>
    <p:extLst>
      <p:ext uri="{BB962C8B-B14F-4D97-AF65-F5344CB8AC3E}">
        <p14:creationId xmlns:p14="http://schemas.microsoft.com/office/powerpoint/2010/main" val="1474222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CBED53-DBC6-4E1D-BF3E-81BCC290036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8060B53-7A5E-404A-BA8B-BFD58253402A}"/>
              </a:ext>
            </a:extLst>
          </p:cNvPr>
          <p:cNvSpPr>
            <a:spLocks noGrp="1"/>
          </p:cNvSpPr>
          <p:nvPr>
            <p:ph idx="1"/>
          </p:nvPr>
        </p:nvSpPr>
        <p:spPr/>
        <p:txBody>
          <a:bodyPr/>
          <a:lstStyle/>
          <a:p>
            <a:r>
              <a:rPr lang="tr-TR" dirty="0"/>
              <a:t>kendini izleme…</a:t>
            </a:r>
          </a:p>
          <a:p>
            <a:endParaRPr lang="tr-TR" dirty="0"/>
          </a:p>
        </p:txBody>
      </p:sp>
    </p:spTree>
    <p:extLst>
      <p:ext uri="{BB962C8B-B14F-4D97-AF65-F5344CB8AC3E}">
        <p14:creationId xmlns:p14="http://schemas.microsoft.com/office/powerpoint/2010/main" val="130906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36D41A-4530-43FF-BDD4-CDB0B991BDB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980FD5F-D334-4085-8A11-BD55F811880A}"/>
              </a:ext>
            </a:extLst>
          </p:cNvPr>
          <p:cNvSpPr>
            <a:spLocks noGrp="1"/>
          </p:cNvSpPr>
          <p:nvPr>
            <p:ph idx="1"/>
          </p:nvPr>
        </p:nvSpPr>
        <p:spPr/>
        <p:txBody>
          <a:bodyPr/>
          <a:lstStyle/>
          <a:p>
            <a:r>
              <a:rPr lang="tr-TR" dirty="0"/>
              <a:t>kendini değerlendirme…</a:t>
            </a:r>
          </a:p>
          <a:p>
            <a:endParaRPr lang="tr-TR" dirty="0"/>
          </a:p>
        </p:txBody>
      </p:sp>
    </p:spTree>
    <p:extLst>
      <p:ext uri="{BB962C8B-B14F-4D97-AF65-F5344CB8AC3E}">
        <p14:creationId xmlns:p14="http://schemas.microsoft.com/office/powerpoint/2010/main" val="1855187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A49990-A1D2-4BB4-8D5F-E166E794D5AA}"/>
              </a:ext>
            </a:extLst>
          </p:cNvPr>
          <p:cNvSpPr>
            <a:spLocks noGrp="1"/>
          </p:cNvSpPr>
          <p:nvPr>
            <p:ph type="ctrTitle"/>
          </p:nvPr>
        </p:nvSpPr>
        <p:spPr>
          <a:xfrm>
            <a:off x="1524000" y="1122363"/>
            <a:ext cx="9144000" cy="1655762"/>
          </a:xfrm>
        </p:spPr>
        <p:txBody>
          <a:bodyPr/>
          <a:lstStyle/>
          <a:p>
            <a:r>
              <a:rPr lang="tr-TR" dirty="0"/>
              <a:t>BELLEK STRATEJİLERİ</a:t>
            </a:r>
          </a:p>
        </p:txBody>
      </p:sp>
      <p:sp>
        <p:nvSpPr>
          <p:cNvPr id="3" name="Alt Başlık 2">
            <a:extLst>
              <a:ext uri="{FF2B5EF4-FFF2-40B4-BE49-F238E27FC236}">
                <a16:creationId xmlns:a16="http://schemas.microsoft.com/office/drawing/2014/main" id="{E1E1BF85-2AD4-4337-AE0C-88BCFF1EE613}"/>
              </a:ext>
            </a:extLst>
          </p:cNvPr>
          <p:cNvSpPr>
            <a:spLocks noGrp="1"/>
          </p:cNvSpPr>
          <p:nvPr>
            <p:ph type="subTitle" idx="1"/>
          </p:nvPr>
        </p:nvSpPr>
        <p:spPr>
          <a:xfrm>
            <a:off x="1524000" y="2846895"/>
            <a:ext cx="9144000" cy="3271101"/>
          </a:xfrm>
        </p:spPr>
        <p:txBody>
          <a:bodyPr>
            <a:normAutofit/>
          </a:bodyPr>
          <a:lstStyle/>
          <a:p>
            <a:r>
              <a:rPr lang="tr-TR" dirty="0"/>
              <a:t>TEKRAR STRATEJİLERİ                                           İLİŞKİSEL STRATEJİLER</a:t>
            </a:r>
          </a:p>
          <a:p>
            <a:pPr algn="just"/>
            <a:r>
              <a:rPr lang="tr-TR" dirty="0"/>
              <a:t>*içinden tekrar etme    </a:t>
            </a:r>
            <a:r>
              <a:rPr lang="tr-TR" dirty="0" err="1"/>
              <a:t>str</a:t>
            </a:r>
            <a:r>
              <a:rPr lang="tr-TR" dirty="0"/>
              <a:t>.                                            *eklemleme  </a:t>
            </a:r>
            <a:r>
              <a:rPr lang="tr-TR" dirty="0" err="1"/>
              <a:t>str</a:t>
            </a:r>
            <a:r>
              <a:rPr lang="tr-TR" dirty="0"/>
              <a:t>.</a:t>
            </a:r>
          </a:p>
          <a:p>
            <a:pPr algn="just"/>
            <a:r>
              <a:rPr lang="tr-TR" dirty="0"/>
              <a:t>*tekrar yolu ile ezberleme   </a:t>
            </a:r>
            <a:r>
              <a:rPr lang="tr-TR" dirty="0" err="1"/>
              <a:t>str</a:t>
            </a:r>
            <a:r>
              <a:rPr lang="tr-TR" dirty="0"/>
              <a:t>.                                   *birleştirme     </a:t>
            </a:r>
            <a:r>
              <a:rPr lang="tr-TR" dirty="0" err="1"/>
              <a:t>str</a:t>
            </a:r>
            <a:r>
              <a:rPr lang="tr-TR" dirty="0"/>
              <a:t>.</a:t>
            </a:r>
          </a:p>
          <a:p>
            <a:pPr algn="just"/>
            <a:r>
              <a:rPr lang="tr-TR" dirty="0"/>
              <a:t>*kümülatif tekrar      </a:t>
            </a:r>
            <a:r>
              <a:rPr lang="tr-TR" dirty="0" err="1"/>
              <a:t>str</a:t>
            </a:r>
            <a:r>
              <a:rPr lang="tr-TR" dirty="0"/>
              <a:t>.                                                 *örgütleme</a:t>
            </a:r>
          </a:p>
          <a:p>
            <a:pPr algn="just"/>
            <a:r>
              <a:rPr lang="tr-TR" dirty="0"/>
              <a:t>*alıştırma yolu ile tekrar </a:t>
            </a:r>
            <a:r>
              <a:rPr lang="tr-TR" dirty="0" err="1"/>
              <a:t>str</a:t>
            </a:r>
            <a:r>
              <a:rPr lang="tr-TR" dirty="0"/>
              <a:t>.</a:t>
            </a:r>
          </a:p>
          <a:p>
            <a:endParaRPr lang="tr-TR" dirty="0"/>
          </a:p>
          <a:p>
            <a:endParaRPr lang="tr-TR" dirty="0"/>
          </a:p>
        </p:txBody>
      </p:sp>
    </p:spTree>
    <p:extLst>
      <p:ext uri="{BB962C8B-B14F-4D97-AF65-F5344CB8AC3E}">
        <p14:creationId xmlns:p14="http://schemas.microsoft.com/office/powerpoint/2010/main" val="591935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AB5755-BE5E-4799-ACF2-2A8F8C87C16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8F4DC5C-4861-4B1F-8D1A-DDA3375E4D8F}"/>
              </a:ext>
            </a:extLst>
          </p:cNvPr>
          <p:cNvSpPr>
            <a:spLocks noGrp="1"/>
          </p:cNvSpPr>
          <p:nvPr>
            <p:ph idx="1"/>
          </p:nvPr>
        </p:nvSpPr>
        <p:spPr/>
        <p:txBody>
          <a:bodyPr/>
          <a:lstStyle/>
          <a:p>
            <a:r>
              <a:rPr lang="tr-TR" dirty="0"/>
              <a:t>kendini pekiştirme…</a:t>
            </a:r>
          </a:p>
          <a:p>
            <a:endParaRPr lang="tr-TR" dirty="0"/>
          </a:p>
        </p:txBody>
      </p:sp>
    </p:spTree>
    <p:extLst>
      <p:ext uri="{BB962C8B-B14F-4D97-AF65-F5344CB8AC3E}">
        <p14:creationId xmlns:p14="http://schemas.microsoft.com/office/powerpoint/2010/main" val="3448093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783892-89B8-4766-A4DB-7885ABA97E7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83FB4E9-24C3-4CE9-B07F-AD1680231719}"/>
              </a:ext>
            </a:extLst>
          </p:cNvPr>
          <p:cNvSpPr>
            <a:spLocks noGrp="1"/>
          </p:cNvSpPr>
          <p:nvPr>
            <p:ph idx="1"/>
          </p:nvPr>
        </p:nvSpPr>
        <p:spPr/>
        <p:txBody>
          <a:bodyPr/>
          <a:lstStyle/>
          <a:p>
            <a:r>
              <a:rPr lang="tr-TR" dirty="0"/>
              <a:t>Bellek stratejilerinden bazıları bilgiyi geçici olarak depolanmasını sağlarken bazıları bilginin kalıcı olarak depolanmasında yani bilginin işlenmesinde katkı sağlar.</a:t>
            </a:r>
          </a:p>
          <a:p>
            <a:pPr marL="0" indent="0">
              <a:buNone/>
            </a:pPr>
            <a:r>
              <a:rPr lang="tr-TR" dirty="0"/>
              <a:t>     Tekrar stratejileri</a:t>
            </a:r>
          </a:p>
          <a:p>
            <a:r>
              <a:rPr lang="tr-TR" dirty="0">
                <a:solidFill>
                  <a:srgbClr val="FF0000"/>
                </a:solidFill>
              </a:rPr>
              <a:t> </a:t>
            </a:r>
            <a:r>
              <a:rPr lang="tr-TR" dirty="0"/>
              <a:t>kısa süreli bellekte bilginin kısa süreli tutulması</a:t>
            </a:r>
          </a:p>
          <a:p>
            <a:pPr marL="0" indent="0">
              <a:buNone/>
            </a:pPr>
            <a:r>
              <a:rPr lang="tr-TR" dirty="0"/>
              <a:t>                             çalışma belleğinde bilginin işlenmesi </a:t>
            </a:r>
          </a:p>
          <a:p>
            <a:pPr marL="0" indent="0">
              <a:buNone/>
            </a:pPr>
            <a:r>
              <a:rPr lang="tr-TR" dirty="0"/>
              <a:t>                             uzun süreli bellekten bilginin çağırılması </a:t>
            </a:r>
          </a:p>
          <a:p>
            <a:endParaRPr lang="tr-TR" dirty="0"/>
          </a:p>
        </p:txBody>
      </p:sp>
    </p:spTree>
    <p:extLst>
      <p:ext uri="{BB962C8B-B14F-4D97-AF65-F5344CB8AC3E}">
        <p14:creationId xmlns:p14="http://schemas.microsoft.com/office/powerpoint/2010/main" val="703546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B44A14-512A-4DC6-8B79-AC3B153E15F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913006C-67DA-4FC8-B835-E1022A1DF80E}"/>
              </a:ext>
            </a:extLst>
          </p:cNvPr>
          <p:cNvSpPr>
            <a:spLocks noGrp="1"/>
          </p:cNvSpPr>
          <p:nvPr>
            <p:ph idx="1"/>
          </p:nvPr>
        </p:nvSpPr>
        <p:spPr/>
        <p:txBody>
          <a:bodyPr/>
          <a:lstStyle/>
          <a:p>
            <a:r>
              <a:rPr lang="tr-TR" dirty="0"/>
              <a:t>A-içinden tekrar etme </a:t>
            </a:r>
            <a:r>
              <a:rPr lang="tr-TR" dirty="0" err="1"/>
              <a:t>str</a:t>
            </a:r>
            <a:r>
              <a:rPr lang="tr-TR" dirty="0"/>
              <a:t>.</a:t>
            </a:r>
          </a:p>
          <a:p>
            <a:r>
              <a:rPr lang="tr-TR" dirty="0"/>
              <a:t>Çocuklara belirli sayıda kelime söylenerek tekrar etmeleri söylenebilir. Bu esnada çocukların tekrar edip etmedikleri dudakları izlenerek kontrol edilebilir.(</a:t>
            </a:r>
            <a:r>
              <a:rPr lang="tr-TR" dirty="0" err="1"/>
              <a:t>sayı,nesne,hayvan</a:t>
            </a:r>
            <a:r>
              <a:rPr lang="tr-TR" dirty="0"/>
              <a:t> </a:t>
            </a:r>
            <a:r>
              <a:rPr lang="tr-TR" dirty="0" err="1"/>
              <a:t>vb</a:t>
            </a:r>
            <a:r>
              <a:rPr lang="tr-TR" dirty="0"/>
              <a:t>)</a:t>
            </a:r>
          </a:p>
          <a:p>
            <a:r>
              <a:rPr lang="tr-TR" dirty="0"/>
              <a:t>B-Tekrar yolu ile ezberleme </a:t>
            </a:r>
            <a:r>
              <a:rPr lang="tr-TR" dirty="0" err="1"/>
              <a:t>str</a:t>
            </a:r>
            <a:r>
              <a:rPr lang="tr-TR" dirty="0"/>
              <a:t>.</a:t>
            </a:r>
          </a:p>
          <a:p>
            <a:r>
              <a:rPr lang="tr-TR" dirty="0"/>
              <a:t>Bu stratejilere bir tanımlamayı sık sık tekrar etmek , ses kaydını tekrar tekrar dinlemek ve bakarak aynı şeyi yazmak .Öğretmenler birlikte sayılar ve haftanın günlerini saymak </a:t>
            </a:r>
            <a:r>
              <a:rPr lang="tr-TR" dirty="0" err="1"/>
              <a:t>vb</a:t>
            </a:r>
            <a:endParaRPr lang="tr-TR" dirty="0"/>
          </a:p>
          <a:p>
            <a:endParaRPr lang="tr-TR" dirty="0"/>
          </a:p>
        </p:txBody>
      </p:sp>
    </p:spTree>
    <p:extLst>
      <p:ext uri="{BB962C8B-B14F-4D97-AF65-F5344CB8AC3E}">
        <p14:creationId xmlns:p14="http://schemas.microsoft.com/office/powerpoint/2010/main" val="3830930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E39AE4-1728-4B83-83CA-883EDC36512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F2D48BD-1361-4F4F-9EFD-61397C3DC379}"/>
              </a:ext>
            </a:extLst>
          </p:cNvPr>
          <p:cNvSpPr>
            <a:spLocks noGrp="1"/>
          </p:cNvSpPr>
          <p:nvPr>
            <p:ph idx="1"/>
          </p:nvPr>
        </p:nvSpPr>
        <p:spPr/>
        <p:txBody>
          <a:bodyPr/>
          <a:lstStyle/>
          <a:p>
            <a:pPr marL="0" indent="0">
              <a:buNone/>
            </a:pPr>
            <a:r>
              <a:rPr lang="tr-TR" dirty="0">
                <a:solidFill>
                  <a:schemeClr val="tx2"/>
                </a:solidFill>
              </a:rPr>
              <a:t>C-Kümülatif tekrar </a:t>
            </a:r>
            <a:r>
              <a:rPr lang="tr-TR" dirty="0" err="1">
                <a:solidFill>
                  <a:schemeClr val="tx2"/>
                </a:solidFill>
              </a:rPr>
              <a:t>str</a:t>
            </a:r>
            <a:r>
              <a:rPr lang="tr-TR" dirty="0">
                <a:solidFill>
                  <a:schemeClr val="tx2"/>
                </a:solidFill>
              </a:rPr>
              <a:t>. </a:t>
            </a:r>
          </a:p>
          <a:p>
            <a:pPr marL="0" indent="0">
              <a:buNone/>
            </a:pPr>
            <a:r>
              <a:rPr lang="tr-TR" dirty="0">
                <a:solidFill>
                  <a:schemeClr val="tx2"/>
                </a:solidFill>
              </a:rPr>
              <a:t>Bir bilgi üzerine yenisi eklenerek tekrar </a:t>
            </a:r>
            <a:r>
              <a:rPr lang="tr-TR" dirty="0" err="1">
                <a:solidFill>
                  <a:schemeClr val="tx2"/>
                </a:solidFill>
              </a:rPr>
              <a:t>etme.Ör;haftanın</a:t>
            </a:r>
            <a:r>
              <a:rPr lang="tr-TR" dirty="0">
                <a:solidFill>
                  <a:schemeClr val="tx2"/>
                </a:solidFill>
              </a:rPr>
              <a:t> günleri, </a:t>
            </a:r>
            <a:r>
              <a:rPr lang="tr-TR" dirty="0" err="1">
                <a:solidFill>
                  <a:schemeClr val="tx2"/>
                </a:solidFill>
              </a:rPr>
              <a:t>sayılar,iç</a:t>
            </a:r>
            <a:r>
              <a:rPr lang="tr-TR" dirty="0">
                <a:solidFill>
                  <a:schemeClr val="tx2"/>
                </a:solidFill>
              </a:rPr>
              <a:t> </a:t>
            </a:r>
            <a:r>
              <a:rPr lang="tr-TR" dirty="0" err="1">
                <a:solidFill>
                  <a:schemeClr val="tx2"/>
                </a:solidFill>
              </a:rPr>
              <a:t>organlarımız,illerimiz,bir</a:t>
            </a:r>
            <a:r>
              <a:rPr lang="tr-TR" dirty="0">
                <a:solidFill>
                  <a:schemeClr val="tx2"/>
                </a:solidFill>
              </a:rPr>
              <a:t> öykünün önce ilk paragrafını okuma anlatma sonra diğer paragrafı okuma anlatma son olarak hepsini birlikte …</a:t>
            </a:r>
          </a:p>
          <a:p>
            <a:pPr marL="0" indent="0">
              <a:buNone/>
            </a:pPr>
            <a:r>
              <a:rPr lang="tr-TR" dirty="0">
                <a:solidFill>
                  <a:schemeClr val="tx2"/>
                </a:solidFill>
              </a:rPr>
              <a:t>D-alıştırma yolu ile tekrar </a:t>
            </a:r>
            <a:r>
              <a:rPr lang="tr-TR" dirty="0" err="1">
                <a:solidFill>
                  <a:schemeClr val="tx2"/>
                </a:solidFill>
              </a:rPr>
              <a:t>str</a:t>
            </a:r>
            <a:r>
              <a:rPr lang="tr-TR" dirty="0">
                <a:solidFill>
                  <a:schemeClr val="tx2"/>
                </a:solidFill>
              </a:rPr>
              <a:t>.</a:t>
            </a:r>
          </a:p>
          <a:p>
            <a:pPr marL="0" indent="0">
              <a:buNone/>
            </a:pPr>
            <a:r>
              <a:rPr lang="tr-TR" dirty="0"/>
              <a:t>Belirli aralıklarla gözden geçirme , verilen becerileri uygulama çalışmaları, vb.</a:t>
            </a:r>
          </a:p>
          <a:p>
            <a:endParaRPr lang="tr-TR" dirty="0"/>
          </a:p>
        </p:txBody>
      </p:sp>
    </p:spTree>
    <p:extLst>
      <p:ext uri="{BB962C8B-B14F-4D97-AF65-F5344CB8AC3E}">
        <p14:creationId xmlns:p14="http://schemas.microsoft.com/office/powerpoint/2010/main" val="2506081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A2C2C6-D629-4CA7-85F3-82AB4D5F259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2705DDA-0E79-4631-A930-9018AA48A631}"/>
              </a:ext>
            </a:extLst>
          </p:cNvPr>
          <p:cNvSpPr>
            <a:spLocks noGrp="1"/>
          </p:cNvSpPr>
          <p:nvPr>
            <p:ph idx="1"/>
          </p:nvPr>
        </p:nvSpPr>
        <p:spPr/>
        <p:txBody>
          <a:bodyPr/>
          <a:lstStyle/>
          <a:p>
            <a:r>
              <a:rPr lang="tr-TR" dirty="0"/>
              <a:t>Beceri öğretiyorsanız bol bol model olun</a:t>
            </a:r>
          </a:p>
          <a:p>
            <a:r>
              <a:rPr lang="tr-TR" dirty="0"/>
              <a:t>Daha önceki öğrenmeleri ile bağ kurun</a:t>
            </a:r>
          </a:p>
          <a:p>
            <a:r>
              <a:rPr lang="tr-TR" dirty="0"/>
              <a:t>Belirli aralıklarla gözden geçirin ve uygulama yaptırın</a:t>
            </a:r>
          </a:p>
          <a:p>
            <a:endParaRPr lang="tr-TR" dirty="0"/>
          </a:p>
        </p:txBody>
      </p:sp>
    </p:spTree>
    <p:extLst>
      <p:ext uri="{BB962C8B-B14F-4D97-AF65-F5344CB8AC3E}">
        <p14:creationId xmlns:p14="http://schemas.microsoft.com/office/powerpoint/2010/main" val="1665074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3F99D1-D5F0-4FAB-B15D-3CFD2C49225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A746A37-D978-4BBF-A73B-E10EF1C1815B}"/>
              </a:ext>
            </a:extLst>
          </p:cNvPr>
          <p:cNvSpPr>
            <a:spLocks noGrp="1"/>
          </p:cNvSpPr>
          <p:nvPr>
            <p:ph idx="1"/>
          </p:nvPr>
        </p:nvSpPr>
        <p:spPr/>
        <p:txBody>
          <a:bodyPr>
            <a:normAutofit fontScale="92500"/>
          </a:bodyPr>
          <a:lstStyle/>
          <a:p>
            <a:r>
              <a:rPr lang="tr-TR" dirty="0">
                <a:solidFill>
                  <a:schemeClr val="tx2"/>
                </a:solidFill>
              </a:rPr>
              <a:t>İlişkisel stratejiler</a:t>
            </a:r>
          </a:p>
          <a:p>
            <a:pPr marL="0" indent="0">
              <a:buNone/>
            </a:pPr>
            <a:r>
              <a:rPr lang="tr-TR" dirty="0">
                <a:solidFill>
                  <a:schemeClr val="tx2"/>
                </a:solidFill>
              </a:rPr>
              <a:t>  A-  Eklemleme </a:t>
            </a:r>
            <a:r>
              <a:rPr lang="tr-TR" dirty="0" err="1">
                <a:solidFill>
                  <a:schemeClr val="tx2"/>
                </a:solidFill>
              </a:rPr>
              <a:t>str</a:t>
            </a:r>
            <a:endParaRPr lang="tr-TR" dirty="0">
              <a:solidFill>
                <a:schemeClr val="tx2"/>
              </a:solidFill>
            </a:endParaRPr>
          </a:p>
          <a:p>
            <a:pPr marL="0" indent="0">
              <a:buNone/>
            </a:pPr>
            <a:r>
              <a:rPr lang="tr-TR" dirty="0">
                <a:solidFill>
                  <a:schemeClr val="tx2"/>
                </a:solidFill>
              </a:rPr>
              <a:t>         Eklemleme daha önceki var olan bilgi ile yeni öğrenilecek bilgi arasında bağlantı kurmadır. Bir çok birey bu stratejiyi otomatik olarak kullanırken özellikle öğrenme güçlüğü olan bireyler zorlanmaktadırlar. Bu strateji içinde kullanılabilecek stratejiler ise kendi kelimeleri ile açıklama, özetleme, sorulara cevap vermedir.</a:t>
            </a:r>
          </a:p>
          <a:p>
            <a:pPr marL="0" indent="0">
              <a:buNone/>
            </a:pPr>
            <a:r>
              <a:rPr lang="tr-TR" dirty="0">
                <a:solidFill>
                  <a:schemeClr val="tx2"/>
                </a:solidFill>
              </a:rPr>
              <a:t>B- Birleştirme </a:t>
            </a:r>
            <a:r>
              <a:rPr lang="tr-TR" dirty="0" err="1">
                <a:solidFill>
                  <a:schemeClr val="tx2"/>
                </a:solidFill>
              </a:rPr>
              <a:t>str</a:t>
            </a:r>
            <a:endParaRPr lang="tr-TR" dirty="0">
              <a:solidFill>
                <a:schemeClr val="tx2"/>
              </a:solidFill>
            </a:endParaRPr>
          </a:p>
          <a:p>
            <a:pPr marL="0" indent="0">
              <a:buNone/>
            </a:pPr>
            <a:r>
              <a:rPr lang="tr-TR" dirty="0">
                <a:solidFill>
                  <a:srgbClr val="FFFF00"/>
                </a:solidFill>
              </a:rPr>
              <a:t>      </a:t>
            </a:r>
            <a:r>
              <a:rPr lang="tr-TR" dirty="0"/>
              <a:t>Bütünü hatırlamak için küçük parçaları tek başlık altında toplamaktır. Ör;  8 ile 6 nın hatırlanması istendiği durumda 86 şeklinde kodlanması </a:t>
            </a:r>
            <a:r>
              <a:rPr lang="tr-TR" dirty="0" err="1"/>
              <a:t>vb</a:t>
            </a:r>
            <a:endParaRPr lang="tr-TR" dirty="0"/>
          </a:p>
          <a:p>
            <a:endParaRPr lang="tr-TR" dirty="0"/>
          </a:p>
        </p:txBody>
      </p:sp>
    </p:spTree>
    <p:extLst>
      <p:ext uri="{BB962C8B-B14F-4D97-AF65-F5344CB8AC3E}">
        <p14:creationId xmlns:p14="http://schemas.microsoft.com/office/powerpoint/2010/main" val="1531645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15384D-C32F-478E-A3AD-8740253C434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4C51C62-7D68-44AA-87A6-32DD2956DA70}"/>
              </a:ext>
            </a:extLst>
          </p:cNvPr>
          <p:cNvSpPr>
            <a:spLocks noGrp="1"/>
          </p:cNvSpPr>
          <p:nvPr>
            <p:ph idx="1"/>
          </p:nvPr>
        </p:nvSpPr>
        <p:spPr/>
        <p:txBody>
          <a:bodyPr/>
          <a:lstStyle/>
          <a:p>
            <a:r>
              <a:rPr lang="tr-TR" dirty="0">
                <a:solidFill>
                  <a:schemeClr val="tx2"/>
                </a:solidFill>
              </a:rPr>
              <a:t>C-örgütleme  stratejisi</a:t>
            </a:r>
          </a:p>
          <a:p>
            <a:pPr marL="0" indent="0">
              <a:buNone/>
            </a:pPr>
            <a:r>
              <a:rPr lang="tr-TR" dirty="0"/>
              <a:t>Bilgiyi anlamlı şekilde gruplamadır. </a:t>
            </a:r>
            <a:r>
              <a:rPr lang="tr-TR" dirty="0" err="1"/>
              <a:t>Ör;şematik</a:t>
            </a:r>
            <a:r>
              <a:rPr lang="tr-TR" dirty="0"/>
              <a:t> düzenleyiciler(ağlar, </a:t>
            </a:r>
            <a:r>
              <a:rPr lang="tr-TR" dirty="0" err="1"/>
              <a:t>matriksler,ven</a:t>
            </a:r>
            <a:r>
              <a:rPr lang="tr-TR" dirty="0"/>
              <a:t> şeması, balık kılçığı şeması akışkan şema ve diğerler…</a:t>
            </a:r>
          </a:p>
          <a:p>
            <a:endParaRPr lang="tr-TR" dirty="0"/>
          </a:p>
        </p:txBody>
      </p:sp>
    </p:spTree>
    <p:extLst>
      <p:ext uri="{BB962C8B-B14F-4D97-AF65-F5344CB8AC3E}">
        <p14:creationId xmlns:p14="http://schemas.microsoft.com/office/powerpoint/2010/main" val="2189976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8412E8-6776-46E6-8830-1CFAB9043BC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DDFC7AF-F9F5-436C-AF54-D1FB50784BE4}"/>
              </a:ext>
            </a:extLst>
          </p:cNvPr>
          <p:cNvSpPr>
            <a:spLocks noGrp="1"/>
          </p:cNvSpPr>
          <p:nvPr>
            <p:ph idx="1"/>
          </p:nvPr>
        </p:nvSpPr>
        <p:spPr/>
        <p:txBody>
          <a:bodyPr>
            <a:normAutofit fontScale="92500" lnSpcReduction="20000"/>
          </a:bodyPr>
          <a:lstStyle/>
          <a:p>
            <a:pPr marL="0" indent="0">
              <a:buNone/>
            </a:pPr>
            <a:r>
              <a:rPr lang="tr-TR" dirty="0">
                <a:solidFill>
                  <a:schemeClr val="tx2"/>
                </a:solidFill>
              </a:rPr>
              <a:t>Bu stratejiler sınıfta nasıl uygulanır?</a:t>
            </a:r>
          </a:p>
          <a:p>
            <a:pPr marL="0" indent="0">
              <a:buNone/>
            </a:pPr>
            <a:r>
              <a:rPr lang="tr-TR" dirty="0"/>
              <a:t>Kendi kelimeleri ile açıklatın</a:t>
            </a:r>
          </a:p>
          <a:p>
            <a:pPr marL="0" indent="0">
              <a:buNone/>
            </a:pPr>
            <a:r>
              <a:rPr lang="tr-TR" dirty="0" err="1"/>
              <a:t>Organıze</a:t>
            </a:r>
            <a:r>
              <a:rPr lang="tr-TR" dirty="0"/>
              <a:t> edilmiş sunumlar yapın</a:t>
            </a:r>
          </a:p>
          <a:p>
            <a:pPr marL="0" indent="0">
              <a:buNone/>
            </a:pPr>
            <a:r>
              <a:rPr lang="tr-TR" dirty="0"/>
              <a:t>Destekleyiciler kullanın</a:t>
            </a:r>
          </a:p>
          <a:p>
            <a:pPr marL="0" indent="0">
              <a:buNone/>
            </a:pPr>
            <a:r>
              <a:rPr lang="tr-TR" dirty="0"/>
              <a:t>Özetletin</a:t>
            </a:r>
          </a:p>
          <a:p>
            <a:pPr marL="0" indent="0">
              <a:buNone/>
            </a:pPr>
            <a:r>
              <a:rPr lang="tr-TR" dirty="0"/>
              <a:t>Ön bilgileri etkinleştirin</a:t>
            </a:r>
          </a:p>
          <a:p>
            <a:pPr marL="0" indent="0">
              <a:buNone/>
            </a:pPr>
            <a:r>
              <a:rPr lang="tr-TR" dirty="0"/>
              <a:t>Yaşamları ile ilişkilendirin</a:t>
            </a:r>
          </a:p>
          <a:p>
            <a:pPr marL="0" indent="0">
              <a:buNone/>
            </a:pPr>
            <a:r>
              <a:rPr lang="tr-TR" dirty="0"/>
              <a:t>Sık sık tekrar yaptırın</a:t>
            </a:r>
          </a:p>
          <a:p>
            <a:pPr marL="0" indent="0">
              <a:buNone/>
            </a:pPr>
            <a:r>
              <a:rPr lang="tr-TR" dirty="0"/>
              <a:t>Bilgileri kodlamak için hatırlatıcılar kullanın(anahtar kelime </a:t>
            </a:r>
            <a:r>
              <a:rPr lang="tr-TR" dirty="0" err="1"/>
              <a:t>tekniği,akrostiş</a:t>
            </a:r>
            <a:r>
              <a:rPr lang="tr-TR" dirty="0"/>
              <a:t> ve </a:t>
            </a:r>
            <a:r>
              <a:rPr lang="tr-TR" dirty="0" err="1"/>
              <a:t>akronomi</a:t>
            </a:r>
            <a:r>
              <a:rPr lang="tr-TR" dirty="0"/>
              <a:t> ,uyaklı hatırlatıcılar ,hatırlatıcı resim oluşturma </a:t>
            </a:r>
            <a:r>
              <a:rPr lang="tr-TR" dirty="0" err="1"/>
              <a:t>vb</a:t>
            </a:r>
            <a:r>
              <a:rPr lang="tr-TR" dirty="0"/>
              <a:t>)  (Güzel –Özmen ,2017)</a:t>
            </a:r>
          </a:p>
          <a:p>
            <a:endParaRPr lang="tr-TR" dirty="0"/>
          </a:p>
        </p:txBody>
      </p:sp>
    </p:spTree>
    <p:extLst>
      <p:ext uri="{BB962C8B-B14F-4D97-AF65-F5344CB8AC3E}">
        <p14:creationId xmlns:p14="http://schemas.microsoft.com/office/powerpoint/2010/main" val="35226721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683</Words>
  <Application>Microsoft Office PowerPoint</Application>
  <PresentationFormat>Geniş ekran</PresentationFormat>
  <Paragraphs>77</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Arial</vt:lpstr>
      <vt:lpstr>Calibri</vt:lpstr>
      <vt:lpstr>Calibri Light</vt:lpstr>
      <vt:lpstr>Office Teması</vt:lpstr>
      <vt:lpstr>Not: Bu ders notu aşağıdaki kaynaktan hazırlanmıştır. Bu kaynak öğrencilere ders materyali olarak sunulmuştur.  </vt:lpstr>
      <vt:lpstr>BELLEK STRATEJİLERİ</vt:lpstr>
      <vt:lpstr>PowerPoint Sunusu</vt:lpstr>
      <vt:lpstr>PowerPoint Sunusu</vt:lpstr>
      <vt:lpstr>PowerPoint Sunusu</vt:lpstr>
      <vt:lpstr>PowerPoint Sunusu</vt:lpstr>
      <vt:lpstr>PowerPoint Sunusu</vt:lpstr>
      <vt:lpstr>PowerPoint Sunusu</vt:lpstr>
      <vt:lpstr>PowerPoint Sunusu</vt:lpstr>
      <vt:lpstr>                  HATIRLATICILAR</vt:lpstr>
      <vt:lpstr>PowerPoint Sunusu</vt:lpstr>
      <vt:lpstr>PowerPoint Sunusu</vt:lpstr>
      <vt:lpstr>PowerPoint Sunusu</vt:lpstr>
      <vt:lpstr>PowerPoint Sunusu</vt:lpstr>
      <vt:lpstr>Kendini düzenleme(öz düzenleme)stratejileri ve öğretimleri</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BELLEK STRATEJİLERİ</dc:title>
  <dc:creator>user</dc:creator>
  <cp:lastModifiedBy>user</cp:lastModifiedBy>
  <cp:revision>17</cp:revision>
  <dcterms:created xsi:type="dcterms:W3CDTF">2020-05-14T18:28:18Z</dcterms:created>
  <dcterms:modified xsi:type="dcterms:W3CDTF">2020-05-14T20:03:26Z</dcterms:modified>
</cp:coreProperties>
</file>