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69" r:id="rId2"/>
    <p:sldId id="424" r:id="rId3"/>
    <p:sldId id="371" r:id="rId4"/>
    <p:sldId id="372" r:id="rId5"/>
    <p:sldId id="373" r:id="rId6"/>
    <p:sldId id="374" r:id="rId7"/>
    <p:sldId id="376" r:id="rId8"/>
    <p:sldId id="377" r:id="rId9"/>
    <p:sldId id="378" r:id="rId10"/>
    <p:sldId id="425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</p:sldIdLst>
  <p:sldSz cx="9144000" cy="6858000" type="screen4x3"/>
  <p:notesSz cx="7102475" cy="102346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100" d="100"/>
          <a:sy n="100" d="100"/>
        </p:scale>
        <p:origin x="-30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BB663F31-3AF5-4D6C-AB79-E052565B04AD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5196BC07-A5BA-47E0-941F-EC34311B2C4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6BC07-A5BA-47E0-941F-EC34311B2C4F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6BC07-A5BA-47E0-941F-EC34311B2C4F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6BC07-A5BA-47E0-941F-EC34311B2C4F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17.08.2017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1071546"/>
            <a:ext cx="8229600" cy="564360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Kültür bitkileri ve ürünlerinin hastalık, zararlı ve yabancı otların etkilerinden ekonomik ölçüler içinde korunması amacıyla, çevre ve insan sağlığı göz önünde tutularak yapılan girişimlerin bir bütünüdür.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1. İnsan ve çevre sağlığı dikkate alınmalı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2.Ürün miktar ve kalitesinde kayıplar engellenmeli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 Tüm girişimler ekonomik olmalı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tr-TR" sz="32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ENTEGRE ZARARLI YÖNETİMİ </a:t>
            </a: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357158" y="404664"/>
            <a:ext cx="9362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TARIMSAL ZARARLILARLA </a:t>
            </a:r>
            <a:r>
              <a:rPr lang="tr-T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MÜCADELE</a:t>
            </a:r>
            <a:endParaRPr lang="tr-TR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4"/>
            <a:ext cx="4543428" cy="403247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60’tan az kum ihtiva eden topraklarda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Kumsal ve humuslu topraklarda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Bağ </a:t>
            </a:r>
            <a:r>
              <a:rPr lang="tr-TR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flokserasına</a:t>
            </a: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dayanıklı, toprağın kireç oranına, bölge koşullarına uygun asma anacı kullanılmalıdır. </a:t>
            </a:r>
            <a:endParaRPr lang="tr-T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alır.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285852" y="548680"/>
            <a:ext cx="7547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Viteus</a:t>
            </a:r>
            <a:r>
              <a:rPr lang="tr-TR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vitifolii</a:t>
            </a:r>
            <a:r>
              <a:rPr lang="tr-TR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(Bağ </a:t>
            </a:r>
            <a:r>
              <a:rPr lang="tr-TR" sz="3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flokserası</a:t>
            </a:r>
            <a:r>
              <a:rPr lang="tr-TR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tr-TR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043608" y="260648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i="1" dirty="0" err="1" smtClean="0">
                <a:solidFill>
                  <a:schemeClr val="accent1"/>
                </a:solidFill>
              </a:rPr>
              <a:t>Melolontha</a:t>
            </a:r>
            <a:r>
              <a:rPr lang="tr-TR" sz="3600" i="1" dirty="0" smtClean="0">
                <a:solidFill>
                  <a:schemeClr val="accent1"/>
                </a:solidFill>
              </a:rPr>
              <a:t> </a:t>
            </a:r>
            <a:r>
              <a:rPr lang="tr-TR" sz="3600" dirty="0" err="1" smtClean="0">
                <a:solidFill>
                  <a:schemeClr val="accent1"/>
                </a:solidFill>
              </a:rPr>
              <a:t>spp</a:t>
            </a:r>
            <a:r>
              <a:rPr lang="tr-TR" sz="3600" dirty="0" smtClean="0">
                <a:solidFill>
                  <a:schemeClr val="accent1"/>
                </a:solidFill>
              </a:rPr>
              <a:t>. (Mayıs böcekleri) </a:t>
            </a:r>
          </a:p>
          <a:p>
            <a:r>
              <a:rPr lang="tr-TR" sz="3600" i="1" dirty="0" err="1" smtClean="0">
                <a:solidFill>
                  <a:schemeClr val="accent1"/>
                </a:solidFill>
              </a:rPr>
              <a:t>Polypylla</a:t>
            </a:r>
            <a:r>
              <a:rPr lang="tr-TR" sz="3600" i="1" dirty="0" smtClean="0">
                <a:solidFill>
                  <a:schemeClr val="accent1"/>
                </a:solidFill>
              </a:rPr>
              <a:t> </a:t>
            </a:r>
            <a:r>
              <a:rPr lang="tr-TR" sz="3600" dirty="0" err="1" smtClean="0">
                <a:solidFill>
                  <a:schemeClr val="accent1"/>
                </a:solidFill>
              </a:rPr>
              <a:t>spp</a:t>
            </a:r>
            <a:r>
              <a:rPr lang="tr-TR" sz="3600" dirty="0" smtClean="0">
                <a:solidFill>
                  <a:schemeClr val="accent1"/>
                </a:solidFill>
              </a:rPr>
              <a:t>. (Haziran böcekleri) </a:t>
            </a:r>
          </a:p>
          <a:p>
            <a:r>
              <a:rPr lang="tr-TR" sz="3600" dirty="0" smtClean="0">
                <a:solidFill>
                  <a:srgbClr val="00B0F0"/>
                </a:solidFill>
              </a:rPr>
              <a:t>Kumsal toprakları sever.</a:t>
            </a:r>
            <a:endParaRPr lang="tr-TR" sz="3600" dirty="0">
              <a:solidFill>
                <a:srgbClr val="00B0F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99936" y="2971974"/>
            <a:ext cx="1687926" cy="18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Dikdörtgen"/>
          <p:cNvSpPr/>
          <p:nvPr/>
        </p:nvSpPr>
        <p:spPr>
          <a:xfrm>
            <a:off x="1857356" y="4286256"/>
            <a:ext cx="2216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Haziran böceği larvası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714348" y="5214950"/>
            <a:ext cx="2414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Haziran böceği ergini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571472" y="404664"/>
            <a:ext cx="8743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Meloidogyne</a:t>
            </a:r>
            <a:r>
              <a:rPr lang="tr-TR" sz="36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spp</a:t>
            </a:r>
            <a:r>
              <a:rPr lang="tr-TR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(Kök ur </a:t>
            </a:r>
            <a:r>
              <a:rPr lang="tr-TR" sz="3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nematodları</a:t>
            </a:r>
            <a:r>
              <a:rPr lang="tr-TR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tr-TR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Alüvyon toprakları sever. </a:t>
            </a:r>
            <a:endParaRPr lang="tr-TR" sz="3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83005" y="2260411"/>
            <a:ext cx="3877030" cy="449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5"/>
            <a:ext cx="8401080" cy="22288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67544" y="1772816"/>
            <a:ext cx="8104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Satsuma mandarini </a:t>
            </a:r>
            <a:r>
              <a:rPr lang="tr-TR" sz="28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pH’sı</a:t>
            </a: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yüksek, kireçli topraklarda iyi gelişmez. </a:t>
            </a:r>
          </a:p>
          <a:p>
            <a:pPr algn="just">
              <a:buFont typeface="Arial" pitchFamily="34" charset="0"/>
              <a:buChar char="•"/>
            </a:pPr>
            <a:endParaRPr lang="tr-TR" sz="14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Bağlarda da toprağın yapısına göre anaçlar kullanılmalıdır. </a:t>
            </a:r>
            <a:endParaRPr lang="tr-TR" sz="2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059832" y="548680"/>
            <a:ext cx="2845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Toprak </a:t>
            </a:r>
            <a:r>
              <a:rPr lang="tr-TR" sz="36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pH’sı</a:t>
            </a:r>
            <a:r>
              <a:rPr lang="tr-TR" sz="3600" dirty="0" smtClean="0">
                <a:solidFill>
                  <a:prstClr val="black"/>
                </a:solidFill>
              </a:rPr>
              <a:t> </a:t>
            </a:r>
            <a:endParaRPr lang="tr-TR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19533" y="3967286"/>
            <a:ext cx="1928828" cy="24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2204864"/>
            <a:ext cx="8115328" cy="21602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 </a:t>
            </a: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Bitkilerin gelişmelerini hızlandırmakta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Kök sisteminin iyi gelişmesini sağlamakta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Bitkilerin sağlıklı ve kuvvetli olmasını sağlamaktadır.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357422" y="1124744"/>
            <a:ext cx="4766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2.Toprak işleme </a:t>
            </a:r>
            <a:endParaRPr lang="tr-TR" sz="4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1556792"/>
            <a:ext cx="4752528" cy="32295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Toprağın çeşitli yöntem, zaman ve derinlikte işlenmesi veya sürülmesi önemli bir kültürel önlemdir.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483768" y="571480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2.Toprak işleme </a:t>
            </a:r>
            <a:r>
              <a:rPr lang="tr-TR" dirty="0" smtClean="0">
                <a:solidFill>
                  <a:srgbClr val="00B0F0"/>
                </a:solidFill>
              </a:rPr>
              <a:t>􀂾 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69027" y="1779847"/>
            <a:ext cx="3980768" cy="324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05064"/>
            <a:ext cx="2532820" cy="224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1484784"/>
            <a:ext cx="4248472" cy="424847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tr-TR" sz="3200" dirty="0" smtClean="0">
                <a:solidFill>
                  <a:srgbClr val="00B0F0"/>
                </a:solidFill>
              </a:rPr>
              <a:t> </a:t>
            </a:r>
            <a:r>
              <a:rPr lang="tr-TR" sz="28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Lepidoptera</a:t>
            </a: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takımından </a:t>
            </a:r>
            <a:r>
              <a:rPr lang="tr-TR" sz="28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Noctuidae</a:t>
            </a: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8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Geometridae</a:t>
            </a: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ve </a:t>
            </a:r>
            <a:r>
              <a:rPr lang="tr-TR" sz="28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Syphingidae</a:t>
            </a: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familyalarına ait türler,</a:t>
            </a:r>
          </a:p>
          <a:p>
            <a:pPr algn="just">
              <a:spcBef>
                <a:spcPts val="600"/>
              </a:spcBef>
            </a:pPr>
            <a:endParaRPr lang="tr-TR" sz="14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Coleoptera</a:t>
            </a: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ve </a:t>
            </a:r>
            <a:r>
              <a:rPr lang="tr-TR" sz="28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Diptera</a:t>
            </a: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türleri toprakta pupa olur ve larvaları toprakta yaşar.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95473" y="925407"/>
            <a:ext cx="2273032" cy="324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6876256" y="2943528"/>
            <a:ext cx="1663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solidFill>
                  <a:srgbClr val="7030A0"/>
                </a:solidFill>
              </a:rPr>
              <a:t>Biston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betularia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6660232" y="5715016"/>
            <a:ext cx="1804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Erannis</a:t>
            </a:r>
            <a:r>
              <a:rPr lang="tr-TR" dirty="0" smtClean="0"/>
              <a:t> </a:t>
            </a:r>
            <a:r>
              <a:rPr lang="tr-TR" dirty="0" err="1" smtClean="0"/>
              <a:t>defoliaria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195736" y="476672"/>
            <a:ext cx="39204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2.Toprak işleme </a:t>
            </a:r>
            <a:endParaRPr lang="tr-TR" sz="4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268760"/>
            <a:ext cx="5472608" cy="46085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chemeClr val="bg1"/>
                </a:solidFill>
              </a:rPr>
              <a:t>Toprakta bulunan zararlılar ile savaşta önemli bir önlemdir.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1400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chemeClr val="bg1"/>
                </a:solidFill>
              </a:rPr>
              <a:t> Kökleri iyi gelişmiş sebzelerde Bozkurtlar </a:t>
            </a:r>
            <a:r>
              <a:rPr lang="tr-TR" sz="3200" b="1" i="1" dirty="0" err="1" smtClean="0">
                <a:solidFill>
                  <a:schemeClr val="accent1"/>
                </a:solidFill>
              </a:rPr>
              <a:t>Agrotis</a:t>
            </a:r>
            <a:r>
              <a:rPr lang="tr-TR" sz="3200" b="1" i="1" dirty="0" smtClean="0">
                <a:solidFill>
                  <a:schemeClr val="accent1"/>
                </a:solidFill>
              </a:rPr>
              <a:t> </a:t>
            </a:r>
            <a:r>
              <a:rPr lang="tr-TR" sz="3200" b="1" dirty="0" err="1" smtClean="0">
                <a:solidFill>
                  <a:schemeClr val="accent1"/>
                </a:solidFill>
              </a:rPr>
              <a:t>spp</a:t>
            </a:r>
            <a:r>
              <a:rPr lang="tr-TR" sz="3200" b="1" dirty="0" smtClean="0">
                <a:solidFill>
                  <a:schemeClr val="accent1"/>
                </a:solidFill>
              </a:rPr>
              <a:t>.</a:t>
            </a:r>
            <a:r>
              <a:rPr lang="tr-TR" sz="3200" b="1" dirty="0" smtClean="0">
                <a:solidFill>
                  <a:schemeClr val="bg1"/>
                </a:solidFill>
              </a:rPr>
              <a:t> </a:t>
            </a:r>
            <a:r>
              <a:rPr lang="tr-TR" sz="3200" dirty="0" smtClean="0">
                <a:solidFill>
                  <a:schemeClr val="bg1"/>
                </a:solidFill>
              </a:rPr>
              <a:t>ve telkurtları </a:t>
            </a:r>
            <a:r>
              <a:rPr lang="tr-TR" sz="3200" b="1" i="1" dirty="0" err="1" smtClean="0">
                <a:solidFill>
                  <a:schemeClr val="accent1"/>
                </a:solidFill>
              </a:rPr>
              <a:t>Agriotes</a:t>
            </a:r>
            <a:r>
              <a:rPr lang="tr-TR" sz="3200" b="1" i="1" dirty="0" smtClean="0">
                <a:solidFill>
                  <a:schemeClr val="accent1"/>
                </a:solidFill>
              </a:rPr>
              <a:t> </a:t>
            </a:r>
            <a:r>
              <a:rPr lang="tr-TR" sz="3200" b="1" dirty="0" err="1" smtClean="0">
                <a:solidFill>
                  <a:schemeClr val="accent1"/>
                </a:solidFill>
              </a:rPr>
              <a:t>spp</a:t>
            </a:r>
            <a:r>
              <a:rPr lang="tr-TR" sz="3200" b="1" dirty="0" smtClean="0">
                <a:solidFill>
                  <a:schemeClr val="accent1"/>
                </a:solidFill>
              </a:rPr>
              <a:t>. </a:t>
            </a:r>
            <a:r>
              <a:rPr lang="tr-TR" sz="3200" dirty="0" smtClean="0">
                <a:solidFill>
                  <a:schemeClr val="bg1"/>
                </a:solidFill>
              </a:rPr>
              <a:t>gibi toprak altı zararlıları fazla zarar meydana getiremez. </a:t>
            </a:r>
            <a:endParaRPr kumimoji="0" lang="tr-TR" sz="240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7020272" y="2492896"/>
            <a:ext cx="1315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/>
              <a:t>Agrotis</a:t>
            </a:r>
            <a:r>
              <a:rPr lang="tr-TR" b="1" dirty="0" smtClean="0"/>
              <a:t> </a:t>
            </a:r>
            <a:r>
              <a:rPr lang="tr-TR" b="1" dirty="0" err="1" smtClean="0"/>
              <a:t>spp</a:t>
            </a:r>
            <a:r>
              <a:rPr lang="tr-TR" b="1" dirty="0" smtClean="0"/>
              <a:t>.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7092280" y="5229200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/>
              <a:t>Agriotes</a:t>
            </a:r>
            <a:r>
              <a:rPr lang="tr-TR" b="1" dirty="0" smtClean="0"/>
              <a:t> </a:t>
            </a:r>
            <a:r>
              <a:rPr lang="tr-TR" b="1" dirty="0" err="1" smtClean="0"/>
              <a:t>spp</a:t>
            </a:r>
            <a:r>
              <a:rPr lang="tr-TR" b="1" dirty="0" smtClean="0"/>
              <a:t>.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2214546" y="285728"/>
            <a:ext cx="3920497" cy="71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2.Toprak işleme </a:t>
            </a:r>
            <a:endParaRPr lang="tr-TR" sz="4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512" y="980728"/>
            <a:ext cx="5320042" cy="49685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tr-TR" sz="3000" b="1" i="1" dirty="0" err="1" smtClean="0">
                <a:solidFill>
                  <a:srgbClr val="00B0F0"/>
                </a:solidFill>
              </a:rPr>
              <a:t>Rhagoletis</a:t>
            </a:r>
            <a:r>
              <a:rPr lang="tr-TR" sz="3000" b="1" i="1" dirty="0" smtClean="0">
                <a:solidFill>
                  <a:srgbClr val="00B0F0"/>
                </a:solidFill>
              </a:rPr>
              <a:t> </a:t>
            </a:r>
            <a:r>
              <a:rPr lang="tr-TR" sz="3000" b="1" i="1" dirty="0" err="1" smtClean="0">
                <a:solidFill>
                  <a:srgbClr val="00B0F0"/>
                </a:solidFill>
              </a:rPr>
              <a:t>cerasi</a:t>
            </a:r>
            <a:r>
              <a:rPr lang="tr-TR" sz="3000" b="1" i="1" dirty="0" smtClean="0">
                <a:solidFill>
                  <a:srgbClr val="00B0F0"/>
                </a:solidFill>
              </a:rPr>
              <a:t> </a:t>
            </a:r>
            <a:r>
              <a:rPr lang="tr-TR" sz="3000" dirty="0" smtClean="0">
                <a:solidFill>
                  <a:srgbClr val="00B0F0"/>
                </a:solidFill>
              </a:rPr>
              <a:t>(Kiraz sineği) </a:t>
            </a:r>
          </a:p>
          <a:p>
            <a:endParaRPr lang="tr-TR" sz="3000" b="1" i="1" dirty="0" smtClean="0">
              <a:solidFill>
                <a:srgbClr val="00B0F0"/>
              </a:solidFill>
            </a:endParaRPr>
          </a:p>
          <a:p>
            <a:endParaRPr lang="tr-TR" sz="3000" b="1" i="1" dirty="0" smtClean="0">
              <a:solidFill>
                <a:srgbClr val="00B0F0"/>
              </a:solidFill>
            </a:endParaRPr>
          </a:p>
          <a:p>
            <a:endParaRPr lang="tr-TR" sz="3000" b="1" i="1" dirty="0" smtClean="0">
              <a:solidFill>
                <a:srgbClr val="00B0F0"/>
              </a:solidFill>
            </a:endParaRPr>
          </a:p>
          <a:p>
            <a:r>
              <a:rPr lang="tr-TR" sz="3000" b="1" i="1" dirty="0" err="1" smtClean="0">
                <a:solidFill>
                  <a:srgbClr val="00B0F0"/>
                </a:solidFill>
              </a:rPr>
              <a:t>Dacus</a:t>
            </a:r>
            <a:r>
              <a:rPr lang="tr-TR" sz="3000" b="1" i="1" dirty="0" smtClean="0">
                <a:solidFill>
                  <a:srgbClr val="00B0F0"/>
                </a:solidFill>
              </a:rPr>
              <a:t> </a:t>
            </a:r>
            <a:r>
              <a:rPr lang="tr-TR" sz="3000" b="1" i="1" dirty="0" err="1" smtClean="0">
                <a:solidFill>
                  <a:srgbClr val="00B0F0"/>
                </a:solidFill>
              </a:rPr>
              <a:t>oleae</a:t>
            </a:r>
            <a:r>
              <a:rPr lang="tr-TR" sz="3000" b="1" i="1" dirty="0" smtClean="0">
                <a:solidFill>
                  <a:srgbClr val="00B0F0"/>
                </a:solidFill>
              </a:rPr>
              <a:t> (Zeytin sineği) </a:t>
            </a:r>
          </a:p>
          <a:p>
            <a:endParaRPr lang="tr-TR" sz="3000" b="1" i="1" dirty="0" smtClean="0">
              <a:solidFill>
                <a:srgbClr val="00B0F0"/>
              </a:solidFill>
            </a:endParaRPr>
          </a:p>
          <a:p>
            <a:endParaRPr lang="tr-TR" sz="3000" b="1" i="1" dirty="0" smtClean="0">
              <a:solidFill>
                <a:srgbClr val="00B0F0"/>
              </a:solidFill>
            </a:endParaRPr>
          </a:p>
          <a:p>
            <a:endParaRPr lang="tr-TR" sz="3000" b="1" i="1" dirty="0" smtClean="0">
              <a:solidFill>
                <a:srgbClr val="00B0F0"/>
              </a:solidFill>
            </a:endParaRPr>
          </a:p>
          <a:p>
            <a:r>
              <a:rPr lang="tr-TR" sz="3000" b="1" i="1" dirty="0" err="1" smtClean="0">
                <a:solidFill>
                  <a:srgbClr val="00B0F0"/>
                </a:solidFill>
              </a:rPr>
              <a:t>Hoplocampa</a:t>
            </a:r>
            <a:r>
              <a:rPr lang="tr-TR" sz="3000" b="1" i="1" dirty="0" smtClean="0">
                <a:solidFill>
                  <a:srgbClr val="00B0F0"/>
                </a:solidFill>
              </a:rPr>
              <a:t> </a:t>
            </a:r>
            <a:r>
              <a:rPr lang="tr-TR" sz="3000" b="1" i="1" dirty="0" err="1" smtClean="0">
                <a:solidFill>
                  <a:srgbClr val="00B0F0"/>
                </a:solidFill>
              </a:rPr>
              <a:t>spp</a:t>
            </a:r>
            <a:r>
              <a:rPr lang="tr-TR" sz="3000" b="1" i="1" dirty="0" smtClean="0">
                <a:solidFill>
                  <a:srgbClr val="00B0F0"/>
                </a:solidFill>
              </a:rPr>
              <a:t> </a:t>
            </a:r>
            <a:r>
              <a:rPr lang="tr-TR" sz="3000" dirty="0" smtClean="0">
                <a:solidFill>
                  <a:srgbClr val="00B0F0"/>
                </a:solidFill>
              </a:rPr>
              <a:t>Testereli arılar) </a:t>
            </a: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6215075" y="206084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err="1" smtClean="0">
                <a:solidFill>
                  <a:srgbClr val="FFFF00"/>
                </a:solidFill>
              </a:rPr>
              <a:t>Rhagoletis</a:t>
            </a:r>
            <a:r>
              <a:rPr lang="tr-TR" i="1" dirty="0" smtClean="0">
                <a:solidFill>
                  <a:srgbClr val="FFFF00"/>
                </a:solidFill>
              </a:rPr>
              <a:t> </a:t>
            </a:r>
            <a:r>
              <a:rPr lang="tr-TR" i="1" dirty="0" err="1" smtClean="0">
                <a:solidFill>
                  <a:srgbClr val="FFFF00"/>
                </a:solidFill>
              </a:rPr>
              <a:t>cerasi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6572264" y="4221088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err="1" smtClean="0">
                <a:solidFill>
                  <a:srgbClr val="FFFF00"/>
                </a:solidFill>
              </a:rPr>
              <a:t>Dacus</a:t>
            </a:r>
            <a:r>
              <a:rPr lang="tr-TR" i="1" dirty="0" smtClean="0">
                <a:solidFill>
                  <a:srgbClr val="FFFF00"/>
                </a:solidFill>
              </a:rPr>
              <a:t> </a:t>
            </a:r>
            <a:r>
              <a:rPr lang="tr-TR" i="1" dirty="0" err="1" smtClean="0">
                <a:solidFill>
                  <a:srgbClr val="FFFF00"/>
                </a:solidFill>
              </a:rPr>
              <a:t>oleae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143636" y="607220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FFFF00"/>
                </a:solidFill>
              </a:rPr>
              <a:t>Haplocampa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spp</a:t>
            </a:r>
            <a:endParaRPr lang="tr-T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2276872"/>
            <a:ext cx="4614866" cy="14401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b="1" i="1" dirty="0" err="1" smtClean="0">
                <a:solidFill>
                  <a:srgbClr val="00B0F0"/>
                </a:solidFill>
              </a:rPr>
              <a:t>Syringopais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  <a:r>
              <a:rPr lang="tr-TR" sz="3200" b="1" i="1" dirty="0" err="1" smtClean="0">
                <a:solidFill>
                  <a:srgbClr val="00B0F0"/>
                </a:solidFill>
              </a:rPr>
              <a:t>tampatella</a:t>
            </a:r>
            <a:r>
              <a:rPr lang="tr-TR" sz="3200" b="1" i="1" dirty="0" smtClean="0">
                <a:solidFill>
                  <a:srgbClr val="00B0F0"/>
                </a:solidFill>
              </a:rPr>
              <a:t> (Ekin güvesi)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200" b="1" i="1" dirty="0" smtClean="0">
              <a:solidFill>
                <a:srgbClr val="00B0F0"/>
              </a:solidFill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691680" y="908720"/>
            <a:ext cx="5885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solidFill>
                  <a:schemeClr val="tx2"/>
                </a:solidFill>
              </a:rPr>
              <a:t>Teknik talimatlardaki zararlılar 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6084168" y="1844824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 smtClean="0"/>
              <a:t>Syringopais</a:t>
            </a:r>
            <a:r>
              <a:rPr lang="tr-TR" b="1" i="1" dirty="0" smtClean="0"/>
              <a:t> </a:t>
            </a:r>
            <a:r>
              <a:rPr lang="tr-TR" b="1" i="1" dirty="0" err="1" smtClean="0"/>
              <a:t>tampatella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28596" y="928670"/>
            <a:ext cx="8229600" cy="564360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Kültür bitkileri ve ürünlerinde zarar oluşturan etmenlerin popülasyon dinamikleri ve çevre ile ilişkilerini dikkate alarak uygun olan tüm mücadele yöntemlerini uyumlu bir şekilde kullanarak zararlı popülasyonlarını </a:t>
            </a: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ekonomik zarar eşiği </a:t>
            </a: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altında tutmaya yarayan bir yönetim sistemidir. </a:t>
            </a:r>
          </a:p>
          <a:p>
            <a:pPr algn="just"/>
            <a:endParaRPr lang="tr-T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8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Zararlı deyimi; </a:t>
            </a: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Böcek, akar, </a:t>
            </a:r>
            <a:r>
              <a:rPr lang="tr-TR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nematod</a:t>
            </a: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, kemirgen ve kuşlar gibi zararlıları </a:t>
            </a:r>
            <a:r>
              <a:rPr lang="tr-TR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fungus</a:t>
            </a: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bakteri ve </a:t>
            </a:r>
            <a:r>
              <a:rPr lang="tr-TR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virus</a:t>
            </a: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gibi hastalık etmenlerini ve </a:t>
            </a:r>
            <a:r>
              <a:rPr lang="tr-TR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yabancıotları</a:t>
            </a: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kapsamaktadır. </a:t>
            </a:r>
          </a:p>
          <a:p>
            <a:pPr algn="just"/>
            <a:endParaRPr lang="tr-T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Dolayısıyla bu etmenlerle savaş ayrı ayrı değil birbirini tamamlayacak şekilde olmalıdır. </a:t>
            </a:r>
          </a:p>
        </p:txBody>
      </p:sp>
      <p:sp>
        <p:nvSpPr>
          <p:cNvPr id="3" name="2 Dikdörtgen"/>
          <p:cNvSpPr/>
          <p:nvPr/>
        </p:nvSpPr>
        <p:spPr>
          <a:xfrm>
            <a:off x="1571604" y="404664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ENTEGRE ZARARLI YÖNETİMİ</a:t>
            </a:r>
            <a:endParaRPr lang="tr-TR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268760"/>
            <a:ext cx="5534356" cy="4752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tr-TR" sz="3200" b="1" i="1" dirty="0" smtClean="0"/>
          </a:p>
          <a:p>
            <a:r>
              <a:rPr lang="tr-TR" sz="3200" b="1" i="1" dirty="0" err="1" smtClean="0">
                <a:solidFill>
                  <a:srgbClr val="00B0F0"/>
                </a:solidFill>
              </a:rPr>
              <a:t>Cephus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  <a:r>
              <a:rPr lang="tr-TR" sz="3200" b="1" dirty="0" err="1" smtClean="0">
                <a:solidFill>
                  <a:srgbClr val="00B0F0"/>
                </a:solidFill>
              </a:rPr>
              <a:t>spp</a:t>
            </a:r>
            <a:r>
              <a:rPr lang="tr-TR" sz="3200" b="1" dirty="0" smtClean="0">
                <a:solidFill>
                  <a:srgbClr val="00B0F0"/>
                </a:solidFill>
              </a:rPr>
              <a:t>.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  <a:r>
              <a:rPr lang="tr-TR" sz="3200" dirty="0" smtClean="0">
                <a:solidFill>
                  <a:srgbClr val="00B0F0"/>
                </a:solidFill>
              </a:rPr>
              <a:t>(Ekin sap arısı) </a:t>
            </a:r>
          </a:p>
          <a:p>
            <a:endParaRPr lang="tr-TR" sz="3200" b="1" i="1" dirty="0" smtClean="0">
              <a:solidFill>
                <a:srgbClr val="00B0F0"/>
              </a:solidFill>
            </a:endParaRPr>
          </a:p>
          <a:p>
            <a:endParaRPr lang="tr-TR" sz="3200" b="1" i="1" dirty="0" smtClean="0">
              <a:solidFill>
                <a:srgbClr val="00B0F0"/>
              </a:solidFill>
            </a:endParaRPr>
          </a:p>
          <a:p>
            <a:endParaRPr lang="tr-TR" sz="3200" b="1" i="1" dirty="0" smtClean="0">
              <a:solidFill>
                <a:srgbClr val="00B0F0"/>
              </a:solidFill>
            </a:endParaRPr>
          </a:p>
          <a:p>
            <a:endParaRPr lang="tr-TR" sz="3200" b="1" i="1" dirty="0" smtClean="0">
              <a:solidFill>
                <a:srgbClr val="00B0F0"/>
              </a:solidFill>
            </a:endParaRPr>
          </a:p>
          <a:p>
            <a:r>
              <a:rPr lang="tr-TR" sz="3200" b="1" i="1" dirty="0" err="1" smtClean="0">
                <a:solidFill>
                  <a:srgbClr val="00B0F0"/>
                </a:solidFill>
              </a:rPr>
              <a:t>Earias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  <a:r>
              <a:rPr lang="tr-TR" sz="3200" b="1" i="1" dirty="0" err="1" smtClean="0">
                <a:solidFill>
                  <a:srgbClr val="00B0F0"/>
                </a:solidFill>
              </a:rPr>
              <a:t>insulana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  <a:r>
              <a:rPr lang="tr-TR" sz="3200" dirty="0" smtClean="0">
                <a:solidFill>
                  <a:srgbClr val="00B0F0"/>
                </a:solidFill>
              </a:rPr>
              <a:t>(Dikenli kurt)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6732240" y="1340768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 smtClean="0">
                <a:solidFill>
                  <a:schemeClr val="bg1"/>
                </a:solidFill>
              </a:rPr>
              <a:t>Cephus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spp</a:t>
            </a:r>
            <a:r>
              <a:rPr lang="tr-TR" b="1" dirty="0" smtClean="0">
                <a:solidFill>
                  <a:schemeClr val="bg1"/>
                </a:solidFill>
              </a:rPr>
              <a:t>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6804248" y="3789040"/>
            <a:ext cx="1631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 smtClean="0">
                <a:solidFill>
                  <a:schemeClr val="bg1"/>
                </a:solidFill>
              </a:rPr>
              <a:t>Earias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</a:rPr>
              <a:t>insulana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58" y="1771652"/>
            <a:ext cx="5429288" cy="45148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Bitkilerin ihtiyaç duyduğu, toprak tarafından karşılanamayan besin maddelerinin gübreleme ile verilmesi gerekir.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Dengeli gübreleme sağlıklı, kuvvetli gelişim için gereklidir.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3428992" y="642918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Gübreleme </a:t>
            </a:r>
            <a:endParaRPr lang="tr-T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48162" y="2528900"/>
            <a:ext cx="2592287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1640" y="1700809"/>
            <a:ext cx="6347048" cy="36570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Yumuşak </a:t>
            </a:r>
            <a:r>
              <a:rPr lang="tr-TR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kabuklubitler</a:t>
            </a:r>
            <a:r>
              <a:rPr lang="tr-T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Sert </a:t>
            </a:r>
            <a:r>
              <a:rPr lang="tr-TR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kabuklubitler</a:t>
            </a:r>
            <a:endParaRPr lang="tr-TR" sz="3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Beyazsinekler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Afitler</a:t>
            </a:r>
            <a:r>
              <a:rPr lang="tr-T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Tripsler</a:t>
            </a:r>
            <a:r>
              <a:rPr lang="tr-T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Akarlar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403648" y="47667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chemeClr val="tx2"/>
                </a:solidFill>
              </a:rPr>
              <a:t>Sokucu Sokucu-emici ağız tipi </a:t>
            </a:r>
            <a:endParaRPr lang="tr-TR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2060848"/>
            <a:ext cx="5400600" cy="40324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Yeşil aksam aşırı gelişir.</a:t>
            </a:r>
          </a:p>
          <a:p>
            <a:r>
              <a:rPr lang="tr-T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Bitki hücresinin su miktarı artar.</a:t>
            </a:r>
          </a:p>
          <a:p>
            <a:r>
              <a:rPr lang="tr-T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Sokucu-emici ağzı tipine sahip zararlı popülasyonu artar.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071538" y="476672"/>
            <a:ext cx="6356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Fazla Azotlu (N) Gübre </a:t>
            </a:r>
            <a:endParaRPr lang="tr-TR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4"/>
            <a:ext cx="5829312" cy="417649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Hücre çeperi kalınlaşır.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Sağlam bünyeli gelişim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Sokucu -emici ağız tipi böcek zararı azalır.  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Kanlı balsıra </a:t>
            </a:r>
            <a:r>
              <a:rPr lang="tr-T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800" b="1" i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Ceroplastes</a:t>
            </a:r>
            <a:r>
              <a:rPr lang="tr-TR" sz="2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i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rusci</a:t>
            </a:r>
            <a:r>
              <a:rPr lang="tr-T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karşı kullanım üremeyi önler. </a:t>
            </a:r>
            <a:endParaRPr kumimoji="0" lang="tr-TR" sz="280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928662" y="620688"/>
            <a:ext cx="6142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</a:rPr>
              <a:t>Potasyumlu (K) Gübre </a:t>
            </a:r>
            <a:endParaRPr lang="tr-TR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4"/>
            <a:ext cx="5400684" cy="374444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Generatif</a:t>
            </a:r>
            <a:r>
              <a:rPr lang="tr-T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gelişmeyi sağlar.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Fosfor (P) ve Potasyum (K) birlikte uygulandığında dayanım artar.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P azlığında tel kurdu </a:t>
            </a:r>
            <a:r>
              <a:rPr lang="tr-TR" sz="32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3200" b="1" i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Agriotes</a:t>
            </a:r>
            <a:r>
              <a:rPr lang="tr-TR" sz="32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spp</a:t>
            </a:r>
            <a:r>
              <a:rPr lang="tr-TR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tr-T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problem olur.</a:t>
            </a:r>
            <a:endParaRPr kumimoji="0" lang="tr-TR" sz="240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714480" y="620688"/>
            <a:ext cx="4567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</a:rPr>
              <a:t>Fosforlu (P) Gübre </a:t>
            </a:r>
            <a:endParaRPr lang="tr-TR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99592" y="1556792"/>
            <a:ext cx="5429288" cy="345638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Toprak asitliğini giderir.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tr-TR" sz="28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Asitli toprak seven pancar sineği </a:t>
            </a:r>
            <a:r>
              <a:rPr lang="tr-T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800" b="1" i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Pegomyia</a:t>
            </a:r>
            <a:r>
              <a:rPr lang="tr-TR" sz="2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i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hyoscyami</a:t>
            </a:r>
            <a:r>
              <a:rPr lang="tr-T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tr-TR" sz="2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2800" b="1" i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Asitliğin azalması sağlam bitki gelişimi </a:t>
            </a:r>
            <a:endParaRPr kumimoji="0" lang="tr-TR" sz="280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339752" y="4766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</a:rPr>
              <a:t>Kireç-Kireçli Gübre </a:t>
            </a:r>
            <a:endParaRPr lang="tr-TR" sz="4000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15140" y="2643182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556792"/>
            <a:ext cx="8229600" cy="30241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tr-TR" sz="3200" dirty="0" smtClean="0">
                <a:solidFill>
                  <a:srgbClr val="00B0F0"/>
                </a:solidFill>
              </a:rPr>
              <a:t>Her yıl uygulama/bilinçsiz uygulama dana burnu </a:t>
            </a:r>
            <a:r>
              <a:rPr lang="tr-TR" sz="3200" b="1" dirty="0" smtClean="0">
                <a:solidFill>
                  <a:srgbClr val="00B0F0"/>
                </a:solidFill>
              </a:rPr>
              <a:t>(</a:t>
            </a:r>
            <a:r>
              <a:rPr lang="tr-TR" sz="3200" b="1" i="1" dirty="0" err="1" smtClean="0">
                <a:solidFill>
                  <a:srgbClr val="00B0F0"/>
                </a:solidFill>
              </a:rPr>
              <a:t>Gryllotalpa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  <a:r>
              <a:rPr lang="tr-TR" sz="3200" b="1" i="1" dirty="0" err="1" smtClean="0">
                <a:solidFill>
                  <a:srgbClr val="00B0F0"/>
                </a:solidFill>
              </a:rPr>
              <a:t>gryllotalpa</a:t>
            </a:r>
            <a:r>
              <a:rPr lang="tr-TR" sz="3200" b="1" dirty="0" smtClean="0">
                <a:solidFill>
                  <a:srgbClr val="00B0F0"/>
                </a:solidFill>
              </a:rPr>
              <a:t>)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  <a:r>
              <a:rPr lang="tr-TR" sz="3200" i="1" dirty="0" smtClean="0">
                <a:solidFill>
                  <a:srgbClr val="00B0F0"/>
                </a:solidFill>
              </a:rPr>
              <a:t>ve haziran böceği </a:t>
            </a:r>
            <a:r>
              <a:rPr lang="tr-TR" sz="3200" b="1" dirty="0" smtClean="0">
                <a:solidFill>
                  <a:srgbClr val="00B0F0"/>
                </a:solidFill>
              </a:rPr>
              <a:t>(</a:t>
            </a:r>
            <a:r>
              <a:rPr lang="tr-TR" sz="3200" b="1" i="1" dirty="0" err="1" smtClean="0">
                <a:solidFill>
                  <a:srgbClr val="00B0F0"/>
                </a:solidFill>
              </a:rPr>
              <a:t>Melolontha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  <a:r>
              <a:rPr lang="tr-TR" sz="3200" b="1" i="1" dirty="0" err="1" smtClean="0">
                <a:solidFill>
                  <a:srgbClr val="00B0F0"/>
                </a:solidFill>
              </a:rPr>
              <a:t>melolontha</a:t>
            </a:r>
            <a:r>
              <a:rPr lang="tr-TR" sz="3200" b="1" dirty="0" smtClean="0">
                <a:solidFill>
                  <a:srgbClr val="00B0F0"/>
                </a:solidFill>
              </a:rPr>
              <a:t>)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  <a:r>
              <a:rPr lang="tr-TR" sz="3200" dirty="0" smtClean="0">
                <a:solidFill>
                  <a:srgbClr val="00B0F0"/>
                </a:solidFill>
              </a:rPr>
              <a:t>problemine neden olabilir.</a:t>
            </a:r>
          </a:p>
          <a:p>
            <a:endParaRPr lang="tr-TR" sz="3200" b="1" i="1" dirty="0" smtClean="0">
              <a:solidFill>
                <a:srgbClr val="00B0F0"/>
              </a:solidFill>
            </a:endParaRPr>
          </a:p>
          <a:p>
            <a:r>
              <a:rPr lang="tr-TR" sz="3200" dirty="0" smtClean="0">
                <a:solidFill>
                  <a:srgbClr val="00B0F0"/>
                </a:solidFill>
              </a:rPr>
              <a:t>Münavebeli kullanım önerilir. </a:t>
            </a:r>
            <a:endParaRPr kumimoji="0" lang="tr-TR" sz="240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611560" y="548680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Hayvan Gübresi Gübresi-Organik Artıklar </a:t>
            </a:r>
            <a:endParaRPr lang="tr-TR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28596" y="2071678"/>
            <a:ext cx="6786610" cy="30241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Sağlıklı,sağlam bitki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Çimlenme gücü yüksek,kuvvetli bitki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Yabancı ot tohumlarının ayrılması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Tohum böcekleri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Buğday </a:t>
            </a:r>
            <a:r>
              <a:rPr lang="tr-TR" sz="3200" dirty="0" err="1" smtClean="0">
                <a:solidFill>
                  <a:srgbClr val="00B0F0"/>
                </a:solidFill>
              </a:rPr>
              <a:t>nematodu</a:t>
            </a:r>
            <a:r>
              <a:rPr lang="tr-TR" sz="3200" dirty="0" smtClean="0">
                <a:solidFill>
                  <a:srgbClr val="00B0F0"/>
                </a:solidFill>
              </a:rPr>
              <a:t>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763688" y="980728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00B0F0"/>
                </a:solidFill>
              </a:rPr>
              <a:t>Tohum Temizliği </a:t>
            </a:r>
            <a:endParaRPr lang="tr-TR" sz="4000" dirty="0">
              <a:solidFill>
                <a:srgbClr val="00B0F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37460" y="2578052"/>
            <a:ext cx="1953239" cy="151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4"/>
            <a:ext cx="6059016" cy="432050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b="1" i="1" dirty="0" err="1" smtClean="0">
                <a:solidFill>
                  <a:srgbClr val="00B0F0"/>
                </a:solidFill>
              </a:rPr>
              <a:t>Bruchus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  <a:r>
              <a:rPr lang="tr-TR" sz="3200" b="1" i="1" dirty="0" err="1" smtClean="0">
                <a:solidFill>
                  <a:srgbClr val="00B0F0"/>
                </a:solidFill>
              </a:rPr>
              <a:t>pisorum</a:t>
            </a:r>
            <a:endParaRPr lang="tr-TR" sz="3200" b="1" i="1" dirty="0" smtClean="0">
              <a:solidFill>
                <a:srgbClr val="00B0F0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b="1" i="1" dirty="0" err="1" smtClean="0">
                <a:solidFill>
                  <a:srgbClr val="00B0F0"/>
                </a:solidFill>
              </a:rPr>
              <a:t>Bruchus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  <a:r>
              <a:rPr lang="tr-TR" sz="3200" b="1" i="1" dirty="0" err="1" smtClean="0">
                <a:solidFill>
                  <a:srgbClr val="00B0F0"/>
                </a:solidFill>
              </a:rPr>
              <a:t>ervi</a:t>
            </a:r>
            <a:r>
              <a:rPr lang="tr-TR" sz="3200" b="1" i="1" dirty="0" smtClean="0">
                <a:solidFill>
                  <a:srgbClr val="00B0F0"/>
                </a:solidFill>
              </a:rPr>
              <a:t>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b="1" i="1" dirty="0" err="1" smtClean="0">
                <a:solidFill>
                  <a:srgbClr val="00B0F0"/>
                </a:solidFill>
              </a:rPr>
              <a:t>Bruchus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  <a:r>
              <a:rPr lang="tr-TR" sz="3200" b="1" i="1" dirty="0" err="1" smtClean="0">
                <a:solidFill>
                  <a:srgbClr val="00B0F0"/>
                </a:solidFill>
              </a:rPr>
              <a:t>rufimanus</a:t>
            </a:r>
            <a:r>
              <a:rPr lang="tr-TR" sz="3200" b="1" i="1" dirty="0" smtClean="0">
                <a:solidFill>
                  <a:srgbClr val="00B0F0"/>
                </a:solidFill>
              </a:rPr>
              <a:t>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b="1" i="1" dirty="0" err="1" smtClean="0">
                <a:solidFill>
                  <a:srgbClr val="00B0F0"/>
                </a:solidFill>
              </a:rPr>
              <a:t>Bruchus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  <a:r>
              <a:rPr lang="tr-TR" sz="3200" b="1" i="1" dirty="0" err="1" smtClean="0">
                <a:solidFill>
                  <a:srgbClr val="00B0F0"/>
                </a:solidFill>
              </a:rPr>
              <a:t>lentis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b="1" i="1" dirty="0" err="1" smtClean="0">
                <a:solidFill>
                  <a:srgbClr val="00B0F0"/>
                </a:solidFill>
              </a:rPr>
              <a:t>Bruchus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  <a:r>
              <a:rPr lang="tr-TR" sz="3200" b="1" i="1" dirty="0" err="1" smtClean="0">
                <a:solidFill>
                  <a:srgbClr val="00B0F0"/>
                </a:solidFill>
              </a:rPr>
              <a:t>signaticornis</a:t>
            </a:r>
            <a:r>
              <a:rPr lang="tr-TR" sz="3200" b="1" i="1" dirty="0" smtClean="0">
                <a:solidFill>
                  <a:srgbClr val="00B0F0"/>
                </a:solidFill>
              </a:rPr>
              <a:t>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b="1" i="1" dirty="0" err="1" smtClean="0">
                <a:solidFill>
                  <a:srgbClr val="00B0F0"/>
                </a:solidFill>
              </a:rPr>
              <a:t>Acanthoscelides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  <a:r>
              <a:rPr lang="tr-TR" sz="3200" b="1" i="1" dirty="0" err="1" smtClean="0">
                <a:solidFill>
                  <a:srgbClr val="00B0F0"/>
                </a:solidFill>
              </a:rPr>
              <a:t>obtectus</a:t>
            </a:r>
            <a:r>
              <a:rPr lang="tr-TR" sz="3200" b="1" i="1" dirty="0" smtClean="0">
                <a:solidFill>
                  <a:srgbClr val="00B0F0"/>
                </a:solidFill>
              </a:rPr>
              <a:t>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b="1" i="1" dirty="0" err="1" smtClean="0">
                <a:solidFill>
                  <a:srgbClr val="00B0F0"/>
                </a:solidFill>
              </a:rPr>
              <a:t>Callosobruchus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  <a:r>
              <a:rPr lang="tr-TR" sz="3200" b="1" i="1" dirty="0" err="1" smtClean="0">
                <a:solidFill>
                  <a:srgbClr val="00B0F0"/>
                </a:solidFill>
              </a:rPr>
              <a:t>maculatus</a:t>
            </a:r>
            <a:r>
              <a:rPr lang="tr-TR" sz="3200" b="1" i="1" dirty="0" smtClean="0">
                <a:solidFill>
                  <a:srgbClr val="00B0F0"/>
                </a:solidFill>
              </a:rPr>
              <a:t>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339752" y="476672"/>
            <a:ext cx="4176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rgbClr val="0070C0"/>
                </a:solidFill>
              </a:rPr>
              <a:t>Tohum Böcekleri </a:t>
            </a:r>
            <a:endParaRPr lang="tr-TR" sz="4400" dirty="0">
              <a:solidFill>
                <a:srgbClr val="0070C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29454" y="2500306"/>
            <a:ext cx="1833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1772816"/>
            <a:ext cx="8229600" cy="35850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Kültürel Önlemler </a:t>
            </a: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Fiziksel Mücadele </a:t>
            </a: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Mekaniksel Savaş </a:t>
            </a: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Düzenleyici Metotlar -Kanunsal Mücadele </a:t>
            </a: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Biyolojik Mücadele  </a:t>
            </a:r>
          </a:p>
          <a:p>
            <a:pPr>
              <a:buFont typeface="Arial" pitchFamily="34" charset="0"/>
              <a:buChar char="•"/>
            </a:pPr>
            <a:r>
              <a:rPr lang="tr-TR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Biyoteknik</a:t>
            </a: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Yöntemler </a:t>
            </a: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Kimyasal Savaş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539552" y="620688"/>
            <a:ext cx="8247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ENTEGRE ZARARLI YÖNETİMİ BÜNYESİNDEKİ  MÜCADELE YÖNTEMLER</a:t>
            </a:r>
            <a:r>
              <a:rPr lang="tr-TR" sz="28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İ</a:t>
            </a:r>
            <a:r>
              <a:rPr lang="tr-TR" sz="28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8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1640" y="2060848"/>
            <a:ext cx="6408712" cy="309634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Temiz tohum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Depo temizliği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Erken hasat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Geç ekim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Tuzak bitki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331640" y="692696"/>
            <a:ext cx="6696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</a:rPr>
              <a:t>Tohum Böcekleriyle Mücadele </a:t>
            </a:r>
            <a:endParaRPr lang="tr-TR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365761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accent1"/>
                </a:solidFill>
              </a:rPr>
              <a:t>Birim alandan daha fazla ürün </a:t>
            </a:r>
          </a:p>
          <a:p>
            <a:pPr>
              <a:buFont typeface="Arial" pitchFamily="34" charset="0"/>
              <a:buChar char="•"/>
            </a:pPr>
            <a:endParaRPr lang="tr-TR" sz="32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accent1"/>
                </a:solidFill>
              </a:rPr>
              <a:t> Kuvvetli sağlam gelişim</a:t>
            </a:r>
          </a:p>
          <a:p>
            <a:pPr>
              <a:buFont typeface="Arial" pitchFamily="34" charset="0"/>
              <a:buChar char="•"/>
            </a:pPr>
            <a:endParaRPr lang="tr-TR" sz="32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accent1"/>
                </a:solidFill>
              </a:rPr>
              <a:t>  İyi havalanma </a:t>
            </a:r>
          </a:p>
          <a:p>
            <a:pPr>
              <a:buFont typeface="Arial" pitchFamily="34" charset="0"/>
              <a:buChar char="•"/>
            </a:pPr>
            <a:endParaRPr lang="tr-TR" sz="32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accent1"/>
                </a:solidFill>
              </a:rPr>
              <a:t> Nem birikimi önlenir</a:t>
            </a:r>
            <a:r>
              <a:rPr lang="tr-TR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771800" y="476672"/>
            <a:ext cx="4357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chemeClr val="tx2"/>
                </a:solidFill>
              </a:rPr>
              <a:t>Seyrek Yetiştirme </a:t>
            </a:r>
            <a:endParaRPr lang="tr-TR" sz="4400" dirty="0">
              <a:solidFill>
                <a:schemeClr val="tx2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39567" y="1733441"/>
            <a:ext cx="2418709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5"/>
            <a:ext cx="7931224" cy="417649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tr-TR" sz="3200" b="1" dirty="0" smtClean="0">
                <a:solidFill>
                  <a:srgbClr val="00B0F0"/>
                </a:solidFill>
              </a:rPr>
              <a:t>Nemin yüksek olduğu alanlarda nemden hoşlanan: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B0F0"/>
                </a:solidFill>
              </a:rPr>
              <a:t>Unlu bitler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B0F0"/>
                </a:solidFill>
              </a:rPr>
              <a:t>Kabuklu bitler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err="1" smtClean="0">
                <a:solidFill>
                  <a:srgbClr val="00B0F0"/>
                </a:solidFill>
              </a:rPr>
              <a:t>Afitler</a:t>
            </a:r>
            <a:r>
              <a:rPr lang="tr-TR" sz="2800" dirty="0" smtClean="0">
                <a:solidFill>
                  <a:srgbClr val="00B0F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00B0F0"/>
                </a:solidFill>
              </a:rPr>
              <a:t>Beyaz sinek </a:t>
            </a:r>
          </a:p>
          <a:p>
            <a:endParaRPr lang="tr-TR" sz="2400" dirty="0" smtClean="0">
              <a:solidFill>
                <a:srgbClr val="00B0F0"/>
              </a:solidFill>
            </a:endParaRPr>
          </a:p>
          <a:p>
            <a:pPr algn="just"/>
            <a:r>
              <a:rPr lang="tr-TR" sz="2400" dirty="0" smtClean="0">
                <a:solidFill>
                  <a:srgbClr val="00B0F0"/>
                </a:solidFill>
              </a:rPr>
              <a:t> </a:t>
            </a:r>
            <a:r>
              <a:rPr lang="tr-TR" sz="3200" dirty="0" smtClean="0">
                <a:solidFill>
                  <a:srgbClr val="00B0F0"/>
                </a:solidFill>
              </a:rPr>
              <a:t>Devamlı sorun yaşanan alanlarda seyrek dikim önerilir. 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771800" y="476672"/>
            <a:ext cx="4357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chemeClr val="tx2"/>
                </a:solidFill>
              </a:rPr>
              <a:t>Seyrek Yetiştirme </a:t>
            </a:r>
            <a:endParaRPr lang="tr-TR" sz="4400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49609" y="2307175"/>
            <a:ext cx="236486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1916832"/>
            <a:ext cx="5832648" cy="38884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tr-TR" sz="3200" dirty="0" smtClean="0">
                <a:solidFill>
                  <a:srgbClr val="00B0F0"/>
                </a:solidFill>
              </a:rPr>
              <a:t>Bitkiler arasındaki mesafe:</a:t>
            </a:r>
          </a:p>
          <a:p>
            <a:pPr algn="just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00B0F0"/>
                </a:solidFill>
              </a:rPr>
              <a:t>Bitkinin nispi gelişme oranını</a:t>
            </a:r>
          </a:p>
          <a:p>
            <a:pPr algn="just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00B0F0"/>
                </a:solidFill>
              </a:rPr>
              <a:t>Zararlı popülasyonu</a:t>
            </a:r>
          </a:p>
          <a:p>
            <a:pPr algn="just"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00B0F0"/>
                </a:solidFill>
              </a:rPr>
              <a:t>Zararlının bitkiyi bulma-yumurta bırakma olasılığını belirler.</a:t>
            </a:r>
          </a:p>
          <a:p>
            <a:pPr algn="just"/>
            <a:endParaRPr lang="tr-TR" sz="2400" dirty="0" smtClean="0">
              <a:solidFill>
                <a:srgbClr val="00B0F0"/>
              </a:solidFill>
            </a:endParaRPr>
          </a:p>
          <a:p>
            <a:pPr algn="just"/>
            <a:r>
              <a:rPr lang="tr-TR" sz="3200" dirty="0" smtClean="0">
                <a:solidFill>
                  <a:srgbClr val="00B0F0"/>
                </a:solidFill>
              </a:rPr>
              <a:t>Ağaçları çok sık bahçelerde:</a:t>
            </a:r>
          </a:p>
          <a:p>
            <a:pPr algn="just"/>
            <a:r>
              <a:rPr lang="tr-TR" sz="3200" dirty="0" err="1" smtClean="0">
                <a:solidFill>
                  <a:srgbClr val="00B0F0"/>
                </a:solidFill>
              </a:rPr>
              <a:t>afit</a:t>
            </a:r>
            <a:r>
              <a:rPr lang="tr-TR" sz="3200" dirty="0" smtClean="0">
                <a:solidFill>
                  <a:srgbClr val="00B0F0"/>
                </a:solidFill>
              </a:rPr>
              <a:t>, </a:t>
            </a:r>
            <a:r>
              <a:rPr lang="tr-TR" sz="3200" dirty="0" err="1" smtClean="0">
                <a:solidFill>
                  <a:srgbClr val="00B0F0"/>
                </a:solidFill>
              </a:rPr>
              <a:t>kabuklubit</a:t>
            </a:r>
            <a:r>
              <a:rPr lang="tr-TR" sz="3200" dirty="0" smtClean="0">
                <a:solidFill>
                  <a:srgbClr val="00B0F0"/>
                </a:solidFill>
              </a:rPr>
              <a:t> ve koşnil zararı artar.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771800" y="476672"/>
            <a:ext cx="4357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chemeClr val="tx2"/>
                </a:solidFill>
              </a:rPr>
              <a:t>Seyrek Yetiştirme </a:t>
            </a:r>
            <a:endParaRPr lang="tr-TR" sz="44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20406" y="2588706"/>
            <a:ext cx="2214579" cy="20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560" y="1556792"/>
            <a:ext cx="4392488" cy="51125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tr-TR" sz="3200" dirty="0" smtClean="0">
                <a:solidFill>
                  <a:srgbClr val="00B0F0"/>
                </a:solidFill>
              </a:rPr>
              <a:t>Zayıf ve seyrek yetiştirilen yoncalarda </a:t>
            </a:r>
            <a:r>
              <a:rPr lang="tr-TR" sz="3200" i="1" dirty="0" err="1" smtClean="0">
                <a:solidFill>
                  <a:srgbClr val="00B0F0"/>
                </a:solidFill>
              </a:rPr>
              <a:t>Hypera</a:t>
            </a:r>
            <a:r>
              <a:rPr lang="tr-TR" sz="3200" i="1" dirty="0" smtClean="0">
                <a:solidFill>
                  <a:srgbClr val="00B0F0"/>
                </a:solidFill>
              </a:rPr>
              <a:t> </a:t>
            </a:r>
            <a:r>
              <a:rPr lang="tr-TR" sz="3200" i="1" dirty="0" err="1" smtClean="0">
                <a:solidFill>
                  <a:srgbClr val="00B0F0"/>
                </a:solidFill>
              </a:rPr>
              <a:t>variabilis</a:t>
            </a:r>
            <a:r>
              <a:rPr lang="tr-TR" sz="3200" i="1" dirty="0" smtClean="0">
                <a:solidFill>
                  <a:srgbClr val="00B0F0"/>
                </a:solidFill>
              </a:rPr>
              <a:t> </a:t>
            </a:r>
            <a:r>
              <a:rPr lang="tr-TR" sz="3200" dirty="0" smtClean="0">
                <a:solidFill>
                  <a:srgbClr val="00B0F0"/>
                </a:solidFill>
              </a:rPr>
              <a:t>(Yonca hortumlu böceği) larvaları hızlı gelişir. </a:t>
            </a:r>
          </a:p>
          <a:p>
            <a:r>
              <a:rPr lang="tr-TR" i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tr-TR" sz="3200" i="1" dirty="0" err="1" smtClean="0">
                <a:solidFill>
                  <a:srgbClr val="00B0F0"/>
                </a:solidFill>
              </a:rPr>
              <a:t>Frankliniella</a:t>
            </a:r>
            <a:r>
              <a:rPr lang="tr-TR" sz="3200" i="1" dirty="0" smtClean="0">
                <a:solidFill>
                  <a:srgbClr val="00B0F0"/>
                </a:solidFill>
              </a:rPr>
              <a:t> </a:t>
            </a:r>
            <a:r>
              <a:rPr lang="tr-TR" sz="3200" i="1" dirty="0" err="1" smtClean="0">
                <a:solidFill>
                  <a:srgbClr val="00B0F0"/>
                </a:solidFill>
              </a:rPr>
              <a:t>intonsa</a:t>
            </a:r>
            <a:r>
              <a:rPr lang="tr-TR" sz="3200" i="1" dirty="0" smtClean="0">
                <a:solidFill>
                  <a:srgbClr val="00B0F0"/>
                </a:solidFill>
              </a:rPr>
              <a:t> (Çiçek </a:t>
            </a:r>
            <a:r>
              <a:rPr lang="tr-TR" sz="3200" i="1" dirty="0" err="1" smtClean="0">
                <a:solidFill>
                  <a:srgbClr val="00B0F0"/>
                </a:solidFill>
              </a:rPr>
              <a:t>tripsi</a:t>
            </a:r>
            <a:r>
              <a:rPr lang="tr-TR" sz="3200" i="1" dirty="0" smtClean="0">
                <a:solidFill>
                  <a:srgbClr val="00B0F0"/>
                </a:solidFill>
              </a:rPr>
              <a:t> )</a:t>
            </a:r>
            <a:endParaRPr lang="tr-TR" sz="3200" dirty="0" smtClean="0">
              <a:solidFill>
                <a:srgbClr val="00B0F0"/>
              </a:solidFill>
            </a:endParaRPr>
          </a:p>
          <a:p>
            <a:r>
              <a:rPr lang="tr-TR" sz="3200" dirty="0" smtClean="0">
                <a:solidFill>
                  <a:srgbClr val="00B0F0"/>
                </a:solidFill>
              </a:rPr>
              <a:t>Pamukta sık ekimde zararlıdır.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19742" y="4637442"/>
            <a:ext cx="2207732" cy="19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187624" y="476672"/>
            <a:ext cx="59417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rgbClr val="0070C0"/>
                </a:solidFill>
              </a:rPr>
              <a:t>Seyrek Yetiştirme </a:t>
            </a:r>
            <a:endParaRPr lang="tr-TR" sz="4400" dirty="0">
              <a:solidFill>
                <a:srgbClr val="0070C0"/>
              </a:solidFill>
            </a:endParaRPr>
          </a:p>
        </p:txBody>
      </p:sp>
      <p:pic>
        <p:nvPicPr>
          <p:cNvPr id="73730" name="Picture 2" descr="http://www.agrobestgrup.com/images/icerik/7031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2518727" cy="1645568"/>
          </a:xfrm>
          <a:prstGeom prst="rect">
            <a:avLst/>
          </a:prstGeom>
          <a:noFill/>
        </p:spPr>
      </p:pic>
      <p:pic>
        <p:nvPicPr>
          <p:cNvPr id="73732" name="Picture 4" descr="http://www.agroatlas.ru/content/pests/Hypera_postica/Hypera_post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916832"/>
            <a:ext cx="1296144" cy="2287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2204864"/>
            <a:ext cx="8229600" cy="30241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Yetersiz sulama         Bitki gelişemez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 Aşırı sulama             </a:t>
            </a:r>
            <a:r>
              <a:rPr lang="tr-TR" sz="3200" dirty="0" err="1" smtClean="0">
                <a:solidFill>
                  <a:srgbClr val="00B0F0"/>
                </a:solidFill>
              </a:rPr>
              <a:t>Vegetatif</a:t>
            </a:r>
            <a:r>
              <a:rPr lang="tr-TR" sz="3200" dirty="0" smtClean="0">
                <a:solidFill>
                  <a:srgbClr val="00B0F0"/>
                </a:solidFill>
              </a:rPr>
              <a:t> gelişme artar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339752" y="620688"/>
            <a:ext cx="4398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70C0"/>
                </a:solidFill>
              </a:rPr>
              <a:t>Sulama ve Drenaj </a:t>
            </a:r>
            <a:endParaRPr lang="tr-TR" sz="4400" dirty="0">
              <a:solidFill>
                <a:srgbClr val="0070C0"/>
              </a:solidFill>
            </a:endParaRPr>
          </a:p>
        </p:txBody>
      </p:sp>
      <p:sp>
        <p:nvSpPr>
          <p:cNvPr id="4" name="3 Sağ Ok"/>
          <p:cNvSpPr/>
          <p:nvPr/>
        </p:nvSpPr>
        <p:spPr>
          <a:xfrm>
            <a:off x="3491880" y="2492896"/>
            <a:ext cx="7200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Sağ Ok"/>
          <p:cNvSpPr/>
          <p:nvPr/>
        </p:nvSpPr>
        <p:spPr>
          <a:xfrm>
            <a:off x="3275856" y="3068960"/>
            <a:ext cx="7200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1115616" y="4149080"/>
            <a:ext cx="7050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 smtClean="0">
                <a:solidFill>
                  <a:srgbClr val="00B0F0"/>
                </a:solidFill>
              </a:rPr>
              <a:t>Zararlılardan daha fazla etkilenir. </a:t>
            </a:r>
            <a:endParaRPr lang="tr-TR" sz="4000" dirty="0">
              <a:solidFill>
                <a:srgbClr val="00B0F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947693" y="333227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1700808"/>
            <a:ext cx="5328592" cy="49685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tr-TR" sz="3200" dirty="0" smtClean="0">
                <a:solidFill>
                  <a:srgbClr val="00B0F0"/>
                </a:solidFill>
              </a:rPr>
              <a:t>Sulamadan sonra zararlı akını:</a:t>
            </a:r>
          </a:p>
          <a:p>
            <a:pPr algn="just"/>
            <a:endParaRPr lang="tr-TR" sz="2400" dirty="0" smtClean="0">
              <a:solidFill>
                <a:srgbClr val="00B0F0"/>
              </a:solidFill>
            </a:endParaRPr>
          </a:p>
          <a:p>
            <a:pPr algn="just"/>
            <a:r>
              <a:rPr lang="tr-TR" sz="2400" dirty="0" smtClean="0">
                <a:solidFill>
                  <a:srgbClr val="00B0F0"/>
                </a:solidFill>
              </a:rPr>
              <a:t>Pamuk yaprak kurdu </a:t>
            </a:r>
            <a:r>
              <a:rPr lang="tr-TR" sz="2400" b="1" dirty="0" smtClean="0">
                <a:solidFill>
                  <a:srgbClr val="00B0F0"/>
                </a:solidFill>
              </a:rPr>
              <a:t>(</a:t>
            </a:r>
            <a:r>
              <a:rPr lang="tr-TR" sz="2400" b="1" i="1" dirty="0" err="1" smtClean="0">
                <a:solidFill>
                  <a:srgbClr val="00B0F0"/>
                </a:solidFill>
              </a:rPr>
              <a:t>Spodoptera</a:t>
            </a:r>
            <a:endParaRPr lang="tr-TR" sz="2400" b="1" i="1" dirty="0" smtClean="0">
              <a:solidFill>
                <a:srgbClr val="00B0F0"/>
              </a:solidFill>
            </a:endParaRPr>
          </a:p>
          <a:p>
            <a:pPr algn="just"/>
            <a:r>
              <a:rPr lang="fr-FR" sz="2400" b="1" i="1" dirty="0" err="1" smtClean="0">
                <a:solidFill>
                  <a:srgbClr val="00B0F0"/>
                </a:solidFill>
              </a:rPr>
              <a:t>littoralis</a:t>
            </a:r>
            <a:r>
              <a:rPr lang="fr-FR" sz="2400" b="1" dirty="0" smtClean="0">
                <a:solidFill>
                  <a:srgbClr val="00B0F0"/>
                </a:solidFill>
              </a:rPr>
              <a:t>)</a:t>
            </a:r>
            <a:r>
              <a:rPr lang="fr-FR" sz="2400" b="1" i="1" dirty="0" smtClean="0">
                <a:solidFill>
                  <a:srgbClr val="00B0F0"/>
                </a:solidFill>
              </a:rPr>
              <a:t> ve </a:t>
            </a:r>
            <a:r>
              <a:rPr lang="fr-FR" sz="2400" b="1" i="1" dirty="0" err="1" smtClean="0">
                <a:solidFill>
                  <a:srgbClr val="00B0F0"/>
                </a:solidFill>
              </a:rPr>
              <a:t>Pamuk</a:t>
            </a:r>
            <a:r>
              <a:rPr lang="fr-FR" sz="2400" b="1" i="1" dirty="0" smtClean="0">
                <a:solidFill>
                  <a:srgbClr val="00B0F0"/>
                </a:solidFill>
              </a:rPr>
              <a:t> </a:t>
            </a:r>
            <a:r>
              <a:rPr lang="fr-FR" sz="2400" b="1" i="1" dirty="0" err="1" smtClean="0">
                <a:solidFill>
                  <a:srgbClr val="00B0F0"/>
                </a:solidFill>
              </a:rPr>
              <a:t>çizgili</a:t>
            </a:r>
            <a:r>
              <a:rPr lang="fr-FR" sz="2400" b="1" i="1" dirty="0" smtClean="0">
                <a:solidFill>
                  <a:srgbClr val="00B0F0"/>
                </a:solidFill>
              </a:rPr>
              <a:t> </a:t>
            </a:r>
            <a:r>
              <a:rPr lang="fr-FR" sz="2400" b="1" i="1" dirty="0" err="1" smtClean="0">
                <a:solidFill>
                  <a:srgbClr val="00B0F0"/>
                </a:solidFill>
              </a:rPr>
              <a:t>yaprak</a:t>
            </a:r>
            <a:r>
              <a:rPr lang="fr-FR" sz="2400" b="1" i="1" dirty="0" smtClean="0">
                <a:solidFill>
                  <a:srgbClr val="00B0F0"/>
                </a:solidFill>
              </a:rPr>
              <a:t> </a:t>
            </a:r>
            <a:r>
              <a:rPr lang="fr-FR" sz="2400" b="1" i="1" dirty="0" err="1" smtClean="0">
                <a:solidFill>
                  <a:srgbClr val="00B0F0"/>
                </a:solidFill>
              </a:rPr>
              <a:t>kurdu</a:t>
            </a:r>
            <a:r>
              <a:rPr lang="tr-TR" sz="2400" b="1" i="1" dirty="0" smtClean="0">
                <a:solidFill>
                  <a:srgbClr val="00B0F0"/>
                </a:solidFill>
              </a:rPr>
              <a:t> </a:t>
            </a:r>
            <a:r>
              <a:rPr lang="pt-BR" sz="2400" b="1" dirty="0" smtClean="0">
                <a:solidFill>
                  <a:srgbClr val="00B0F0"/>
                </a:solidFill>
              </a:rPr>
              <a:t>(</a:t>
            </a:r>
            <a:r>
              <a:rPr lang="pt-BR" sz="2400" b="1" i="1" dirty="0" smtClean="0">
                <a:solidFill>
                  <a:srgbClr val="00B0F0"/>
                </a:solidFill>
              </a:rPr>
              <a:t>S. exigua</a:t>
            </a:r>
            <a:r>
              <a:rPr lang="pt-BR" sz="2400" b="1" dirty="0" smtClean="0">
                <a:solidFill>
                  <a:srgbClr val="00B0F0"/>
                </a:solidFill>
              </a:rPr>
              <a:t>)</a:t>
            </a:r>
            <a:r>
              <a:rPr lang="pt-BR" sz="2400" b="1" i="1" dirty="0" smtClean="0">
                <a:solidFill>
                  <a:srgbClr val="00B0F0"/>
                </a:solidFill>
              </a:rPr>
              <a:t> </a:t>
            </a:r>
            <a:r>
              <a:rPr lang="pt-BR" sz="2400" i="1" dirty="0" smtClean="0">
                <a:solidFill>
                  <a:srgbClr val="00B0F0"/>
                </a:solidFill>
              </a:rPr>
              <a:t>erginleri yumurtlama</a:t>
            </a:r>
            <a:r>
              <a:rPr lang="tr-TR" sz="2400" i="1" dirty="0" smtClean="0">
                <a:solidFill>
                  <a:srgbClr val="00B0F0"/>
                </a:solidFill>
              </a:rPr>
              <a:t> döneminde</a:t>
            </a:r>
          </a:p>
          <a:p>
            <a:pPr algn="just"/>
            <a:endParaRPr lang="tr-TR" sz="2400" dirty="0" smtClean="0">
              <a:solidFill>
                <a:srgbClr val="00B0F0"/>
              </a:solidFill>
            </a:endParaRPr>
          </a:p>
          <a:p>
            <a:pPr algn="just"/>
            <a:r>
              <a:rPr lang="tr-TR" sz="2400" dirty="0" smtClean="0">
                <a:solidFill>
                  <a:srgbClr val="00B0F0"/>
                </a:solidFill>
              </a:rPr>
              <a:t>Sulama zamanı zararlı biyolojisine göre ayarlanmalıdır.</a:t>
            </a:r>
          </a:p>
          <a:p>
            <a:pPr algn="just"/>
            <a:endParaRPr lang="tr-TR" sz="2400" dirty="0" smtClean="0">
              <a:solidFill>
                <a:srgbClr val="00B0F0"/>
              </a:solidFill>
            </a:endParaRPr>
          </a:p>
          <a:p>
            <a:pPr algn="just"/>
            <a:r>
              <a:rPr lang="tr-TR" sz="2400" dirty="0" smtClean="0">
                <a:solidFill>
                  <a:srgbClr val="00B0F0"/>
                </a:solidFill>
              </a:rPr>
              <a:t>Yeterli ve zamanında sulama Patates</a:t>
            </a:r>
          </a:p>
          <a:p>
            <a:pPr algn="just"/>
            <a:r>
              <a:rPr lang="tr-TR" sz="2400" dirty="0" smtClean="0">
                <a:solidFill>
                  <a:srgbClr val="00B0F0"/>
                </a:solidFill>
              </a:rPr>
              <a:t>Güvesi </a:t>
            </a:r>
            <a:r>
              <a:rPr lang="tr-TR" sz="2400" b="1" i="1" dirty="0" smtClean="0">
                <a:solidFill>
                  <a:srgbClr val="00B0F0"/>
                </a:solidFill>
              </a:rPr>
              <a:t>(</a:t>
            </a:r>
            <a:r>
              <a:rPr lang="tr-TR" sz="2400" b="1" i="1" dirty="0" err="1" smtClean="0">
                <a:solidFill>
                  <a:srgbClr val="00B0F0"/>
                </a:solidFill>
              </a:rPr>
              <a:t>Phthorimaea</a:t>
            </a:r>
            <a:r>
              <a:rPr lang="tr-TR" sz="2400" b="1" i="1" dirty="0" smtClean="0">
                <a:solidFill>
                  <a:srgbClr val="00B0F0"/>
                </a:solidFill>
              </a:rPr>
              <a:t> </a:t>
            </a:r>
            <a:r>
              <a:rPr lang="tr-TR" sz="2400" b="1" i="1" dirty="0" err="1" smtClean="0">
                <a:solidFill>
                  <a:srgbClr val="00B0F0"/>
                </a:solidFill>
              </a:rPr>
              <a:t>operculella</a:t>
            </a:r>
            <a:r>
              <a:rPr lang="tr-TR" sz="2400" b="1" i="1" dirty="0" smtClean="0">
                <a:solidFill>
                  <a:srgbClr val="00B0F0"/>
                </a:solidFill>
              </a:rPr>
              <a:t>)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547664" y="548680"/>
            <a:ext cx="4398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70C0"/>
                </a:solidFill>
              </a:rPr>
              <a:t>Sulama ve Drenaj </a:t>
            </a:r>
            <a:endParaRPr lang="tr-TR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1714488"/>
            <a:ext cx="7776864" cy="45228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Uygun sulama: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 </a:t>
            </a:r>
            <a:r>
              <a:rPr lang="tr-TR" sz="2800" dirty="0" smtClean="0">
                <a:solidFill>
                  <a:srgbClr val="00B0F0"/>
                </a:solidFill>
              </a:rPr>
              <a:t>Tarla yüzeyinde çatlaklar kapanır.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tr-TR" sz="2800" dirty="0" smtClean="0">
                <a:solidFill>
                  <a:srgbClr val="00B0F0"/>
                </a:solidFill>
              </a:rPr>
              <a:t> Tarla yüzeyi nemli kalır. 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tr-TR" sz="2800" dirty="0" smtClean="0">
                <a:solidFill>
                  <a:srgbClr val="00B0F0"/>
                </a:solidFill>
              </a:rPr>
              <a:t>Ergin ve larvaların toprağa girmesi engellenir.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 Hatalı sulama: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 </a:t>
            </a:r>
            <a:r>
              <a:rPr lang="tr-TR" sz="2800" dirty="0" smtClean="0">
                <a:solidFill>
                  <a:srgbClr val="00B0F0"/>
                </a:solidFill>
              </a:rPr>
              <a:t>Toprak sıkışır. 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tr-TR" sz="2800" dirty="0" smtClean="0">
                <a:solidFill>
                  <a:srgbClr val="00B0F0"/>
                </a:solidFill>
              </a:rPr>
              <a:t>Oluşan yarıklardan zararlı girer ve yumurtalarını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tr-TR" sz="2800" dirty="0" smtClean="0">
                <a:solidFill>
                  <a:srgbClr val="00B0F0"/>
                </a:solidFill>
              </a:rPr>
              <a:t>bırakır.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547664" y="548680"/>
            <a:ext cx="4398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70C0"/>
                </a:solidFill>
              </a:rPr>
              <a:t>Sulama ve Drenaj </a:t>
            </a:r>
            <a:endParaRPr lang="tr-TR" sz="4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500826" y="142853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1643050"/>
            <a:ext cx="6264696" cy="430625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tr-TR" sz="3200" dirty="0" smtClean="0">
                <a:solidFill>
                  <a:schemeClr val="accent1"/>
                </a:solidFill>
              </a:rPr>
              <a:t>Drenaj: </a:t>
            </a:r>
          </a:p>
          <a:p>
            <a:endParaRPr lang="tr-TR" dirty="0" smtClean="0">
              <a:solidFill>
                <a:schemeClr val="accent1"/>
              </a:solidFill>
            </a:endParaRPr>
          </a:p>
          <a:p>
            <a:r>
              <a:rPr lang="tr-TR" sz="2800" dirty="0" smtClean="0">
                <a:solidFill>
                  <a:schemeClr val="accent1"/>
                </a:solidFill>
              </a:rPr>
              <a:t>Toprak sıcaklığının artmasına </a:t>
            </a:r>
          </a:p>
          <a:p>
            <a:endParaRPr lang="tr-TR" sz="2800" dirty="0" smtClean="0">
              <a:solidFill>
                <a:schemeClr val="accent1"/>
              </a:solidFill>
            </a:endParaRPr>
          </a:p>
          <a:p>
            <a:r>
              <a:rPr lang="tr-TR" sz="2800" dirty="0" smtClean="0">
                <a:solidFill>
                  <a:schemeClr val="accent1"/>
                </a:solidFill>
              </a:rPr>
              <a:t>Toprak tavının daha erken gelmesine</a:t>
            </a:r>
          </a:p>
          <a:p>
            <a:r>
              <a:rPr lang="tr-TR" sz="28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tr-TR" sz="2800" dirty="0" smtClean="0">
                <a:solidFill>
                  <a:schemeClr val="accent1"/>
                </a:solidFill>
              </a:rPr>
              <a:t> Bitkilerin erken yetişmesi </a:t>
            </a:r>
          </a:p>
          <a:p>
            <a:endParaRPr lang="tr-TR" sz="2800" dirty="0" smtClean="0">
              <a:solidFill>
                <a:schemeClr val="accent1"/>
              </a:solidFill>
            </a:endParaRPr>
          </a:p>
          <a:p>
            <a:r>
              <a:rPr lang="tr-TR" sz="2800" dirty="0" smtClean="0">
                <a:solidFill>
                  <a:schemeClr val="accent1"/>
                </a:solidFill>
              </a:rPr>
              <a:t>Zararlılardan korunması</a:t>
            </a:r>
            <a:r>
              <a:rPr lang="tr-TR" sz="2800" dirty="0" smtClean="0"/>
              <a:t>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547664" y="548680"/>
            <a:ext cx="4398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70C0"/>
                </a:solidFill>
              </a:rPr>
              <a:t>Sulama ve Drenaj </a:t>
            </a:r>
            <a:endParaRPr lang="tr-TR" sz="4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000891" y="285729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484784"/>
            <a:ext cx="7820372" cy="30243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tr-TR" sz="2800" b="1" dirty="0" smtClean="0">
                <a:solidFill>
                  <a:srgbClr val="00B0F0"/>
                </a:solidFill>
              </a:rPr>
              <a:t>Bazı zararlılar aşırı nemli toprakta:  </a:t>
            </a:r>
          </a:p>
          <a:p>
            <a:r>
              <a:rPr lang="tr-TR" sz="2800" dirty="0" err="1" smtClean="0">
                <a:solidFill>
                  <a:srgbClr val="00B0F0"/>
                </a:solidFill>
              </a:rPr>
              <a:t>Collembola</a:t>
            </a:r>
            <a:r>
              <a:rPr lang="tr-TR" sz="2800" dirty="0" smtClean="0">
                <a:solidFill>
                  <a:srgbClr val="00B0F0"/>
                </a:solidFill>
              </a:rPr>
              <a:t> zararından korunmak toprağı iyi drene etmek, kanallar açarak nemi azaltmak. </a:t>
            </a:r>
          </a:p>
          <a:p>
            <a:endParaRPr lang="tr-TR" sz="2800" dirty="0" smtClean="0">
              <a:solidFill>
                <a:srgbClr val="00B0F0"/>
              </a:solidFill>
            </a:endParaRPr>
          </a:p>
          <a:p>
            <a:r>
              <a:rPr lang="tr-TR" sz="2800" dirty="0" smtClean="0">
                <a:solidFill>
                  <a:srgbClr val="00B0F0"/>
                </a:solidFill>
              </a:rPr>
              <a:t> Yoncalığın ilk biçimden 7 gün önce sulanıp, biçimden </a:t>
            </a:r>
            <a:r>
              <a:rPr lang="tr-TR" sz="2800" b="1" dirty="0" smtClean="0">
                <a:solidFill>
                  <a:srgbClr val="00B0F0"/>
                </a:solidFill>
              </a:rPr>
              <a:t>7 -10 sonra su verilmesi yonca hortumlu böceği </a:t>
            </a:r>
            <a:r>
              <a:rPr lang="tr-TR" sz="2800" b="1" i="1" dirty="0" err="1" smtClean="0">
                <a:solidFill>
                  <a:srgbClr val="00B0F0"/>
                </a:solidFill>
              </a:rPr>
              <a:t>Hypera</a:t>
            </a:r>
            <a:r>
              <a:rPr lang="tr-TR" sz="2800" b="1" i="1" dirty="0" smtClean="0">
                <a:solidFill>
                  <a:srgbClr val="00B0F0"/>
                </a:solidFill>
              </a:rPr>
              <a:t> </a:t>
            </a:r>
            <a:r>
              <a:rPr lang="tr-TR" sz="2800" b="1" i="1" dirty="0" err="1" smtClean="0">
                <a:solidFill>
                  <a:srgbClr val="00B0F0"/>
                </a:solidFill>
              </a:rPr>
              <a:t>variabilis</a:t>
            </a:r>
            <a:r>
              <a:rPr lang="tr-TR" sz="2800" b="1" i="1" dirty="0" smtClean="0">
                <a:solidFill>
                  <a:srgbClr val="00B0F0"/>
                </a:solidFill>
              </a:rPr>
              <a:t> </a:t>
            </a:r>
            <a:r>
              <a:rPr lang="tr-TR" sz="2800" dirty="0" smtClean="0">
                <a:solidFill>
                  <a:srgbClr val="00B0F0"/>
                </a:solidFill>
              </a:rPr>
              <a:t>larvalarını öldürür.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857356" y="571480"/>
            <a:ext cx="4232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rgbClr val="0070C0"/>
                </a:solidFill>
              </a:rPr>
              <a:t>Sulama ve Drenaj </a:t>
            </a:r>
            <a:endParaRPr lang="tr-TR" sz="4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503123" y="129725"/>
            <a:ext cx="117831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agrobestgrup.com/images/icerik/7031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653136"/>
            <a:ext cx="2518727" cy="1645568"/>
          </a:xfrm>
          <a:prstGeom prst="rect">
            <a:avLst/>
          </a:prstGeom>
          <a:noFill/>
        </p:spPr>
      </p:pic>
      <p:pic>
        <p:nvPicPr>
          <p:cNvPr id="6" name="Picture 4" descr="http://www.agroatlas.ru/content/pests/Hypera_postica/Hypera_post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673661" y="4047420"/>
            <a:ext cx="1584176" cy="2795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1357298"/>
            <a:ext cx="8462744" cy="521497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tr-T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Zararlıların yaşamalarını güçleştiren, çoğalmalarını azaltan veya engelleyen yetiştirme işlemlerinin uygulanması ile ürünlerin zararlılardan korunmasına </a:t>
            </a:r>
            <a:r>
              <a:rPr lang="tr-TR" sz="2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kültürel önlemler</a:t>
            </a:r>
            <a:r>
              <a:rPr lang="tr-T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denmektedir.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Gerçekte iyi bir yetiştiricilik uygulaması olarak da görülebilir. 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Mücadelede öncelikle uygulanmalıdır.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Amaç zararlıları öldürmek değildir, bitki veya ürünü zararlıdan korumaktır.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Ucuz ve </a:t>
            </a:r>
            <a:r>
              <a:rPr lang="tr-TR" sz="2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bilinen/bilindiği zannedilen </a:t>
            </a:r>
            <a:r>
              <a:rPr lang="tr-T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önlemlerdir.</a:t>
            </a:r>
            <a:endParaRPr kumimoji="0" lang="tr-T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323528" y="285728"/>
            <a:ext cx="8604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KÜLTÜREL ÖNLEMLER = AGROTEKNİK YÖNTEMLER </a:t>
            </a:r>
            <a:endParaRPr lang="tr-TR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1556793"/>
            <a:ext cx="5400600" cy="49685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tr-TR" sz="3000" dirty="0" smtClean="0">
                <a:solidFill>
                  <a:srgbClr val="00B0F0"/>
                </a:solidFill>
              </a:rPr>
              <a:t>Aşırı sulama </a:t>
            </a:r>
            <a:r>
              <a:rPr lang="tr-TR" sz="3000" b="1" dirty="0" smtClean="0">
                <a:solidFill>
                  <a:srgbClr val="00B0F0"/>
                </a:solidFill>
              </a:rPr>
              <a:t>beyazsinek </a:t>
            </a:r>
            <a:r>
              <a:rPr lang="tr-TR" sz="3000" dirty="0" smtClean="0">
                <a:solidFill>
                  <a:srgbClr val="00B0F0"/>
                </a:solidFill>
              </a:rPr>
              <a:t>ve Pamuk Yaprak kurdu </a:t>
            </a:r>
            <a:r>
              <a:rPr lang="tr-TR" sz="3000" b="1" dirty="0" smtClean="0">
                <a:solidFill>
                  <a:srgbClr val="00B0F0"/>
                </a:solidFill>
              </a:rPr>
              <a:t>(</a:t>
            </a:r>
            <a:r>
              <a:rPr lang="tr-TR" sz="3000" b="1" i="1" dirty="0" err="1" smtClean="0">
                <a:solidFill>
                  <a:srgbClr val="00B0F0"/>
                </a:solidFill>
              </a:rPr>
              <a:t>Spodoptera</a:t>
            </a:r>
            <a:r>
              <a:rPr lang="tr-TR" sz="3000" b="1" i="1" dirty="0" smtClean="0">
                <a:solidFill>
                  <a:srgbClr val="00B0F0"/>
                </a:solidFill>
              </a:rPr>
              <a:t>  </a:t>
            </a:r>
            <a:r>
              <a:rPr lang="tr-TR" sz="3000" b="1" i="1" dirty="0" err="1" smtClean="0">
                <a:solidFill>
                  <a:srgbClr val="00B0F0"/>
                </a:solidFill>
              </a:rPr>
              <a:t>littoralis</a:t>
            </a:r>
            <a:r>
              <a:rPr lang="tr-TR" sz="3000" b="1" dirty="0" smtClean="0">
                <a:solidFill>
                  <a:srgbClr val="00B0F0"/>
                </a:solidFill>
              </a:rPr>
              <a:t>)</a:t>
            </a:r>
            <a:r>
              <a:rPr lang="tr-TR" sz="3000" b="1" i="1" dirty="0" smtClean="0">
                <a:solidFill>
                  <a:srgbClr val="00B0F0"/>
                </a:solidFill>
              </a:rPr>
              <a:t> </a:t>
            </a:r>
            <a:r>
              <a:rPr lang="tr-TR" sz="3000" dirty="0" smtClean="0">
                <a:solidFill>
                  <a:srgbClr val="00B0F0"/>
                </a:solidFill>
              </a:rPr>
              <a:t>popülasyonunu arttırdığı için kaçınılmalıdır.</a:t>
            </a:r>
          </a:p>
          <a:p>
            <a:pPr algn="just"/>
            <a:endParaRPr lang="tr-TR" sz="3000" dirty="0" smtClean="0">
              <a:solidFill>
                <a:srgbClr val="00B0F0"/>
              </a:solidFill>
            </a:endParaRPr>
          </a:p>
          <a:p>
            <a:r>
              <a:rPr lang="tr-TR" sz="3000" dirty="0" smtClean="0">
                <a:solidFill>
                  <a:srgbClr val="00B0F0"/>
                </a:solidFill>
              </a:rPr>
              <a:t>Sarı çay akarı </a:t>
            </a:r>
            <a:r>
              <a:rPr lang="tr-TR" sz="3000" b="1" dirty="0" smtClean="0">
                <a:solidFill>
                  <a:srgbClr val="00B0F0"/>
                </a:solidFill>
              </a:rPr>
              <a:t>(</a:t>
            </a:r>
            <a:r>
              <a:rPr lang="tr-TR" sz="3000" b="1" i="1" dirty="0" err="1" smtClean="0">
                <a:solidFill>
                  <a:srgbClr val="00B0F0"/>
                </a:solidFill>
              </a:rPr>
              <a:t>Polyphagotarsenomus</a:t>
            </a:r>
            <a:r>
              <a:rPr lang="tr-TR" sz="3000" b="1" i="1" dirty="0" smtClean="0">
                <a:solidFill>
                  <a:srgbClr val="00B0F0"/>
                </a:solidFill>
              </a:rPr>
              <a:t> lotus) </a:t>
            </a:r>
            <a:r>
              <a:rPr lang="tr-TR" sz="3000" i="1" dirty="0" smtClean="0">
                <a:solidFill>
                  <a:srgbClr val="00B0F0"/>
                </a:solidFill>
              </a:rPr>
              <a:t>zararını önlemek için akşam geç ve </a:t>
            </a:r>
            <a:r>
              <a:rPr lang="tr-TR" sz="3000" dirty="0" smtClean="0">
                <a:solidFill>
                  <a:srgbClr val="00B0F0"/>
                </a:solidFill>
              </a:rPr>
              <a:t>sabah erken saatlerde hava serin iken sulama yapılmalıdır.</a:t>
            </a: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691680" y="500042"/>
            <a:ext cx="4398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rgbClr val="0070C0"/>
                </a:solidFill>
              </a:rPr>
              <a:t>Sulama ve Drenaj </a:t>
            </a:r>
            <a:endParaRPr lang="tr-TR" sz="4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36195" y="1376773"/>
            <a:ext cx="21602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upload.wikimedia.org/wikipedia/commons/1/19/Polyphagotarsonemus_latus,_USDA_BA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5" y="4077072"/>
            <a:ext cx="2772947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2060848"/>
            <a:ext cx="8229600" cy="36004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Normal budamalar ve gençleştirme amaçlı aşırı budamalar: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 Kuvvetli gelişme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 Zararlıdan az etkilenme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 </a:t>
            </a:r>
            <a:r>
              <a:rPr lang="tr-TR" sz="3200" dirty="0" err="1" smtClean="0">
                <a:solidFill>
                  <a:srgbClr val="00B0F0"/>
                </a:solidFill>
              </a:rPr>
              <a:t>Zararlanan</a:t>
            </a:r>
            <a:r>
              <a:rPr lang="tr-TR" sz="3200" dirty="0" smtClean="0">
                <a:solidFill>
                  <a:srgbClr val="00B0F0"/>
                </a:solidFill>
              </a:rPr>
              <a:t> kısımların uzaklaştırılması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 </a:t>
            </a:r>
            <a:r>
              <a:rPr lang="tr-TR" sz="3200" dirty="0" err="1" smtClean="0">
                <a:solidFill>
                  <a:srgbClr val="00B0F0"/>
                </a:solidFill>
              </a:rPr>
              <a:t>Populasyonun</a:t>
            </a:r>
            <a:r>
              <a:rPr lang="tr-TR" sz="3200" dirty="0" smtClean="0">
                <a:solidFill>
                  <a:srgbClr val="00B0F0"/>
                </a:solidFill>
              </a:rPr>
              <a:t> azalması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475656" y="476672"/>
            <a:ext cx="5609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</a:rPr>
              <a:t>Gençleştirme ve Budama </a:t>
            </a:r>
            <a:endParaRPr lang="tr-TR" sz="4000" dirty="0">
              <a:solidFill>
                <a:srgbClr val="0070C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972000" y="236912"/>
            <a:ext cx="1644207" cy="16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988841"/>
            <a:ext cx="7859216" cy="365473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67544" y="1916832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00B0F0"/>
                </a:solidFill>
              </a:rPr>
              <a:t>Bitkinin seyrekleşmesini sağlayarak: </a:t>
            </a:r>
          </a:p>
          <a:p>
            <a:endParaRPr lang="tr-TR" dirty="0" smtClean="0">
              <a:solidFill>
                <a:srgbClr val="00B0F0"/>
              </a:solidFill>
            </a:endParaRPr>
          </a:p>
          <a:p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sz="2800" dirty="0" smtClean="0">
                <a:solidFill>
                  <a:srgbClr val="00B0F0"/>
                </a:solidFill>
              </a:rPr>
              <a:t>Hava sirkülasyonunu </a:t>
            </a:r>
          </a:p>
          <a:p>
            <a:endParaRPr lang="tr-TR" sz="1400" dirty="0" smtClean="0">
              <a:solidFill>
                <a:srgbClr val="00B0F0"/>
              </a:solidFill>
            </a:endParaRPr>
          </a:p>
          <a:p>
            <a:r>
              <a:rPr lang="tr-TR" sz="2800" dirty="0" smtClean="0">
                <a:solidFill>
                  <a:srgbClr val="00B0F0"/>
                </a:solidFill>
              </a:rPr>
              <a:t>Güneş ışığı girişini </a:t>
            </a:r>
          </a:p>
          <a:p>
            <a:endParaRPr lang="tr-TR" sz="1600" dirty="0" smtClean="0">
              <a:solidFill>
                <a:srgbClr val="00B0F0"/>
              </a:solidFill>
            </a:endParaRPr>
          </a:p>
          <a:p>
            <a:r>
              <a:rPr lang="tr-TR" sz="2800" dirty="0" smtClean="0">
                <a:solidFill>
                  <a:srgbClr val="00B0F0"/>
                </a:solidFill>
              </a:rPr>
              <a:t> Doğal düşmanların avlarını kolay bulmasını</a:t>
            </a:r>
          </a:p>
          <a:p>
            <a:r>
              <a:rPr lang="tr-TR" sz="2800" dirty="0" smtClean="0">
                <a:solidFill>
                  <a:srgbClr val="00B0F0"/>
                </a:solidFill>
              </a:rPr>
              <a:t> </a:t>
            </a:r>
            <a:endParaRPr lang="tr-TR" sz="1400" dirty="0" smtClean="0">
              <a:solidFill>
                <a:srgbClr val="00B0F0"/>
              </a:solidFill>
            </a:endParaRPr>
          </a:p>
          <a:p>
            <a:r>
              <a:rPr lang="tr-TR" sz="2800" dirty="0" smtClean="0">
                <a:solidFill>
                  <a:srgbClr val="00B0F0"/>
                </a:solidFill>
              </a:rPr>
              <a:t> Zararlı kontrolünün kolaylaşmasını sağlar. </a:t>
            </a:r>
            <a:endParaRPr lang="tr-TR" sz="2800" dirty="0">
              <a:solidFill>
                <a:srgbClr val="00B0F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475656" y="857232"/>
            <a:ext cx="5609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</a:rPr>
              <a:t>Gençleştirme ve Budama </a:t>
            </a:r>
            <a:endParaRPr lang="tr-TR" sz="40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972000" y="236912"/>
            <a:ext cx="1644207" cy="16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2060848"/>
            <a:ext cx="4834880" cy="39604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Hasat sonrası tarlada kalan bitki artıkları birçok zararlı için kışlama ve barınma yeridir.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1200" dirty="0" smtClean="0">
              <a:solidFill>
                <a:srgbClr val="00B0F0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 Örneğin Mısır kurdu kışı tarlada kalan mısır sapları içinde geçirir.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403648" y="620688"/>
            <a:ext cx="6517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 err="1" smtClean="0">
                <a:solidFill>
                  <a:srgbClr val="0070C0"/>
                </a:solidFill>
              </a:rPr>
              <a:t>Yabancıotların</a:t>
            </a:r>
            <a:r>
              <a:rPr lang="tr-TR" sz="4400" dirty="0" smtClean="0">
                <a:solidFill>
                  <a:srgbClr val="0070C0"/>
                </a:solidFill>
              </a:rPr>
              <a:t> Yok Edilmesi </a:t>
            </a:r>
            <a:endParaRPr lang="tr-TR" sz="4400" dirty="0">
              <a:solidFill>
                <a:srgbClr val="0070C0"/>
              </a:solidFill>
            </a:endParaRPr>
          </a:p>
        </p:txBody>
      </p:sp>
      <p:pic>
        <p:nvPicPr>
          <p:cNvPr id="64514" name="Picture 2" descr="http://t1.gstatic.com/images?q=tbn:ANd9GcSFhAIC26E90ev6nqDbYv7dk3QM_fC9T9W0Fw1fzCg2rAVLPRRfWs2MK9HO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7" y="2060848"/>
            <a:ext cx="2564645" cy="2273699"/>
          </a:xfrm>
          <a:prstGeom prst="rect">
            <a:avLst/>
          </a:prstGeom>
          <a:noFill/>
        </p:spPr>
      </p:pic>
      <p:pic>
        <p:nvPicPr>
          <p:cNvPr id="64516" name="Picture 4" descr="http://img.haberler.com/haber/483/kadirli-ziraat-odasi-baskani-ispir-misir-eken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365104"/>
            <a:ext cx="2106616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2204865"/>
            <a:ext cx="8229600" cy="165618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Pembekurt kışı tarlada kalan veya yere dökülmüş kör, yani açılmamış pamuk kozaları içinde geçirir.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331640" y="928670"/>
            <a:ext cx="6517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 err="1" smtClean="0">
                <a:solidFill>
                  <a:srgbClr val="002060"/>
                </a:solidFill>
              </a:rPr>
              <a:t>Yabancıotların</a:t>
            </a:r>
            <a:r>
              <a:rPr lang="tr-TR" sz="4400" dirty="0" smtClean="0">
                <a:solidFill>
                  <a:srgbClr val="002060"/>
                </a:solidFill>
              </a:rPr>
              <a:t> Yok Edilmesi </a:t>
            </a:r>
            <a:endParaRPr lang="tr-TR" sz="4400" dirty="0">
              <a:solidFill>
                <a:srgbClr val="002060"/>
              </a:solidFill>
            </a:endParaRPr>
          </a:p>
        </p:txBody>
      </p:sp>
      <p:pic>
        <p:nvPicPr>
          <p:cNvPr id="62466" name="Picture 2" descr="http://www.tarimkutuphanesi.com/veri_dosyasi.asp?id=8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5" y="4365104"/>
            <a:ext cx="2520280" cy="1837895"/>
          </a:xfrm>
          <a:prstGeom prst="rect">
            <a:avLst/>
          </a:prstGeom>
          <a:noFill/>
        </p:spPr>
      </p:pic>
      <p:pic>
        <p:nvPicPr>
          <p:cNvPr id="62468" name="Picture 4" descr="http://www.cine-tarim.com.tr/dergi/arsiv50/images/06b_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365104"/>
            <a:ext cx="2731336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2204864"/>
            <a:ext cx="8229600" cy="230428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Hasat sonrasında tarlada kalıntıların yok edilmesi, bunların bazı aletler yardımıyla parçalanıp pullukla gömülmesi, zararlıların popülasyonlarını önemli düzeyde düşürür.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331640" y="836712"/>
            <a:ext cx="6517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dirty="0" err="1" smtClean="0">
                <a:solidFill>
                  <a:srgbClr val="00B0F0"/>
                </a:solidFill>
              </a:rPr>
              <a:t>Yabancıotların</a:t>
            </a:r>
            <a:r>
              <a:rPr lang="tr-TR" sz="4400" dirty="0" smtClean="0">
                <a:solidFill>
                  <a:srgbClr val="00B0F0"/>
                </a:solidFill>
              </a:rPr>
              <a:t> Yok Edilmesi </a:t>
            </a:r>
            <a:endParaRPr lang="tr-TR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2348880"/>
            <a:ext cx="8229600" cy="23762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Kalıntıların bazı durumlarda yakılması da önemlidir.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Doğal düşmanlarının da yok edilmesine neden olduğundan fazla tercih edilmemelidir.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539552" y="476672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4400" dirty="0" smtClean="0">
                <a:solidFill>
                  <a:srgbClr val="00B0F0"/>
                </a:solidFill>
              </a:rPr>
              <a:t>Bitki Artıklarının ve Yabancı otların Yok Edilmesi </a:t>
            </a:r>
            <a:endParaRPr lang="tr-TR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1700808"/>
            <a:ext cx="8229600" cy="2592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Yaprak galeri güveleri, kırmızı örümcekler gibi zararlılar yere dökülmüş yapraklarda kışı geçirir. Bu yapraklar kış başlarında toplanıp gömülürse ve bazı durumlarda yakılırsa popülasyonları düşer.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395536" y="33265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600" dirty="0" smtClean="0">
                <a:solidFill>
                  <a:srgbClr val="0070C0"/>
                </a:solidFill>
              </a:rPr>
              <a:t>Bitki Artıklarının ve </a:t>
            </a:r>
            <a:r>
              <a:rPr lang="tr-TR" sz="3600" dirty="0" err="1" smtClean="0">
                <a:solidFill>
                  <a:srgbClr val="0070C0"/>
                </a:solidFill>
              </a:rPr>
              <a:t>Yabancıotların</a:t>
            </a:r>
            <a:r>
              <a:rPr lang="tr-TR" sz="3600" dirty="0" smtClean="0">
                <a:solidFill>
                  <a:srgbClr val="0070C0"/>
                </a:solidFill>
              </a:rPr>
              <a:t> Yok Edilmesi </a:t>
            </a:r>
            <a:endParaRPr lang="tr-TR" sz="3600" dirty="0">
              <a:solidFill>
                <a:srgbClr val="0070C0"/>
              </a:solidFill>
            </a:endParaRPr>
          </a:p>
        </p:txBody>
      </p:sp>
      <p:pic>
        <p:nvPicPr>
          <p:cNvPr id="59394" name="Picture 2" descr="http://www.tarimkutuphanesi.com/veri_dosyasi.asp?id=19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509120"/>
            <a:ext cx="2668166" cy="1951170"/>
          </a:xfrm>
          <a:prstGeom prst="rect">
            <a:avLst/>
          </a:prstGeom>
          <a:noFill/>
        </p:spPr>
      </p:pic>
      <p:pic>
        <p:nvPicPr>
          <p:cNvPr id="59396" name="Picture 4" descr="http://lh6.ggpht.com/_6TMMtpnvNEE/SxQURmDjONI/AAAAAAAAASg/Lvi3GuL4cQA/kirmizi-orumcek%5B2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3" y="4509120"/>
            <a:ext cx="2017124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1628800"/>
            <a:ext cx="8568952" cy="25202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Tek yıllık bitkilerde zarar yapan </a:t>
            </a:r>
            <a:r>
              <a:rPr lang="tr-TR" sz="3200" dirty="0" err="1" smtClean="0">
                <a:solidFill>
                  <a:srgbClr val="00B0F0"/>
                </a:solidFill>
              </a:rPr>
              <a:t>nematodların</a:t>
            </a:r>
            <a:r>
              <a:rPr lang="tr-TR" sz="3200" dirty="0" smtClean="0">
                <a:solidFill>
                  <a:srgbClr val="00B0F0"/>
                </a:solidFill>
              </a:rPr>
              <a:t>, örneğin Kök ur </a:t>
            </a:r>
            <a:r>
              <a:rPr lang="tr-TR" sz="3200" dirty="0" err="1" smtClean="0">
                <a:solidFill>
                  <a:srgbClr val="00B0F0"/>
                </a:solidFill>
              </a:rPr>
              <a:t>nematodlarının</a:t>
            </a:r>
            <a:r>
              <a:rPr lang="tr-TR" sz="3200" dirty="0" smtClean="0">
                <a:solidFill>
                  <a:srgbClr val="00B0F0"/>
                </a:solidFill>
              </a:rPr>
              <a:t>, hasat sonrasında tarlada kalan domates, biber, patlıcan ve benzeri bitkilerin sökülüp bir yere yığılarak yakılmasıyla popülasyonları azaltılabilir.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475656" y="620688"/>
            <a:ext cx="6517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dirty="0" err="1" smtClean="0">
                <a:solidFill>
                  <a:srgbClr val="0070C0"/>
                </a:solidFill>
              </a:rPr>
              <a:t>Yabancıotların</a:t>
            </a:r>
            <a:r>
              <a:rPr lang="tr-TR" sz="4400" dirty="0" smtClean="0">
                <a:solidFill>
                  <a:srgbClr val="0070C0"/>
                </a:solidFill>
              </a:rPr>
              <a:t> Yok Edilmesi </a:t>
            </a:r>
            <a:endParaRPr lang="tr-TR" sz="4400" dirty="0">
              <a:solidFill>
                <a:srgbClr val="0070C0"/>
              </a:solidFill>
            </a:endParaRPr>
          </a:p>
        </p:txBody>
      </p:sp>
      <p:pic>
        <p:nvPicPr>
          <p:cNvPr id="58370" name="Picture 2" descr="http://www.tarimkutuphanesi.com/veri_dosyasi.asp?id=17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09120"/>
            <a:ext cx="2736304" cy="1976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412776"/>
            <a:ext cx="8229600" cy="25202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Bazı zararlılar, örneğin </a:t>
            </a:r>
            <a:r>
              <a:rPr lang="tr-TR" sz="3200" dirty="0" err="1" smtClean="0">
                <a:solidFill>
                  <a:srgbClr val="00B0F0"/>
                </a:solidFill>
              </a:rPr>
              <a:t>kırmızıörümcekler</a:t>
            </a:r>
            <a:r>
              <a:rPr lang="tr-TR" sz="3200" dirty="0" smtClean="0">
                <a:solidFill>
                  <a:srgbClr val="00B0F0"/>
                </a:solidFill>
              </a:rPr>
              <a:t>, yaprak bitleri, </a:t>
            </a:r>
            <a:r>
              <a:rPr lang="tr-TR" sz="3200" dirty="0" err="1" smtClean="0">
                <a:solidFill>
                  <a:srgbClr val="00B0F0"/>
                </a:solidFill>
              </a:rPr>
              <a:t>cicadellid’ler</a:t>
            </a:r>
            <a:r>
              <a:rPr lang="tr-TR" sz="3200" dirty="0" smtClean="0">
                <a:solidFill>
                  <a:srgbClr val="00B0F0"/>
                </a:solidFill>
              </a:rPr>
              <a:t> ve bazı </a:t>
            </a:r>
            <a:r>
              <a:rPr lang="tr-TR" sz="3200" dirty="0" err="1" smtClean="0">
                <a:solidFill>
                  <a:srgbClr val="00B0F0"/>
                </a:solidFill>
              </a:rPr>
              <a:t>heteropter’ler</a:t>
            </a:r>
            <a:r>
              <a:rPr lang="tr-TR" sz="3200" dirty="0" smtClean="0">
                <a:solidFill>
                  <a:srgbClr val="00B0F0"/>
                </a:solidFill>
              </a:rPr>
              <a:t> yumurtalarını yabancı otların üzerine bırakırlar veya önce yabancı otlarda beslenirler ve kültür bitkilerine geçerler.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475656" y="620688"/>
            <a:ext cx="6517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dirty="0" err="1" smtClean="0">
                <a:solidFill>
                  <a:srgbClr val="00B0F0"/>
                </a:solidFill>
              </a:rPr>
              <a:t>Yabancıotların</a:t>
            </a:r>
            <a:r>
              <a:rPr lang="tr-TR" sz="4400" dirty="0" smtClean="0">
                <a:solidFill>
                  <a:srgbClr val="00B0F0"/>
                </a:solidFill>
              </a:rPr>
              <a:t> Yok Edilmesi </a:t>
            </a:r>
            <a:endParaRPr lang="tr-TR" sz="4400" dirty="0">
              <a:solidFill>
                <a:srgbClr val="00B0F0"/>
              </a:solidFill>
            </a:endParaRPr>
          </a:p>
        </p:txBody>
      </p:sp>
      <p:pic>
        <p:nvPicPr>
          <p:cNvPr id="57346" name="Picture 2" descr="http://3.bp.blogspot.com/-tMJtCfYUssE/T8i4HsXCcYI/AAAAAAAAAo0/sPTqCBpOwzw/s1600/yaprak+biti+t%C3%BCrle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149080"/>
            <a:ext cx="2664296" cy="2602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32403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Zararlının;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Yaşam yerinin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Yaşam çemberinin (biyolojisin),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Yönelim,  beslenme, barınma, çiftleşme, kışlama gibi davranışlarının iyi bilinmesi gerekir.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928662" y="785794"/>
            <a:ext cx="7245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Kültürel önlemleri uygulayabilmek için; </a:t>
            </a:r>
            <a:endParaRPr lang="tr-TR" sz="3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560" y="2132856"/>
            <a:ext cx="8229600" cy="208825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rgbClr val="00B0F0"/>
                </a:solidFill>
              </a:rPr>
              <a:t>Yabancı otların biçilerek, toprak işlemeleriyle ve </a:t>
            </a:r>
            <a:r>
              <a:rPr lang="tr-TR" sz="3200" dirty="0" err="1" smtClean="0">
                <a:solidFill>
                  <a:srgbClr val="00B0F0"/>
                </a:solidFill>
              </a:rPr>
              <a:t>herbisitlerle</a:t>
            </a:r>
            <a:r>
              <a:rPr lang="tr-TR" sz="3200" dirty="0" smtClean="0">
                <a:solidFill>
                  <a:srgbClr val="00B0F0"/>
                </a:solidFill>
              </a:rPr>
              <a:t> yok edilip ortadan kaldırılmasıyla bu zararlıların zararının önüne geçilir.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475656" y="620688"/>
            <a:ext cx="6517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dirty="0" err="1" smtClean="0">
                <a:solidFill>
                  <a:srgbClr val="00B0F0"/>
                </a:solidFill>
              </a:rPr>
              <a:t>Yabancıotların</a:t>
            </a:r>
            <a:r>
              <a:rPr lang="tr-TR" sz="4400" dirty="0" smtClean="0">
                <a:solidFill>
                  <a:srgbClr val="00B0F0"/>
                </a:solidFill>
              </a:rPr>
              <a:t> Yok Edilmesi </a:t>
            </a:r>
            <a:endParaRPr lang="tr-TR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412776"/>
            <a:ext cx="8229600" cy="446449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785786" y="1772816"/>
            <a:ext cx="8001056" cy="453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/>
              <a:t> </a:t>
            </a: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Kuvvetli ve Sağlam Bitkilerin Yetiştirilmesi 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Dayanıklı Bitki Tür ve Çeşitlerinin Yetiştirilmesi 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Ekim ve Dikim Zamanının Ayarlanması 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Hasat zamanının Ayarlanması 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Münavebe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6. Tuzak Bitkiler </a:t>
            </a:r>
            <a:endParaRPr lang="tr-T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714480" y="550347"/>
            <a:ext cx="5838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Kültürel önlemler </a:t>
            </a:r>
            <a:endParaRPr lang="tr-TR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4"/>
            <a:ext cx="8229600" cy="468054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Uygun toprak ve yöney seçimi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Toprak işleme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3. Gübreleme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Temiz üretim materyali kullanma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5. Seyrek yetiştirme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Sulama ve drenaj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Gençleştirme ve budama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8. </a:t>
            </a:r>
            <a:r>
              <a:rPr lang="tr-TR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Yabancıotlarla</a:t>
            </a:r>
            <a:r>
              <a:rPr lang="tr-T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mücadele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28596" y="548680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Kuvvetli ve Sağlam Bitkilerin Yetiştirilmesi </a:t>
            </a:r>
            <a:endParaRPr lang="tr-TR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28774"/>
            <a:ext cx="8229600" cy="458630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043608" y="1844824"/>
            <a:ext cx="73860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Bitkilerin sağlıklı bir şekilde yetişebilmesinde ve kaliteli ürünler vermesinde en önemli unsurlar;</a:t>
            </a:r>
          </a:p>
          <a:p>
            <a:endParaRPr lang="tr-T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Toprak yapısı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Tarımsal alanın yönü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Toprak </a:t>
            </a:r>
            <a:r>
              <a:rPr lang="tr-TR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pH’sına</a:t>
            </a: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uygun kültür bitkisi seçimi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İklim isteği </a:t>
            </a:r>
            <a:endParaRPr lang="tr-T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331640" y="76470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1.Uygun toprak ve yöney seçimi </a:t>
            </a:r>
            <a:endParaRPr lang="tr-TR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1412776"/>
            <a:ext cx="8075240" cy="22322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Toprağın yapısı, alanın yönü, </a:t>
            </a:r>
            <a:r>
              <a:rPr lang="tr-TR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pH’sı</a:t>
            </a:r>
            <a:r>
              <a:rPr lang="tr-T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toprakta yaşayan veya bazı dönemlerini toprakta geçiren zararlılar ile savaşta önemli bir yer alır.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285852" y="548680"/>
            <a:ext cx="7547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1.Uygun toprak ve yöney seçimi </a:t>
            </a:r>
            <a:endParaRPr lang="tr-TR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-945" r="47244"/>
          <a:stretch>
            <a:fillRect/>
          </a:stretch>
        </p:blipFill>
        <p:spPr bwMode="auto">
          <a:xfrm rot="5400000">
            <a:off x="3135025" y="3209791"/>
            <a:ext cx="2281373" cy="343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1416</Words>
  <Application>Microsoft Office PowerPoint</Application>
  <PresentationFormat>Ekran Gösterisi (4:3)</PresentationFormat>
  <Paragraphs>282</Paragraphs>
  <Slides>50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1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TUNCA</dc:creator>
  <cp:lastModifiedBy>Cem Özkan</cp:lastModifiedBy>
  <cp:revision>75</cp:revision>
  <dcterms:created xsi:type="dcterms:W3CDTF">2012-10-14T17:03:08Z</dcterms:created>
  <dcterms:modified xsi:type="dcterms:W3CDTF">2017-08-17T14:28:16Z</dcterms:modified>
</cp:coreProperties>
</file>