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599" r:id="rId2"/>
  </p:sldMasterIdLst>
  <p:notesMasterIdLst>
    <p:notesMasterId r:id="rId42"/>
  </p:notesMasterIdLst>
  <p:handoutMasterIdLst>
    <p:handoutMasterId r:id="rId43"/>
  </p:handoutMasterIdLst>
  <p:sldIdLst>
    <p:sldId id="256" r:id="rId3"/>
    <p:sldId id="783" r:id="rId4"/>
    <p:sldId id="708" r:id="rId5"/>
    <p:sldId id="686" r:id="rId6"/>
    <p:sldId id="709" r:id="rId7"/>
    <p:sldId id="804" r:id="rId8"/>
    <p:sldId id="710" r:id="rId9"/>
    <p:sldId id="746" r:id="rId10"/>
    <p:sldId id="747" r:id="rId11"/>
    <p:sldId id="748" r:id="rId12"/>
    <p:sldId id="805" r:id="rId13"/>
    <p:sldId id="750" r:id="rId14"/>
    <p:sldId id="751" r:id="rId15"/>
    <p:sldId id="756" r:id="rId16"/>
    <p:sldId id="757" r:id="rId17"/>
    <p:sldId id="752" r:id="rId18"/>
    <p:sldId id="758" r:id="rId19"/>
    <p:sldId id="754" r:id="rId20"/>
    <p:sldId id="759" r:id="rId21"/>
    <p:sldId id="806" r:id="rId22"/>
    <p:sldId id="760" r:id="rId23"/>
    <p:sldId id="717" r:id="rId24"/>
    <p:sldId id="726" r:id="rId25"/>
    <p:sldId id="706" r:id="rId26"/>
    <p:sldId id="718" r:id="rId27"/>
    <p:sldId id="720" r:id="rId28"/>
    <p:sldId id="728" r:id="rId29"/>
    <p:sldId id="729" r:id="rId30"/>
    <p:sldId id="798" r:id="rId31"/>
    <p:sldId id="807" r:id="rId32"/>
    <p:sldId id="801" r:id="rId33"/>
    <p:sldId id="794" r:id="rId34"/>
    <p:sldId id="740" r:id="rId35"/>
    <p:sldId id="741" r:id="rId36"/>
    <p:sldId id="716" r:id="rId37"/>
    <p:sldId id="714" r:id="rId38"/>
    <p:sldId id="683" r:id="rId39"/>
    <p:sldId id="782" r:id="rId40"/>
    <p:sldId id="808" r:id="rId41"/>
  </p:sldIdLst>
  <p:sldSz cx="9144000" cy="6858000" type="screen4x3"/>
  <p:notesSz cx="6858000" cy="9947275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8" autoAdjust="0"/>
    <p:restoredTop sz="76232" autoAdjust="0"/>
  </p:normalViewPr>
  <p:slideViewPr>
    <p:cSldViewPr>
      <p:cViewPr varScale="1">
        <p:scale>
          <a:sx n="70" d="100"/>
          <a:sy n="70" d="100"/>
        </p:scale>
        <p:origin x="14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7391D7-3C6C-4B73-B62F-1AD257FC3ED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794372F-108D-49EA-AD92-14DA2D907115}">
      <dgm:prSet phldrT="[Metin]"/>
      <dgm:spPr/>
      <dgm:t>
        <a:bodyPr/>
        <a:lstStyle/>
        <a:p>
          <a:r>
            <a:rPr lang="tr-TR" dirty="0" smtClean="0"/>
            <a:t>NASAL</a:t>
          </a:r>
        </a:p>
        <a:p>
          <a:r>
            <a:rPr lang="tr-TR" dirty="0" err="1" smtClean="0"/>
            <a:t>Allergic</a:t>
          </a:r>
          <a:r>
            <a:rPr lang="tr-TR" dirty="0" smtClean="0"/>
            <a:t> </a:t>
          </a:r>
          <a:r>
            <a:rPr lang="tr-TR" dirty="0" err="1" smtClean="0"/>
            <a:t>rhinitis</a:t>
          </a:r>
          <a:endParaRPr lang="tr-TR" dirty="0"/>
        </a:p>
      </dgm:t>
    </dgm:pt>
    <dgm:pt modelId="{D12B2E85-C369-4F0A-A219-25AA101130C6}" type="parTrans" cxnId="{05BC7457-595F-42F3-936E-DDE733F918A6}">
      <dgm:prSet/>
      <dgm:spPr/>
      <dgm:t>
        <a:bodyPr/>
        <a:lstStyle/>
        <a:p>
          <a:endParaRPr lang="tr-TR"/>
        </a:p>
      </dgm:t>
    </dgm:pt>
    <dgm:pt modelId="{054ECB64-01E0-4264-9F4C-08FD510365CF}" type="sibTrans" cxnId="{05BC7457-595F-42F3-936E-DDE733F918A6}">
      <dgm:prSet/>
      <dgm:spPr/>
      <dgm:t>
        <a:bodyPr/>
        <a:lstStyle/>
        <a:p>
          <a:endParaRPr lang="tr-TR"/>
        </a:p>
      </dgm:t>
    </dgm:pt>
    <dgm:pt modelId="{22AF6283-1D9C-4C6A-BC70-D9BEEDBAB926}">
      <dgm:prSet phldrT="[Metin]"/>
      <dgm:spPr/>
      <dgm:t>
        <a:bodyPr/>
        <a:lstStyle/>
        <a:p>
          <a:r>
            <a:rPr lang="tr-TR" dirty="0" smtClean="0"/>
            <a:t>INHALER</a:t>
          </a:r>
        </a:p>
        <a:p>
          <a:r>
            <a:rPr lang="tr-TR" dirty="0" err="1" smtClean="0"/>
            <a:t>Asthma</a:t>
          </a:r>
          <a:endParaRPr lang="tr-TR" dirty="0"/>
        </a:p>
      </dgm:t>
    </dgm:pt>
    <dgm:pt modelId="{2F5F3E2B-A441-47EC-958C-1808D2942036}" type="parTrans" cxnId="{9E10F8AD-C348-41E7-A33D-945AC2CE80B6}">
      <dgm:prSet/>
      <dgm:spPr/>
      <dgm:t>
        <a:bodyPr/>
        <a:lstStyle/>
        <a:p>
          <a:endParaRPr lang="tr-TR"/>
        </a:p>
      </dgm:t>
    </dgm:pt>
    <dgm:pt modelId="{88F88C56-28EE-4945-A83E-EE1893A2F9CC}" type="sibTrans" cxnId="{9E10F8AD-C348-41E7-A33D-945AC2CE80B6}">
      <dgm:prSet/>
      <dgm:spPr/>
      <dgm:t>
        <a:bodyPr/>
        <a:lstStyle/>
        <a:p>
          <a:endParaRPr lang="tr-TR"/>
        </a:p>
      </dgm:t>
    </dgm:pt>
    <dgm:pt modelId="{F256D3AD-CC3C-4785-83DF-FB98ADA86406}">
      <dgm:prSet phldrT="[Metin]"/>
      <dgm:spPr/>
      <dgm:t>
        <a:bodyPr/>
        <a:lstStyle/>
        <a:p>
          <a:r>
            <a:rPr lang="tr-TR" dirty="0" smtClean="0"/>
            <a:t>SYSTEMIC</a:t>
          </a:r>
        </a:p>
        <a:p>
          <a:r>
            <a:rPr lang="tr-TR" dirty="0" smtClean="0"/>
            <a:t>Severe </a:t>
          </a:r>
          <a:r>
            <a:rPr lang="tr-TR" dirty="0" err="1" smtClean="0"/>
            <a:t>forms</a:t>
          </a:r>
          <a:r>
            <a:rPr lang="tr-TR" dirty="0" smtClean="0"/>
            <a:t> </a:t>
          </a:r>
          <a:r>
            <a:rPr lang="tr-TR" dirty="0" err="1" smtClean="0"/>
            <a:t>and</a:t>
          </a:r>
          <a:r>
            <a:rPr lang="tr-TR" dirty="0" smtClean="0"/>
            <a:t> </a:t>
          </a:r>
          <a:r>
            <a:rPr lang="tr-TR" dirty="0" err="1" smtClean="0"/>
            <a:t>emergencies</a:t>
          </a:r>
          <a:r>
            <a:rPr lang="tr-TR" dirty="0" smtClean="0"/>
            <a:t> of </a:t>
          </a:r>
          <a:r>
            <a:rPr lang="tr-TR" dirty="0" err="1" smtClean="0"/>
            <a:t>all</a:t>
          </a:r>
          <a:r>
            <a:rPr lang="tr-TR" dirty="0" smtClean="0"/>
            <a:t> </a:t>
          </a:r>
          <a:r>
            <a:rPr lang="tr-TR" dirty="0" err="1" smtClean="0"/>
            <a:t>allergic</a:t>
          </a:r>
          <a:r>
            <a:rPr lang="tr-TR" dirty="0" smtClean="0"/>
            <a:t> </a:t>
          </a:r>
          <a:r>
            <a:rPr lang="tr-TR" dirty="0" err="1" smtClean="0"/>
            <a:t>diseases</a:t>
          </a:r>
          <a:endParaRPr lang="tr-TR" dirty="0"/>
        </a:p>
      </dgm:t>
    </dgm:pt>
    <dgm:pt modelId="{B55FA5CF-1FB6-47DF-917A-166C88229EC9}" type="parTrans" cxnId="{60C45F7E-C611-435D-83F4-71C7B3019948}">
      <dgm:prSet/>
      <dgm:spPr/>
      <dgm:t>
        <a:bodyPr/>
        <a:lstStyle/>
        <a:p>
          <a:endParaRPr lang="tr-TR"/>
        </a:p>
      </dgm:t>
    </dgm:pt>
    <dgm:pt modelId="{C587D5A8-313A-4CEE-AFE0-BE0B8B819C74}" type="sibTrans" cxnId="{60C45F7E-C611-435D-83F4-71C7B3019948}">
      <dgm:prSet/>
      <dgm:spPr/>
      <dgm:t>
        <a:bodyPr/>
        <a:lstStyle/>
        <a:p>
          <a:endParaRPr lang="tr-TR"/>
        </a:p>
      </dgm:t>
    </dgm:pt>
    <dgm:pt modelId="{26289738-22CC-4687-8816-969BF4AF7023}">
      <dgm:prSet phldrT="[Metin]"/>
      <dgm:spPr/>
      <dgm:t>
        <a:bodyPr/>
        <a:lstStyle/>
        <a:p>
          <a:r>
            <a:rPr lang="tr-TR" dirty="0" smtClean="0">
              <a:effectLst/>
              <a:latin typeface="Tahoma" pitchFamily="34" charset="0"/>
            </a:rPr>
            <a:t>CORTICOSTEROIDS</a:t>
          </a:r>
          <a:endParaRPr lang="tr-TR" dirty="0"/>
        </a:p>
      </dgm:t>
    </dgm:pt>
    <dgm:pt modelId="{8AF18718-6F10-44BF-9137-0FF4CF91A188}" type="sibTrans" cxnId="{CAA73DF5-C992-4F76-A477-540E137CCFE0}">
      <dgm:prSet/>
      <dgm:spPr/>
      <dgm:t>
        <a:bodyPr/>
        <a:lstStyle/>
        <a:p>
          <a:endParaRPr lang="tr-TR"/>
        </a:p>
      </dgm:t>
    </dgm:pt>
    <dgm:pt modelId="{B327375A-4B96-4DCB-B08E-994BE333CE3B}" type="parTrans" cxnId="{CAA73DF5-C992-4F76-A477-540E137CCFE0}">
      <dgm:prSet/>
      <dgm:spPr/>
      <dgm:t>
        <a:bodyPr/>
        <a:lstStyle/>
        <a:p>
          <a:endParaRPr lang="tr-TR"/>
        </a:p>
      </dgm:t>
    </dgm:pt>
    <dgm:pt modelId="{BE5F58CD-531B-4A0E-8261-FC743088D04F}" type="pres">
      <dgm:prSet presAssocID="{DB7391D7-3C6C-4B73-B62F-1AD257FC3E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CDE97E12-E519-403F-A9C9-36F8B5B0325F}" type="pres">
      <dgm:prSet presAssocID="{26289738-22CC-4687-8816-969BF4AF7023}" presName="hierRoot1" presStyleCnt="0">
        <dgm:presLayoutVars>
          <dgm:hierBranch val="init"/>
        </dgm:presLayoutVars>
      </dgm:prSet>
      <dgm:spPr/>
    </dgm:pt>
    <dgm:pt modelId="{A7933A30-8BA4-4768-8323-9AF4C08E4FF6}" type="pres">
      <dgm:prSet presAssocID="{26289738-22CC-4687-8816-969BF4AF7023}" presName="rootComposite1" presStyleCnt="0"/>
      <dgm:spPr/>
    </dgm:pt>
    <dgm:pt modelId="{11B748A0-8B92-44E8-B7FB-D2720C39F550}" type="pres">
      <dgm:prSet presAssocID="{26289738-22CC-4687-8816-969BF4AF7023}" presName="rootText1" presStyleLbl="node0" presStyleIdx="0" presStyleCnt="1" custScaleX="11372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3139708-C78A-439D-AE2B-7D7F4D1C3FD8}" type="pres">
      <dgm:prSet presAssocID="{26289738-22CC-4687-8816-969BF4AF7023}" presName="rootConnector1" presStyleLbl="node1" presStyleIdx="0" presStyleCnt="0"/>
      <dgm:spPr/>
      <dgm:t>
        <a:bodyPr/>
        <a:lstStyle/>
        <a:p>
          <a:endParaRPr lang="tr-TR"/>
        </a:p>
      </dgm:t>
    </dgm:pt>
    <dgm:pt modelId="{62AAB629-E49E-4886-925E-596199D302A4}" type="pres">
      <dgm:prSet presAssocID="{26289738-22CC-4687-8816-969BF4AF7023}" presName="hierChild2" presStyleCnt="0"/>
      <dgm:spPr/>
    </dgm:pt>
    <dgm:pt modelId="{A4FE04BD-6F88-4E08-BAA3-1B981DDF83B1}" type="pres">
      <dgm:prSet presAssocID="{D12B2E85-C369-4F0A-A219-25AA101130C6}" presName="Name37" presStyleLbl="parChTrans1D2" presStyleIdx="0" presStyleCnt="3"/>
      <dgm:spPr/>
      <dgm:t>
        <a:bodyPr/>
        <a:lstStyle/>
        <a:p>
          <a:endParaRPr lang="tr-TR"/>
        </a:p>
      </dgm:t>
    </dgm:pt>
    <dgm:pt modelId="{56D4134E-D31D-434B-B8BB-B716EDE5E99E}" type="pres">
      <dgm:prSet presAssocID="{0794372F-108D-49EA-AD92-14DA2D907115}" presName="hierRoot2" presStyleCnt="0">
        <dgm:presLayoutVars>
          <dgm:hierBranch val="init"/>
        </dgm:presLayoutVars>
      </dgm:prSet>
      <dgm:spPr/>
    </dgm:pt>
    <dgm:pt modelId="{3D4C3898-EF8E-45E9-B378-2572CA97FAA6}" type="pres">
      <dgm:prSet presAssocID="{0794372F-108D-49EA-AD92-14DA2D907115}" presName="rootComposite" presStyleCnt="0"/>
      <dgm:spPr/>
    </dgm:pt>
    <dgm:pt modelId="{2D69295D-4422-4C62-901D-555804096B46}" type="pres">
      <dgm:prSet presAssocID="{0794372F-108D-49EA-AD92-14DA2D90711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CD40C35-62C9-4EFD-B58D-DE4A8DAF4441}" type="pres">
      <dgm:prSet presAssocID="{0794372F-108D-49EA-AD92-14DA2D907115}" presName="rootConnector" presStyleLbl="node2" presStyleIdx="0" presStyleCnt="3"/>
      <dgm:spPr/>
      <dgm:t>
        <a:bodyPr/>
        <a:lstStyle/>
        <a:p>
          <a:endParaRPr lang="tr-TR"/>
        </a:p>
      </dgm:t>
    </dgm:pt>
    <dgm:pt modelId="{2CF1D55F-358C-498F-93B2-D90928E89075}" type="pres">
      <dgm:prSet presAssocID="{0794372F-108D-49EA-AD92-14DA2D907115}" presName="hierChild4" presStyleCnt="0"/>
      <dgm:spPr/>
    </dgm:pt>
    <dgm:pt modelId="{8DE00C86-C2B1-4368-A241-2FBECB2B2B35}" type="pres">
      <dgm:prSet presAssocID="{0794372F-108D-49EA-AD92-14DA2D907115}" presName="hierChild5" presStyleCnt="0"/>
      <dgm:spPr/>
    </dgm:pt>
    <dgm:pt modelId="{87FB55BC-2F66-4E32-895A-2454CDB1E56D}" type="pres">
      <dgm:prSet presAssocID="{2F5F3E2B-A441-47EC-958C-1808D2942036}" presName="Name37" presStyleLbl="parChTrans1D2" presStyleIdx="1" presStyleCnt="3"/>
      <dgm:spPr/>
      <dgm:t>
        <a:bodyPr/>
        <a:lstStyle/>
        <a:p>
          <a:endParaRPr lang="tr-TR"/>
        </a:p>
      </dgm:t>
    </dgm:pt>
    <dgm:pt modelId="{411B0E50-24F2-4423-AB6D-26E26431F431}" type="pres">
      <dgm:prSet presAssocID="{22AF6283-1D9C-4C6A-BC70-D9BEEDBAB926}" presName="hierRoot2" presStyleCnt="0">
        <dgm:presLayoutVars>
          <dgm:hierBranch val="init"/>
        </dgm:presLayoutVars>
      </dgm:prSet>
      <dgm:spPr/>
    </dgm:pt>
    <dgm:pt modelId="{86B519F9-0D99-4DDD-8DE7-1BF21F4C1F43}" type="pres">
      <dgm:prSet presAssocID="{22AF6283-1D9C-4C6A-BC70-D9BEEDBAB926}" presName="rootComposite" presStyleCnt="0"/>
      <dgm:spPr/>
    </dgm:pt>
    <dgm:pt modelId="{DBA003A5-7837-4781-B395-0339B1C52E73}" type="pres">
      <dgm:prSet presAssocID="{22AF6283-1D9C-4C6A-BC70-D9BEEDBAB92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7C70E13-02BC-4F31-BE57-772BD68E24B1}" type="pres">
      <dgm:prSet presAssocID="{22AF6283-1D9C-4C6A-BC70-D9BEEDBAB926}" presName="rootConnector" presStyleLbl="node2" presStyleIdx="1" presStyleCnt="3"/>
      <dgm:spPr/>
      <dgm:t>
        <a:bodyPr/>
        <a:lstStyle/>
        <a:p>
          <a:endParaRPr lang="tr-TR"/>
        </a:p>
      </dgm:t>
    </dgm:pt>
    <dgm:pt modelId="{D7DD65D8-5E78-4B53-A818-654D63D50983}" type="pres">
      <dgm:prSet presAssocID="{22AF6283-1D9C-4C6A-BC70-D9BEEDBAB926}" presName="hierChild4" presStyleCnt="0"/>
      <dgm:spPr/>
    </dgm:pt>
    <dgm:pt modelId="{136CC895-2594-4DEF-8267-F0AC73D34455}" type="pres">
      <dgm:prSet presAssocID="{22AF6283-1D9C-4C6A-BC70-D9BEEDBAB926}" presName="hierChild5" presStyleCnt="0"/>
      <dgm:spPr/>
    </dgm:pt>
    <dgm:pt modelId="{11AD0836-1882-42D8-86AB-4AE1F929CBD5}" type="pres">
      <dgm:prSet presAssocID="{B55FA5CF-1FB6-47DF-917A-166C88229EC9}" presName="Name37" presStyleLbl="parChTrans1D2" presStyleIdx="2" presStyleCnt="3"/>
      <dgm:spPr/>
      <dgm:t>
        <a:bodyPr/>
        <a:lstStyle/>
        <a:p>
          <a:endParaRPr lang="tr-TR"/>
        </a:p>
      </dgm:t>
    </dgm:pt>
    <dgm:pt modelId="{1309BCD6-AACF-4B71-8805-5A0FEA314F8E}" type="pres">
      <dgm:prSet presAssocID="{F256D3AD-CC3C-4785-83DF-FB98ADA86406}" presName="hierRoot2" presStyleCnt="0">
        <dgm:presLayoutVars>
          <dgm:hierBranch val="init"/>
        </dgm:presLayoutVars>
      </dgm:prSet>
      <dgm:spPr/>
    </dgm:pt>
    <dgm:pt modelId="{FB7DA3D1-B769-4C69-999B-1B6ECCB340EB}" type="pres">
      <dgm:prSet presAssocID="{F256D3AD-CC3C-4785-83DF-FB98ADA86406}" presName="rootComposite" presStyleCnt="0"/>
      <dgm:spPr/>
    </dgm:pt>
    <dgm:pt modelId="{46BC0A8E-0750-44A4-9171-AD36BABC3E9A}" type="pres">
      <dgm:prSet presAssocID="{F256D3AD-CC3C-4785-83DF-FB98ADA8640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44E074D-FC64-4E10-AFF8-1F61B24950E5}" type="pres">
      <dgm:prSet presAssocID="{F256D3AD-CC3C-4785-83DF-FB98ADA86406}" presName="rootConnector" presStyleLbl="node2" presStyleIdx="2" presStyleCnt="3"/>
      <dgm:spPr/>
      <dgm:t>
        <a:bodyPr/>
        <a:lstStyle/>
        <a:p>
          <a:endParaRPr lang="tr-TR"/>
        </a:p>
      </dgm:t>
    </dgm:pt>
    <dgm:pt modelId="{67B87B66-6F7E-49AD-921F-5DEEB536B091}" type="pres">
      <dgm:prSet presAssocID="{F256D3AD-CC3C-4785-83DF-FB98ADA86406}" presName="hierChild4" presStyleCnt="0"/>
      <dgm:spPr/>
    </dgm:pt>
    <dgm:pt modelId="{1D9A26E6-A658-40FE-B442-0A14C66A3187}" type="pres">
      <dgm:prSet presAssocID="{F256D3AD-CC3C-4785-83DF-FB98ADA86406}" presName="hierChild5" presStyleCnt="0"/>
      <dgm:spPr/>
    </dgm:pt>
    <dgm:pt modelId="{CBDAEA01-0531-47F3-BD67-8C2510C0DD60}" type="pres">
      <dgm:prSet presAssocID="{26289738-22CC-4687-8816-969BF4AF7023}" presName="hierChild3" presStyleCnt="0"/>
      <dgm:spPr/>
    </dgm:pt>
  </dgm:ptLst>
  <dgm:cxnLst>
    <dgm:cxn modelId="{60C45F7E-C611-435D-83F4-71C7B3019948}" srcId="{26289738-22CC-4687-8816-969BF4AF7023}" destId="{F256D3AD-CC3C-4785-83DF-FB98ADA86406}" srcOrd="2" destOrd="0" parTransId="{B55FA5CF-1FB6-47DF-917A-166C88229EC9}" sibTransId="{C587D5A8-313A-4CEE-AFE0-BE0B8B819C74}"/>
    <dgm:cxn modelId="{8BAB0B81-EFF6-46E6-BF44-03D9C6EA873F}" type="presOf" srcId="{22AF6283-1D9C-4C6A-BC70-D9BEEDBAB926}" destId="{DBA003A5-7837-4781-B395-0339B1C52E73}" srcOrd="0" destOrd="0" presId="urn:microsoft.com/office/officeart/2005/8/layout/orgChart1"/>
    <dgm:cxn modelId="{AE5AF543-6495-4E3A-BF7D-6EBEE7F968DD}" type="presOf" srcId="{2F5F3E2B-A441-47EC-958C-1808D2942036}" destId="{87FB55BC-2F66-4E32-895A-2454CDB1E56D}" srcOrd="0" destOrd="0" presId="urn:microsoft.com/office/officeart/2005/8/layout/orgChart1"/>
    <dgm:cxn modelId="{E4361E70-0182-4D3F-8518-CBFC16510182}" type="presOf" srcId="{0794372F-108D-49EA-AD92-14DA2D907115}" destId="{DCD40C35-62C9-4EFD-B58D-DE4A8DAF4441}" srcOrd="1" destOrd="0" presId="urn:microsoft.com/office/officeart/2005/8/layout/orgChart1"/>
    <dgm:cxn modelId="{7EEE600E-9553-416B-84F8-27A5791926FE}" type="presOf" srcId="{F256D3AD-CC3C-4785-83DF-FB98ADA86406}" destId="{46BC0A8E-0750-44A4-9171-AD36BABC3E9A}" srcOrd="0" destOrd="0" presId="urn:microsoft.com/office/officeart/2005/8/layout/orgChart1"/>
    <dgm:cxn modelId="{BF354D67-E93D-4E13-8117-5F94014094F4}" type="presOf" srcId="{B55FA5CF-1FB6-47DF-917A-166C88229EC9}" destId="{11AD0836-1882-42D8-86AB-4AE1F929CBD5}" srcOrd="0" destOrd="0" presId="urn:microsoft.com/office/officeart/2005/8/layout/orgChart1"/>
    <dgm:cxn modelId="{9E10F8AD-C348-41E7-A33D-945AC2CE80B6}" srcId="{26289738-22CC-4687-8816-969BF4AF7023}" destId="{22AF6283-1D9C-4C6A-BC70-D9BEEDBAB926}" srcOrd="1" destOrd="0" parTransId="{2F5F3E2B-A441-47EC-958C-1808D2942036}" sibTransId="{88F88C56-28EE-4945-A83E-EE1893A2F9CC}"/>
    <dgm:cxn modelId="{DAAB2696-200B-433A-8849-36B47C239B64}" type="presOf" srcId="{26289738-22CC-4687-8816-969BF4AF7023}" destId="{C3139708-C78A-439D-AE2B-7D7F4D1C3FD8}" srcOrd="1" destOrd="0" presId="urn:microsoft.com/office/officeart/2005/8/layout/orgChart1"/>
    <dgm:cxn modelId="{CAA73DF5-C992-4F76-A477-540E137CCFE0}" srcId="{DB7391D7-3C6C-4B73-B62F-1AD257FC3ED0}" destId="{26289738-22CC-4687-8816-969BF4AF7023}" srcOrd="0" destOrd="0" parTransId="{B327375A-4B96-4DCB-B08E-994BE333CE3B}" sibTransId="{8AF18718-6F10-44BF-9137-0FF4CF91A188}"/>
    <dgm:cxn modelId="{C7BAB7E7-F0A1-4A4D-8577-E35B290B8F58}" type="presOf" srcId="{D12B2E85-C369-4F0A-A219-25AA101130C6}" destId="{A4FE04BD-6F88-4E08-BAA3-1B981DDF83B1}" srcOrd="0" destOrd="0" presId="urn:microsoft.com/office/officeart/2005/8/layout/orgChart1"/>
    <dgm:cxn modelId="{05BC7457-595F-42F3-936E-DDE733F918A6}" srcId="{26289738-22CC-4687-8816-969BF4AF7023}" destId="{0794372F-108D-49EA-AD92-14DA2D907115}" srcOrd="0" destOrd="0" parTransId="{D12B2E85-C369-4F0A-A219-25AA101130C6}" sibTransId="{054ECB64-01E0-4264-9F4C-08FD510365CF}"/>
    <dgm:cxn modelId="{C106090D-9CCB-4CD1-861B-27E0A0FDCF10}" type="presOf" srcId="{0794372F-108D-49EA-AD92-14DA2D907115}" destId="{2D69295D-4422-4C62-901D-555804096B46}" srcOrd="0" destOrd="0" presId="urn:microsoft.com/office/officeart/2005/8/layout/orgChart1"/>
    <dgm:cxn modelId="{371B7F34-1612-4B99-831C-B8E404CD03DC}" type="presOf" srcId="{F256D3AD-CC3C-4785-83DF-FB98ADA86406}" destId="{944E074D-FC64-4E10-AFF8-1F61B24950E5}" srcOrd="1" destOrd="0" presId="urn:microsoft.com/office/officeart/2005/8/layout/orgChart1"/>
    <dgm:cxn modelId="{01BF5A19-27C9-477C-855C-CE55E7B55FCC}" type="presOf" srcId="{DB7391D7-3C6C-4B73-B62F-1AD257FC3ED0}" destId="{BE5F58CD-531B-4A0E-8261-FC743088D04F}" srcOrd="0" destOrd="0" presId="urn:microsoft.com/office/officeart/2005/8/layout/orgChart1"/>
    <dgm:cxn modelId="{BC64DA90-BC57-4A20-9F76-54E07E4E78DB}" type="presOf" srcId="{26289738-22CC-4687-8816-969BF4AF7023}" destId="{11B748A0-8B92-44E8-B7FB-D2720C39F550}" srcOrd="0" destOrd="0" presId="urn:microsoft.com/office/officeart/2005/8/layout/orgChart1"/>
    <dgm:cxn modelId="{3247E7E0-2FBB-4813-B3C1-59E84D8A002D}" type="presOf" srcId="{22AF6283-1D9C-4C6A-BC70-D9BEEDBAB926}" destId="{27C70E13-02BC-4F31-BE57-772BD68E24B1}" srcOrd="1" destOrd="0" presId="urn:microsoft.com/office/officeart/2005/8/layout/orgChart1"/>
    <dgm:cxn modelId="{2F941522-D61D-4C4B-A4C6-5A3886F4A598}" type="presParOf" srcId="{BE5F58CD-531B-4A0E-8261-FC743088D04F}" destId="{CDE97E12-E519-403F-A9C9-36F8B5B0325F}" srcOrd="0" destOrd="0" presId="urn:microsoft.com/office/officeart/2005/8/layout/orgChart1"/>
    <dgm:cxn modelId="{F7EF4639-4087-4456-A707-FDC5C7712079}" type="presParOf" srcId="{CDE97E12-E519-403F-A9C9-36F8B5B0325F}" destId="{A7933A30-8BA4-4768-8323-9AF4C08E4FF6}" srcOrd="0" destOrd="0" presId="urn:microsoft.com/office/officeart/2005/8/layout/orgChart1"/>
    <dgm:cxn modelId="{F38955F0-3679-457E-A0A6-1D2E6FF6D0FF}" type="presParOf" srcId="{A7933A30-8BA4-4768-8323-9AF4C08E4FF6}" destId="{11B748A0-8B92-44E8-B7FB-D2720C39F550}" srcOrd="0" destOrd="0" presId="urn:microsoft.com/office/officeart/2005/8/layout/orgChart1"/>
    <dgm:cxn modelId="{C46F30C1-9993-498E-81CB-6CCDED4C5DCF}" type="presParOf" srcId="{A7933A30-8BA4-4768-8323-9AF4C08E4FF6}" destId="{C3139708-C78A-439D-AE2B-7D7F4D1C3FD8}" srcOrd="1" destOrd="0" presId="urn:microsoft.com/office/officeart/2005/8/layout/orgChart1"/>
    <dgm:cxn modelId="{7CD307F1-EE5A-4A02-86BF-F30661964747}" type="presParOf" srcId="{CDE97E12-E519-403F-A9C9-36F8B5B0325F}" destId="{62AAB629-E49E-4886-925E-596199D302A4}" srcOrd="1" destOrd="0" presId="urn:microsoft.com/office/officeart/2005/8/layout/orgChart1"/>
    <dgm:cxn modelId="{763CEE3D-F90E-4C5D-9312-78AAE2BE24F5}" type="presParOf" srcId="{62AAB629-E49E-4886-925E-596199D302A4}" destId="{A4FE04BD-6F88-4E08-BAA3-1B981DDF83B1}" srcOrd="0" destOrd="0" presId="urn:microsoft.com/office/officeart/2005/8/layout/orgChart1"/>
    <dgm:cxn modelId="{49C60A92-9B20-4DB2-816C-F285CE092427}" type="presParOf" srcId="{62AAB629-E49E-4886-925E-596199D302A4}" destId="{56D4134E-D31D-434B-B8BB-B716EDE5E99E}" srcOrd="1" destOrd="0" presId="urn:microsoft.com/office/officeart/2005/8/layout/orgChart1"/>
    <dgm:cxn modelId="{42CADFD8-64A8-48E7-83E5-52ED044A5DB5}" type="presParOf" srcId="{56D4134E-D31D-434B-B8BB-B716EDE5E99E}" destId="{3D4C3898-EF8E-45E9-B378-2572CA97FAA6}" srcOrd="0" destOrd="0" presId="urn:microsoft.com/office/officeart/2005/8/layout/orgChart1"/>
    <dgm:cxn modelId="{E9651AF5-2931-494C-B85F-BB43F43F23D1}" type="presParOf" srcId="{3D4C3898-EF8E-45E9-B378-2572CA97FAA6}" destId="{2D69295D-4422-4C62-901D-555804096B46}" srcOrd="0" destOrd="0" presId="urn:microsoft.com/office/officeart/2005/8/layout/orgChart1"/>
    <dgm:cxn modelId="{522CCC0D-7D5F-44F1-A582-021BD76B5AF7}" type="presParOf" srcId="{3D4C3898-EF8E-45E9-B378-2572CA97FAA6}" destId="{DCD40C35-62C9-4EFD-B58D-DE4A8DAF4441}" srcOrd="1" destOrd="0" presId="urn:microsoft.com/office/officeart/2005/8/layout/orgChart1"/>
    <dgm:cxn modelId="{E9D3623E-0373-4DAD-AB85-B8668356521B}" type="presParOf" srcId="{56D4134E-D31D-434B-B8BB-B716EDE5E99E}" destId="{2CF1D55F-358C-498F-93B2-D90928E89075}" srcOrd="1" destOrd="0" presId="urn:microsoft.com/office/officeart/2005/8/layout/orgChart1"/>
    <dgm:cxn modelId="{E4825DB9-D44C-4C1F-8A5F-8DDE3D8EB12C}" type="presParOf" srcId="{56D4134E-D31D-434B-B8BB-B716EDE5E99E}" destId="{8DE00C86-C2B1-4368-A241-2FBECB2B2B35}" srcOrd="2" destOrd="0" presId="urn:microsoft.com/office/officeart/2005/8/layout/orgChart1"/>
    <dgm:cxn modelId="{683E3A67-A97F-4885-B3BF-C5388ED45C32}" type="presParOf" srcId="{62AAB629-E49E-4886-925E-596199D302A4}" destId="{87FB55BC-2F66-4E32-895A-2454CDB1E56D}" srcOrd="2" destOrd="0" presId="urn:microsoft.com/office/officeart/2005/8/layout/orgChart1"/>
    <dgm:cxn modelId="{122BD399-5FEF-4633-AABF-76D0D74F97F7}" type="presParOf" srcId="{62AAB629-E49E-4886-925E-596199D302A4}" destId="{411B0E50-24F2-4423-AB6D-26E26431F431}" srcOrd="3" destOrd="0" presId="urn:microsoft.com/office/officeart/2005/8/layout/orgChart1"/>
    <dgm:cxn modelId="{B3587CE5-479B-41A7-B60D-4B986EE98869}" type="presParOf" srcId="{411B0E50-24F2-4423-AB6D-26E26431F431}" destId="{86B519F9-0D99-4DDD-8DE7-1BF21F4C1F43}" srcOrd="0" destOrd="0" presId="urn:microsoft.com/office/officeart/2005/8/layout/orgChart1"/>
    <dgm:cxn modelId="{C5333AF4-2C6B-4341-8FE7-D7DB9096CD64}" type="presParOf" srcId="{86B519F9-0D99-4DDD-8DE7-1BF21F4C1F43}" destId="{DBA003A5-7837-4781-B395-0339B1C52E73}" srcOrd="0" destOrd="0" presId="urn:microsoft.com/office/officeart/2005/8/layout/orgChart1"/>
    <dgm:cxn modelId="{AC2B7298-B72C-457F-A92E-2EFAF2860171}" type="presParOf" srcId="{86B519F9-0D99-4DDD-8DE7-1BF21F4C1F43}" destId="{27C70E13-02BC-4F31-BE57-772BD68E24B1}" srcOrd="1" destOrd="0" presId="urn:microsoft.com/office/officeart/2005/8/layout/orgChart1"/>
    <dgm:cxn modelId="{C59AE06D-DFB8-4698-BC86-6F427112EC02}" type="presParOf" srcId="{411B0E50-24F2-4423-AB6D-26E26431F431}" destId="{D7DD65D8-5E78-4B53-A818-654D63D50983}" srcOrd="1" destOrd="0" presId="urn:microsoft.com/office/officeart/2005/8/layout/orgChart1"/>
    <dgm:cxn modelId="{F37AA277-A12E-4B8F-BB00-9694C36E4484}" type="presParOf" srcId="{411B0E50-24F2-4423-AB6D-26E26431F431}" destId="{136CC895-2594-4DEF-8267-F0AC73D34455}" srcOrd="2" destOrd="0" presId="urn:microsoft.com/office/officeart/2005/8/layout/orgChart1"/>
    <dgm:cxn modelId="{AADF079D-542F-4613-9FAA-3A429A708B7B}" type="presParOf" srcId="{62AAB629-E49E-4886-925E-596199D302A4}" destId="{11AD0836-1882-42D8-86AB-4AE1F929CBD5}" srcOrd="4" destOrd="0" presId="urn:microsoft.com/office/officeart/2005/8/layout/orgChart1"/>
    <dgm:cxn modelId="{DFCB56B3-D5CB-42FE-BF3F-45BC33E14AB5}" type="presParOf" srcId="{62AAB629-E49E-4886-925E-596199D302A4}" destId="{1309BCD6-AACF-4B71-8805-5A0FEA314F8E}" srcOrd="5" destOrd="0" presId="urn:microsoft.com/office/officeart/2005/8/layout/orgChart1"/>
    <dgm:cxn modelId="{08B5A23A-2F2D-40F3-976F-2F7DBA86352E}" type="presParOf" srcId="{1309BCD6-AACF-4B71-8805-5A0FEA314F8E}" destId="{FB7DA3D1-B769-4C69-999B-1B6ECCB340EB}" srcOrd="0" destOrd="0" presId="urn:microsoft.com/office/officeart/2005/8/layout/orgChart1"/>
    <dgm:cxn modelId="{B99C8D5E-68FF-4B54-B719-BA10B2CA63BF}" type="presParOf" srcId="{FB7DA3D1-B769-4C69-999B-1B6ECCB340EB}" destId="{46BC0A8E-0750-44A4-9171-AD36BABC3E9A}" srcOrd="0" destOrd="0" presId="urn:microsoft.com/office/officeart/2005/8/layout/orgChart1"/>
    <dgm:cxn modelId="{C53B07F3-6D03-456F-93BF-EBB1302C0688}" type="presParOf" srcId="{FB7DA3D1-B769-4C69-999B-1B6ECCB340EB}" destId="{944E074D-FC64-4E10-AFF8-1F61B24950E5}" srcOrd="1" destOrd="0" presId="urn:microsoft.com/office/officeart/2005/8/layout/orgChart1"/>
    <dgm:cxn modelId="{7CE235BC-484A-4453-8A14-101053BBC377}" type="presParOf" srcId="{1309BCD6-AACF-4B71-8805-5A0FEA314F8E}" destId="{67B87B66-6F7E-49AD-921F-5DEEB536B091}" srcOrd="1" destOrd="0" presId="urn:microsoft.com/office/officeart/2005/8/layout/orgChart1"/>
    <dgm:cxn modelId="{04C3E648-F459-4E42-B796-074223234D46}" type="presParOf" srcId="{1309BCD6-AACF-4B71-8805-5A0FEA314F8E}" destId="{1D9A26E6-A658-40FE-B442-0A14C66A3187}" srcOrd="2" destOrd="0" presId="urn:microsoft.com/office/officeart/2005/8/layout/orgChart1"/>
    <dgm:cxn modelId="{84622CCC-AAA1-4A87-B381-993525BC3E53}" type="presParOf" srcId="{CDE97E12-E519-403F-A9C9-36F8B5B0325F}" destId="{CBDAEA01-0531-47F3-BD67-8C2510C0DD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D0836-1882-42D8-86AB-4AE1F929CBD5}">
      <dsp:nvSpPr>
        <dsp:cNvPr id="0" name=""/>
        <dsp:cNvSpPr/>
      </dsp:nvSpPr>
      <dsp:spPr>
        <a:xfrm>
          <a:off x="4114800" y="2010352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FB55BC-2F66-4E32-895A-2454CDB1E56D}">
      <dsp:nvSpPr>
        <dsp:cNvPr id="0" name=""/>
        <dsp:cNvSpPr/>
      </dsp:nvSpPr>
      <dsp:spPr>
        <a:xfrm>
          <a:off x="4069080" y="2010352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E04BD-6F88-4E08-BAA3-1B981DDF83B1}">
      <dsp:nvSpPr>
        <dsp:cNvPr id="0" name=""/>
        <dsp:cNvSpPr/>
      </dsp:nvSpPr>
      <dsp:spPr>
        <a:xfrm>
          <a:off x="1203548" y="2010352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748A0-8B92-44E8-B7FB-D2720C39F550}">
      <dsp:nvSpPr>
        <dsp:cNvPr id="0" name=""/>
        <dsp:cNvSpPr/>
      </dsp:nvSpPr>
      <dsp:spPr>
        <a:xfrm>
          <a:off x="2746644" y="807355"/>
          <a:ext cx="2736311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effectLst/>
              <a:latin typeface="Tahoma" pitchFamily="34" charset="0"/>
            </a:rPr>
            <a:t>CORTICOSTEROIDS</a:t>
          </a:r>
          <a:endParaRPr lang="tr-TR" sz="2000" kern="1200" dirty="0"/>
        </a:p>
      </dsp:txBody>
      <dsp:txXfrm>
        <a:off x="2746644" y="807355"/>
        <a:ext cx="2736311" cy="1202996"/>
      </dsp:txXfrm>
    </dsp:sp>
    <dsp:sp modelId="{2D69295D-4422-4C62-901D-555804096B46}">
      <dsp:nvSpPr>
        <dsp:cNvPr id="0" name=""/>
        <dsp:cNvSpPr/>
      </dsp:nvSpPr>
      <dsp:spPr>
        <a:xfrm>
          <a:off x="552" y="2515610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NASAL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err="1" smtClean="0"/>
            <a:t>Allergic</a:t>
          </a:r>
          <a:r>
            <a:rPr lang="tr-TR" sz="2000" kern="1200" dirty="0" smtClean="0"/>
            <a:t> </a:t>
          </a:r>
          <a:r>
            <a:rPr lang="tr-TR" sz="2000" kern="1200" dirty="0" err="1" smtClean="0"/>
            <a:t>rhinitis</a:t>
          </a:r>
          <a:endParaRPr lang="tr-TR" sz="2000" kern="1200" dirty="0"/>
        </a:p>
      </dsp:txBody>
      <dsp:txXfrm>
        <a:off x="552" y="2515610"/>
        <a:ext cx="2405992" cy="1202996"/>
      </dsp:txXfrm>
    </dsp:sp>
    <dsp:sp modelId="{DBA003A5-7837-4781-B395-0339B1C52E73}">
      <dsp:nvSpPr>
        <dsp:cNvPr id="0" name=""/>
        <dsp:cNvSpPr/>
      </dsp:nvSpPr>
      <dsp:spPr>
        <a:xfrm>
          <a:off x="2911803" y="2515610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INHALER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err="1" smtClean="0"/>
            <a:t>Asthma</a:t>
          </a:r>
          <a:endParaRPr lang="tr-TR" sz="2000" kern="1200" dirty="0"/>
        </a:p>
      </dsp:txBody>
      <dsp:txXfrm>
        <a:off x="2911803" y="2515610"/>
        <a:ext cx="2405992" cy="1202996"/>
      </dsp:txXfrm>
    </dsp:sp>
    <dsp:sp modelId="{46BC0A8E-0750-44A4-9171-AD36BABC3E9A}">
      <dsp:nvSpPr>
        <dsp:cNvPr id="0" name=""/>
        <dsp:cNvSpPr/>
      </dsp:nvSpPr>
      <dsp:spPr>
        <a:xfrm>
          <a:off x="5823054" y="2515610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SYSTEMIC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Severe </a:t>
          </a:r>
          <a:r>
            <a:rPr lang="tr-TR" sz="2000" kern="1200" dirty="0" err="1" smtClean="0"/>
            <a:t>forms</a:t>
          </a:r>
          <a:r>
            <a:rPr lang="tr-TR" sz="2000" kern="1200" dirty="0" smtClean="0"/>
            <a:t> </a:t>
          </a:r>
          <a:r>
            <a:rPr lang="tr-TR" sz="2000" kern="1200" dirty="0" err="1" smtClean="0"/>
            <a:t>and</a:t>
          </a:r>
          <a:r>
            <a:rPr lang="tr-TR" sz="2000" kern="1200" dirty="0" smtClean="0"/>
            <a:t> </a:t>
          </a:r>
          <a:r>
            <a:rPr lang="tr-TR" sz="2000" kern="1200" dirty="0" err="1" smtClean="0"/>
            <a:t>emergencies</a:t>
          </a:r>
          <a:r>
            <a:rPr lang="tr-TR" sz="2000" kern="1200" dirty="0" smtClean="0"/>
            <a:t> of </a:t>
          </a:r>
          <a:r>
            <a:rPr lang="tr-TR" sz="2000" kern="1200" dirty="0" err="1" smtClean="0"/>
            <a:t>all</a:t>
          </a:r>
          <a:r>
            <a:rPr lang="tr-TR" sz="2000" kern="1200" dirty="0" smtClean="0"/>
            <a:t> </a:t>
          </a:r>
          <a:r>
            <a:rPr lang="tr-TR" sz="2000" kern="1200" dirty="0" err="1" smtClean="0"/>
            <a:t>allergic</a:t>
          </a:r>
          <a:r>
            <a:rPr lang="tr-TR" sz="2000" kern="1200" dirty="0" smtClean="0"/>
            <a:t> </a:t>
          </a:r>
          <a:r>
            <a:rPr lang="tr-TR" sz="2000" kern="1200" dirty="0" err="1" smtClean="0"/>
            <a:t>diseases</a:t>
          </a:r>
          <a:endParaRPr lang="tr-TR" sz="2000" kern="1200" dirty="0"/>
        </a:p>
      </dsp:txBody>
      <dsp:txXfrm>
        <a:off x="5823054" y="2515610"/>
        <a:ext cx="2405992" cy="1202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4A177-4F23-4A5A-8395-6851A0EC0C48}" type="datetimeFigureOut">
              <a:rPr lang="tr-TR" smtClean="0"/>
              <a:t>1.04.2020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5B056-9682-4F44-9823-583AFA8F9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912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648206-01DF-41CB-BFFA-D7AE4E7B7A8B}" type="datetimeFigureOut">
              <a:rPr lang="tr-TR"/>
              <a:pPr>
                <a:defRPr/>
              </a:pPr>
              <a:t>1.04.2020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2FE65C-9CCD-4E4C-8FBF-F12675ECAE8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05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0F32D2-4E44-4E04-807A-F6F919227D0A}" type="slidenum">
              <a:rPr lang="tr-TR" smtClean="0"/>
              <a:pPr>
                <a:defRPr/>
              </a:pPr>
              <a:t>1</a:t>
            </a:fld>
            <a:endParaRPr lang="tr-T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2FE65C-9CCD-4E4C-8FBF-F12675ECAE89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4559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2FE65C-9CCD-4E4C-8FBF-F12675ECAE89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846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2FE65C-9CCD-4E4C-8FBF-F12675ECAE89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5776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2FE65C-9CCD-4E4C-8FBF-F12675ECAE89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5094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FD114D-9232-4D01-9BF2-4819F971362F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2FE65C-9CCD-4E4C-8FBF-F12675ECAE89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911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B0E8CE-AE9B-4A3A-B66E-592FAF2ED8E5}" type="slidenum">
              <a:rPr lang="tr-TR" smtClean="0"/>
              <a:pPr>
                <a:defRPr/>
              </a:pPr>
              <a:t>28</a:t>
            </a:fld>
            <a:endParaRPr lang="tr-TR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E793E-7D04-465F-9DB8-A398FF2CF4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879767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931FE-8CAF-4A7B-ACE0-D37E6DCE21C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153637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2FE65C-9CCD-4E4C-8FBF-F12675ECAE89}" type="slidenum">
              <a:rPr lang="tr-TR" smtClean="0"/>
              <a:pPr>
                <a:defRPr/>
              </a:pPr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452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764D8-7C63-4A3E-80A2-352574601668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2FE65C-9CCD-4E4C-8FBF-F12675ECAE89}" type="slidenum">
              <a:rPr lang="tr-TR" smtClean="0"/>
              <a:pPr>
                <a:defRPr/>
              </a:pPr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86802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CB11874-D06E-468A-B2DB-D71B9DABDE7F}" type="slidenum">
              <a:rPr lang="tr-TR" sz="1200"/>
              <a:pPr algn="r"/>
              <a:t>34</a:t>
            </a:fld>
            <a:endParaRPr lang="tr-TR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2838" y="869950"/>
            <a:ext cx="4635500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2CFBC-2299-4E9D-875A-42E78A3D34A1}" type="slidenum">
              <a:rPr lang="tr-TR" smtClean="0"/>
              <a:pPr>
                <a:defRPr/>
              </a:pPr>
              <a:t>37</a:t>
            </a:fld>
            <a:endParaRPr lang="tr-TR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724956"/>
            <a:ext cx="5029200" cy="447627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22FDB7-71C9-46DF-BCF9-78D05B48FFFC}" type="slidenum">
              <a:rPr lang="tr-TR" smtClean="0">
                <a:latin typeface="Arial" charset="0"/>
              </a:rPr>
              <a:pPr>
                <a:defRPr/>
              </a:pPr>
              <a:t>38</a:t>
            </a:fld>
            <a:endParaRPr lang="tr-TR" smtClean="0">
              <a:latin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4" y="4724956"/>
            <a:ext cx="5489575" cy="447627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0A71EF-7677-487E-A8F5-6263E9E13E79}" type="slidenum">
              <a:rPr lang="tr-TR" smtClean="0"/>
              <a:pPr>
                <a:defRPr/>
              </a:pPr>
              <a:t>3</a:t>
            </a:fld>
            <a:endParaRPr lang="tr-T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2FE65C-9CCD-4E4C-8FBF-F12675ECAE89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5452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2FE65C-9CCD-4E4C-8FBF-F12675ECAE89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6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2FE65C-9CCD-4E4C-8FBF-F12675ECAE89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3953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7BC9F2-428D-46D0-98D3-0FDEEAA9D243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u="sng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2FE65C-9CCD-4E4C-8FBF-F12675ECAE89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1720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2FE65C-9CCD-4E4C-8FBF-F12675ECAE89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3304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6A41C-549B-4FA0-ACD5-156468C5A41F}" type="datetimeFigureOut">
              <a:rPr lang="tr-TR"/>
              <a:pPr>
                <a:defRPr/>
              </a:pPr>
              <a:t>1.04.2020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C83A4-547B-4378-81D3-0CDE18D2D33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12B7D-4669-43ED-845C-0F1A92EFE910}" type="datetimeFigureOut">
              <a:rPr lang="tr-TR"/>
              <a:pPr>
                <a:defRPr/>
              </a:pPr>
              <a:t>1.04.2020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05EB-747D-4510-8720-99B9DDF13C8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CA25B-51AA-4E3B-BB3C-A65B4C36FFA9}" type="datetimeFigureOut">
              <a:rPr lang="tr-TR"/>
              <a:pPr>
                <a:defRPr/>
              </a:pPr>
              <a:t>1.04.2020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EC650-0231-470B-BF11-AA9E3DDA75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533D0-23E0-42CA-ABE0-756F7BFA876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31B9C-1952-47AD-A261-25088227A532}" type="datetimeFigureOut">
              <a:rPr lang="tr-TR" smtClean="0"/>
              <a:pPr>
                <a:defRPr/>
              </a:pPr>
              <a:t>1.04.2020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45794D-1F8D-4A34-AA39-5EFFEA67695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16894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444633-284B-4065-8813-ABF39723E8C8}" type="datetimeFigureOut">
              <a:rPr lang="tr-TR" smtClean="0"/>
              <a:pPr>
                <a:defRPr/>
              </a:pPr>
              <a:t>1.04.2020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A6503-86CD-491F-8451-96E6CB3160B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03107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B211B5-EFEB-4C51-A4F7-73F144E226D3}" type="datetimeFigureOut">
              <a:rPr lang="tr-TR" smtClean="0"/>
              <a:pPr>
                <a:defRPr/>
              </a:pPr>
              <a:t>1.04.2020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7FA10287-FB01-4E59-9045-A713DCC2547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0741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D803CA-99A1-4BC5-A144-86BDC9ADA721}" type="datetimeFigureOut">
              <a:rPr lang="tr-TR" smtClean="0"/>
              <a:pPr>
                <a:defRPr/>
              </a:pPr>
              <a:t>1.04.2020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72794-BA3C-462F-ADE1-5F9814A2AF6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62599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34717-558E-44DB-8BDB-D8018A214B6D}" type="datetimeFigureOut">
              <a:rPr lang="tr-TR" smtClean="0"/>
              <a:pPr>
                <a:defRPr/>
              </a:pPr>
              <a:t>1.04.2020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0215C-BBFC-4BE5-84DB-36CC81BC67C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43192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36C353-10A4-4EE8-819D-2B213FFFD452}" type="datetimeFigureOut">
              <a:rPr lang="tr-TR" smtClean="0"/>
              <a:pPr>
                <a:defRPr/>
              </a:pPr>
              <a:t>1.04.2020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5C124-AC73-42F1-83BA-DD20ED9C645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3336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8D829-BE43-4BB7-B419-AF44649B78E0}" type="datetimeFigureOut">
              <a:rPr lang="tr-TR" smtClean="0"/>
              <a:pPr>
                <a:defRPr/>
              </a:pPr>
              <a:t>1.04.2020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C4F43-A3FC-4BA0-9EE2-272EA166D1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175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306D6-2649-48C1-9C48-28A4CDCD4526}" type="datetimeFigureOut">
              <a:rPr lang="tr-TR"/>
              <a:pPr>
                <a:defRPr/>
              </a:pPr>
              <a:t>1.04.2020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7B27D-C797-4272-BE9A-A6823C9D335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28F067-7504-441D-A1AE-553715963D8D}" type="datetimeFigureOut">
              <a:rPr lang="tr-TR" smtClean="0"/>
              <a:pPr>
                <a:defRPr/>
              </a:pPr>
              <a:t>1.04.2020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51FA3-146E-4F5A-BE95-CE19455466A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46855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0E3DF7-ADAC-4B2A-9DF4-D0F709928BFE}" type="datetimeFigureOut">
              <a:rPr lang="tr-TR" smtClean="0"/>
              <a:pPr>
                <a:defRPr/>
              </a:pPr>
              <a:t>1.04.2020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5C3A1095-850B-4EFE-BB15-738F19866D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06267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D477F7-9B65-4922-A12C-281ADD40EA95}" type="datetimeFigureOut">
              <a:rPr lang="tr-TR" smtClean="0"/>
              <a:pPr>
                <a:defRPr/>
              </a:pPr>
              <a:t>1.04.2020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2900C-93AA-40D9-BF5B-C511CE1F20D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1648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57F55-6E03-4112-801F-322F06AAE865}" type="datetimeFigureOut">
              <a:rPr lang="tr-TR" smtClean="0"/>
              <a:pPr>
                <a:defRPr/>
              </a:pPr>
              <a:t>1.04.2020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AFF75-6ED8-4C37-ACA5-408FAF4C61C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618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235F6-4C73-45C3-8E26-E2978B6B45DE}" type="datetimeFigureOut">
              <a:rPr lang="tr-TR"/>
              <a:pPr>
                <a:defRPr/>
              </a:pPr>
              <a:t>1.04.2020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0DCE4-6E3E-4162-A397-BFB3B00409E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7211E-AC7E-40F7-8B5F-26824093A59F}" type="datetimeFigureOut">
              <a:rPr lang="tr-TR"/>
              <a:pPr>
                <a:defRPr/>
              </a:pPr>
              <a:t>1.04.2020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B099-37F6-46C4-838A-06E4ACE21FE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BA1E7E7-167B-4D16-BDCE-6DD50007D314}" type="datetimeFigureOut">
              <a:rPr lang="tr-TR"/>
              <a:pPr>
                <a:defRPr/>
              </a:pPr>
              <a:t>1.04.2020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C64BCA8-8A16-46FF-9E1E-3A3C86E962B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A4186-8F6B-48ED-8764-7AB865FA6FC3}" type="datetimeFigureOut">
              <a:rPr lang="tr-TR"/>
              <a:pPr>
                <a:defRPr/>
              </a:pPr>
              <a:t>1.04.2020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BA372-5649-4553-B30B-2F822C218E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F8B6D-9AC7-42D0-8A87-3268D071F736}" type="datetimeFigureOut">
              <a:rPr lang="tr-TR"/>
              <a:pPr>
                <a:defRPr/>
              </a:pPr>
              <a:t>1.04.2020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3A666-2D69-4337-A2E4-F24AC49F253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A6158-C872-4D6E-A90C-EEF9D147FA95}" type="datetimeFigureOut">
              <a:rPr lang="tr-TR"/>
              <a:pPr>
                <a:defRPr/>
              </a:pPr>
              <a:t>1.04.2020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2E3AF-0BC9-4611-90E4-B6E1E852758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5A817-97F6-4A35-A453-7C41DABA2C08}" type="datetimeFigureOut">
              <a:rPr lang="tr-TR"/>
              <a:pPr>
                <a:defRPr/>
              </a:pPr>
              <a:t>1.04.2020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B1077-8F18-4E1A-91CC-657B958F255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5123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C651A4-79C2-48C2-AA32-143C47E95751}" type="datetimeFigureOut">
              <a:rPr lang="tr-TR"/>
              <a:pPr>
                <a:defRPr/>
              </a:pPr>
              <a:t>1.04.2020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AD7596-8F42-45FF-A990-FB3975CD35F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4" r:id="rId1"/>
    <p:sldLayoutId id="2147484575" r:id="rId2"/>
    <p:sldLayoutId id="2147484576" r:id="rId3"/>
    <p:sldLayoutId id="2147484577" r:id="rId4"/>
    <p:sldLayoutId id="2147484584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  <p:sldLayoutId id="2147484585" r:id="rId12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FFC6D01-C4F4-4C9D-8F38-1F6B45A5D436}" type="datetimeFigureOut">
              <a:rPr lang="tr-TR" smtClean="0"/>
              <a:pPr>
                <a:defRPr/>
              </a:pPr>
              <a:t>1.04.2020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CB1116A8-1AFF-4CAF-A349-EA1C6B2689E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606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0" r:id="rId1"/>
    <p:sldLayoutId id="2147484601" r:id="rId2"/>
    <p:sldLayoutId id="2147484602" r:id="rId3"/>
    <p:sldLayoutId id="2147484603" r:id="rId4"/>
    <p:sldLayoutId id="2147484604" r:id="rId5"/>
    <p:sldLayoutId id="2147484605" r:id="rId6"/>
    <p:sldLayoutId id="2147484606" r:id="rId7"/>
    <p:sldLayoutId id="2147484607" r:id="rId8"/>
    <p:sldLayoutId id="2147484608" r:id="rId9"/>
    <p:sldLayoutId id="2147484609" r:id="rId10"/>
    <p:sldLayoutId id="214748461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8072494" cy="2643206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tr-TR" sz="4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tr-TR" sz="4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Anti-</a:t>
            </a:r>
            <a:r>
              <a:rPr lang="tr-TR" sz="48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allergic</a:t>
            </a:r>
            <a:r>
              <a:rPr lang="tr-TR" sz="4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tr-TR" sz="48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drugs</a:t>
            </a:r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sz="48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tr-TR" sz="4800" dirty="0" smtClean="0">
                <a:solidFill>
                  <a:srgbClr val="FF0000"/>
                </a:solidFill>
                <a:latin typeface="+mn-lt"/>
              </a:rPr>
            </a:br>
            <a:r>
              <a:rPr lang="tr-TR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tr-TR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endParaRPr lang="tr-TR" sz="36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11 Alt Başlık"/>
          <p:cNvSpPr>
            <a:spLocks noGrp="1"/>
          </p:cNvSpPr>
          <p:nvPr>
            <p:ph type="subTitle" idx="1"/>
          </p:nvPr>
        </p:nvSpPr>
        <p:spPr>
          <a:xfrm>
            <a:off x="22225" y="4572008"/>
            <a:ext cx="8788400" cy="2305042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tr-T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tr-TR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ÖMÜR AYDIN, MD, </a:t>
            </a:r>
            <a:r>
              <a:rPr lang="tr-TR" sz="1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</a:t>
            </a:r>
            <a:r>
              <a:rPr lang="tr-TR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Prof.</a:t>
            </a:r>
          </a:p>
          <a:p>
            <a:pPr>
              <a:buFont typeface="Arial" pitchFamily="34" charset="0"/>
              <a:buNone/>
              <a:defRPr/>
            </a:pPr>
            <a:endParaRPr lang="tr-TR" sz="18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1800" b="1" i="1" dirty="0">
                <a:solidFill>
                  <a:schemeClr val="tx1"/>
                </a:solidFill>
                <a:cs typeface="Times New Roman" pitchFamily="18" charset="0"/>
              </a:rPr>
              <a:t>Ankara </a:t>
            </a:r>
            <a:r>
              <a:rPr lang="tr-TR" sz="1800" b="1" i="1" dirty="0" smtClean="0">
                <a:solidFill>
                  <a:schemeClr val="tx1"/>
                </a:solidFill>
                <a:cs typeface="Times New Roman" pitchFamily="18" charset="0"/>
              </a:rPr>
              <a:t>U</a:t>
            </a:r>
            <a:r>
              <a:rPr lang="en-US" sz="1800" b="1" i="1" dirty="0" err="1" smtClean="0">
                <a:solidFill>
                  <a:schemeClr val="tx1"/>
                </a:solidFill>
                <a:cs typeface="Times New Roman" pitchFamily="18" charset="0"/>
              </a:rPr>
              <a:t>niversit</a:t>
            </a:r>
            <a:r>
              <a:rPr lang="tr-TR" sz="1800" b="1" i="1" dirty="0" smtClean="0">
                <a:solidFill>
                  <a:schemeClr val="tx1"/>
                </a:solidFill>
                <a:cs typeface="Times New Roman" pitchFamily="18" charset="0"/>
              </a:rPr>
              <a:t>y</a:t>
            </a:r>
            <a:r>
              <a:rPr lang="tr-TR" sz="1800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tr-TR" sz="1800" b="1" i="1" dirty="0" smtClean="0">
                <a:solidFill>
                  <a:schemeClr val="tx1"/>
                </a:solidFill>
                <a:cs typeface="Times New Roman" pitchFamily="18" charset="0"/>
              </a:rPr>
              <a:t>School of </a:t>
            </a:r>
            <a:r>
              <a:rPr lang="tr-TR" sz="1800" b="1" i="1" dirty="0" err="1" smtClean="0">
                <a:solidFill>
                  <a:schemeClr val="tx1"/>
                </a:solidFill>
                <a:cs typeface="Times New Roman" pitchFamily="18" charset="0"/>
              </a:rPr>
              <a:t>Medicine</a:t>
            </a:r>
            <a:r>
              <a:rPr lang="tr-TR" sz="18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tr-TR" sz="1800" b="1" i="1" dirty="0" err="1" smtClean="0">
                <a:solidFill>
                  <a:schemeClr val="tx1"/>
                </a:solidFill>
                <a:cs typeface="Times New Roman" pitchFamily="18" charset="0"/>
              </a:rPr>
              <a:t>Dept</a:t>
            </a:r>
            <a:r>
              <a:rPr lang="tr-TR" sz="18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tr-TR" sz="1800" b="1" i="1" dirty="0">
                <a:solidFill>
                  <a:schemeClr val="tx1"/>
                </a:solidFill>
                <a:cs typeface="Times New Roman" pitchFamily="18" charset="0"/>
              </a:rPr>
              <a:t>of </a:t>
            </a:r>
            <a:r>
              <a:rPr lang="tr-TR" sz="1800" b="1" i="1" dirty="0" err="1">
                <a:solidFill>
                  <a:schemeClr val="tx1"/>
                </a:solidFill>
                <a:cs typeface="Times New Roman" pitchFamily="18" charset="0"/>
              </a:rPr>
              <a:t>Allergy</a:t>
            </a:r>
            <a:r>
              <a:rPr lang="tr-TR" sz="1800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tr-TR" sz="1800" b="1" i="1" dirty="0" err="1">
                <a:solidFill>
                  <a:schemeClr val="tx1"/>
                </a:solidFill>
                <a:cs typeface="Times New Roman" pitchFamily="18" charset="0"/>
              </a:rPr>
              <a:t>and</a:t>
            </a:r>
            <a:r>
              <a:rPr lang="tr-TR" sz="1800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tr-TR" sz="1800" b="1" i="1" dirty="0" err="1">
                <a:solidFill>
                  <a:schemeClr val="tx1"/>
                </a:solidFill>
                <a:cs typeface="Times New Roman" pitchFamily="18" charset="0"/>
              </a:rPr>
              <a:t>Clinical</a:t>
            </a:r>
            <a:r>
              <a:rPr lang="tr-TR" sz="1800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tr-TR" sz="1800" b="1" i="1" dirty="0" err="1">
                <a:solidFill>
                  <a:schemeClr val="tx1"/>
                </a:solidFill>
                <a:cs typeface="Times New Roman" pitchFamily="18" charset="0"/>
              </a:rPr>
              <a:t>Immunology</a:t>
            </a:r>
            <a:endParaRPr lang="en-US" sz="18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None/>
              <a:defRPr/>
            </a:pPr>
            <a:endParaRPr lang="tr-TR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</a:t>
            </a:r>
            <a:endParaRPr lang="tr-TR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2 </a:t>
            </a:r>
            <a:r>
              <a:rPr lang="tr-TR" dirty="0"/>
              <a:t>  </a:t>
            </a:r>
            <a:r>
              <a:rPr lang="tr-TR" dirty="0" err="1"/>
              <a:t>n</a:t>
            </a:r>
            <a:r>
              <a:rPr lang="tr-TR" dirty="0" err="1" smtClean="0"/>
              <a:t>d</a:t>
            </a:r>
            <a:r>
              <a:rPr lang="tr-TR" dirty="0" smtClean="0"/>
              <a:t> </a:t>
            </a:r>
            <a:r>
              <a:rPr lang="tr-TR" dirty="0" err="1" smtClean="0"/>
              <a:t>generation</a:t>
            </a: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smtClean="0"/>
              <a:t>H1 </a:t>
            </a:r>
            <a:r>
              <a:rPr lang="tr-TR" dirty="0" err="1" smtClean="0"/>
              <a:t>Antihistamines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Char char="Ø"/>
              <a:defRPr/>
            </a:pPr>
            <a:r>
              <a:rPr lang="tr-TR" dirty="0" err="1" smtClean="0">
                <a:effectLst/>
              </a:rPr>
              <a:t>C</a:t>
            </a:r>
            <a:r>
              <a:rPr lang="tr-TR" b="1" dirty="0" err="1" smtClean="0">
                <a:effectLst/>
              </a:rPr>
              <a:t>etirizine</a:t>
            </a:r>
            <a:endParaRPr lang="tr-TR" b="1" dirty="0" smtClean="0">
              <a:effectLst/>
            </a:endParaRPr>
          </a:p>
          <a:p>
            <a:pPr marL="0" indent="0" eaLnBrk="1" hangingPunct="1">
              <a:buFont typeface="Wingdings" pitchFamily="2" charset="2"/>
              <a:buChar char="Ø"/>
              <a:defRPr/>
            </a:pPr>
            <a:r>
              <a:rPr lang="tr-TR" b="1" dirty="0" err="1" smtClean="0">
                <a:effectLst/>
              </a:rPr>
              <a:t>Ebastine</a:t>
            </a:r>
            <a:endParaRPr lang="tr-TR" b="1" dirty="0" smtClean="0">
              <a:effectLst/>
            </a:endParaRPr>
          </a:p>
          <a:p>
            <a:pPr marL="0" indent="0" eaLnBrk="1" hangingPunct="1">
              <a:buFont typeface="Wingdings" pitchFamily="2" charset="2"/>
              <a:buChar char="Ø"/>
              <a:defRPr/>
            </a:pPr>
            <a:r>
              <a:rPr lang="tr-TR" b="1" dirty="0" err="1" smtClean="0">
                <a:effectLst/>
              </a:rPr>
              <a:t>Fexofenadine</a:t>
            </a:r>
            <a:endParaRPr lang="tr-TR" b="1" dirty="0" smtClean="0">
              <a:effectLst/>
            </a:endParaRPr>
          </a:p>
          <a:p>
            <a:pPr marL="0" indent="0" eaLnBrk="1" hangingPunct="1">
              <a:buFont typeface="Wingdings" pitchFamily="2" charset="2"/>
              <a:buChar char="Ø"/>
              <a:defRPr/>
            </a:pPr>
            <a:r>
              <a:rPr lang="tr-TR" b="1" dirty="0" err="1" smtClean="0">
                <a:effectLst/>
              </a:rPr>
              <a:t>Loratadine</a:t>
            </a:r>
            <a:endParaRPr lang="tr-TR" b="1" dirty="0" smtClean="0">
              <a:effectLst/>
            </a:endParaRPr>
          </a:p>
          <a:p>
            <a:pPr marL="0" indent="0" eaLnBrk="1" hangingPunct="1">
              <a:buFont typeface="Wingdings" pitchFamily="2" charset="2"/>
              <a:buChar char="Ø"/>
              <a:defRPr/>
            </a:pPr>
            <a:r>
              <a:rPr lang="tr-TR" b="1" dirty="0" err="1" smtClean="0">
                <a:effectLst/>
              </a:rPr>
              <a:t>Mizolastine</a:t>
            </a:r>
            <a:endParaRPr lang="tr-TR" b="1" dirty="0" smtClean="0">
              <a:effectLst/>
            </a:endParaRPr>
          </a:p>
          <a:p>
            <a:pPr marL="0" indent="0" eaLnBrk="1" hangingPunct="1">
              <a:buFont typeface="Wingdings" pitchFamily="2" charset="2"/>
              <a:buChar char="Ø"/>
              <a:defRPr/>
            </a:pPr>
            <a:r>
              <a:rPr lang="tr-TR" b="1" dirty="0" err="1" smtClean="0">
                <a:effectLst/>
              </a:rPr>
              <a:t>Acrivastine</a:t>
            </a:r>
            <a:endParaRPr lang="tr-TR" b="1" dirty="0" smtClean="0">
              <a:effectLst/>
            </a:endParaRPr>
          </a:p>
          <a:p>
            <a:pPr>
              <a:defRPr/>
            </a:pP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Char char="Ø"/>
              <a:defRPr/>
            </a:pPr>
            <a:r>
              <a:rPr lang="tr-TR" b="1" dirty="0" err="1" smtClean="0">
                <a:effectLst/>
              </a:rPr>
              <a:t>Azelastine</a:t>
            </a:r>
            <a:endParaRPr lang="tr-TR" b="1" dirty="0" smtClean="0">
              <a:effectLst/>
            </a:endParaRPr>
          </a:p>
          <a:p>
            <a:pPr marL="0" indent="0" eaLnBrk="1" hangingPunct="1">
              <a:buFont typeface="Wingdings" pitchFamily="2" charset="2"/>
              <a:buChar char="Ø"/>
              <a:defRPr/>
            </a:pPr>
            <a:r>
              <a:rPr lang="tr-TR" b="1" dirty="0" err="1" smtClean="0">
                <a:effectLst/>
              </a:rPr>
              <a:t>Loratadin</a:t>
            </a:r>
            <a:endParaRPr lang="tr-TR" b="1" dirty="0" smtClean="0">
              <a:effectLst/>
            </a:endParaRPr>
          </a:p>
          <a:p>
            <a:pPr marL="0" indent="0" eaLnBrk="1" hangingPunct="1">
              <a:buFont typeface="Wingdings" pitchFamily="2" charset="2"/>
              <a:buChar char="Ø"/>
              <a:defRPr/>
            </a:pPr>
            <a:r>
              <a:rPr lang="tr-TR" b="1" dirty="0" err="1" smtClean="0">
                <a:effectLst/>
              </a:rPr>
              <a:t>Desloratadine</a:t>
            </a:r>
            <a:endParaRPr lang="tr-TR" b="1" dirty="0" smtClean="0">
              <a:effectLst/>
            </a:endParaRPr>
          </a:p>
          <a:p>
            <a:pPr marL="0" indent="0" eaLnBrk="1" hangingPunct="1">
              <a:buFont typeface="Wingdings" pitchFamily="2" charset="2"/>
              <a:buChar char="Ø"/>
              <a:defRPr/>
            </a:pPr>
            <a:r>
              <a:rPr lang="tr-TR" b="1" dirty="0" err="1" smtClean="0">
                <a:effectLst/>
              </a:rPr>
              <a:t>Levocetirizine</a:t>
            </a:r>
            <a:endParaRPr lang="tr-TR" b="1" dirty="0" smtClean="0">
              <a:effectLst/>
            </a:endParaRPr>
          </a:p>
          <a:p>
            <a:pPr marL="0" indent="0" eaLnBrk="1" hangingPunct="1">
              <a:buFont typeface="Wingdings" pitchFamily="2" charset="2"/>
              <a:buChar char="Ø"/>
              <a:defRPr/>
            </a:pPr>
            <a:r>
              <a:rPr lang="tr-TR" b="1" dirty="0" err="1" smtClean="0">
                <a:effectLst/>
              </a:rPr>
              <a:t>Rupatadine</a:t>
            </a:r>
            <a:endParaRPr lang="tr-TR" b="1" dirty="0" smtClean="0">
              <a:effectLst/>
            </a:endParaRPr>
          </a:p>
          <a:p>
            <a:pPr>
              <a:buNone/>
              <a:defRPr/>
            </a:pP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effectLst/>
                <a:latin typeface="Tahoma" pitchFamily="34" charset="0"/>
              </a:rPr>
              <a:t>Corticosteroids</a:t>
            </a:r>
            <a:r>
              <a:rPr lang="tr-TR" dirty="0">
                <a:effectLst/>
                <a:latin typeface="Tahoma" pitchFamily="34" charset="0"/>
              </a:rPr>
              <a:t> (Cs)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650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446160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tr-TR" dirty="0" err="1" smtClean="0">
                <a:effectLst/>
                <a:latin typeface="Tahoma" pitchFamily="34" charset="0"/>
              </a:rPr>
              <a:t>Corticosteroids</a:t>
            </a:r>
            <a:r>
              <a:rPr lang="tr-TR" dirty="0" smtClean="0">
                <a:effectLst/>
                <a:latin typeface="Tahoma" pitchFamily="34" charset="0"/>
              </a:rPr>
              <a:t> (Cs)</a:t>
            </a:r>
            <a:endParaRPr lang="tr-TR" dirty="0">
              <a:effectLst/>
              <a:latin typeface="Tahoma" pitchFamily="34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686800" cy="497205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2800" dirty="0" err="1" smtClean="0">
                <a:effectLst/>
                <a:latin typeface="Tahoma" pitchFamily="34" charset="0"/>
              </a:rPr>
              <a:t>Inhibition</a:t>
            </a:r>
            <a:r>
              <a:rPr lang="tr-TR" sz="2800" dirty="0" smtClean="0">
                <a:effectLst/>
                <a:latin typeface="Tahoma" pitchFamily="34" charset="0"/>
              </a:rPr>
              <a:t> of </a:t>
            </a:r>
            <a:r>
              <a:rPr lang="tr-TR" sz="2800" dirty="0" err="1" smtClean="0">
                <a:effectLst/>
                <a:latin typeface="Tahoma" pitchFamily="34" charset="0"/>
              </a:rPr>
              <a:t>the</a:t>
            </a:r>
            <a:r>
              <a:rPr lang="tr-TR" sz="2800" dirty="0" smtClean="0">
                <a:effectLst/>
                <a:latin typeface="Tahoma" pitchFamily="34" charset="0"/>
              </a:rPr>
              <a:t> </a:t>
            </a:r>
            <a:r>
              <a:rPr lang="tr-TR" sz="2800" dirty="0" err="1" smtClean="0">
                <a:effectLst/>
                <a:latin typeface="Tahoma" pitchFamily="34" charset="0"/>
              </a:rPr>
              <a:t>allergic</a:t>
            </a:r>
            <a:r>
              <a:rPr lang="tr-TR" sz="2800" dirty="0" smtClean="0">
                <a:effectLst/>
                <a:latin typeface="Tahoma" pitchFamily="34" charset="0"/>
              </a:rPr>
              <a:t> </a:t>
            </a:r>
            <a:r>
              <a:rPr lang="tr-TR" sz="2800" dirty="0" err="1" smtClean="0">
                <a:effectLst/>
                <a:latin typeface="Tahoma" pitchFamily="34" charset="0"/>
              </a:rPr>
              <a:t>inflammation</a:t>
            </a:r>
            <a:r>
              <a:rPr lang="tr-TR" sz="2800" dirty="0" smtClean="0">
                <a:effectLst/>
                <a:latin typeface="Tahoma" pitchFamily="34" charset="0"/>
              </a:rPr>
              <a:t> in </a:t>
            </a:r>
            <a:r>
              <a:rPr lang="tr-TR" sz="2800" dirty="0" err="1" smtClean="0">
                <a:effectLst/>
                <a:latin typeface="Tahoma" pitchFamily="34" charset="0"/>
              </a:rPr>
              <a:t>several</a:t>
            </a:r>
            <a:r>
              <a:rPr lang="tr-TR" sz="2800" dirty="0" smtClean="0">
                <a:effectLst/>
                <a:latin typeface="Tahoma" pitchFamily="34" charset="0"/>
              </a:rPr>
              <a:t> </a:t>
            </a:r>
            <a:r>
              <a:rPr lang="tr-TR" sz="2800" dirty="0" err="1" smtClean="0">
                <a:effectLst/>
                <a:latin typeface="Tahoma" pitchFamily="34" charset="0"/>
              </a:rPr>
              <a:t>steps</a:t>
            </a:r>
            <a:r>
              <a:rPr lang="tr-TR" sz="2800" dirty="0" smtClean="0">
                <a:effectLst/>
                <a:latin typeface="Tahoma" pitchFamily="34" charset="0"/>
              </a:rPr>
              <a:t>:</a:t>
            </a:r>
            <a:endParaRPr lang="tr-TR" sz="2800" dirty="0">
              <a:effectLst/>
              <a:latin typeface="Tahoma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tr-TR" dirty="0" err="1" smtClean="0">
                <a:effectLst/>
                <a:latin typeface="Tahoma" pitchFamily="34" charset="0"/>
              </a:rPr>
              <a:t>Antigen</a:t>
            </a:r>
            <a:r>
              <a:rPr lang="tr-TR" dirty="0" smtClean="0">
                <a:effectLst/>
                <a:latin typeface="Tahoma" pitchFamily="34" charset="0"/>
              </a:rPr>
              <a:t> </a:t>
            </a:r>
            <a:r>
              <a:rPr lang="tr-TR" dirty="0" err="1" smtClean="0">
                <a:effectLst/>
                <a:latin typeface="Tahoma" pitchFamily="34" charset="0"/>
              </a:rPr>
              <a:t>presenting</a:t>
            </a:r>
            <a:r>
              <a:rPr lang="tr-TR" dirty="0" smtClean="0">
                <a:effectLst/>
                <a:latin typeface="Tahoma" pitchFamily="34" charset="0"/>
              </a:rPr>
              <a:t> (</a:t>
            </a:r>
            <a:r>
              <a:rPr lang="tr-TR" dirty="0" err="1" smtClean="0">
                <a:effectLst/>
                <a:latin typeface="Tahoma" pitchFamily="34" charset="0"/>
              </a:rPr>
              <a:t>Langerhans</a:t>
            </a:r>
            <a:r>
              <a:rPr lang="tr-TR" dirty="0">
                <a:effectLst/>
                <a:latin typeface="Tahoma" pitchFamily="34" charset="0"/>
              </a:rPr>
              <a:t>) </a:t>
            </a:r>
            <a:r>
              <a:rPr lang="tr-TR" dirty="0" err="1">
                <a:effectLst/>
                <a:latin typeface="Tahoma" pitchFamily="34" charset="0"/>
              </a:rPr>
              <a:t>cells</a:t>
            </a:r>
            <a:r>
              <a:rPr lang="tr-TR" dirty="0">
                <a:effectLst/>
                <a:latin typeface="Tahoma" pitchFamily="34" charset="0"/>
              </a:rPr>
              <a:t> </a:t>
            </a:r>
            <a:endParaRPr lang="tr-TR" dirty="0" smtClean="0">
              <a:effectLst/>
              <a:latin typeface="Tahoma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tr-TR" dirty="0" err="1" smtClean="0">
                <a:effectLst/>
                <a:latin typeface="Tahoma" pitchFamily="34" charset="0"/>
              </a:rPr>
              <a:t>Eosinophils</a:t>
            </a:r>
            <a:endParaRPr lang="tr-TR" dirty="0" smtClean="0">
              <a:effectLst/>
              <a:latin typeface="Tahoma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tr-TR" dirty="0" err="1" smtClean="0">
                <a:effectLst/>
                <a:latin typeface="Tahoma" pitchFamily="34" charset="0"/>
              </a:rPr>
              <a:t>Basophyl</a:t>
            </a:r>
            <a:r>
              <a:rPr lang="tr-TR" dirty="0" smtClean="0">
                <a:effectLst/>
                <a:latin typeface="Tahoma" pitchFamily="34" charset="0"/>
              </a:rPr>
              <a:t> </a:t>
            </a:r>
            <a:r>
              <a:rPr lang="tr-TR" dirty="0" err="1" smtClean="0">
                <a:effectLst/>
                <a:latin typeface="Tahoma" pitchFamily="34" charset="0"/>
              </a:rPr>
              <a:t>and</a:t>
            </a:r>
            <a:r>
              <a:rPr lang="tr-TR" dirty="0" smtClean="0">
                <a:effectLst/>
                <a:latin typeface="Tahoma" pitchFamily="34" charset="0"/>
              </a:rPr>
              <a:t> </a:t>
            </a:r>
            <a:r>
              <a:rPr lang="tr-TR" dirty="0" err="1" smtClean="0">
                <a:effectLst/>
                <a:latin typeface="Tahoma" pitchFamily="34" charset="0"/>
              </a:rPr>
              <a:t>mast</a:t>
            </a:r>
            <a:r>
              <a:rPr lang="tr-TR" dirty="0" smtClean="0">
                <a:effectLst/>
                <a:latin typeface="Tahoma" pitchFamily="34" charset="0"/>
              </a:rPr>
              <a:t> </a:t>
            </a:r>
            <a:r>
              <a:rPr lang="tr-TR" dirty="0" err="1" smtClean="0">
                <a:effectLst/>
                <a:latin typeface="Tahoma" pitchFamily="34" charset="0"/>
              </a:rPr>
              <a:t>cell</a:t>
            </a:r>
            <a:r>
              <a:rPr lang="tr-TR" dirty="0" smtClean="0">
                <a:effectLst/>
                <a:latin typeface="Tahoma" pitchFamily="34" charset="0"/>
              </a:rPr>
              <a:t> </a:t>
            </a:r>
            <a:r>
              <a:rPr lang="tr-TR" dirty="0" err="1" smtClean="0">
                <a:effectLst/>
                <a:latin typeface="Tahoma" pitchFamily="34" charset="0"/>
              </a:rPr>
              <a:t>migration</a:t>
            </a:r>
            <a:r>
              <a:rPr lang="tr-TR" dirty="0" smtClean="0">
                <a:effectLst/>
                <a:latin typeface="Tahoma" pitchFamily="34" charset="0"/>
              </a:rPr>
              <a:t> </a:t>
            </a:r>
            <a:r>
              <a:rPr lang="tr-TR" dirty="0" err="1" smtClean="0">
                <a:effectLst/>
                <a:latin typeface="Tahoma" pitchFamily="34" charset="0"/>
              </a:rPr>
              <a:t>to</a:t>
            </a:r>
            <a:r>
              <a:rPr lang="tr-TR" dirty="0" smtClean="0">
                <a:effectLst/>
                <a:latin typeface="Tahoma" pitchFamily="34" charset="0"/>
              </a:rPr>
              <a:t> </a:t>
            </a:r>
            <a:r>
              <a:rPr lang="tr-TR" dirty="0" err="1" smtClean="0">
                <a:effectLst/>
                <a:latin typeface="Tahoma" pitchFamily="34" charset="0"/>
              </a:rPr>
              <a:t>the</a:t>
            </a:r>
            <a:r>
              <a:rPr lang="tr-TR" dirty="0" smtClean="0">
                <a:effectLst/>
                <a:latin typeface="Tahoma" pitchFamily="34" charset="0"/>
              </a:rPr>
              <a:t> </a:t>
            </a:r>
            <a:r>
              <a:rPr lang="tr-TR" dirty="0" err="1" smtClean="0">
                <a:effectLst/>
                <a:latin typeface="Tahoma" pitchFamily="34" charset="0"/>
              </a:rPr>
              <a:t>nasal</a:t>
            </a:r>
            <a:r>
              <a:rPr lang="tr-TR" dirty="0" smtClean="0">
                <a:effectLst/>
                <a:latin typeface="Tahoma" pitchFamily="34" charset="0"/>
              </a:rPr>
              <a:t> </a:t>
            </a:r>
            <a:r>
              <a:rPr lang="tr-TR" dirty="0" err="1" smtClean="0">
                <a:effectLst/>
                <a:latin typeface="Tahoma" pitchFamily="34" charset="0"/>
              </a:rPr>
              <a:t>mucosa</a:t>
            </a:r>
            <a:endParaRPr lang="tr-TR" dirty="0">
              <a:effectLst/>
              <a:latin typeface="Tahoma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tr-TR" dirty="0">
                <a:effectLst/>
                <a:latin typeface="Tahoma" pitchFamily="34" charset="0"/>
              </a:rPr>
              <a:t>T </a:t>
            </a:r>
            <a:r>
              <a:rPr lang="tr-TR" dirty="0" err="1" smtClean="0">
                <a:effectLst/>
                <a:latin typeface="Tahoma" pitchFamily="34" charset="0"/>
              </a:rPr>
              <a:t>lymphocytes</a:t>
            </a:r>
            <a:r>
              <a:rPr lang="tr-TR" dirty="0" smtClean="0">
                <a:effectLst/>
                <a:latin typeface="Tahoma" pitchFamily="34" charset="0"/>
              </a:rPr>
              <a:t> </a:t>
            </a:r>
            <a:r>
              <a:rPr lang="tr-TR" dirty="0" err="1" smtClean="0">
                <a:effectLst/>
                <a:latin typeface="Tahoma" pitchFamily="34" charset="0"/>
              </a:rPr>
              <a:t>and</a:t>
            </a:r>
            <a:r>
              <a:rPr lang="tr-TR" dirty="0" smtClean="0">
                <a:effectLst/>
                <a:latin typeface="Tahoma" pitchFamily="34" charset="0"/>
              </a:rPr>
              <a:t> </a:t>
            </a:r>
            <a:r>
              <a:rPr lang="tr-TR" dirty="0" err="1" smtClean="0">
                <a:effectLst/>
                <a:latin typeface="Tahoma" pitchFamily="34" charset="0"/>
              </a:rPr>
              <a:t>cytokines</a:t>
            </a:r>
            <a:r>
              <a:rPr lang="tr-TR" dirty="0" smtClean="0">
                <a:effectLst/>
                <a:latin typeface="Tahoma" pitchFamily="34" charset="0"/>
              </a:rPr>
              <a:t> </a:t>
            </a:r>
            <a:r>
              <a:rPr lang="tr-TR" dirty="0">
                <a:effectLst/>
                <a:latin typeface="Tahoma" pitchFamily="34" charset="0"/>
              </a:rPr>
              <a:t>(IL-3, -4, -5 ve -</a:t>
            </a:r>
            <a:r>
              <a:rPr lang="tr-TR" dirty="0" smtClean="0">
                <a:effectLst/>
                <a:latin typeface="Tahoma" pitchFamily="34" charset="0"/>
              </a:rPr>
              <a:t>13)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tr-TR" dirty="0" err="1" smtClean="0">
                <a:effectLst/>
                <a:latin typeface="Tahoma" pitchFamily="34" charset="0"/>
              </a:rPr>
              <a:t>Histamine</a:t>
            </a:r>
            <a:r>
              <a:rPr lang="tr-TR" dirty="0" smtClean="0">
                <a:effectLst/>
                <a:latin typeface="Tahoma" pitchFamily="34" charset="0"/>
              </a:rPr>
              <a:t>, </a:t>
            </a:r>
            <a:r>
              <a:rPr lang="tr-TR" dirty="0" err="1" smtClean="0">
                <a:effectLst/>
                <a:latin typeface="Tahoma" pitchFamily="34" charset="0"/>
              </a:rPr>
              <a:t>triptase</a:t>
            </a:r>
            <a:r>
              <a:rPr lang="tr-TR" dirty="0" smtClean="0">
                <a:effectLst/>
                <a:latin typeface="Tahoma" pitchFamily="34" charset="0"/>
              </a:rPr>
              <a:t>, </a:t>
            </a:r>
            <a:r>
              <a:rPr lang="tr-TR" dirty="0" err="1" smtClean="0">
                <a:effectLst/>
                <a:latin typeface="Tahoma" pitchFamily="34" charset="0"/>
              </a:rPr>
              <a:t>prostanoids</a:t>
            </a:r>
            <a:r>
              <a:rPr lang="tr-TR" dirty="0" smtClean="0">
                <a:effectLst/>
                <a:latin typeface="Tahoma" pitchFamily="34" charset="0"/>
              </a:rPr>
              <a:t>, </a:t>
            </a:r>
            <a:r>
              <a:rPr lang="tr-TR" dirty="0" err="1" smtClean="0">
                <a:effectLst/>
                <a:latin typeface="Tahoma" pitchFamily="34" charset="0"/>
              </a:rPr>
              <a:t>leucotrienes</a:t>
            </a:r>
            <a:endParaRPr lang="tr-TR" dirty="0" smtClean="0">
              <a:effectLst/>
              <a:latin typeface="Tahoma" pitchFamily="34" charset="0"/>
            </a:endParaRPr>
          </a:p>
          <a:p>
            <a:pPr lvl="1">
              <a:lnSpc>
                <a:spcPct val="90000"/>
              </a:lnSpc>
              <a:buNone/>
              <a:defRPr/>
            </a:pPr>
            <a:endParaRPr lang="tr-TR" dirty="0">
              <a:effectLst/>
              <a:latin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tr-TR" sz="2800" dirty="0">
              <a:effectLst/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tr-TR" dirty="0" smtClean="0">
                <a:latin typeface="Tahoma" pitchFamily="34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Nasal</a:t>
            </a:r>
            <a:r>
              <a:rPr lang="tr-TR" dirty="0" smtClean="0">
                <a:effectLst/>
                <a:latin typeface="Comic Sans MS" pitchFamily="66" charset="0"/>
              </a:rPr>
              <a:t> Cs</a:t>
            </a:r>
            <a:endParaRPr lang="tr-TR" dirty="0">
              <a:effectLst/>
              <a:latin typeface="Comic Sans MS" pitchFamily="66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600200"/>
            <a:ext cx="8186737" cy="5257800"/>
          </a:xfrm>
          <a:solidFill>
            <a:schemeClr val="bg1"/>
          </a:solidFill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tr-TR" sz="2800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err="1" smtClean="0">
                <a:effectLst/>
                <a:latin typeface="Comic Sans MS" pitchFamily="66" charset="0"/>
              </a:rPr>
              <a:t>Decreases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the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symptoms</a:t>
            </a:r>
            <a:r>
              <a:rPr lang="tr-TR" dirty="0" smtClean="0">
                <a:effectLst/>
                <a:latin typeface="Comic Sans MS" pitchFamily="66" charset="0"/>
              </a:rPr>
              <a:t> of </a:t>
            </a:r>
            <a:r>
              <a:rPr lang="tr-TR" dirty="0" err="1" smtClean="0">
                <a:effectLst/>
                <a:latin typeface="Comic Sans MS" pitchFamily="66" charset="0"/>
              </a:rPr>
              <a:t>rhinitis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</a:p>
          <a:p>
            <a:pPr marL="0" indent="0">
              <a:buClr>
                <a:srgbClr val="FF0000"/>
              </a:buClr>
              <a:buNone/>
              <a:defRPr/>
            </a:pPr>
            <a:r>
              <a:rPr lang="tr-TR" dirty="0" smtClean="0">
                <a:effectLst/>
                <a:latin typeface="Comic Sans MS" pitchFamily="66" charset="0"/>
              </a:rPr>
              <a:t>(</a:t>
            </a:r>
            <a:r>
              <a:rPr lang="tr-TR" dirty="0" err="1" smtClean="0">
                <a:effectLst/>
                <a:latin typeface="Comic Sans MS" pitchFamily="66" charset="0"/>
              </a:rPr>
              <a:t>sneezing</a:t>
            </a:r>
            <a:r>
              <a:rPr lang="tr-TR" dirty="0" smtClean="0">
                <a:effectLst/>
                <a:latin typeface="Comic Sans MS" pitchFamily="66" charset="0"/>
              </a:rPr>
              <a:t>, </a:t>
            </a:r>
            <a:r>
              <a:rPr lang="tr-TR" dirty="0" err="1" smtClean="0">
                <a:effectLst/>
                <a:latin typeface="Comic Sans MS" pitchFamily="66" charset="0"/>
              </a:rPr>
              <a:t>rhinorhea</a:t>
            </a:r>
            <a:r>
              <a:rPr lang="tr-TR" dirty="0" smtClean="0">
                <a:effectLst/>
                <a:latin typeface="Comic Sans MS" pitchFamily="66" charset="0"/>
              </a:rPr>
              <a:t>, </a:t>
            </a:r>
            <a:r>
              <a:rPr lang="tr-TR" dirty="0" err="1" smtClean="0">
                <a:effectLst/>
                <a:latin typeface="Comic Sans MS" pitchFamily="66" charset="0"/>
              </a:rPr>
              <a:t>itchy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nose</a:t>
            </a:r>
            <a:r>
              <a:rPr lang="tr-TR" dirty="0" smtClean="0">
                <a:effectLst/>
                <a:latin typeface="Comic Sans MS" pitchFamily="66" charset="0"/>
              </a:rPr>
              <a:t>, </a:t>
            </a:r>
            <a:r>
              <a:rPr lang="tr-TR" dirty="0" err="1" smtClean="0">
                <a:effectLst/>
                <a:latin typeface="Comic Sans MS" pitchFamily="66" charset="0"/>
              </a:rPr>
              <a:t>nasal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obstruction</a:t>
            </a:r>
            <a:r>
              <a:rPr lang="tr-TR" dirty="0" smtClean="0">
                <a:effectLst/>
                <a:latin typeface="Comic Sans MS" pitchFamily="66" charset="0"/>
              </a:rPr>
              <a:t>).</a:t>
            </a:r>
            <a:endParaRPr lang="tr-TR" dirty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err="1" smtClean="0">
                <a:effectLst/>
                <a:latin typeface="Comic Sans MS" pitchFamily="66" charset="0"/>
              </a:rPr>
              <a:t>Effect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starts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later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than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antihistamines</a:t>
            </a:r>
            <a:r>
              <a:rPr lang="tr-TR" dirty="0" smtClean="0">
                <a:effectLst/>
                <a:latin typeface="Comic Sans MS" pitchFamily="66" charset="0"/>
              </a:rPr>
              <a:t>.</a:t>
            </a:r>
            <a:endParaRPr lang="tr-TR" dirty="0" smtClean="0">
              <a:latin typeface="Tahoma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tr-TR" dirty="0"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tr-TR" dirty="0" err="1">
                <a:effectLst/>
                <a:latin typeface="Comic Sans MS" pitchFamily="66" charset="0"/>
              </a:rPr>
              <a:t>Nasal</a:t>
            </a:r>
            <a:r>
              <a:rPr lang="tr-TR" dirty="0">
                <a:effectLst/>
                <a:latin typeface="Comic Sans MS" pitchFamily="66" charset="0"/>
              </a:rPr>
              <a:t> Cs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err="1">
                <a:effectLst/>
                <a:latin typeface="Comic Sans MS" pitchFamily="66" charset="0"/>
              </a:rPr>
              <a:t>Beclomethasone</a:t>
            </a:r>
            <a:r>
              <a:rPr lang="tr-TR" dirty="0">
                <a:effectLst/>
                <a:latin typeface="Comic Sans MS" pitchFamily="66" charset="0"/>
              </a:rPr>
              <a:t> </a:t>
            </a:r>
            <a:r>
              <a:rPr lang="tr-TR" dirty="0" err="1">
                <a:effectLst/>
                <a:latin typeface="Comic Sans MS" pitchFamily="66" charset="0"/>
              </a:rPr>
              <a:t>dipropionate</a:t>
            </a:r>
            <a:endParaRPr lang="tr-TR" dirty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err="1">
                <a:effectLst/>
                <a:latin typeface="Comic Sans MS" pitchFamily="66" charset="0"/>
              </a:rPr>
              <a:t>Budesonide</a:t>
            </a:r>
            <a:endParaRPr lang="tr-TR" dirty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err="1" smtClean="0">
                <a:effectLst/>
                <a:latin typeface="Comic Sans MS" pitchFamily="66" charset="0"/>
              </a:rPr>
              <a:t>Flunisolide</a:t>
            </a:r>
            <a:endParaRPr lang="tr-TR" dirty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err="1">
                <a:effectLst/>
                <a:latin typeface="Comic Sans MS" pitchFamily="66" charset="0"/>
              </a:rPr>
              <a:t>Fluticasone</a:t>
            </a:r>
            <a:r>
              <a:rPr lang="tr-TR" dirty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propionate</a:t>
            </a:r>
            <a:endParaRPr lang="tr-TR" dirty="0" smtClean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err="1" smtClean="0">
                <a:effectLst/>
                <a:latin typeface="Comic Sans MS" pitchFamily="66" charset="0"/>
              </a:rPr>
              <a:t>Fluticasone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furoate</a:t>
            </a:r>
            <a:endParaRPr lang="tr-TR" dirty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err="1">
                <a:effectLst/>
                <a:latin typeface="Comic Sans MS" pitchFamily="66" charset="0"/>
              </a:rPr>
              <a:t>Mometasone</a:t>
            </a:r>
            <a:r>
              <a:rPr lang="tr-TR" dirty="0">
                <a:effectLst/>
                <a:latin typeface="Comic Sans MS" pitchFamily="66" charset="0"/>
              </a:rPr>
              <a:t> </a:t>
            </a:r>
            <a:r>
              <a:rPr lang="tr-TR" dirty="0" err="1">
                <a:effectLst/>
                <a:latin typeface="Comic Sans MS" pitchFamily="66" charset="0"/>
              </a:rPr>
              <a:t>furoate</a:t>
            </a:r>
            <a:endParaRPr lang="tr-TR" dirty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err="1">
                <a:effectLst/>
                <a:latin typeface="Comic Sans MS" pitchFamily="66" charset="0"/>
              </a:rPr>
              <a:t>Triamcinolone</a:t>
            </a:r>
            <a:r>
              <a:rPr lang="tr-TR" dirty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acetonide</a:t>
            </a:r>
            <a:endParaRPr lang="tr-TR" dirty="0" smtClean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err="1" smtClean="0">
                <a:effectLst/>
                <a:latin typeface="Comic Sans MS" pitchFamily="66" charset="0"/>
              </a:rPr>
              <a:t>Ciclesonide</a:t>
            </a:r>
            <a:endParaRPr lang="tr-TR" dirty="0">
              <a:effectLst/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tr-TR" dirty="0" smtClean="0">
                <a:effectLst/>
                <a:latin typeface="Tahoma" pitchFamily="34" charset="0"/>
              </a:rPr>
              <a:t>Side </a:t>
            </a:r>
            <a:r>
              <a:rPr lang="tr-TR" dirty="0" err="1" smtClean="0">
                <a:effectLst/>
                <a:latin typeface="Tahoma" pitchFamily="34" charset="0"/>
              </a:rPr>
              <a:t>effects</a:t>
            </a:r>
            <a:endParaRPr lang="tr-TR" dirty="0">
              <a:effectLst/>
              <a:latin typeface="Tahoma" pitchFamily="34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00613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tr-TR" sz="2800" dirty="0" err="1" smtClean="0">
                <a:latin typeface="Comic Sans MS" pitchFamily="66" charset="0"/>
              </a:rPr>
              <a:t>Local</a:t>
            </a:r>
            <a:endParaRPr lang="tr-TR" sz="2800" dirty="0">
              <a:latin typeface="Comic Sans MS" pitchFamily="66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tr-TR" sz="2400" dirty="0" err="1" smtClean="0">
                <a:latin typeface="Comic Sans MS" pitchFamily="66" charset="0"/>
              </a:rPr>
              <a:t>Dry</a:t>
            </a:r>
            <a:r>
              <a:rPr lang="tr-TR" sz="2400" dirty="0" smtClean="0">
                <a:latin typeface="Comic Sans MS" pitchFamily="66" charset="0"/>
              </a:rPr>
              <a:t> </a:t>
            </a:r>
            <a:r>
              <a:rPr lang="tr-TR" sz="2400" dirty="0" err="1" smtClean="0">
                <a:latin typeface="Comic Sans MS" pitchFamily="66" charset="0"/>
              </a:rPr>
              <a:t>nose</a:t>
            </a:r>
            <a:endParaRPr lang="tr-TR" sz="2400" dirty="0">
              <a:latin typeface="Comic Sans MS" pitchFamily="66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tr-TR" sz="2400" dirty="0" err="1" smtClean="0">
                <a:latin typeface="Comic Sans MS" pitchFamily="66" charset="0"/>
              </a:rPr>
              <a:t>Bleeding</a:t>
            </a:r>
            <a:endParaRPr lang="tr-TR" sz="2400" dirty="0">
              <a:latin typeface="Comic Sans MS" pitchFamily="66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tr-TR" sz="2400" dirty="0" err="1" smtClean="0">
                <a:latin typeface="Comic Sans MS" pitchFamily="66" charset="0"/>
              </a:rPr>
              <a:t>Septal</a:t>
            </a:r>
            <a:r>
              <a:rPr lang="tr-TR" sz="2400" dirty="0" smtClean="0">
                <a:latin typeface="Comic Sans MS" pitchFamily="66" charset="0"/>
              </a:rPr>
              <a:t> </a:t>
            </a:r>
            <a:r>
              <a:rPr lang="tr-TR" sz="2400" dirty="0" err="1" smtClean="0">
                <a:latin typeface="Comic Sans MS" pitchFamily="66" charset="0"/>
              </a:rPr>
              <a:t>perforation</a:t>
            </a:r>
            <a:r>
              <a:rPr lang="tr-TR" sz="2400" dirty="0">
                <a:latin typeface="Comic Sans MS" pitchFamily="66" charset="0"/>
              </a:rPr>
              <a:t>: </a:t>
            </a:r>
            <a:r>
              <a:rPr lang="tr-TR" sz="2400" dirty="0" err="1" smtClean="0">
                <a:latin typeface="Comic Sans MS" pitchFamily="66" charset="0"/>
              </a:rPr>
              <a:t>Rare</a:t>
            </a:r>
            <a:r>
              <a:rPr lang="tr-TR" sz="2400" dirty="0" smtClean="0">
                <a:latin typeface="Comic Sans MS" pitchFamily="66" charset="0"/>
              </a:rPr>
              <a:t>. 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tr-TR" sz="2400" dirty="0" smtClean="0">
              <a:latin typeface="Comic Sans MS" pitchFamily="66" charset="0"/>
            </a:endParaRP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tr-TR" sz="2400" dirty="0" err="1" smtClean="0">
                <a:latin typeface="Comic Sans MS" pitchFamily="66" charset="0"/>
              </a:rPr>
              <a:t>Must</a:t>
            </a:r>
            <a:r>
              <a:rPr lang="tr-TR" sz="2400" dirty="0" smtClean="0">
                <a:latin typeface="Comic Sans MS" pitchFamily="66" charset="0"/>
              </a:rPr>
              <a:t> be </a:t>
            </a:r>
            <a:r>
              <a:rPr lang="tr-TR" sz="2400" dirty="0" err="1" smtClean="0">
                <a:latin typeface="Comic Sans MS" pitchFamily="66" charset="0"/>
              </a:rPr>
              <a:t>sprayed</a:t>
            </a:r>
            <a:r>
              <a:rPr lang="tr-TR" sz="2400" dirty="0" smtClean="0">
                <a:latin typeface="Comic Sans MS" pitchFamily="66" charset="0"/>
              </a:rPr>
              <a:t> </a:t>
            </a:r>
            <a:r>
              <a:rPr lang="tr-TR" sz="2400" dirty="0" err="1" smtClean="0">
                <a:latin typeface="Comic Sans MS" pitchFamily="66" charset="0"/>
              </a:rPr>
              <a:t>towards</a:t>
            </a:r>
            <a:r>
              <a:rPr lang="tr-TR" sz="2400" dirty="0" smtClean="0">
                <a:latin typeface="Comic Sans MS" pitchFamily="66" charset="0"/>
              </a:rPr>
              <a:t> </a:t>
            </a:r>
            <a:r>
              <a:rPr lang="tr-TR" sz="2400" dirty="0" err="1" smtClean="0">
                <a:latin typeface="Comic Sans MS" pitchFamily="66" charset="0"/>
              </a:rPr>
              <a:t>the</a:t>
            </a:r>
            <a:r>
              <a:rPr lang="tr-TR" sz="2400" dirty="0" smtClean="0">
                <a:latin typeface="Comic Sans MS" pitchFamily="66" charset="0"/>
              </a:rPr>
              <a:t> </a:t>
            </a:r>
            <a:r>
              <a:rPr lang="tr-TR" sz="2400" dirty="0" err="1" smtClean="0">
                <a:latin typeface="Comic Sans MS" pitchFamily="66" charset="0"/>
              </a:rPr>
              <a:t>lateral</a:t>
            </a:r>
            <a:r>
              <a:rPr lang="tr-TR" sz="2400" dirty="0" smtClean="0">
                <a:latin typeface="Comic Sans MS" pitchFamily="66" charset="0"/>
              </a:rPr>
              <a:t> </a:t>
            </a:r>
            <a:r>
              <a:rPr lang="tr-TR" sz="2400" dirty="0" err="1" smtClean="0">
                <a:latin typeface="Comic Sans MS" pitchFamily="66" charset="0"/>
              </a:rPr>
              <a:t>wall</a:t>
            </a:r>
            <a:r>
              <a:rPr lang="tr-TR" sz="2400" dirty="0" smtClean="0">
                <a:latin typeface="Comic Sans MS" pitchFamily="66" charset="0"/>
              </a:rPr>
              <a:t> of </a:t>
            </a:r>
            <a:r>
              <a:rPr lang="tr-TR" sz="2400" dirty="0" err="1" smtClean="0">
                <a:latin typeface="Comic Sans MS" pitchFamily="66" charset="0"/>
              </a:rPr>
              <a:t>the</a:t>
            </a:r>
            <a:r>
              <a:rPr lang="tr-TR" sz="2400" dirty="0" smtClean="0">
                <a:latin typeface="Comic Sans MS" pitchFamily="66" charset="0"/>
              </a:rPr>
              <a:t> </a:t>
            </a:r>
            <a:r>
              <a:rPr lang="tr-TR" sz="2400" dirty="0" err="1" smtClean="0">
                <a:latin typeface="Comic Sans MS" pitchFamily="66" charset="0"/>
              </a:rPr>
              <a:t>nose</a:t>
            </a:r>
            <a:endParaRPr lang="tr-TR" sz="2400" dirty="0" smtClean="0">
              <a:latin typeface="Comic Sans MS" pitchFamily="66" charset="0"/>
            </a:endParaRP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tr-TR" sz="2400" dirty="0" smtClean="0">
              <a:latin typeface="Comic Sans MS" pitchFamily="66" charset="0"/>
            </a:endParaRP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tr-TR" sz="2400" dirty="0">
              <a:latin typeface="Comic Sans MS" pitchFamily="66" charset="0"/>
            </a:endParaRP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tr-TR" sz="2400" dirty="0">
              <a:latin typeface="Comic Sans MS" pitchFamily="66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6632"/>
            <a:ext cx="2771775" cy="1559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>
                <a:effectLst/>
              </a:rPr>
              <a:t>I</a:t>
            </a:r>
            <a:r>
              <a:rPr lang="tr-TR" dirty="0" err="1" smtClean="0">
                <a:effectLst/>
              </a:rPr>
              <a:t>nhaler</a:t>
            </a:r>
            <a:r>
              <a:rPr lang="tr-TR" dirty="0" smtClean="0">
                <a:effectLst/>
              </a:rPr>
              <a:t> Cs</a:t>
            </a:r>
            <a:endParaRPr lang="tr-TR" dirty="0">
              <a:effectLst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7638"/>
            <a:ext cx="8401050" cy="47085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Used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for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asthma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treatment</a:t>
            </a:r>
            <a:endParaRPr lang="tr-TR" dirty="0" smtClean="0">
              <a:latin typeface="Comic Sans MS" pitchFamily="66" charset="0"/>
            </a:endParaRPr>
          </a:p>
          <a:p>
            <a:pPr marL="0" indent="0" eaLnBrk="1" hangingPunct="1">
              <a:buNone/>
              <a:defRPr/>
            </a:pPr>
            <a:r>
              <a:rPr lang="tr-TR" dirty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Decreases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airway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inflammation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</a:p>
          <a:p>
            <a:pPr marL="0" indent="0" eaLnBrk="1" hangingPunct="1">
              <a:buNone/>
              <a:defRPr/>
            </a:pPr>
            <a:endParaRPr lang="tr-TR" dirty="0" smtClean="0">
              <a:effectLst/>
              <a:latin typeface="Comic Sans MS" pitchFamily="66" charset="0"/>
            </a:endParaRP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QoL</a:t>
            </a:r>
            <a:endParaRPr lang="tr-TR" dirty="0" smtClean="0">
              <a:effectLst/>
              <a:latin typeface="Comic Sans MS" pitchFamily="66" charset="0"/>
            </a:endParaRP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tr-TR" dirty="0" err="1" smtClean="0">
                <a:effectLst/>
                <a:latin typeface="Comic Sans MS" pitchFamily="66" charset="0"/>
              </a:rPr>
              <a:t>Symptoms</a:t>
            </a:r>
            <a:endParaRPr lang="tr-TR" dirty="0" smtClean="0">
              <a:effectLst/>
              <a:latin typeface="Comic Sans MS" pitchFamily="66" charset="0"/>
            </a:endParaRPr>
          </a:p>
          <a:p>
            <a:pPr eaLnBrk="1" hangingPunct="1">
              <a:buFont typeface="Arial" charset="0"/>
              <a:buBlip>
                <a:blip r:embed="rId3"/>
              </a:buBlip>
              <a:defRPr/>
            </a:pPr>
            <a:r>
              <a:rPr lang="tr-TR" dirty="0" err="1" smtClean="0">
                <a:effectLst/>
                <a:latin typeface="Comic Sans MS" pitchFamily="66" charset="0"/>
              </a:rPr>
              <a:t>Pulmonary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functions</a:t>
            </a:r>
            <a:r>
              <a:rPr lang="tr-TR" dirty="0">
                <a:effectLst/>
                <a:latin typeface="Comic Sans MS" pitchFamily="66" charset="0"/>
              </a:rPr>
              <a:t> </a:t>
            </a:r>
            <a:r>
              <a:rPr lang="tr-TR" dirty="0" smtClean="0">
                <a:effectLst/>
                <a:latin typeface="Comic Sans MS" pitchFamily="66" charset="0"/>
              </a:rPr>
              <a:t>           </a:t>
            </a:r>
            <a:r>
              <a:rPr lang="tr-TR" dirty="0" err="1">
                <a:effectLst/>
                <a:latin typeface="Comic Sans MS" pitchFamily="66" charset="0"/>
              </a:rPr>
              <a:t>i</a:t>
            </a:r>
            <a:r>
              <a:rPr lang="tr-TR" dirty="0" err="1" smtClean="0">
                <a:effectLst/>
                <a:latin typeface="Comic Sans MS" pitchFamily="66" charset="0"/>
              </a:rPr>
              <a:t>mprovement</a:t>
            </a:r>
            <a:endParaRPr lang="en-US" dirty="0" smtClean="0">
              <a:effectLst/>
              <a:latin typeface="Comic Sans MS" pitchFamily="66" charset="0"/>
            </a:endParaRP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tr-TR" dirty="0" smtClean="0">
                <a:effectLst/>
                <a:latin typeface="Comic Sans MS" pitchFamily="66" charset="0"/>
              </a:rPr>
              <a:t>BHR</a:t>
            </a: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tr-TR" dirty="0" err="1" smtClean="0">
                <a:effectLst/>
                <a:latin typeface="Comic Sans MS" pitchFamily="66" charset="0"/>
              </a:rPr>
              <a:t>Asthma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exacerbations</a:t>
            </a:r>
            <a:r>
              <a:rPr lang="tr-TR" dirty="0" smtClean="0">
                <a:effectLst/>
                <a:latin typeface="Comic Sans MS" pitchFamily="66" charset="0"/>
              </a:rPr>
              <a:t>,</a:t>
            </a:r>
          </a:p>
          <a:p>
            <a:pPr marL="0" indent="0" eaLnBrk="1" hangingPunct="1">
              <a:buNone/>
              <a:defRPr/>
            </a:pP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hospitalizations</a:t>
            </a:r>
            <a:endParaRPr lang="en-US" dirty="0" smtClean="0">
              <a:effectLst/>
              <a:latin typeface="Comic Sans MS" pitchFamily="66" charset="0"/>
            </a:endParaRPr>
          </a:p>
          <a:p>
            <a:pPr>
              <a:defRPr/>
            </a:pPr>
            <a:endParaRPr lang="tr-TR" dirty="0" smtClean="0">
              <a:latin typeface="Comic Sans MS" pitchFamily="66" charset="0"/>
            </a:endParaRPr>
          </a:p>
          <a:p>
            <a:pPr>
              <a:buFont typeface="Arial" charset="0"/>
              <a:buNone/>
              <a:defRPr/>
            </a:pPr>
            <a:r>
              <a:rPr lang="tr-TR" dirty="0" smtClean="0">
                <a:latin typeface="Comic Sans MS" pitchFamily="66" charset="0"/>
              </a:rPr>
              <a:t>   </a:t>
            </a:r>
          </a:p>
          <a:p>
            <a:pPr>
              <a:buFont typeface="Arial" charset="0"/>
              <a:buNone/>
              <a:defRPr/>
            </a:pPr>
            <a:endParaRPr lang="tr-TR" dirty="0"/>
          </a:p>
        </p:txBody>
      </p:sp>
      <p:sp>
        <p:nvSpPr>
          <p:cNvPr id="40964" name="AutoShape 4"/>
          <p:cNvSpPr>
            <a:spLocks/>
          </p:cNvSpPr>
          <p:nvPr/>
        </p:nvSpPr>
        <p:spPr bwMode="auto">
          <a:xfrm>
            <a:off x="5364088" y="2780928"/>
            <a:ext cx="657192" cy="3880917"/>
          </a:xfrm>
          <a:prstGeom prst="rightBrace">
            <a:avLst>
              <a:gd name="adj1" fmla="val 19659"/>
              <a:gd name="adj2" fmla="val 5245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tr-TR" dirty="0" err="1">
                <a:effectLst/>
                <a:latin typeface="Comic Sans MS" pitchFamily="66" charset="0"/>
              </a:rPr>
              <a:t>I</a:t>
            </a:r>
            <a:r>
              <a:rPr lang="tr-TR" dirty="0" err="1" smtClean="0">
                <a:effectLst/>
                <a:latin typeface="Comic Sans MS" pitchFamily="66" charset="0"/>
              </a:rPr>
              <a:t>nhaler</a:t>
            </a:r>
            <a:r>
              <a:rPr lang="tr-TR" dirty="0" smtClean="0">
                <a:effectLst/>
                <a:latin typeface="Comic Sans MS" pitchFamily="66" charset="0"/>
              </a:rPr>
              <a:t> Cs</a:t>
            </a:r>
            <a:endParaRPr lang="tr-TR" dirty="0">
              <a:effectLst/>
              <a:latin typeface="Comic Sans MS" pitchFamily="66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785926"/>
            <a:ext cx="8229600" cy="4525963"/>
          </a:xfrm>
          <a:solidFill>
            <a:schemeClr val="bg1"/>
          </a:solidFill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err="1">
                <a:effectLst/>
                <a:latin typeface="Comic Sans MS" pitchFamily="66" charset="0"/>
              </a:rPr>
              <a:t>Beclomethasone</a:t>
            </a:r>
            <a:r>
              <a:rPr lang="tr-TR" dirty="0">
                <a:effectLst/>
                <a:latin typeface="Comic Sans MS" pitchFamily="66" charset="0"/>
              </a:rPr>
              <a:t> </a:t>
            </a:r>
            <a:r>
              <a:rPr lang="tr-TR" dirty="0" err="1">
                <a:effectLst/>
                <a:latin typeface="Comic Sans MS" pitchFamily="66" charset="0"/>
              </a:rPr>
              <a:t>dipropionate</a:t>
            </a:r>
            <a:endParaRPr lang="tr-TR" dirty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err="1">
                <a:effectLst/>
                <a:latin typeface="Comic Sans MS" pitchFamily="66" charset="0"/>
              </a:rPr>
              <a:t>Budesonide</a:t>
            </a:r>
            <a:endParaRPr lang="tr-TR" dirty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err="1">
                <a:effectLst/>
                <a:latin typeface="Comic Sans MS" pitchFamily="66" charset="0"/>
              </a:rPr>
              <a:t>Ciclesonide</a:t>
            </a:r>
            <a:endParaRPr lang="tr-TR" dirty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err="1" smtClean="0">
                <a:effectLst/>
                <a:latin typeface="Comic Sans MS" pitchFamily="66" charset="0"/>
              </a:rPr>
              <a:t>Fluticasone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propionate</a:t>
            </a:r>
            <a:endParaRPr lang="tr-TR" dirty="0" smtClean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err="1" smtClean="0">
                <a:effectLst/>
                <a:latin typeface="Comic Sans MS" pitchFamily="66" charset="0"/>
              </a:rPr>
              <a:t>Fluticasone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furoate</a:t>
            </a:r>
            <a:endParaRPr lang="tr-TR" dirty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err="1">
                <a:effectLst/>
                <a:latin typeface="Comic Sans MS" pitchFamily="66" charset="0"/>
              </a:rPr>
              <a:t>Mometasone</a:t>
            </a:r>
            <a:r>
              <a:rPr lang="tr-TR" dirty="0">
                <a:effectLst/>
                <a:latin typeface="Comic Sans MS" pitchFamily="66" charset="0"/>
              </a:rPr>
              <a:t> </a:t>
            </a:r>
            <a:r>
              <a:rPr lang="tr-TR" dirty="0" err="1">
                <a:effectLst/>
                <a:latin typeface="Comic Sans MS" pitchFamily="66" charset="0"/>
              </a:rPr>
              <a:t>furoate</a:t>
            </a:r>
            <a:endParaRPr lang="tr-TR" dirty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err="1">
                <a:effectLst/>
                <a:latin typeface="Comic Sans MS" pitchFamily="66" charset="0"/>
              </a:rPr>
              <a:t>Triamcinolone</a:t>
            </a:r>
            <a:r>
              <a:rPr lang="tr-TR" dirty="0">
                <a:effectLst/>
                <a:latin typeface="Comic Sans MS" pitchFamily="66" charset="0"/>
              </a:rPr>
              <a:t> </a:t>
            </a:r>
            <a:r>
              <a:rPr lang="tr-TR" dirty="0" err="1">
                <a:effectLst/>
                <a:latin typeface="Comic Sans MS" pitchFamily="66" charset="0"/>
              </a:rPr>
              <a:t>acetonide</a:t>
            </a:r>
            <a:endParaRPr lang="tr-TR" dirty="0">
              <a:effectLst/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effectLst/>
              </a:rPr>
              <a:t>Side </a:t>
            </a:r>
            <a:r>
              <a:rPr lang="tr-TR" dirty="0" err="1" smtClean="0">
                <a:effectLst/>
              </a:rPr>
              <a:t>effects</a:t>
            </a:r>
            <a:r>
              <a:rPr lang="tr-TR" dirty="0" smtClean="0">
                <a:effectLst/>
              </a:rPr>
              <a:t> of </a:t>
            </a:r>
            <a:r>
              <a:rPr lang="tr-TR" dirty="0" err="1" smtClean="0">
                <a:effectLst/>
                <a:latin typeface="Comic Sans MS" pitchFamily="66" charset="0"/>
              </a:rPr>
              <a:t>inhaler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>
                <a:effectLst/>
                <a:latin typeface="Comic Sans MS" pitchFamily="66" charset="0"/>
              </a:rPr>
              <a:t>Cs</a:t>
            </a:r>
            <a:endParaRPr lang="tr-TR" dirty="0">
              <a:effectLst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625" y="1428750"/>
            <a:ext cx="8358188" cy="5143500"/>
          </a:xfrm>
        </p:spPr>
        <p:txBody>
          <a:bodyPr/>
          <a:lstStyle/>
          <a:p>
            <a:pPr>
              <a:defRPr/>
            </a:pPr>
            <a:r>
              <a:rPr lang="tr-TR" dirty="0" err="1" smtClean="0">
                <a:effectLst/>
                <a:latin typeface="Comic Sans MS" pitchFamily="66" charset="0"/>
              </a:rPr>
              <a:t>Local</a:t>
            </a:r>
            <a:r>
              <a:rPr lang="tr-TR" dirty="0" smtClean="0">
                <a:effectLst/>
                <a:latin typeface="Comic Sans MS" pitchFamily="66" charset="0"/>
              </a:rPr>
              <a:t> (</a:t>
            </a:r>
            <a:r>
              <a:rPr lang="tr-TR" dirty="0" err="1" smtClean="0">
                <a:effectLst/>
                <a:latin typeface="Comic Sans MS" pitchFamily="66" charset="0"/>
              </a:rPr>
              <a:t>common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side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effects</a:t>
            </a:r>
            <a:r>
              <a:rPr lang="tr-TR" dirty="0" smtClean="0">
                <a:effectLst/>
                <a:latin typeface="Comic Sans MS" pitchFamily="66" charset="0"/>
              </a:rPr>
              <a:t>)</a:t>
            </a:r>
          </a:p>
          <a:p>
            <a:pPr>
              <a:buNone/>
              <a:defRPr/>
            </a:pPr>
            <a:r>
              <a:rPr lang="tr-TR" dirty="0" smtClean="0">
                <a:effectLst/>
                <a:latin typeface="Comic Sans MS" pitchFamily="66" charset="0"/>
              </a:rPr>
              <a:t>     </a:t>
            </a:r>
            <a:r>
              <a:rPr lang="tr-TR" dirty="0" err="1" smtClean="0">
                <a:effectLst/>
                <a:latin typeface="Comic Sans MS" panose="030F0702030302020204" pitchFamily="66" charset="0"/>
              </a:rPr>
              <a:t>Hoarseness</a:t>
            </a:r>
            <a:endParaRPr lang="tr-TR" dirty="0" smtClean="0">
              <a:effectLst/>
              <a:latin typeface="Comic Sans MS" pitchFamily="66" charset="0"/>
            </a:endParaRPr>
          </a:p>
          <a:p>
            <a:pPr>
              <a:buFont typeface="Arial" charset="0"/>
              <a:buNone/>
              <a:defRPr/>
            </a:pPr>
            <a:r>
              <a:rPr lang="tr-TR" dirty="0" smtClean="0">
                <a:effectLst/>
                <a:latin typeface="Comic Sans MS" pitchFamily="66" charset="0"/>
              </a:rPr>
              <a:t>     </a:t>
            </a:r>
            <a:r>
              <a:rPr lang="tr-TR" dirty="0" err="1" smtClean="0">
                <a:effectLst/>
                <a:latin typeface="Comic Sans MS" pitchFamily="66" charset="0"/>
              </a:rPr>
              <a:t>Cough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tr-TR" dirty="0" smtClean="0">
                <a:effectLst/>
                <a:latin typeface="Comic Sans MS" pitchFamily="66" charset="0"/>
              </a:rPr>
              <a:t>     Oral </a:t>
            </a:r>
            <a:r>
              <a:rPr lang="tr-TR" dirty="0" err="1" smtClean="0">
                <a:effectLst/>
                <a:latin typeface="Comic Sans MS" pitchFamily="66" charset="0"/>
              </a:rPr>
              <a:t>candida</a:t>
            </a:r>
            <a:endParaRPr lang="tr-TR" dirty="0" smtClean="0">
              <a:effectLst/>
              <a:latin typeface="Comic Sans MS" pitchFamily="66" charset="0"/>
            </a:endParaRPr>
          </a:p>
          <a:p>
            <a:pPr>
              <a:defRPr/>
            </a:pPr>
            <a:r>
              <a:rPr lang="tr-TR" dirty="0" err="1" smtClean="0">
                <a:effectLst/>
                <a:latin typeface="Comic Sans MS" pitchFamily="66" charset="0"/>
              </a:rPr>
              <a:t>Systemic</a:t>
            </a:r>
            <a:r>
              <a:rPr lang="tr-TR" dirty="0" smtClean="0">
                <a:effectLst/>
                <a:latin typeface="Comic Sans MS" pitchFamily="66" charset="0"/>
              </a:rPr>
              <a:t> (</a:t>
            </a:r>
            <a:r>
              <a:rPr lang="tr-TR" dirty="0" err="1" smtClean="0">
                <a:effectLst/>
                <a:latin typeface="Comic Sans MS" pitchFamily="66" charset="0"/>
              </a:rPr>
              <a:t>rare</a:t>
            </a:r>
            <a:r>
              <a:rPr lang="tr-TR" dirty="0" smtClean="0">
                <a:effectLst/>
                <a:latin typeface="Comic Sans MS" pitchFamily="66" charset="0"/>
              </a:rPr>
              <a:t>)</a:t>
            </a:r>
          </a:p>
          <a:p>
            <a:pPr>
              <a:buFont typeface="Arial" charset="0"/>
              <a:buNone/>
              <a:defRPr/>
            </a:pPr>
            <a:r>
              <a:rPr lang="tr-TR" dirty="0" smtClean="0">
                <a:effectLst/>
                <a:latin typeface="Comic Sans MS" pitchFamily="66" charset="0"/>
              </a:rPr>
              <a:t>     Adrenal </a:t>
            </a:r>
            <a:r>
              <a:rPr lang="tr-TR" dirty="0" err="1" smtClean="0">
                <a:effectLst/>
                <a:latin typeface="Comic Sans MS" pitchFamily="66" charset="0"/>
              </a:rPr>
              <a:t>supression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tr-TR" dirty="0" smtClean="0">
                <a:effectLst/>
                <a:latin typeface="Comic Sans MS" pitchFamily="66" charset="0"/>
              </a:rPr>
              <a:t>     </a:t>
            </a:r>
            <a:r>
              <a:rPr lang="tr-TR" dirty="0" err="1" smtClean="0">
                <a:effectLst/>
                <a:latin typeface="Comic Sans MS" pitchFamily="66" charset="0"/>
              </a:rPr>
              <a:t>Cataract</a:t>
            </a:r>
            <a:endParaRPr lang="tr-TR" dirty="0" smtClean="0">
              <a:effectLst/>
              <a:latin typeface="Comic Sans MS" pitchFamily="66" charset="0"/>
            </a:endParaRPr>
          </a:p>
          <a:p>
            <a:pPr>
              <a:buFont typeface="Arial" charset="0"/>
              <a:buNone/>
              <a:defRPr/>
            </a:pPr>
            <a:r>
              <a:rPr lang="tr-TR" dirty="0" smtClean="0">
                <a:effectLst/>
                <a:latin typeface="Comic Sans MS" pitchFamily="66" charset="0"/>
              </a:rPr>
              <a:t>     </a:t>
            </a:r>
            <a:r>
              <a:rPr lang="tr-TR" dirty="0" err="1" smtClean="0">
                <a:effectLst/>
                <a:latin typeface="Comic Sans MS" pitchFamily="66" charset="0"/>
              </a:rPr>
              <a:t>Glaucoma</a:t>
            </a:r>
            <a:endParaRPr lang="en-US" dirty="0" smtClean="0">
              <a:effectLst/>
              <a:latin typeface="Comic Sans MS" pitchFamily="66" charset="0"/>
            </a:endParaRP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9810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tr-TR" sz="3600" dirty="0" err="1" smtClean="0">
                <a:solidFill>
                  <a:srgbClr val="C00000"/>
                </a:solidFill>
                <a:effectLst/>
                <a:latin typeface="Comic Sans MS" pitchFamily="66" charset="0"/>
              </a:rPr>
              <a:t>Systemic</a:t>
            </a:r>
            <a:r>
              <a:rPr lang="tr-TR" sz="3600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 Cs</a:t>
            </a:r>
            <a:endParaRPr lang="tr-TR" dirty="0">
              <a:solidFill>
                <a:srgbClr val="C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2143125"/>
            <a:ext cx="7772400" cy="4114800"/>
          </a:xfrm>
          <a:solidFill>
            <a:schemeClr val="bg1"/>
          </a:solidFill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tr-TR" sz="2800" dirty="0" err="1" smtClean="0">
                <a:effectLst/>
                <a:latin typeface="Comic Sans MS" pitchFamily="66" charset="0"/>
              </a:rPr>
              <a:t>Most</a:t>
            </a:r>
            <a:r>
              <a:rPr lang="tr-TR" sz="2800" dirty="0" smtClean="0">
                <a:effectLst/>
                <a:latin typeface="Comic Sans MS" pitchFamily="66" charset="0"/>
              </a:rPr>
              <a:t> </a:t>
            </a:r>
            <a:r>
              <a:rPr lang="tr-TR" sz="2800" dirty="0" err="1" smtClean="0">
                <a:effectLst/>
                <a:latin typeface="Comic Sans MS" pitchFamily="66" charset="0"/>
              </a:rPr>
              <a:t>effective</a:t>
            </a:r>
            <a:r>
              <a:rPr lang="tr-TR" sz="2800" dirty="0" smtClean="0">
                <a:effectLst/>
                <a:latin typeface="Comic Sans MS" pitchFamily="66" charset="0"/>
              </a:rPr>
              <a:t> anti-</a:t>
            </a:r>
            <a:r>
              <a:rPr lang="tr-TR" sz="2800" dirty="0" err="1" smtClean="0">
                <a:effectLst/>
                <a:latin typeface="Comic Sans MS" pitchFamily="66" charset="0"/>
              </a:rPr>
              <a:t>inflammatory</a:t>
            </a:r>
            <a:r>
              <a:rPr lang="tr-TR" sz="2800" dirty="0" smtClean="0">
                <a:effectLst/>
                <a:latin typeface="Comic Sans MS" pitchFamily="66" charset="0"/>
              </a:rPr>
              <a:t> </a:t>
            </a:r>
            <a:r>
              <a:rPr lang="tr-TR" sz="2800" dirty="0" err="1" smtClean="0">
                <a:effectLst/>
                <a:latin typeface="Comic Sans MS" pitchFamily="66" charset="0"/>
              </a:rPr>
              <a:t>drugs</a:t>
            </a:r>
            <a:r>
              <a:rPr lang="tr-TR" sz="2800" dirty="0" smtClean="0">
                <a:effectLst/>
                <a:latin typeface="Comic Sans MS" pitchFamily="66" charset="0"/>
              </a:rPr>
              <a:t> </a:t>
            </a:r>
            <a:r>
              <a:rPr lang="tr-TR" sz="2800" dirty="0" err="1" smtClean="0">
                <a:effectLst/>
                <a:latin typeface="Comic Sans MS" pitchFamily="66" charset="0"/>
              </a:rPr>
              <a:t>that</a:t>
            </a:r>
            <a:r>
              <a:rPr lang="tr-TR" sz="2800" dirty="0" smtClean="0">
                <a:effectLst/>
                <a:latin typeface="Comic Sans MS" pitchFamily="66" charset="0"/>
              </a:rPr>
              <a:t> </a:t>
            </a:r>
            <a:r>
              <a:rPr lang="tr-TR" sz="2800" dirty="0" err="1" smtClean="0">
                <a:effectLst/>
                <a:latin typeface="Comic Sans MS" pitchFamily="66" charset="0"/>
              </a:rPr>
              <a:t>supresses</a:t>
            </a:r>
            <a:r>
              <a:rPr lang="tr-TR" sz="2800" dirty="0" smtClean="0">
                <a:effectLst/>
                <a:latin typeface="Comic Sans MS" pitchFamily="66" charset="0"/>
              </a:rPr>
              <a:t> </a:t>
            </a:r>
            <a:r>
              <a:rPr lang="tr-TR" sz="2800" dirty="0" err="1" smtClean="0">
                <a:effectLst/>
                <a:latin typeface="Comic Sans MS" pitchFamily="66" charset="0"/>
              </a:rPr>
              <a:t>chemokines</a:t>
            </a:r>
            <a:r>
              <a:rPr lang="tr-TR" sz="2800" dirty="0" smtClean="0">
                <a:effectLst/>
                <a:latin typeface="Comic Sans MS" pitchFamily="66" charset="0"/>
              </a:rPr>
              <a:t> </a:t>
            </a:r>
            <a:r>
              <a:rPr lang="tr-TR" sz="2800" dirty="0" err="1" smtClean="0">
                <a:effectLst/>
                <a:latin typeface="Comic Sans MS" pitchFamily="66" charset="0"/>
              </a:rPr>
              <a:t>and</a:t>
            </a:r>
            <a:r>
              <a:rPr lang="tr-TR" sz="2800" dirty="0" smtClean="0">
                <a:effectLst/>
                <a:latin typeface="Comic Sans MS" pitchFamily="66" charset="0"/>
              </a:rPr>
              <a:t> </a:t>
            </a:r>
            <a:r>
              <a:rPr lang="tr-TR" sz="2800" dirty="0" err="1" smtClean="0">
                <a:effectLst/>
                <a:latin typeface="Comic Sans MS" pitchFamily="66" charset="0"/>
              </a:rPr>
              <a:t>citokines</a:t>
            </a:r>
            <a:endParaRPr lang="tr-TR" sz="2800" dirty="0" smtClean="0">
              <a:effectLst/>
              <a:latin typeface="Comic Sans MS" pitchFamily="66" charset="0"/>
            </a:endParaRPr>
          </a:p>
          <a:p>
            <a:pPr marL="0" indent="0">
              <a:buClr>
                <a:srgbClr val="FF0000"/>
              </a:buClr>
              <a:buNone/>
              <a:defRPr/>
            </a:pPr>
            <a:r>
              <a:rPr lang="tr-TR" sz="2800" dirty="0" smtClean="0">
                <a:effectLst/>
                <a:latin typeface="Comic Sans MS" pitchFamily="66" charset="0"/>
              </a:rPr>
              <a:t> </a:t>
            </a:r>
            <a:endParaRPr lang="tr-TR" sz="2800" b="1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tr-TR" sz="2800" dirty="0">
                <a:effectLst/>
                <a:latin typeface="Comic Sans MS" pitchFamily="66" charset="0"/>
              </a:rPr>
              <a:t>Daily </a:t>
            </a:r>
            <a:r>
              <a:rPr lang="tr-TR" sz="2800" dirty="0" err="1">
                <a:effectLst/>
                <a:latin typeface="Comic Sans MS" pitchFamily="66" charset="0"/>
              </a:rPr>
              <a:t>dose</a:t>
            </a:r>
            <a:r>
              <a:rPr lang="tr-TR" sz="2800" dirty="0">
                <a:effectLst/>
                <a:latin typeface="Comic Sans MS" pitchFamily="66" charset="0"/>
              </a:rPr>
              <a:t> (40-60 mg/</a:t>
            </a:r>
            <a:r>
              <a:rPr lang="tr-TR" sz="2800" dirty="0" err="1">
                <a:effectLst/>
                <a:latin typeface="Comic Sans MS" pitchFamily="66" charset="0"/>
              </a:rPr>
              <a:t>day</a:t>
            </a:r>
            <a:r>
              <a:rPr lang="tr-TR" sz="2800" dirty="0">
                <a:effectLst/>
                <a:latin typeface="Comic Sans MS" pitchFamily="66" charset="0"/>
              </a:rPr>
              <a:t> </a:t>
            </a:r>
            <a:r>
              <a:rPr lang="tr-TR" sz="2800" dirty="0" err="1">
                <a:effectLst/>
                <a:latin typeface="Comic Sans MS" pitchFamily="66" charset="0"/>
              </a:rPr>
              <a:t>methyl</a:t>
            </a:r>
            <a:r>
              <a:rPr lang="tr-TR" sz="2800" dirty="0">
                <a:effectLst/>
                <a:latin typeface="Comic Sans MS" pitchFamily="66" charset="0"/>
              </a:rPr>
              <a:t> </a:t>
            </a:r>
            <a:r>
              <a:rPr lang="tr-TR" sz="2800" dirty="0" err="1">
                <a:effectLst/>
                <a:latin typeface="Comic Sans MS" pitchFamily="66" charset="0"/>
              </a:rPr>
              <a:t>prednisolon</a:t>
            </a:r>
            <a:r>
              <a:rPr lang="tr-TR" sz="2800" dirty="0">
                <a:effectLst/>
                <a:latin typeface="Comic Sans MS" pitchFamily="66" charset="0"/>
              </a:rPr>
              <a:t> </a:t>
            </a:r>
            <a:r>
              <a:rPr lang="tr-TR" sz="2800" dirty="0" err="1">
                <a:effectLst/>
                <a:latin typeface="Comic Sans MS" pitchFamily="66" charset="0"/>
              </a:rPr>
              <a:t>or</a:t>
            </a:r>
            <a:r>
              <a:rPr lang="tr-TR" sz="2800" dirty="0">
                <a:effectLst/>
                <a:latin typeface="Comic Sans MS" pitchFamily="66" charset="0"/>
              </a:rPr>
              <a:t> </a:t>
            </a:r>
            <a:r>
              <a:rPr lang="tr-TR" sz="2800" dirty="0" err="1">
                <a:effectLst/>
                <a:latin typeface="Comic Sans MS" pitchFamily="66" charset="0"/>
              </a:rPr>
              <a:t>equivalent</a:t>
            </a:r>
            <a:r>
              <a:rPr lang="tr-TR" sz="2800" dirty="0">
                <a:effectLst/>
                <a:latin typeface="Comic Sans MS" pitchFamily="66" charset="0"/>
              </a:rPr>
              <a:t>) </a:t>
            </a:r>
          </a:p>
          <a:p>
            <a:pPr>
              <a:buFontTx/>
              <a:buNone/>
              <a:defRPr/>
            </a:pPr>
            <a:endParaRPr lang="tr-TR" sz="800" dirty="0">
              <a:latin typeface="Verdana" pitchFamily="34" charset="0"/>
            </a:endParaRPr>
          </a:p>
          <a:p>
            <a:pPr>
              <a:buFont typeface="Arial" charset="0"/>
              <a:buNone/>
              <a:defRPr/>
            </a:pPr>
            <a:endParaRPr lang="tr-TR" sz="2800" dirty="0">
              <a:latin typeface="Verdana" pitchFamily="34" charset="0"/>
            </a:endParaRPr>
          </a:p>
          <a:p>
            <a:pPr>
              <a:buFontTx/>
              <a:buNone/>
              <a:defRPr/>
            </a:pPr>
            <a:endParaRPr lang="tr-TR" sz="2800" dirty="0"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15 Metin kutusu"/>
          <p:cNvSpPr txBox="1">
            <a:spLocks noChangeArrowheads="1"/>
          </p:cNvSpPr>
          <p:nvPr/>
        </p:nvSpPr>
        <p:spPr bwMode="auto">
          <a:xfrm>
            <a:off x="971600" y="531182"/>
            <a:ext cx="75111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800" b="1" dirty="0" smtClean="0">
                <a:latin typeface="Comic Sans MS" pitchFamily="66" charset="0"/>
              </a:rPr>
              <a:t>WHAT ARE THE ALLERGIC DISEASES?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2060" name="16 Metin kutusu"/>
          <p:cNvSpPr txBox="1">
            <a:spLocks noChangeArrowheads="1"/>
          </p:cNvSpPr>
          <p:nvPr/>
        </p:nvSpPr>
        <p:spPr bwMode="auto">
          <a:xfrm>
            <a:off x="1453587" y="1426168"/>
            <a:ext cx="6004535" cy="25545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1600" b="1" dirty="0"/>
              <a:t>        </a:t>
            </a:r>
            <a:endParaRPr lang="tr-TR" sz="1600" b="1" dirty="0">
              <a:latin typeface="Comic Sans MS" pitchFamily="66" charset="0"/>
            </a:endParaRPr>
          </a:p>
          <a:p>
            <a:pPr algn="ctr"/>
            <a:r>
              <a:rPr lang="tr-TR" sz="1600" b="1" dirty="0" smtClean="0">
                <a:latin typeface="Comic Sans MS" pitchFamily="66" charset="0"/>
              </a:rPr>
              <a:t> </a:t>
            </a:r>
            <a:r>
              <a:rPr lang="tr-TR" sz="2400" b="1" dirty="0" smtClean="0">
                <a:latin typeface="Comic Sans MS" pitchFamily="66" charset="0"/>
              </a:rPr>
              <a:t>ALLERGIC</a:t>
            </a:r>
            <a:r>
              <a:rPr lang="tr-TR" sz="1600" b="1" dirty="0" smtClean="0">
                <a:latin typeface="Comic Sans MS" pitchFamily="66" charset="0"/>
              </a:rPr>
              <a:t> </a:t>
            </a:r>
            <a:r>
              <a:rPr lang="tr-TR" sz="2400" b="1" dirty="0" smtClean="0">
                <a:latin typeface="Comic Sans MS" pitchFamily="66" charset="0"/>
              </a:rPr>
              <a:t>RHINITIS</a:t>
            </a:r>
          </a:p>
          <a:p>
            <a:pPr algn="ctr"/>
            <a:r>
              <a:rPr lang="tr-TR" sz="2400" b="1" dirty="0" smtClean="0">
                <a:latin typeface="Comic Sans MS" pitchFamily="66" charset="0"/>
              </a:rPr>
              <a:t>  ASTHMA</a:t>
            </a:r>
          </a:p>
          <a:p>
            <a:pPr algn="ctr"/>
            <a:r>
              <a:rPr lang="tr-TR" sz="2400" b="1" dirty="0" smtClean="0">
                <a:latin typeface="Comic Sans MS" pitchFamily="66" charset="0"/>
              </a:rPr>
              <a:t>  URTICARIA</a:t>
            </a:r>
            <a:endParaRPr lang="tr-TR" sz="2400" b="1" dirty="0">
              <a:latin typeface="Comic Sans MS" pitchFamily="66" charset="0"/>
            </a:endParaRPr>
          </a:p>
          <a:p>
            <a:pPr algn="ctr"/>
            <a:r>
              <a:rPr lang="tr-TR" sz="2400" b="1" dirty="0">
                <a:latin typeface="Comic Sans MS" pitchFamily="66" charset="0"/>
              </a:rPr>
              <a:t>  </a:t>
            </a:r>
            <a:r>
              <a:rPr lang="tr-TR" sz="2400" b="1" dirty="0" smtClean="0">
                <a:latin typeface="Comic Sans MS" pitchFamily="66" charset="0"/>
              </a:rPr>
              <a:t>ANGIOEDEMA </a:t>
            </a:r>
          </a:p>
          <a:p>
            <a:pPr algn="ctr"/>
            <a:r>
              <a:rPr lang="tr-TR" sz="2400" b="1" dirty="0" smtClean="0">
                <a:latin typeface="Comic Sans MS" pitchFamily="66" charset="0"/>
              </a:rPr>
              <a:t>  ANAPHYLAXIS</a:t>
            </a:r>
          </a:p>
          <a:p>
            <a:pPr algn="ctr"/>
            <a:r>
              <a:rPr lang="tr-TR" sz="2400" b="1" dirty="0" smtClean="0">
                <a:latin typeface="Comic Sans MS" pitchFamily="66" charset="0"/>
              </a:rPr>
              <a:t>DRUG /FOOD/BEE VENOM ALLERGY</a:t>
            </a:r>
            <a:endParaRPr lang="tr-TR" dirty="0"/>
          </a:p>
        </p:txBody>
      </p:sp>
      <p:pic>
        <p:nvPicPr>
          <p:cNvPr id="18" name="Picture 5" descr="fig4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4581128"/>
            <a:ext cx="2945979" cy="2121712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062" name="Picture 4" descr="DSCN329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888" y="4550003"/>
            <a:ext cx="2500330" cy="230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4"/>
          <p:cNvPicPr>
            <a:picLocks noChangeAspect="1" noChangeArrowheads="1"/>
          </p:cNvPicPr>
          <p:nvPr/>
        </p:nvPicPr>
        <p:blipFill>
          <a:blip r:embed="rId5"/>
          <a:srcRect t="5904" b="68488"/>
          <a:stretch>
            <a:fillRect/>
          </a:stretch>
        </p:blipFill>
        <p:spPr bwMode="auto">
          <a:xfrm>
            <a:off x="6372200" y="4644866"/>
            <a:ext cx="2643174" cy="22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When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tr-TR" dirty="0" smtClean="0"/>
              <a:t> </a:t>
            </a:r>
            <a:r>
              <a:rPr lang="tr-TR" dirty="0" err="1">
                <a:solidFill>
                  <a:srgbClr val="C00000"/>
                </a:solidFill>
                <a:effectLst/>
                <a:latin typeface="Comic Sans MS" pitchFamily="66" charset="0"/>
              </a:rPr>
              <a:t>Systemic</a:t>
            </a:r>
            <a:r>
              <a:rPr lang="tr-TR" dirty="0">
                <a:solidFill>
                  <a:srgbClr val="C00000"/>
                </a:solidFill>
                <a:effectLst/>
                <a:latin typeface="Comic Sans MS" pitchFamily="66" charset="0"/>
              </a:rPr>
              <a:t> Cs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FF0000"/>
              </a:buClr>
              <a:buNone/>
              <a:defRPr/>
            </a:pPr>
            <a:r>
              <a:rPr lang="tr-TR" sz="2800" dirty="0" err="1">
                <a:effectLst/>
                <a:latin typeface="Comic Sans MS" pitchFamily="66" charset="0"/>
              </a:rPr>
              <a:t>Used</a:t>
            </a:r>
            <a:r>
              <a:rPr lang="tr-TR" sz="2800" dirty="0">
                <a:effectLst/>
                <a:latin typeface="Comic Sans MS" pitchFamily="66" charset="0"/>
              </a:rPr>
              <a:t> </a:t>
            </a:r>
            <a:r>
              <a:rPr lang="tr-TR" sz="2800" dirty="0" err="1">
                <a:effectLst/>
                <a:latin typeface="Comic Sans MS" pitchFamily="66" charset="0"/>
              </a:rPr>
              <a:t>when</a:t>
            </a:r>
            <a:r>
              <a:rPr lang="tr-TR" sz="2800" dirty="0">
                <a:effectLst/>
                <a:latin typeface="Comic Sans MS" pitchFamily="66" charset="0"/>
              </a:rPr>
              <a:t> </a:t>
            </a:r>
            <a:r>
              <a:rPr lang="tr-TR" sz="2800" dirty="0" err="1">
                <a:effectLst/>
                <a:latin typeface="Comic Sans MS" pitchFamily="66" charset="0"/>
              </a:rPr>
              <a:t>we</a:t>
            </a:r>
            <a:r>
              <a:rPr lang="tr-TR" sz="2800" dirty="0">
                <a:effectLst/>
                <a:latin typeface="Comic Sans MS" pitchFamily="66" charset="0"/>
              </a:rPr>
              <a:t> plan a </a:t>
            </a:r>
            <a:r>
              <a:rPr lang="tr-TR" sz="2800" dirty="0" err="1">
                <a:effectLst/>
                <a:latin typeface="Comic Sans MS" pitchFamily="66" charset="0"/>
              </a:rPr>
              <a:t>short</a:t>
            </a:r>
            <a:r>
              <a:rPr lang="tr-TR" sz="2800" dirty="0">
                <a:effectLst/>
                <a:latin typeface="Comic Sans MS" pitchFamily="66" charset="0"/>
              </a:rPr>
              <a:t> </a:t>
            </a:r>
            <a:r>
              <a:rPr lang="tr-TR" sz="2800" dirty="0" err="1">
                <a:effectLst/>
                <a:latin typeface="Comic Sans MS" pitchFamily="66" charset="0"/>
              </a:rPr>
              <a:t>term</a:t>
            </a:r>
            <a:r>
              <a:rPr lang="tr-TR" sz="2800" dirty="0">
                <a:effectLst/>
                <a:latin typeface="Comic Sans MS" pitchFamily="66" charset="0"/>
              </a:rPr>
              <a:t> but </a:t>
            </a:r>
            <a:r>
              <a:rPr lang="tr-TR" sz="2800" dirty="0" err="1">
                <a:effectLst/>
                <a:latin typeface="Comic Sans MS" pitchFamily="66" charset="0"/>
              </a:rPr>
              <a:t>fast</a:t>
            </a:r>
            <a:r>
              <a:rPr lang="tr-TR" sz="2800" dirty="0">
                <a:effectLst/>
                <a:latin typeface="Comic Sans MS" pitchFamily="66" charset="0"/>
              </a:rPr>
              <a:t> </a:t>
            </a:r>
            <a:r>
              <a:rPr lang="tr-TR" sz="2800" dirty="0" err="1">
                <a:effectLst/>
                <a:latin typeface="Comic Sans MS" pitchFamily="66" charset="0"/>
              </a:rPr>
              <a:t>treatment</a:t>
            </a:r>
            <a:endParaRPr lang="tr-TR" sz="2800" dirty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tr-TR" sz="2800" dirty="0" err="1">
                <a:latin typeface="Comic Sans MS" pitchFamily="66" charset="0"/>
              </a:rPr>
              <a:t>Asthma</a:t>
            </a:r>
            <a:r>
              <a:rPr lang="tr-TR" sz="2800" dirty="0">
                <a:latin typeface="Comic Sans MS" pitchFamily="66" charset="0"/>
              </a:rPr>
              <a:t> </a:t>
            </a:r>
            <a:r>
              <a:rPr lang="tr-TR" sz="2800" dirty="0" err="1">
                <a:latin typeface="Comic Sans MS" pitchFamily="66" charset="0"/>
              </a:rPr>
              <a:t>attack</a:t>
            </a:r>
            <a:r>
              <a:rPr lang="tr-TR" sz="2800" dirty="0">
                <a:latin typeface="Comic Sans MS" pitchFamily="66" charset="0"/>
              </a:rPr>
              <a:t>: </a:t>
            </a:r>
            <a:r>
              <a:rPr lang="tr-TR" sz="2800" dirty="0" err="1">
                <a:latin typeface="Comic Sans MS" pitchFamily="66" charset="0"/>
              </a:rPr>
              <a:t>short</a:t>
            </a:r>
            <a:r>
              <a:rPr lang="tr-TR" sz="2800" dirty="0">
                <a:latin typeface="Comic Sans MS" pitchFamily="66" charset="0"/>
              </a:rPr>
              <a:t> </a:t>
            </a:r>
            <a:r>
              <a:rPr lang="tr-TR" sz="2800" dirty="0" err="1">
                <a:latin typeface="Comic Sans MS" pitchFamily="66" charset="0"/>
              </a:rPr>
              <a:t>course</a:t>
            </a:r>
            <a:endParaRPr lang="tr-TR" sz="2800" dirty="0"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tr-TR" sz="2800" dirty="0" smtClean="0">
                <a:latin typeface="Comic Sans MS" pitchFamily="66" charset="0"/>
              </a:rPr>
              <a:t>Step </a:t>
            </a:r>
            <a:r>
              <a:rPr lang="tr-TR" sz="2800" dirty="0">
                <a:latin typeface="Comic Sans MS" pitchFamily="66" charset="0"/>
              </a:rPr>
              <a:t>5 severe </a:t>
            </a:r>
            <a:r>
              <a:rPr lang="tr-TR" sz="2800" dirty="0" err="1">
                <a:latin typeface="Comic Sans MS" pitchFamily="66" charset="0"/>
              </a:rPr>
              <a:t>asthma</a:t>
            </a:r>
            <a:r>
              <a:rPr lang="tr-TR" sz="2800" dirty="0">
                <a:latin typeface="Comic Sans MS" pitchFamily="66" charset="0"/>
              </a:rPr>
              <a:t>: </a:t>
            </a:r>
            <a:r>
              <a:rPr lang="tr-TR" sz="2800" dirty="0" err="1">
                <a:latin typeface="Comic Sans MS" pitchFamily="66" charset="0"/>
              </a:rPr>
              <a:t>short</a:t>
            </a:r>
            <a:r>
              <a:rPr lang="tr-TR" sz="2800" dirty="0">
                <a:latin typeface="Comic Sans MS" pitchFamily="66" charset="0"/>
              </a:rPr>
              <a:t>/</a:t>
            </a:r>
            <a:r>
              <a:rPr lang="tr-TR" sz="2800" dirty="0" err="1">
                <a:latin typeface="Comic Sans MS" pitchFamily="66" charset="0"/>
              </a:rPr>
              <a:t>long</a:t>
            </a:r>
            <a:r>
              <a:rPr lang="tr-TR" sz="2800" dirty="0">
                <a:latin typeface="Comic Sans MS" pitchFamily="66" charset="0"/>
              </a:rPr>
              <a:t> </a:t>
            </a:r>
            <a:r>
              <a:rPr lang="tr-TR" sz="2800" dirty="0" err="1">
                <a:latin typeface="Comic Sans MS" pitchFamily="66" charset="0"/>
              </a:rPr>
              <a:t>corse</a:t>
            </a:r>
            <a:endParaRPr lang="tr-TR" sz="2800" dirty="0"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tr-TR" sz="2800" dirty="0">
                <a:latin typeface="Comic Sans MS" pitchFamily="66" charset="0"/>
              </a:rPr>
              <a:t>Severe </a:t>
            </a:r>
            <a:r>
              <a:rPr lang="tr-TR" sz="2800" dirty="0" err="1">
                <a:latin typeface="Comic Sans MS" pitchFamily="66" charset="0"/>
              </a:rPr>
              <a:t>persistant</a:t>
            </a:r>
            <a:r>
              <a:rPr lang="tr-TR" sz="2800" dirty="0">
                <a:latin typeface="Comic Sans MS" pitchFamily="66" charset="0"/>
              </a:rPr>
              <a:t> </a:t>
            </a:r>
            <a:r>
              <a:rPr lang="tr-TR" sz="2800" dirty="0" err="1">
                <a:latin typeface="Comic Sans MS" pitchFamily="66" charset="0"/>
              </a:rPr>
              <a:t>allergic</a:t>
            </a:r>
            <a:r>
              <a:rPr lang="tr-TR" sz="2800" dirty="0">
                <a:latin typeface="Comic Sans MS" pitchFamily="66" charset="0"/>
              </a:rPr>
              <a:t> </a:t>
            </a:r>
            <a:r>
              <a:rPr lang="tr-TR" sz="2800" dirty="0" err="1">
                <a:latin typeface="Comic Sans MS" pitchFamily="66" charset="0"/>
              </a:rPr>
              <a:t>rhinitis</a:t>
            </a:r>
            <a:r>
              <a:rPr lang="tr-TR" sz="2800" dirty="0">
                <a:latin typeface="Comic Sans MS" pitchFamily="66" charset="0"/>
              </a:rPr>
              <a:t> </a:t>
            </a:r>
            <a:r>
              <a:rPr lang="tr-TR" sz="2800" dirty="0" err="1">
                <a:latin typeface="Comic Sans MS" pitchFamily="66" charset="0"/>
              </a:rPr>
              <a:t>when</a:t>
            </a:r>
            <a:r>
              <a:rPr lang="tr-TR" sz="2800" dirty="0">
                <a:latin typeface="Comic Sans MS" pitchFamily="66" charset="0"/>
              </a:rPr>
              <a:t> not </a:t>
            </a:r>
            <a:r>
              <a:rPr lang="tr-TR" sz="2800" dirty="0" err="1">
                <a:latin typeface="Comic Sans MS" pitchFamily="66" charset="0"/>
              </a:rPr>
              <a:t>responded</a:t>
            </a:r>
            <a:r>
              <a:rPr lang="tr-TR" sz="2800" dirty="0">
                <a:latin typeface="Comic Sans MS" pitchFamily="66" charset="0"/>
              </a:rPr>
              <a:t> </a:t>
            </a:r>
            <a:r>
              <a:rPr lang="tr-TR" sz="2800" dirty="0" err="1">
                <a:latin typeface="Comic Sans MS" pitchFamily="66" charset="0"/>
              </a:rPr>
              <a:t>to</a:t>
            </a:r>
            <a:r>
              <a:rPr lang="tr-TR" sz="2800" dirty="0">
                <a:latin typeface="Comic Sans MS" pitchFamily="66" charset="0"/>
              </a:rPr>
              <a:t> </a:t>
            </a:r>
            <a:r>
              <a:rPr lang="tr-TR" sz="2800" dirty="0" err="1">
                <a:latin typeface="Comic Sans MS" pitchFamily="66" charset="0"/>
              </a:rPr>
              <a:t>drugs</a:t>
            </a:r>
            <a:r>
              <a:rPr lang="tr-TR" sz="2800" dirty="0">
                <a:latin typeface="Comic Sans MS" pitchFamily="66" charset="0"/>
              </a:rPr>
              <a:t>: </a:t>
            </a:r>
            <a:r>
              <a:rPr lang="tr-TR" sz="2800" dirty="0" err="1">
                <a:latin typeface="Comic Sans MS" pitchFamily="66" charset="0"/>
              </a:rPr>
              <a:t>short</a:t>
            </a:r>
            <a:r>
              <a:rPr lang="tr-TR" sz="2800" dirty="0">
                <a:latin typeface="Comic Sans MS" pitchFamily="66" charset="0"/>
              </a:rPr>
              <a:t> </a:t>
            </a:r>
            <a:r>
              <a:rPr lang="tr-TR" sz="2800" dirty="0" err="1">
                <a:latin typeface="Comic Sans MS" pitchFamily="66" charset="0"/>
              </a:rPr>
              <a:t>course</a:t>
            </a:r>
            <a:endParaRPr lang="tr-TR" sz="2800" dirty="0"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tr-TR" sz="2800" dirty="0" err="1">
                <a:latin typeface="Comic Sans MS" pitchFamily="66" charset="0"/>
              </a:rPr>
              <a:t>Anaphylaxis</a:t>
            </a:r>
            <a:r>
              <a:rPr lang="tr-TR" sz="2800" dirty="0">
                <a:latin typeface="Comic Sans MS" pitchFamily="66" charset="0"/>
              </a:rPr>
              <a:t>: </a:t>
            </a:r>
            <a:r>
              <a:rPr lang="tr-TR" sz="2800" dirty="0" err="1">
                <a:latin typeface="Comic Sans MS" pitchFamily="66" charset="0"/>
              </a:rPr>
              <a:t>short</a:t>
            </a:r>
            <a:r>
              <a:rPr lang="tr-TR" sz="2800" dirty="0">
                <a:latin typeface="Comic Sans MS" pitchFamily="66" charset="0"/>
              </a:rPr>
              <a:t> </a:t>
            </a:r>
            <a:r>
              <a:rPr lang="tr-TR" sz="2800" dirty="0" err="1">
                <a:latin typeface="Comic Sans MS" pitchFamily="66" charset="0"/>
              </a:rPr>
              <a:t>course</a:t>
            </a:r>
            <a:endParaRPr lang="tr-TR" sz="2800" dirty="0"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tr-TR" sz="2800" dirty="0" err="1">
                <a:latin typeface="Comic Sans MS" pitchFamily="66" charset="0"/>
              </a:rPr>
              <a:t>Urticaria</a:t>
            </a:r>
            <a:r>
              <a:rPr lang="tr-TR" sz="2800" dirty="0">
                <a:latin typeface="Comic Sans MS" pitchFamily="66" charset="0"/>
              </a:rPr>
              <a:t>- </a:t>
            </a:r>
            <a:r>
              <a:rPr lang="tr-TR" sz="2800" dirty="0" err="1">
                <a:latin typeface="Comic Sans MS" pitchFamily="66" charset="0"/>
              </a:rPr>
              <a:t>angioedema</a:t>
            </a:r>
            <a:r>
              <a:rPr lang="tr-TR" sz="2800" dirty="0">
                <a:latin typeface="Comic Sans MS" pitchFamily="66" charset="0"/>
              </a:rPr>
              <a:t>: </a:t>
            </a:r>
            <a:r>
              <a:rPr lang="tr-TR" sz="2800" dirty="0" err="1">
                <a:latin typeface="Comic Sans MS" pitchFamily="66" charset="0"/>
              </a:rPr>
              <a:t>short</a:t>
            </a:r>
            <a:r>
              <a:rPr lang="tr-TR" sz="2800" dirty="0">
                <a:latin typeface="Comic Sans MS" pitchFamily="66" charset="0"/>
              </a:rPr>
              <a:t>/</a:t>
            </a:r>
            <a:r>
              <a:rPr lang="tr-TR" sz="2800" dirty="0" err="1">
                <a:latin typeface="Comic Sans MS" pitchFamily="66" charset="0"/>
              </a:rPr>
              <a:t>long</a:t>
            </a:r>
            <a:r>
              <a:rPr lang="tr-TR" b="1" dirty="0">
                <a:latin typeface="Comic Sans MS" pitchFamily="66" charset="0"/>
              </a:rPr>
              <a:t> </a:t>
            </a:r>
            <a:r>
              <a:rPr lang="tr-TR" b="1" dirty="0" err="1">
                <a:latin typeface="Comic Sans MS" pitchFamily="66" charset="0"/>
              </a:rPr>
              <a:t>corse</a:t>
            </a:r>
            <a:endParaRPr lang="tr-TR" b="1" dirty="0">
              <a:latin typeface="Comic Sans MS" pitchFamily="66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038892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3600" dirty="0" err="1">
                <a:solidFill>
                  <a:srgbClr val="C00000"/>
                </a:solidFill>
                <a:effectLst/>
                <a:latin typeface="Comic Sans MS" pitchFamily="66" charset="0"/>
              </a:rPr>
              <a:t>Systemic</a:t>
            </a:r>
            <a:r>
              <a:rPr lang="tr-TR" sz="3600" dirty="0">
                <a:solidFill>
                  <a:srgbClr val="C00000"/>
                </a:solidFill>
                <a:effectLst/>
                <a:latin typeface="Comic Sans MS" pitchFamily="66" charset="0"/>
              </a:rPr>
              <a:t> Cs</a:t>
            </a:r>
            <a:endParaRPr lang="tr-TR" sz="3600" dirty="0">
              <a:effectLst/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Clr>
                <a:schemeClr val="accent2"/>
              </a:buClr>
              <a:buNone/>
              <a:defRPr/>
            </a:pPr>
            <a:r>
              <a:rPr lang="tr-TR" dirty="0" smtClean="0">
                <a:effectLst/>
                <a:latin typeface="Comic Sans MS" pitchFamily="66" charset="0"/>
              </a:rPr>
              <a:t>Side </a:t>
            </a:r>
            <a:r>
              <a:rPr lang="tr-TR" dirty="0" err="1" smtClean="0">
                <a:effectLst/>
                <a:latin typeface="Comic Sans MS" pitchFamily="66" charset="0"/>
              </a:rPr>
              <a:t>effects</a:t>
            </a:r>
            <a:r>
              <a:rPr lang="tr-TR" dirty="0" smtClean="0">
                <a:effectLst/>
                <a:latin typeface="Comic Sans MS" pitchFamily="66" charset="0"/>
              </a:rPr>
              <a:t>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tr-TR" dirty="0" smtClean="0">
                <a:effectLst/>
                <a:latin typeface="Comic Sans MS" pitchFamily="66" charset="0"/>
              </a:rPr>
              <a:t>  </a:t>
            </a:r>
            <a:r>
              <a:rPr lang="tr-TR" sz="2400" dirty="0" err="1" smtClean="0">
                <a:effectLst/>
                <a:latin typeface="Comic Sans MS" pitchFamily="66" charset="0"/>
              </a:rPr>
              <a:t>Diabetes</a:t>
            </a:r>
            <a:endParaRPr lang="tr-TR" sz="2400" dirty="0" smtClean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tr-TR" sz="2400" dirty="0" smtClean="0">
                <a:effectLst/>
                <a:latin typeface="Comic Sans MS" pitchFamily="66" charset="0"/>
              </a:rPr>
              <a:t>   </a:t>
            </a:r>
            <a:r>
              <a:rPr lang="tr-TR" sz="2400" dirty="0" err="1" smtClean="0">
                <a:effectLst/>
                <a:latin typeface="Comic Sans MS" pitchFamily="66" charset="0"/>
              </a:rPr>
              <a:t>Osteopozis</a:t>
            </a:r>
            <a:endParaRPr lang="tr-TR" sz="2400" dirty="0" smtClean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tr-TR" sz="2400" dirty="0" smtClean="0">
                <a:effectLst/>
                <a:latin typeface="Comic Sans MS" pitchFamily="66" charset="0"/>
              </a:rPr>
              <a:t>   </a:t>
            </a:r>
            <a:r>
              <a:rPr lang="tr-TR" sz="2400" dirty="0" err="1" smtClean="0">
                <a:effectLst/>
                <a:latin typeface="Comic Sans MS" pitchFamily="66" charset="0"/>
              </a:rPr>
              <a:t>Myopathy</a:t>
            </a:r>
            <a:endParaRPr lang="tr-TR" sz="2400" dirty="0" smtClean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tr-TR" sz="2400" dirty="0" smtClean="0">
                <a:effectLst/>
                <a:latin typeface="Comic Sans MS" pitchFamily="66" charset="0"/>
              </a:rPr>
              <a:t>   </a:t>
            </a:r>
            <a:r>
              <a:rPr lang="tr-TR" sz="2400" dirty="0" err="1" smtClean="0">
                <a:effectLst/>
                <a:latin typeface="Comic Sans MS" pitchFamily="66" charset="0"/>
              </a:rPr>
              <a:t>Cushing</a:t>
            </a:r>
            <a:endParaRPr lang="tr-TR" sz="2400" dirty="0" smtClean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tr-TR" sz="2400" dirty="0" smtClean="0">
                <a:effectLst/>
                <a:latin typeface="Comic Sans MS" pitchFamily="66" charset="0"/>
              </a:rPr>
              <a:t>   </a:t>
            </a:r>
            <a:r>
              <a:rPr lang="tr-TR" sz="2400" dirty="0" err="1" smtClean="0">
                <a:effectLst/>
                <a:latin typeface="Comic Sans MS" pitchFamily="66" charset="0"/>
              </a:rPr>
              <a:t>Cataract</a:t>
            </a:r>
            <a:endParaRPr lang="tr-TR" sz="2400" dirty="0" smtClean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None/>
              <a:defRPr/>
            </a:pPr>
            <a:endParaRPr lang="tr-TR" sz="2400" dirty="0" smtClean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Arial" charset="0"/>
              <a:buNone/>
              <a:defRPr/>
            </a:pPr>
            <a:r>
              <a:rPr lang="tr-TR" b="1" dirty="0" smtClean="0"/>
              <a:t> </a:t>
            </a:r>
          </a:p>
          <a:p>
            <a:pPr>
              <a:buFont typeface="Arial" charset="0"/>
              <a:buNone/>
              <a:defRPr/>
            </a:pPr>
            <a:endParaRPr lang="tr-TR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effectLst/>
              </a:rPr>
              <a:t>ADRENERGIC DRUGS</a:t>
            </a:r>
            <a:endParaRPr lang="tr-TR" dirty="0">
              <a:effectLst/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Clr>
                <a:srgbClr val="FF0000"/>
              </a:buClr>
              <a:buNone/>
              <a:defRPr/>
            </a:pPr>
            <a:r>
              <a:rPr lang="tr-TR" b="1" dirty="0" err="1" smtClean="0">
                <a:effectLst/>
                <a:latin typeface="Comic Sans MS" panose="030F0702030302020204" pitchFamily="66" charset="0"/>
              </a:rPr>
              <a:t>Epinephrine</a:t>
            </a:r>
            <a:r>
              <a:rPr lang="tr-TR" b="1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tr-TR" b="1" dirty="0">
                <a:effectLst/>
                <a:latin typeface="Comic Sans MS" panose="030F0702030302020204" pitchFamily="66" charset="0"/>
              </a:rPr>
              <a:t>(Adrenalin) </a:t>
            </a:r>
            <a:endParaRPr lang="tr-TR" b="1" dirty="0" smtClean="0">
              <a:effectLst/>
              <a:latin typeface="Comic Sans MS" panose="030F0702030302020204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err="1" smtClean="0">
                <a:effectLst/>
                <a:latin typeface="Comic Sans MS" panose="030F0702030302020204" pitchFamily="66" charset="0"/>
              </a:rPr>
              <a:t>Stimulates</a:t>
            </a:r>
            <a:r>
              <a:rPr lang="tr-TR" dirty="0" smtClean="0">
                <a:effectLst/>
                <a:latin typeface="Comic Sans MS" panose="030F0702030302020204" pitchFamily="66" charset="0"/>
              </a:rPr>
              <a:t> alfa </a:t>
            </a:r>
            <a:r>
              <a:rPr lang="tr-TR" dirty="0" err="1" smtClean="0">
                <a:effectLst/>
                <a:latin typeface="Comic Sans MS" panose="030F0702030302020204" pitchFamily="66" charset="0"/>
              </a:rPr>
              <a:t>and</a:t>
            </a:r>
            <a:r>
              <a:rPr lang="tr-TR" dirty="0" smtClean="0">
                <a:effectLst/>
                <a:latin typeface="Comic Sans MS" panose="030F0702030302020204" pitchFamily="66" charset="0"/>
              </a:rPr>
              <a:t> beta </a:t>
            </a:r>
            <a:r>
              <a:rPr lang="tr-TR" dirty="0" err="1" smtClean="0">
                <a:effectLst/>
                <a:latin typeface="Comic Sans MS" panose="030F0702030302020204" pitchFamily="66" charset="0"/>
              </a:rPr>
              <a:t>adrenergic</a:t>
            </a:r>
            <a:r>
              <a:rPr lang="tr-TR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effectLst/>
                <a:latin typeface="Comic Sans MS" panose="030F0702030302020204" pitchFamily="66" charset="0"/>
              </a:rPr>
              <a:t>reseptors</a:t>
            </a:r>
            <a:r>
              <a:rPr lang="tr-TR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tr-TR" dirty="0" err="1">
                <a:effectLst/>
                <a:latin typeface="Comic Sans MS" panose="030F0702030302020204" pitchFamily="66" charset="0"/>
              </a:rPr>
              <a:t>directly</a:t>
            </a:r>
            <a:endParaRPr lang="tr-TR" dirty="0" smtClean="0">
              <a:effectLst/>
              <a:latin typeface="Comic Sans MS" panose="030F0702030302020204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u="sng" dirty="0" smtClean="0">
                <a:effectLst/>
                <a:latin typeface="Comic Sans MS" panose="030F0702030302020204" pitchFamily="66" charset="0"/>
              </a:rPr>
              <a:t>First </a:t>
            </a:r>
            <a:r>
              <a:rPr lang="tr-TR" u="sng" dirty="0" err="1" smtClean="0">
                <a:effectLst/>
                <a:latin typeface="Comic Sans MS" panose="030F0702030302020204" pitchFamily="66" charset="0"/>
              </a:rPr>
              <a:t>choice</a:t>
            </a:r>
            <a:r>
              <a:rPr lang="tr-TR" u="sng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tr-TR" u="sng" dirty="0" err="1" smtClean="0">
                <a:effectLst/>
                <a:latin typeface="Comic Sans MS" panose="030F0702030302020204" pitchFamily="66" charset="0"/>
              </a:rPr>
              <a:t>drug</a:t>
            </a:r>
            <a:r>
              <a:rPr lang="tr-TR" u="sng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tr-TR" dirty="0" smtClean="0">
                <a:effectLst/>
                <a:latin typeface="Comic Sans MS" panose="030F0702030302020204" pitchFamily="66" charset="0"/>
              </a:rPr>
              <a:t>in </a:t>
            </a:r>
            <a:r>
              <a:rPr lang="tr-TR" dirty="0" err="1" smtClean="0">
                <a:effectLst/>
                <a:latin typeface="Comic Sans MS" panose="030F0702030302020204" pitchFamily="66" charset="0"/>
              </a:rPr>
              <a:t>anaphylaxis</a:t>
            </a:r>
            <a:r>
              <a:rPr lang="tr-TR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effectLst/>
                <a:latin typeface="Comic Sans MS" panose="030F0702030302020204" pitchFamily="66" charset="0"/>
              </a:rPr>
              <a:t>treatment</a:t>
            </a:r>
            <a:endParaRPr lang="tr-TR" dirty="0" smtClean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smtClean="0">
                <a:effectLst/>
                <a:latin typeface="Comic Sans MS" pitchFamily="66" charset="0"/>
              </a:rPr>
              <a:t> Main </a:t>
            </a:r>
            <a:r>
              <a:rPr lang="tr-TR" dirty="0" err="1" smtClean="0">
                <a:effectLst/>
                <a:latin typeface="Comic Sans MS" pitchFamily="66" charset="0"/>
              </a:rPr>
              <a:t>therapeutic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effect</a:t>
            </a:r>
            <a:r>
              <a:rPr lang="tr-TR" dirty="0" smtClean="0">
                <a:effectLst/>
                <a:latin typeface="Comic Sans MS" pitchFamily="66" charset="0"/>
              </a:rPr>
              <a:t>: </a:t>
            </a:r>
            <a:r>
              <a:rPr lang="tr-TR" dirty="0" err="1" smtClean="0">
                <a:effectLst/>
                <a:latin typeface="Comic Sans MS" pitchFamily="66" charset="0"/>
              </a:rPr>
              <a:t>bronchodilatation</a:t>
            </a:r>
            <a:r>
              <a:rPr lang="tr-TR" dirty="0" smtClean="0">
                <a:effectLst/>
                <a:latin typeface="Comic Sans MS" pitchFamily="66" charset="0"/>
              </a:rPr>
              <a:t>, </a:t>
            </a:r>
            <a:r>
              <a:rPr lang="tr-TR" dirty="0" err="1" smtClean="0">
                <a:effectLst/>
                <a:latin typeface="Comic Sans MS" pitchFamily="66" charset="0"/>
              </a:rPr>
              <a:t>cardiac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stimulation</a:t>
            </a:r>
            <a:r>
              <a:rPr lang="tr-TR" dirty="0" smtClean="0">
                <a:effectLst/>
                <a:latin typeface="Comic Sans MS" pitchFamily="66" charset="0"/>
              </a:rPr>
              <a:t>, </a:t>
            </a:r>
            <a:r>
              <a:rPr lang="tr-TR" dirty="0" err="1" smtClean="0">
                <a:effectLst/>
                <a:latin typeface="Comic Sans MS" pitchFamily="66" charset="0"/>
              </a:rPr>
              <a:t>skeletal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muscle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relaxation</a:t>
            </a:r>
            <a:endParaRPr lang="tr-TR" dirty="0" smtClean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>
                <a:effectLst/>
                <a:latin typeface="Comic Sans MS" pitchFamily="66" charset="0"/>
              </a:rPr>
              <a:t>S</a:t>
            </a:r>
            <a:r>
              <a:rPr lang="tr-TR" dirty="0" smtClean="0">
                <a:effectLst/>
                <a:latin typeface="Comic Sans MS" pitchFamily="66" charset="0"/>
              </a:rPr>
              <a:t>ide </a:t>
            </a:r>
            <a:r>
              <a:rPr lang="tr-TR" dirty="0" err="1" smtClean="0">
                <a:effectLst/>
                <a:latin typeface="Comic Sans MS" pitchFamily="66" charset="0"/>
              </a:rPr>
              <a:t>effects</a:t>
            </a:r>
            <a:r>
              <a:rPr lang="tr-TR" dirty="0" smtClean="0">
                <a:effectLst/>
                <a:latin typeface="Comic Sans MS" pitchFamily="66" charset="0"/>
              </a:rPr>
              <a:t> of </a:t>
            </a:r>
            <a:r>
              <a:rPr lang="tr-TR" dirty="0" err="1" smtClean="0">
                <a:effectLst/>
                <a:latin typeface="Comic Sans MS" pitchFamily="66" charset="0"/>
              </a:rPr>
              <a:t>epinephrine</a:t>
            </a:r>
            <a:r>
              <a:rPr lang="tr-TR" dirty="0" smtClean="0">
                <a:effectLst/>
              </a:rPr>
              <a:t/>
            </a:r>
            <a:br>
              <a:rPr lang="tr-TR" dirty="0" smtClean="0">
                <a:effectLst/>
              </a:rPr>
            </a:br>
            <a:endParaRPr lang="tr-TR" dirty="0">
              <a:effectLst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b="1" dirty="0" err="1" smtClean="0">
                <a:effectLst/>
                <a:latin typeface="Comic Sans MS" pitchFamily="66" charset="0"/>
              </a:rPr>
              <a:t>CNS</a:t>
            </a:r>
            <a:r>
              <a:rPr lang="tr-TR" dirty="0" err="1" smtClean="0">
                <a:effectLst/>
                <a:latin typeface="Comic Sans MS" pitchFamily="66" charset="0"/>
              </a:rPr>
              <a:t>;</a:t>
            </a:r>
            <a:r>
              <a:rPr lang="tr-TR" sz="2800" dirty="0" err="1" smtClean="0">
                <a:effectLst/>
                <a:latin typeface="Comic Sans MS" pitchFamily="66" charset="0"/>
              </a:rPr>
              <a:t>tremor</a:t>
            </a:r>
            <a:r>
              <a:rPr lang="tr-TR" sz="2800" dirty="0" smtClean="0">
                <a:effectLst/>
                <a:latin typeface="Comic Sans MS" pitchFamily="66" charset="0"/>
              </a:rPr>
              <a:t>, </a:t>
            </a:r>
            <a:r>
              <a:rPr lang="tr-TR" sz="2800" dirty="0" err="1" smtClean="0">
                <a:effectLst/>
                <a:latin typeface="Comic Sans MS" pitchFamily="66" charset="0"/>
              </a:rPr>
              <a:t>agitation</a:t>
            </a:r>
            <a:r>
              <a:rPr lang="tr-TR" sz="2800" dirty="0" smtClean="0">
                <a:effectLst/>
                <a:latin typeface="Comic Sans MS" pitchFamily="66" charset="0"/>
              </a:rPr>
              <a:t>, </a:t>
            </a:r>
            <a:r>
              <a:rPr lang="tr-TR" sz="2800" dirty="0" err="1" smtClean="0">
                <a:effectLst/>
                <a:latin typeface="Comic Sans MS" pitchFamily="66" charset="0"/>
              </a:rPr>
              <a:t>headache</a:t>
            </a:r>
            <a:r>
              <a:rPr lang="tr-TR" sz="2800" dirty="0" smtClean="0">
                <a:effectLst/>
                <a:latin typeface="Comic Sans MS" pitchFamily="66" charset="0"/>
              </a:rPr>
              <a:t>, </a:t>
            </a:r>
            <a:r>
              <a:rPr lang="tr-TR" sz="2800" dirty="0" err="1" smtClean="0">
                <a:effectLst/>
                <a:latin typeface="Comic Sans MS" pitchFamily="66" charset="0"/>
              </a:rPr>
              <a:t>disorientation,serebral</a:t>
            </a:r>
            <a:r>
              <a:rPr lang="tr-TR" sz="2800" dirty="0" smtClean="0">
                <a:effectLst/>
                <a:latin typeface="Comic Sans MS" pitchFamily="66" charset="0"/>
              </a:rPr>
              <a:t> </a:t>
            </a:r>
            <a:r>
              <a:rPr lang="tr-TR" sz="2800" dirty="0" err="1" smtClean="0">
                <a:effectLst/>
                <a:latin typeface="Comic Sans MS" pitchFamily="66" charset="0"/>
              </a:rPr>
              <a:t>hemorhage</a:t>
            </a:r>
            <a:endParaRPr lang="tr-TR" sz="2800" dirty="0" smtClean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b="1" dirty="0" err="1" smtClean="0">
                <a:effectLst/>
                <a:latin typeface="Comic Sans MS" pitchFamily="66" charset="0"/>
              </a:rPr>
              <a:t>CVS</a:t>
            </a:r>
            <a:r>
              <a:rPr lang="tr-TR" dirty="0" err="1" smtClean="0">
                <a:effectLst/>
                <a:latin typeface="Comic Sans MS" pitchFamily="66" charset="0"/>
              </a:rPr>
              <a:t>;</a:t>
            </a:r>
            <a:r>
              <a:rPr lang="tr-TR" sz="2800" dirty="0" err="1" smtClean="0">
                <a:effectLst/>
                <a:latin typeface="Comic Sans MS" pitchFamily="66" charset="0"/>
              </a:rPr>
              <a:t>palpitation,tachycardia,hipertension,ventricular</a:t>
            </a:r>
            <a:r>
              <a:rPr lang="tr-TR" sz="2800" dirty="0" smtClean="0">
                <a:effectLst/>
                <a:latin typeface="Comic Sans MS" pitchFamily="66" charset="0"/>
              </a:rPr>
              <a:t> </a:t>
            </a:r>
            <a:r>
              <a:rPr lang="tr-TR" sz="2800" dirty="0" err="1" smtClean="0">
                <a:effectLst/>
                <a:latin typeface="Comic Sans MS" pitchFamily="66" charset="0"/>
              </a:rPr>
              <a:t>fibrilation</a:t>
            </a:r>
            <a:r>
              <a:rPr lang="tr-TR" sz="2800" dirty="0" smtClean="0">
                <a:effectLst/>
                <a:latin typeface="Comic Sans MS" pitchFamily="66" charset="0"/>
              </a:rPr>
              <a:t>, </a:t>
            </a:r>
            <a:r>
              <a:rPr lang="tr-TR" sz="2800" dirty="0" err="1" smtClean="0">
                <a:effectLst/>
                <a:latin typeface="Comic Sans MS" pitchFamily="66" charset="0"/>
              </a:rPr>
              <a:t>angina,arithmia</a:t>
            </a:r>
            <a:endParaRPr lang="tr-TR" sz="2800" dirty="0" smtClean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sz="2800" dirty="0" smtClean="0">
                <a:effectLst/>
                <a:latin typeface="Comic Sans MS" pitchFamily="66" charset="0"/>
              </a:rPr>
              <a:t> </a:t>
            </a:r>
            <a:r>
              <a:rPr lang="tr-TR" b="1" dirty="0" err="1" smtClean="0">
                <a:effectLst/>
                <a:latin typeface="Comic Sans MS" pitchFamily="66" charset="0"/>
              </a:rPr>
              <a:t>Methabolic</a:t>
            </a:r>
            <a:r>
              <a:rPr lang="tr-TR" dirty="0" smtClean="0">
                <a:effectLst/>
                <a:latin typeface="Comic Sans MS" pitchFamily="66" charset="0"/>
              </a:rPr>
              <a:t>; </a:t>
            </a:r>
            <a:r>
              <a:rPr lang="tr-TR" sz="2800" dirty="0" err="1" smtClean="0">
                <a:effectLst/>
                <a:latin typeface="Comic Sans MS" pitchFamily="66" charset="0"/>
              </a:rPr>
              <a:t>Hyperglycemia</a:t>
            </a:r>
            <a:r>
              <a:rPr lang="tr-TR" sz="2800" dirty="0" smtClean="0">
                <a:effectLst/>
                <a:latin typeface="Comic Sans MS" pitchFamily="66" charset="0"/>
              </a:rPr>
              <a:t>, </a:t>
            </a:r>
            <a:r>
              <a:rPr lang="tr-TR" sz="2800" dirty="0" err="1" smtClean="0">
                <a:effectLst/>
                <a:latin typeface="Comic Sans MS" pitchFamily="66" charset="0"/>
              </a:rPr>
              <a:t>lactic</a:t>
            </a:r>
            <a:r>
              <a:rPr lang="tr-TR" sz="2800" dirty="0" smtClean="0">
                <a:effectLst/>
                <a:latin typeface="Comic Sans MS" pitchFamily="66" charset="0"/>
              </a:rPr>
              <a:t> </a:t>
            </a:r>
            <a:r>
              <a:rPr lang="tr-TR" sz="2800" dirty="0" err="1" smtClean="0">
                <a:effectLst/>
                <a:latin typeface="Comic Sans MS" pitchFamily="66" charset="0"/>
              </a:rPr>
              <a:t>acidosis</a:t>
            </a:r>
            <a:endParaRPr lang="tr-TR" sz="2800" dirty="0" smtClean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b="1" dirty="0" smtClean="0">
                <a:effectLst/>
                <a:latin typeface="Comic Sans MS" pitchFamily="66" charset="0"/>
              </a:rPr>
              <a:t>Skin</a:t>
            </a:r>
            <a:r>
              <a:rPr lang="tr-TR" dirty="0" smtClean="0">
                <a:effectLst/>
                <a:latin typeface="Comic Sans MS" pitchFamily="66" charset="0"/>
              </a:rPr>
              <a:t>;</a:t>
            </a:r>
            <a:r>
              <a:rPr lang="tr-TR" sz="2800" dirty="0" smtClean="0">
                <a:effectLst/>
                <a:latin typeface="Comic Sans MS" pitchFamily="66" charset="0"/>
              </a:rPr>
              <a:t> </a:t>
            </a:r>
            <a:r>
              <a:rPr lang="tr-TR" sz="2800" dirty="0" err="1" smtClean="0">
                <a:effectLst/>
                <a:latin typeface="Comic Sans MS" pitchFamily="66" charset="0"/>
              </a:rPr>
              <a:t>urticaria</a:t>
            </a:r>
            <a:r>
              <a:rPr lang="tr-TR" sz="2800" dirty="0" smtClean="0">
                <a:effectLst/>
                <a:latin typeface="Comic Sans MS" pitchFamily="66" charset="0"/>
              </a:rPr>
              <a:t>, </a:t>
            </a:r>
            <a:r>
              <a:rPr lang="tr-TR" sz="2800" dirty="0" err="1" smtClean="0">
                <a:effectLst/>
                <a:latin typeface="Comic Sans MS" pitchFamily="66" charset="0"/>
              </a:rPr>
              <a:t>local</a:t>
            </a:r>
            <a:r>
              <a:rPr lang="tr-TR" sz="2800" dirty="0" smtClean="0">
                <a:effectLst/>
                <a:latin typeface="Comic Sans MS" pitchFamily="66" charset="0"/>
              </a:rPr>
              <a:t> </a:t>
            </a:r>
            <a:r>
              <a:rPr lang="tr-TR" sz="2800" dirty="0" err="1" smtClean="0">
                <a:effectLst/>
                <a:latin typeface="Comic Sans MS" pitchFamily="66" charset="0"/>
              </a:rPr>
              <a:t>pain</a:t>
            </a:r>
            <a:r>
              <a:rPr lang="tr-TR" sz="2800" dirty="0" smtClean="0">
                <a:effectLst/>
                <a:latin typeface="Comic Sans MS" pitchFamily="66" charset="0"/>
              </a:rPr>
              <a:t> at </a:t>
            </a:r>
            <a:r>
              <a:rPr lang="tr-TR" sz="2800" dirty="0" err="1" smtClean="0">
                <a:effectLst/>
                <a:latin typeface="Comic Sans MS" pitchFamily="66" charset="0"/>
              </a:rPr>
              <a:t>injection</a:t>
            </a:r>
            <a:r>
              <a:rPr lang="tr-TR" sz="2800" dirty="0" smtClean="0">
                <a:effectLst/>
                <a:latin typeface="Comic Sans MS" pitchFamily="66" charset="0"/>
              </a:rPr>
              <a:t>-site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FF0000"/>
              </a:buClr>
              <a:defRPr/>
            </a:pPr>
            <a:r>
              <a:rPr lang="tr-TR" dirty="0" err="1" smtClean="0">
                <a:effectLst/>
                <a:latin typeface="Comic Sans MS" pitchFamily="66" charset="0"/>
              </a:rPr>
              <a:t>Decongestants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endParaRPr lang="tr-TR" dirty="0">
              <a:effectLst/>
              <a:latin typeface="Comic Sans MS" pitchFamily="66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tr-TR" dirty="0" smtClean="0">
              <a:latin typeface="Comic Sans MS" pitchFamily="66" charset="0"/>
              <a:sym typeface="Symbol" pitchFamily="18" charset="2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smtClean="0">
                <a:effectLst/>
                <a:latin typeface="Comic Sans MS" pitchFamily="66" charset="0"/>
                <a:sym typeface="Symbol" pitchFamily="18" charset="2"/>
              </a:rPr>
              <a:t></a:t>
            </a:r>
            <a:r>
              <a:rPr lang="tr-TR" dirty="0">
                <a:effectLst/>
                <a:latin typeface="Comic Sans MS" pitchFamily="66" charset="0"/>
                <a:sym typeface="Symbol" pitchFamily="18" charset="2"/>
              </a:rPr>
              <a:t>1</a:t>
            </a:r>
            <a:r>
              <a:rPr lang="tr-TR" dirty="0">
                <a:effectLst/>
                <a:latin typeface="Comic Sans MS" pitchFamily="66" charset="0"/>
              </a:rPr>
              <a:t>-</a:t>
            </a:r>
            <a:r>
              <a:rPr lang="tr-TR" dirty="0" smtClean="0">
                <a:effectLst/>
                <a:latin typeface="Comic Sans MS" pitchFamily="66" charset="0"/>
              </a:rPr>
              <a:t>adrenergic </a:t>
            </a:r>
            <a:r>
              <a:rPr lang="tr-TR" dirty="0" err="1">
                <a:effectLst/>
                <a:latin typeface="Comic Sans MS" pitchFamily="66" charset="0"/>
              </a:rPr>
              <a:t>agonist</a:t>
            </a:r>
            <a:r>
              <a:rPr lang="tr-TR" dirty="0">
                <a:effectLst/>
                <a:latin typeface="Comic Sans MS" pitchFamily="66" charset="0"/>
              </a:rPr>
              <a:t>: </a:t>
            </a:r>
            <a:r>
              <a:rPr lang="tr-TR" dirty="0" err="1" smtClean="0">
                <a:effectLst/>
                <a:latin typeface="Comic Sans MS" pitchFamily="66" charset="0"/>
              </a:rPr>
              <a:t>Phenylephrin</a:t>
            </a:r>
            <a:endParaRPr lang="tr-TR" dirty="0" smtClean="0">
              <a:effectLst/>
              <a:latin typeface="Comic Sans MS" pitchFamily="66" charset="0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tr-TR" dirty="0">
              <a:effectLst/>
              <a:latin typeface="Comic Sans MS" pitchFamily="66" charset="0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>
                <a:effectLst/>
                <a:latin typeface="Comic Sans MS" pitchFamily="66" charset="0"/>
                <a:sym typeface="Symbol" pitchFamily="18" charset="2"/>
              </a:rPr>
              <a:t></a:t>
            </a:r>
            <a:r>
              <a:rPr lang="tr-TR" dirty="0">
                <a:effectLst/>
                <a:latin typeface="Comic Sans MS" pitchFamily="66" charset="0"/>
              </a:rPr>
              <a:t>2-</a:t>
            </a:r>
            <a:r>
              <a:rPr lang="tr-TR" dirty="0" smtClean="0">
                <a:effectLst/>
                <a:latin typeface="Comic Sans MS" pitchFamily="66" charset="0"/>
              </a:rPr>
              <a:t>adrenergic </a:t>
            </a:r>
            <a:r>
              <a:rPr lang="tr-TR" dirty="0" err="1">
                <a:effectLst/>
                <a:latin typeface="Comic Sans MS" pitchFamily="66" charset="0"/>
              </a:rPr>
              <a:t>agonist</a:t>
            </a:r>
            <a:r>
              <a:rPr lang="tr-TR" dirty="0">
                <a:effectLst/>
                <a:latin typeface="Comic Sans MS" pitchFamily="66" charset="0"/>
              </a:rPr>
              <a:t>: </a:t>
            </a:r>
            <a:r>
              <a:rPr lang="tr-TR" dirty="0" err="1" smtClean="0">
                <a:effectLst/>
                <a:latin typeface="Comic Sans MS" pitchFamily="66" charset="0"/>
              </a:rPr>
              <a:t>Oximethasoline</a:t>
            </a:r>
            <a:r>
              <a:rPr lang="tr-TR" dirty="0" smtClean="0">
                <a:effectLst/>
                <a:latin typeface="Comic Sans MS" pitchFamily="66" charset="0"/>
              </a:rPr>
              <a:t>,  </a:t>
            </a:r>
          </a:p>
          <a:p>
            <a:pPr marL="457200" lvl="1" indent="0">
              <a:buClr>
                <a:srgbClr val="FF0000"/>
              </a:buClr>
              <a:buNone/>
              <a:defRPr/>
            </a:pPr>
            <a:r>
              <a:rPr lang="tr-TR" dirty="0">
                <a:effectLst/>
                <a:latin typeface="Comic Sans MS" pitchFamily="66" charset="0"/>
              </a:rPr>
              <a:t> </a:t>
            </a:r>
            <a:r>
              <a:rPr lang="tr-TR" dirty="0" smtClean="0">
                <a:effectLst/>
                <a:latin typeface="Comic Sans MS" pitchFamily="66" charset="0"/>
              </a:rPr>
              <a:t>                                      </a:t>
            </a:r>
            <a:r>
              <a:rPr lang="tr-TR" dirty="0" err="1" smtClean="0">
                <a:effectLst/>
                <a:latin typeface="Comic Sans MS" pitchFamily="66" charset="0"/>
              </a:rPr>
              <a:t>Xsilomethasoline</a:t>
            </a:r>
            <a:endParaRPr lang="tr-TR" dirty="0">
              <a:effectLst/>
              <a:latin typeface="Comic Sans MS" pitchFamily="66" charset="0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err="1">
                <a:effectLst/>
                <a:latin typeface="Comic Sans MS" pitchFamily="66" charset="0"/>
              </a:rPr>
              <a:t>Noradrenalin</a:t>
            </a:r>
            <a:r>
              <a:rPr lang="tr-TR" dirty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secreting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agents</a:t>
            </a:r>
            <a:r>
              <a:rPr lang="tr-TR" dirty="0" smtClean="0">
                <a:effectLst/>
                <a:latin typeface="Comic Sans MS" pitchFamily="66" charset="0"/>
              </a:rPr>
              <a:t>: </a:t>
            </a:r>
            <a:r>
              <a:rPr lang="tr-TR" dirty="0" err="1" smtClean="0">
                <a:effectLst/>
                <a:latin typeface="Comic Sans MS" pitchFamily="66" charset="0"/>
              </a:rPr>
              <a:t>Ephedrin</a:t>
            </a:r>
            <a:r>
              <a:rPr lang="tr-TR" dirty="0">
                <a:effectLst/>
                <a:latin typeface="Comic Sans MS" pitchFamily="66" charset="0"/>
              </a:rPr>
              <a:t>, </a:t>
            </a:r>
            <a:r>
              <a:rPr lang="tr-TR" dirty="0" err="1" smtClean="0">
                <a:effectLst/>
                <a:latin typeface="Comic Sans MS" pitchFamily="66" charset="0"/>
              </a:rPr>
              <a:t>pseudoephedrin</a:t>
            </a:r>
            <a:endParaRPr lang="tr-TR" dirty="0">
              <a:effectLst/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>
                <a:effectLst/>
                <a:latin typeface="Comic Sans MS" pitchFamily="66" charset="0"/>
              </a:rPr>
              <a:t>Decongestants</a:t>
            </a:r>
            <a:r>
              <a:rPr lang="tr-TR" dirty="0">
                <a:effectLst/>
                <a:latin typeface="Comic Sans MS" pitchFamily="66" charset="0"/>
              </a:rPr>
              <a:t> 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4392613" cy="4525963"/>
          </a:xfrm>
          <a:solidFill>
            <a:schemeClr val="bg1"/>
          </a:solidFill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err="1">
                <a:effectLst/>
                <a:latin typeface="Comic Sans MS" pitchFamily="66" charset="0"/>
              </a:rPr>
              <a:t>I</a:t>
            </a:r>
            <a:r>
              <a:rPr lang="tr-TR" dirty="0" err="1" smtClean="0">
                <a:effectLst/>
                <a:latin typeface="Comic Sans MS" pitchFamily="66" charset="0"/>
              </a:rPr>
              <a:t>ntranasal</a:t>
            </a:r>
            <a:endParaRPr lang="tr-TR" dirty="0">
              <a:effectLst/>
              <a:latin typeface="Comic Sans MS" pitchFamily="66" charset="0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err="1" smtClean="0">
                <a:effectLst/>
                <a:latin typeface="Comic Sans MS" pitchFamily="66" charset="0"/>
              </a:rPr>
              <a:t>Effective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for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nasal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obstruction</a:t>
            </a:r>
            <a:r>
              <a:rPr lang="tr-TR" dirty="0" smtClean="0">
                <a:effectLst/>
                <a:latin typeface="Comic Sans MS" pitchFamily="66" charset="0"/>
              </a:rPr>
              <a:t>,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err="1" smtClean="0">
                <a:effectLst/>
                <a:latin typeface="Comic Sans MS" pitchFamily="66" charset="0"/>
              </a:rPr>
              <a:t>Effects</a:t>
            </a:r>
            <a:r>
              <a:rPr lang="tr-TR" dirty="0" smtClean="0">
                <a:effectLst/>
                <a:latin typeface="Comic Sans MS" pitchFamily="66" charset="0"/>
              </a:rPr>
              <a:t> in 10 min.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err="1" smtClean="0">
                <a:effectLst/>
                <a:latin typeface="Comic Sans MS" pitchFamily="66" charset="0"/>
              </a:rPr>
              <a:t>Rebound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mucosal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edema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and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b="1" dirty="0" err="1">
                <a:effectLst/>
                <a:latin typeface="Comic Sans MS" pitchFamily="66" charset="0"/>
              </a:rPr>
              <a:t>rhinitis</a:t>
            </a:r>
            <a:r>
              <a:rPr lang="tr-TR" b="1" dirty="0">
                <a:effectLst/>
                <a:latin typeface="Comic Sans MS" pitchFamily="66" charset="0"/>
              </a:rPr>
              <a:t> </a:t>
            </a:r>
            <a:r>
              <a:rPr lang="tr-TR" b="1" dirty="0" err="1" smtClean="0">
                <a:effectLst/>
                <a:latin typeface="Comic Sans MS" pitchFamily="66" charset="0"/>
              </a:rPr>
              <a:t>medicamentosa</a:t>
            </a:r>
            <a:r>
              <a:rPr lang="tr-TR" dirty="0" smtClean="0">
                <a:effectLst/>
                <a:latin typeface="Comic Sans MS" pitchFamily="66" charset="0"/>
              </a:rPr>
              <a:t>, </a:t>
            </a:r>
            <a:r>
              <a:rPr lang="tr-TR" dirty="0" err="1" smtClean="0">
                <a:effectLst/>
                <a:latin typeface="Comic Sans MS" pitchFamily="66" charset="0"/>
              </a:rPr>
              <a:t>when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used</a:t>
            </a:r>
            <a:r>
              <a:rPr lang="tr-TR" dirty="0" smtClean="0">
                <a:effectLst/>
                <a:latin typeface="Comic Sans MS" pitchFamily="66" charset="0"/>
              </a:rPr>
              <a:t> &gt;10 </a:t>
            </a:r>
            <a:r>
              <a:rPr lang="tr-TR" dirty="0" err="1" smtClean="0">
                <a:effectLst/>
                <a:latin typeface="Comic Sans MS" pitchFamily="66" charset="0"/>
              </a:rPr>
              <a:t>days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endParaRPr lang="tr-TR" dirty="0">
              <a:effectLst/>
              <a:latin typeface="Comic Sans MS" pitchFamily="66" charset="0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tr-TR" dirty="0">
              <a:effectLst/>
              <a:latin typeface="Comic Sans MS" pitchFamily="66" charset="0"/>
            </a:endParaRP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27984" y="1600200"/>
            <a:ext cx="4388991" cy="4525963"/>
          </a:xfrm>
          <a:solidFill>
            <a:schemeClr val="bg1"/>
          </a:solidFill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>
                <a:latin typeface="Comic Sans MS" pitchFamily="66" charset="0"/>
              </a:rPr>
              <a:t>Oral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err="1" smtClean="0">
                <a:effectLst/>
                <a:latin typeface="Comic Sans MS" pitchFamily="66" charset="0"/>
              </a:rPr>
              <a:t>Short</a:t>
            </a:r>
            <a:r>
              <a:rPr lang="tr-TR" dirty="0" smtClean="0">
                <a:effectLst/>
                <a:latin typeface="Comic Sans MS" pitchFamily="66" charset="0"/>
              </a:rPr>
              <a:t>/</a:t>
            </a:r>
            <a:r>
              <a:rPr lang="tr-TR" dirty="0" err="1" smtClean="0">
                <a:effectLst/>
                <a:latin typeface="Comic Sans MS" pitchFamily="66" charset="0"/>
              </a:rPr>
              <a:t>long</a:t>
            </a:r>
            <a:r>
              <a:rPr lang="tr-TR" dirty="0" smtClean="0">
                <a:effectLst/>
                <a:latin typeface="Comic Sans MS" pitchFamily="66" charset="0"/>
              </a:rPr>
              <a:t> time </a:t>
            </a:r>
            <a:r>
              <a:rPr lang="tr-TR" dirty="0" err="1" smtClean="0">
                <a:effectLst/>
                <a:latin typeface="Comic Sans MS" pitchFamily="66" charset="0"/>
              </a:rPr>
              <a:t>therapy</a:t>
            </a:r>
            <a:endParaRPr lang="tr-TR" dirty="0">
              <a:effectLst/>
              <a:latin typeface="Comic Sans MS" pitchFamily="66" charset="0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err="1" smtClean="0">
                <a:effectLst/>
                <a:latin typeface="Comic Sans MS" pitchFamily="66" charset="0"/>
              </a:rPr>
              <a:t>Less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effective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for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nasal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obstruction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compared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to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intranasal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forms</a:t>
            </a:r>
            <a:endParaRPr lang="tr-TR" dirty="0">
              <a:effectLst/>
              <a:latin typeface="Comic Sans MS" pitchFamily="66" charset="0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err="1" smtClean="0">
                <a:effectLst/>
                <a:latin typeface="Comic Sans MS" pitchFamily="66" charset="0"/>
              </a:rPr>
              <a:t>Effects</a:t>
            </a:r>
            <a:r>
              <a:rPr lang="tr-TR" dirty="0" smtClean="0">
                <a:effectLst/>
                <a:latin typeface="Comic Sans MS" pitchFamily="66" charset="0"/>
              </a:rPr>
              <a:t> in 30 min., </a:t>
            </a:r>
            <a:r>
              <a:rPr lang="tr-TR" dirty="0" err="1" smtClean="0">
                <a:effectLst/>
                <a:latin typeface="Comic Sans MS" pitchFamily="66" charset="0"/>
              </a:rPr>
              <a:t>lasts</a:t>
            </a:r>
            <a:r>
              <a:rPr lang="tr-TR" dirty="0" smtClean="0">
                <a:effectLst/>
                <a:latin typeface="Comic Sans MS" pitchFamily="66" charset="0"/>
              </a:rPr>
              <a:t> 6-8 </a:t>
            </a:r>
            <a:r>
              <a:rPr lang="tr-TR" dirty="0" err="1" smtClean="0">
                <a:effectLst/>
                <a:latin typeface="Comic Sans MS" pitchFamily="66" charset="0"/>
              </a:rPr>
              <a:t>hrs</a:t>
            </a:r>
            <a:r>
              <a:rPr lang="tr-TR" dirty="0" smtClean="0">
                <a:effectLst/>
                <a:latin typeface="Comic Sans MS" pitchFamily="66" charset="0"/>
              </a:rPr>
              <a:t>. </a:t>
            </a:r>
            <a:endParaRPr lang="tr-TR" dirty="0">
              <a:effectLst/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effectLst/>
              </a:rPr>
              <a:t>β</a:t>
            </a:r>
            <a:r>
              <a:rPr lang="tr-TR" dirty="0" smtClean="0">
                <a:effectLst/>
              </a:rPr>
              <a:t>-</a:t>
            </a:r>
            <a:r>
              <a:rPr lang="tr-TR" dirty="0" err="1" smtClean="0">
                <a:effectLst/>
              </a:rPr>
              <a:t>Adrenergic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Receptor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Agonists</a:t>
            </a:r>
            <a:endParaRPr lang="tr-TR" dirty="0">
              <a:effectLst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err="1" smtClean="0">
                <a:effectLst/>
              </a:rPr>
              <a:t>Selective</a:t>
            </a:r>
            <a:r>
              <a:rPr lang="tr-TR" dirty="0" smtClean="0">
                <a:effectLst/>
              </a:rPr>
              <a:t> </a:t>
            </a:r>
            <a:r>
              <a:rPr lang="el-GR" dirty="0" smtClean="0">
                <a:effectLst/>
              </a:rPr>
              <a:t>β</a:t>
            </a:r>
            <a:r>
              <a:rPr lang="el-GR" baseline="-25000" dirty="0" smtClean="0">
                <a:effectLst/>
              </a:rPr>
              <a:t>2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agonists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are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used</a:t>
            </a:r>
            <a:r>
              <a:rPr lang="tr-TR" dirty="0" smtClean="0">
                <a:effectLst/>
              </a:rPr>
              <a:t> as  </a:t>
            </a:r>
            <a:r>
              <a:rPr lang="tr-TR" dirty="0" err="1" smtClean="0">
                <a:effectLst/>
              </a:rPr>
              <a:t>bronchodilators</a:t>
            </a:r>
            <a:r>
              <a:rPr lang="tr-TR" dirty="0" smtClean="0">
                <a:effectLst/>
              </a:rPr>
              <a:t> in </a:t>
            </a:r>
            <a:r>
              <a:rPr lang="tr-TR" dirty="0" err="1" smtClean="0">
                <a:effectLst/>
              </a:rPr>
              <a:t>asthma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treatment</a:t>
            </a:r>
            <a:endParaRPr lang="tr-TR" dirty="0" smtClean="0">
              <a:effectLst/>
            </a:endParaRPr>
          </a:p>
          <a:p>
            <a:pPr marL="0" indent="0">
              <a:buClr>
                <a:srgbClr val="FF0000"/>
              </a:buClr>
              <a:buNone/>
              <a:defRPr/>
            </a:pPr>
            <a:endParaRPr lang="tr-TR" dirty="0" smtClean="0">
              <a:effectLst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err="1">
                <a:effectLst/>
              </a:rPr>
              <a:t>B</a:t>
            </a:r>
            <a:r>
              <a:rPr lang="tr-TR" dirty="0" err="1" smtClean="0">
                <a:effectLst/>
              </a:rPr>
              <a:t>y</a:t>
            </a:r>
            <a:r>
              <a:rPr lang="tr-TR" dirty="0" smtClean="0">
                <a:effectLst/>
              </a:rPr>
              <a:t> </a:t>
            </a:r>
            <a:r>
              <a:rPr lang="tr-TR" dirty="0" err="1">
                <a:effectLst/>
              </a:rPr>
              <a:t>activating</a:t>
            </a:r>
            <a:r>
              <a:rPr lang="tr-TR" dirty="0">
                <a:effectLst/>
              </a:rPr>
              <a:t> </a:t>
            </a:r>
            <a:r>
              <a:rPr lang="el-GR" dirty="0">
                <a:effectLst/>
              </a:rPr>
              <a:t>β</a:t>
            </a:r>
            <a:r>
              <a:rPr lang="el-GR" baseline="-25000" dirty="0">
                <a:effectLst/>
              </a:rPr>
              <a:t>2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receptor</a:t>
            </a:r>
            <a:r>
              <a:rPr lang="tr-TR" dirty="0">
                <a:effectLst/>
              </a:rPr>
              <a:t> </a:t>
            </a:r>
            <a:r>
              <a:rPr lang="tr-TR" dirty="0" smtClean="0">
                <a:effectLst/>
              </a:rPr>
              <a:t>:</a:t>
            </a:r>
            <a:endParaRPr lang="tr-TR" dirty="0">
              <a:effectLst/>
            </a:endParaRPr>
          </a:p>
          <a:p>
            <a:pPr marL="0" indent="0">
              <a:buClr>
                <a:srgbClr val="FF0000"/>
              </a:buClr>
              <a:buNone/>
              <a:defRPr/>
            </a:pPr>
            <a:r>
              <a:rPr lang="tr-TR" dirty="0" smtClean="0">
                <a:effectLst/>
              </a:rPr>
              <a:t>    </a:t>
            </a:r>
            <a:r>
              <a:rPr lang="tr-TR" dirty="0" err="1" smtClean="0">
                <a:effectLst/>
              </a:rPr>
              <a:t>Inhibits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mediator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release</a:t>
            </a:r>
            <a:r>
              <a:rPr lang="tr-TR" dirty="0" smtClean="0">
                <a:effectLst/>
              </a:rPr>
              <a:t>, </a:t>
            </a:r>
            <a:r>
              <a:rPr lang="tr-TR" dirty="0" err="1" smtClean="0">
                <a:effectLst/>
              </a:rPr>
              <a:t>vascular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permeability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and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edema</a:t>
            </a:r>
            <a:endParaRPr lang="tr-TR" dirty="0" smtClean="0"/>
          </a:p>
          <a:p>
            <a:pPr marL="0" indent="0">
              <a:buNone/>
              <a:defRPr/>
            </a:pPr>
            <a:r>
              <a:rPr lang="tr-TR" dirty="0" smtClean="0">
                <a:effectLst/>
              </a:rPr>
              <a:t>    </a:t>
            </a:r>
            <a:r>
              <a:rPr lang="tr-TR" dirty="0" err="1">
                <a:effectLst/>
              </a:rPr>
              <a:t>B</a:t>
            </a:r>
            <a:r>
              <a:rPr lang="tr-TR" dirty="0" err="1" smtClean="0">
                <a:effectLst/>
              </a:rPr>
              <a:t>ronchodilatation</a:t>
            </a:r>
            <a:r>
              <a:rPr lang="tr-TR" dirty="0" smtClean="0">
                <a:effectLst/>
              </a:rPr>
              <a:t>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/>
          <a:lstStyle/>
          <a:p>
            <a:pPr>
              <a:defRPr/>
            </a:pPr>
            <a:r>
              <a:rPr lang="tr-TR" dirty="0" err="1" smtClean="0">
                <a:effectLst/>
              </a:rPr>
              <a:t>Bronchodilators</a:t>
            </a:r>
            <a:r>
              <a:rPr lang="tr-TR" dirty="0" smtClean="0">
                <a:effectLst/>
              </a:rPr>
              <a:t> </a:t>
            </a:r>
            <a:r>
              <a:rPr lang="tr-TR" dirty="0">
                <a:effectLst/>
              </a:rPr>
              <a:t>in </a:t>
            </a:r>
            <a:r>
              <a:rPr lang="tr-TR" dirty="0" err="1">
                <a:effectLst/>
              </a:rPr>
              <a:t>asthma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treatment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sz="2400" dirty="0" err="1" smtClean="0">
                <a:effectLst/>
                <a:latin typeface="Comic Sans MS" pitchFamily="66" charset="0"/>
              </a:rPr>
              <a:t>Early</a:t>
            </a:r>
            <a:r>
              <a:rPr lang="tr-TR" sz="2400" dirty="0" smtClean="0">
                <a:effectLst/>
                <a:latin typeface="Comic Sans MS" pitchFamily="66" charset="0"/>
              </a:rPr>
              <a:t> </a:t>
            </a:r>
            <a:r>
              <a:rPr lang="tr-TR" sz="2400" dirty="0" err="1" smtClean="0">
                <a:effectLst/>
                <a:latin typeface="Comic Sans MS" pitchFamily="66" charset="0"/>
              </a:rPr>
              <a:t>onset</a:t>
            </a:r>
            <a:r>
              <a:rPr lang="tr-TR" sz="2400" dirty="0" smtClean="0">
                <a:effectLst/>
                <a:latin typeface="Comic Sans MS" pitchFamily="66" charset="0"/>
              </a:rPr>
              <a:t> </a:t>
            </a:r>
            <a:r>
              <a:rPr lang="tr-TR" sz="2400" dirty="0" err="1" smtClean="0">
                <a:effectLst/>
                <a:latin typeface="Comic Sans MS" pitchFamily="66" charset="0"/>
              </a:rPr>
              <a:t>and</a:t>
            </a:r>
            <a:r>
              <a:rPr lang="tr-TR" sz="2400" dirty="0" smtClean="0">
                <a:effectLst/>
                <a:latin typeface="Comic Sans MS" pitchFamily="66" charset="0"/>
              </a:rPr>
              <a:t> </a:t>
            </a:r>
            <a:r>
              <a:rPr lang="tr-TR" sz="2400" dirty="0" err="1" smtClean="0">
                <a:effectLst/>
                <a:latin typeface="Comic Sans MS" pitchFamily="66" charset="0"/>
              </a:rPr>
              <a:t>short-acting</a:t>
            </a:r>
            <a:r>
              <a:rPr lang="tr-TR" sz="2400" dirty="0" smtClean="0">
                <a:effectLst/>
                <a:latin typeface="Comic Sans MS" pitchFamily="66" charset="0"/>
              </a:rPr>
              <a:t> </a:t>
            </a:r>
            <a:r>
              <a:rPr lang="el-GR" sz="2400" dirty="0">
                <a:effectLst/>
                <a:latin typeface="Comic Sans MS" panose="030F0702030302020204" pitchFamily="66" charset="0"/>
              </a:rPr>
              <a:t>β</a:t>
            </a:r>
            <a:r>
              <a:rPr lang="el-GR" sz="2400" baseline="-25000" dirty="0">
                <a:effectLst/>
                <a:latin typeface="Comic Sans MS" panose="030F0702030302020204" pitchFamily="66" charset="0"/>
              </a:rPr>
              <a:t>2</a:t>
            </a:r>
            <a:r>
              <a:rPr lang="tr-TR" sz="2400" dirty="0">
                <a:effectLst/>
                <a:latin typeface="Comic Sans MS" panose="030F0702030302020204" pitchFamily="66" charset="0"/>
              </a:rPr>
              <a:t> </a:t>
            </a:r>
            <a:r>
              <a:rPr lang="tr-TR" sz="2400" dirty="0" err="1" smtClean="0">
                <a:effectLst/>
                <a:latin typeface="Comic Sans MS" panose="030F0702030302020204" pitchFamily="66" charset="0"/>
              </a:rPr>
              <a:t>agonists</a:t>
            </a:r>
            <a:r>
              <a:rPr lang="tr-TR" sz="2400" dirty="0" smtClean="0">
                <a:effectLst/>
                <a:latin typeface="Comic Sans MS" panose="030F0702030302020204" pitchFamily="66" charset="0"/>
              </a:rPr>
              <a:t> (SABA) </a:t>
            </a:r>
          </a:p>
          <a:p>
            <a:pPr marL="0" indent="0">
              <a:buClr>
                <a:srgbClr val="FF0000"/>
              </a:buClr>
              <a:buNone/>
              <a:defRPr/>
            </a:pPr>
            <a:r>
              <a:rPr lang="tr-TR" sz="2400" dirty="0">
                <a:effectLst/>
                <a:latin typeface="Comic Sans MS" pitchFamily="66" charset="0"/>
              </a:rPr>
              <a:t> </a:t>
            </a:r>
            <a:r>
              <a:rPr lang="tr-TR" sz="2400" dirty="0" smtClean="0">
                <a:effectLst/>
                <a:latin typeface="Comic Sans MS" pitchFamily="66" charset="0"/>
              </a:rPr>
              <a:t>         </a:t>
            </a:r>
            <a:r>
              <a:rPr lang="tr-TR" sz="2400" b="1" dirty="0" err="1" smtClean="0">
                <a:effectLst/>
                <a:latin typeface="Comic Sans MS" pitchFamily="66" charset="0"/>
              </a:rPr>
              <a:t>Salbutamol</a:t>
            </a:r>
            <a:endParaRPr lang="tr-TR" sz="2400" b="1" dirty="0" smtClean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Arial" charset="0"/>
              <a:buNone/>
              <a:defRPr/>
            </a:pPr>
            <a:r>
              <a:rPr lang="tr-TR" sz="2400" b="1" dirty="0" smtClean="0">
                <a:effectLst/>
                <a:latin typeface="Comic Sans MS" pitchFamily="66" charset="0"/>
              </a:rPr>
              <a:t>       </a:t>
            </a:r>
            <a:r>
              <a:rPr lang="tr-TR" sz="2400" b="1" dirty="0" err="1" smtClean="0">
                <a:effectLst/>
                <a:latin typeface="Comic Sans MS" pitchFamily="66" charset="0"/>
              </a:rPr>
              <a:t>Terbutalin</a:t>
            </a:r>
            <a:endParaRPr lang="tr-TR" sz="2400" b="1" dirty="0" smtClean="0">
              <a:effectLst/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2400" dirty="0" err="1">
                <a:effectLst/>
                <a:latin typeface="Comic Sans MS" pitchFamily="66" charset="0"/>
              </a:rPr>
              <a:t>Early</a:t>
            </a:r>
            <a:r>
              <a:rPr lang="tr-TR" sz="2400" dirty="0">
                <a:effectLst/>
                <a:latin typeface="Comic Sans MS" pitchFamily="66" charset="0"/>
              </a:rPr>
              <a:t> </a:t>
            </a:r>
            <a:r>
              <a:rPr lang="tr-TR" sz="2400" dirty="0" err="1">
                <a:effectLst/>
                <a:latin typeface="Comic Sans MS" pitchFamily="66" charset="0"/>
              </a:rPr>
              <a:t>onset</a:t>
            </a:r>
            <a:r>
              <a:rPr lang="tr-TR" sz="2400" dirty="0">
                <a:effectLst/>
                <a:latin typeface="Comic Sans MS" pitchFamily="66" charset="0"/>
              </a:rPr>
              <a:t> </a:t>
            </a:r>
            <a:r>
              <a:rPr lang="tr-TR" sz="2400" dirty="0" err="1">
                <a:effectLst/>
                <a:latin typeface="Comic Sans MS" pitchFamily="66" charset="0"/>
              </a:rPr>
              <a:t>and</a:t>
            </a:r>
            <a:r>
              <a:rPr lang="tr-TR" sz="2400" dirty="0">
                <a:effectLst/>
                <a:latin typeface="Comic Sans MS" pitchFamily="66" charset="0"/>
              </a:rPr>
              <a:t> </a:t>
            </a:r>
            <a:r>
              <a:rPr lang="tr-TR" sz="2400" dirty="0" err="1" smtClean="0">
                <a:effectLst/>
                <a:latin typeface="Comic Sans MS" pitchFamily="66" charset="0"/>
              </a:rPr>
              <a:t>long-acting</a:t>
            </a:r>
            <a:r>
              <a:rPr lang="tr-TR" sz="2400" dirty="0" smtClean="0">
                <a:effectLst/>
                <a:latin typeface="Comic Sans MS" pitchFamily="66" charset="0"/>
              </a:rPr>
              <a:t> </a:t>
            </a:r>
            <a:r>
              <a:rPr lang="el-GR" sz="2400" dirty="0" smtClean="0">
                <a:effectLst/>
                <a:latin typeface="Comic Sans MS" panose="030F0702030302020204" pitchFamily="66" charset="0"/>
              </a:rPr>
              <a:t>β</a:t>
            </a:r>
            <a:r>
              <a:rPr lang="el-GR" sz="2400" baseline="-25000" dirty="0" smtClean="0">
                <a:effectLst/>
                <a:latin typeface="Comic Sans MS" panose="030F0702030302020204" pitchFamily="66" charset="0"/>
              </a:rPr>
              <a:t>2</a:t>
            </a:r>
            <a:r>
              <a:rPr lang="tr-TR" sz="24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effectLst/>
                <a:latin typeface="Comic Sans MS" panose="030F0702030302020204" pitchFamily="66" charset="0"/>
              </a:rPr>
              <a:t>agonists</a:t>
            </a:r>
            <a:r>
              <a:rPr lang="tr-TR" sz="2400" dirty="0">
                <a:effectLst/>
                <a:latin typeface="Comic Sans MS" panose="030F0702030302020204" pitchFamily="66" charset="0"/>
              </a:rPr>
              <a:t> </a:t>
            </a:r>
            <a:r>
              <a:rPr lang="tr-TR" sz="2400" dirty="0" smtClean="0">
                <a:effectLst/>
                <a:latin typeface="Comic Sans MS" panose="030F0702030302020204" pitchFamily="66" charset="0"/>
              </a:rPr>
              <a:t>(LABA)</a:t>
            </a:r>
          </a:p>
          <a:p>
            <a:pPr marL="0" indent="0">
              <a:buClr>
                <a:srgbClr val="FF0000"/>
              </a:buClr>
              <a:buNone/>
              <a:defRPr/>
            </a:pPr>
            <a:r>
              <a:rPr lang="tr-TR" sz="2400" b="1" dirty="0">
                <a:effectLst/>
                <a:latin typeface="Comic Sans MS" pitchFamily="66" charset="0"/>
              </a:rPr>
              <a:t> </a:t>
            </a:r>
            <a:r>
              <a:rPr lang="tr-TR" sz="2400" b="1" dirty="0" smtClean="0">
                <a:effectLst/>
                <a:latin typeface="Comic Sans MS" pitchFamily="66" charset="0"/>
              </a:rPr>
              <a:t>      </a:t>
            </a:r>
            <a:r>
              <a:rPr lang="tr-TR" sz="2400" b="1" dirty="0" err="1" smtClean="0">
                <a:effectLst/>
                <a:latin typeface="Comic Sans MS" pitchFamily="66" charset="0"/>
              </a:rPr>
              <a:t>Formoterol</a:t>
            </a:r>
            <a:r>
              <a:rPr lang="tr-TR" sz="2400" b="1" dirty="0" smtClean="0">
                <a:effectLst/>
                <a:latin typeface="Comic Sans MS" pitchFamily="66" charset="0"/>
              </a:rPr>
              <a:t> (12 </a:t>
            </a:r>
            <a:r>
              <a:rPr lang="tr-TR" sz="2400" b="1" dirty="0" err="1" smtClean="0">
                <a:effectLst/>
                <a:latin typeface="Comic Sans MS" pitchFamily="66" charset="0"/>
              </a:rPr>
              <a:t>hrs</a:t>
            </a:r>
            <a:r>
              <a:rPr lang="tr-TR" sz="2400" b="1" dirty="0" smtClean="0">
                <a:effectLst/>
                <a:latin typeface="Comic Sans MS" pitchFamily="66" charset="0"/>
              </a:rPr>
              <a:t>)</a:t>
            </a:r>
          </a:p>
          <a:p>
            <a:pPr>
              <a:buClr>
                <a:srgbClr val="FF0000"/>
              </a:buClr>
              <a:buFont typeface="Arial" charset="0"/>
              <a:buNone/>
              <a:defRPr/>
            </a:pPr>
            <a:r>
              <a:rPr lang="tr-TR" sz="2400" b="1" dirty="0" smtClean="0">
                <a:effectLst/>
                <a:latin typeface="Comic Sans MS" pitchFamily="66" charset="0"/>
              </a:rPr>
              <a:t>       </a:t>
            </a:r>
            <a:r>
              <a:rPr lang="tr-TR" sz="2400" b="1" dirty="0" err="1" smtClean="0">
                <a:effectLst/>
                <a:latin typeface="Comic Sans MS" pitchFamily="66" charset="0"/>
              </a:rPr>
              <a:t>Indacaterol</a:t>
            </a:r>
            <a:r>
              <a:rPr lang="tr-TR" sz="2400" b="1" dirty="0" smtClean="0">
                <a:effectLst/>
                <a:latin typeface="Comic Sans MS" pitchFamily="66" charset="0"/>
              </a:rPr>
              <a:t> (24 </a:t>
            </a:r>
            <a:r>
              <a:rPr lang="tr-TR" sz="2400" b="1" dirty="0" err="1" smtClean="0">
                <a:effectLst/>
                <a:latin typeface="Comic Sans MS" pitchFamily="66" charset="0"/>
              </a:rPr>
              <a:t>hrs</a:t>
            </a:r>
            <a:r>
              <a:rPr lang="tr-TR" sz="2400" b="1" dirty="0" smtClean="0">
                <a:effectLst/>
                <a:latin typeface="Comic Sans MS" pitchFamily="66" charset="0"/>
              </a:rPr>
              <a:t>)</a:t>
            </a:r>
          </a:p>
          <a:p>
            <a:pPr>
              <a:buClr>
                <a:srgbClr val="FF0000"/>
              </a:buClr>
              <a:buFont typeface="Arial" charset="0"/>
              <a:buNone/>
              <a:defRPr/>
            </a:pPr>
            <a:r>
              <a:rPr lang="tr-TR" sz="2400" b="1" dirty="0" smtClean="0">
                <a:effectLst/>
                <a:latin typeface="Comic Sans MS" pitchFamily="66" charset="0"/>
              </a:rPr>
              <a:t>       </a:t>
            </a:r>
            <a:r>
              <a:rPr lang="tr-TR" sz="2400" b="1" dirty="0" err="1" smtClean="0">
                <a:effectLst/>
                <a:latin typeface="Comic Sans MS" pitchFamily="66" charset="0"/>
              </a:rPr>
              <a:t>Vilanterol</a:t>
            </a:r>
            <a:r>
              <a:rPr lang="tr-TR" sz="2400" b="1" dirty="0" smtClean="0">
                <a:effectLst/>
                <a:latin typeface="Comic Sans MS" pitchFamily="66" charset="0"/>
              </a:rPr>
              <a:t> (24 </a:t>
            </a:r>
            <a:r>
              <a:rPr lang="tr-TR" sz="2400" b="1" dirty="0" err="1" smtClean="0">
                <a:effectLst/>
                <a:latin typeface="Comic Sans MS" pitchFamily="66" charset="0"/>
              </a:rPr>
              <a:t>hrs</a:t>
            </a:r>
            <a:r>
              <a:rPr lang="tr-TR" sz="2400" b="1" dirty="0" smtClean="0">
                <a:effectLst/>
                <a:latin typeface="Comic Sans MS" pitchFamily="66" charset="0"/>
              </a:rPr>
              <a:t>)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2400" dirty="0" err="1" smtClean="0">
                <a:effectLst/>
                <a:latin typeface="Comic Sans MS" pitchFamily="66" charset="0"/>
              </a:rPr>
              <a:t>Late</a:t>
            </a:r>
            <a:r>
              <a:rPr lang="tr-TR" sz="2400" dirty="0" smtClean="0">
                <a:effectLst/>
                <a:latin typeface="Comic Sans MS" pitchFamily="66" charset="0"/>
              </a:rPr>
              <a:t> </a:t>
            </a:r>
            <a:r>
              <a:rPr lang="tr-TR" sz="2400" dirty="0" err="1">
                <a:effectLst/>
                <a:latin typeface="Comic Sans MS" pitchFamily="66" charset="0"/>
              </a:rPr>
              <a:t>onset</a:t>
            </a:r>
            <a:r>
              <a:rPr lang="tr-TR" sz="2400" dirty="0">
                <a:effectLst/>
                <a:latin typeface="Comic Sans MS" pitchFamily="66" charset="0"/>
              </a:rPr>
              <a:t> </a:t>
            </a:r>
            <a:r>
              <a:rPr lang="tr-TR" sz="2400" dirty="0" err="1">
                <a:effectLst/>
                <a:latin typeface="Comic Sans MS" pitchFamily="66" charset="0"/>
              </a:rPr>
              <a:t>and</a:t>
            </a:r>
            <a:r>
              <a:rPr lang="tr-TR" sz="2400" dirty="0">
                <a:effectLst/>
                <a:latin typeface="Comic Sans MS" pitchFamily="66" charset="0"/>
              </a:rPr>
              <a:t> </a:t>
            </a:r>
            <a:r>
              <a:rPr lang="tr-TR" sz="2400" dirty="0" err="1" smtClean="0">
                <a:effectLst/>
                <a:latin typeface="Comic Sans MS" pitchFamily="66" charset="0"/>
              </a:rPr>
              <a:t>long-acting</a:t>
            </a:r>
            <a:r>
              <a:rPr lang="tr-TR" sz="2400" dirty="0" smtClean="0">
                <a:effectLst/>
                <a:latin typeface="Comic Sans MS" pitchFamily="66" charset="0"/>
              </a:rPr>
              <a:t> </a:t>
            </a:r>
            <a:r>
              <a:rPr lang="el-GR" sz="2400" dirty="0" smtClean="0">
                <a:effectLst/>
                <a:latin typeface="Comic Sans MS" panose="030F0702030302020204" pitchFamily="66" charset="0"/>
              </a:rPr>
              <a:t>β</a:t>
            </a:r>
            <a:r>
              <a:rPr lang="el-GR" sz="2400" baseline="-25000" dirty="0" smtClean="0">
                <a:effectLst/>
                <a:latin typeface="Comic Sans MS" panose="030F0702030302020204" pitchFamily="66" charset="0"/>
              </a:rPr>
              <a:t>2</a:t>
            </a:r>
            <a:r>
              <a:rPr lang="tr-TR" sz="24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effectLst/>
                <a:latin typeface="Comic Sans MS" panose="030F0702030302020204" pitchFamily="66" charset="0"/>
              </a:rPr>
              <a:t>agonists</a:t>
            </a:r>
            <a:r>
              <a:rPr lang="tr-TR" sz="2400" dirty="0">
                <a:effectLst/>
                <a:latin typeface="Comic Sans MS" panose="030F0702030302020204" pitchFamily="66" charset="0"/>
              </a:rPr>
              <a:t> </a:t>
            </a:r>
            <a:endParaRPr lang="tr-TR" sz="2400" dirty="0" smtClean="0">
              <a:effectLst/>
              <a:latin typeface="Comic Sans MS" pitchFamily="66" charset="0"/>
            </a:endParaRPr>
          </a:p>
          <a:p>
            <a:pPr marL="0" indent="0">
              <a:buClr>
                <a:srgbClr val="FF0000"/>
              </a:buClr>
              <a:buNone/>
              <a:defRPr/>
            </a:pPr>
            <a:r>
              <a:rPr lang="tr-TR" sz="2400" dirty="0">
                <a:effectLst/>
                <a:latin typeface="Comic Sans MS" pitchFamily="66" charset="0"/>
              </a:rPr>
              <a:t> </a:t>
            </a:r>
            <a:r>
              <a:rPr lang="tr-TR" sz="2400" dirty="0" smtClean="0">
                <a:effectLst/>
                <a:latin typeface="Comic Sans MS" pitchFamily="66" charset="0"/>
              </a:rPr>
              <a:t>         </a:t>
            </a:r>
            <a:r>
              <a:rPr lang="tr-TR" sz="2400" b="1" dirty="0" err="1" smtClean="0">
                <a:effectLst/>
                <a:latin typeface="Comic Sans MS" pitchFamily="66" charset="0"/>
              </a:rPr>
              <a:t>Salmeterol</a:t>
            </a:r>
            <a:r>
              <a:rPr lang="tr-TR" sz="2400" b="1" dirty="0" smtClean="0">
                <a:effectLst/>
                <a:latin typeface="Comic Sans MS" pitchFamily="66" charset="0"/>
              </a:rPr>
              <a:t> (12 </a:t>
            </a:r>
            <a:r>
              <a:rPr lang="tr-TR" sz="2400" b="1" dirty="0" err="1" smtClean="0">
                <a:effectLst/>
                <a:latin typeface="Comic Sans MS" pitchFamily="66" charset="0"/>
              </a:rPr>
              <a:t>hrs</a:t>
            </a:r>
            <a:r>
              <a:rPr lang="tr-TR" sz="2400" b="1" dirty="0" smtClean="0">
                <a:effectLst/>
                <a:latin typeface="Comic Sans MS" pitchFamily="66" charset="0"/>
              </a:rPr>
              <a:t>)</a:t>
            </a:r>
          </a:p>
          <a:p>
            <a:pPr>
              <a:buFont typeface="Arial" charset="0"/>
              <a:buNone/>
              <a:defRPr/>
            </a:pP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ChangeArrowheads="1"/>
          </p:cNvSpPr>
          <p:nvPr/>
        </p:nvSpPr>
        <p:spPr bwMode="auto">
          <a:xfrm>
            <a:off x="412750" y="7651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3600" b="1" dirty="0">
                <a:solidFill>
                  <a:srgbClr val="C00000"/>
                </a:solidFill>
                <a:latin typeface="Comic Sans MS" pitchFamily="66" charset="0"/>
              </a:rPr>
              <a:t>Beta</a:t>
            </a:r>
            <a:r>
              <a:rPr lang="tr-TR" sz="3600" b="1" baseline="-25000" dirty="0">
                <a:solidFill>
                  <a:srgbClr val="C00000"/>
                </a:solidFill>
                <a:latin typeface="Comic Sans MS" pitchFamily="66" charset="0"/>
              </a:rPr>
              <a:t>2</a:t>
            </a:r>
            <a:r>
              <a:rPr lang="tr-TR" sz="36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sz="3600" b="1" dirty="0" err="1" smtClean="0">
                <a:solidFill>
                  <a:srgbClr val="C00000"/>
                </a:solidFill>
                <a:latin typeface="Comic Sans MS" pitchFamily="66" charset="0"/>
              </a:rPr>
              <a:t>agonists</a:t>
            </a:r>
            <a:r>
              <a:rPr lang="tr-TR" sz="36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sz="3600" b="1" dirty="0" err="1" smtClean="0">
                <a:solidFill>
                  <a:srgbClr val="C00000"/>
                </a:solidFill>
                <a:latin typeface="Comic Sans MS" pitchFamily="66" charset="0"/>
              </a:rPr>
              <a:t>side</a:t>
            </a:r>
            <a:r>
              <a:rPr lang="tr-TR" sz="36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sz="3600" b="1" dirty="0" err="1" smtClean="0">
                <a:solidFill>
                  <a:srgbClr val="C00000"/>
                </a:solidFill>
                <a:latin typeface="Comic Sans MS" pitchFamily="66" charset="0"/>
              </a:rPr>
              <a:t>effects</a:t>
            </a:r>
            <a:endParaRPr lang="en-US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0419" name="Rectangle 5"/>
          <p:cNvSpPr>
            <a:spLocks noChangeArrowheads="1"/>
          </p:cNvSpPr>
          <p:nvPr/>
        </p:nvSpPr>
        <p:spPr bwMode="auto">
          <a:xfrm>
            <a:off x="685800" y="1981200"/>
            <a:ext cx="3817938" cy="411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tr-TR" sz="2800" b="1" dirty="0">
                <a:latin typeface="Comic Sans MS" pitchFamily="66" charset="0"/>
              </a:rPr>
              <a:t>Tremor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tr-TR" sz="2800" b="1" dirty="0" err="1">
                <a:latin typeface="Comic Sans MS" pitchFamily="66" charset="0"/>
              </a:rPr>
              <a:t>H</a:t>
            </a:r>
            <a:r>
              <a:rPr lang="tr-TR" sz="2800" b="1" dirty="0" err="1" smtClean="0">
                <a:latin typeface="Comic Sans MS" pitchFamily="66" charset="0"/>
              </a:rPr>
              <a:t>eadache</a:t>
            </a:r>
            <a:endParaRPr lang="tr-TR" sz="2800" b="1" dirty="0">
              <a:latin typeface="Comic Sans MS" pitchFamily="66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tr-TR" sz="2800" dirty="0" err="1" smtClean="0">
                <a:latin typeface="Comic Sans MS" pitchFamily="66" charset="0"/>
              </a:rPr>
              <a:t>Hypopotasemia</a:t>
            </a:r>
            <a:endParaRPr lang="tr-TR" sz="2800" dirty="0">
              <a:latin typeface="Comic Sans MS" pitchFamily="66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tr-TR" sz="2800" dirty="0" err="1" smtClean="0">
                <a:latin typeface="Comic Sans MS" pitchFamily="66" charset="0"/>
              </a:rPr>
              <a:t>Hyperglicemia</a:t>
            </a:r>
            <a:endParaRPr lang="tr-TR" sz="2800" dirty="0">
              <a:latin typeface="Comic Sans MS" pitchFamily="66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tr-TR" sz="2800" dirty="0" err="1" smtClean="0">
                <a:latin typeface="Comic Sans MS" pitchFamily="66" charset="0"/>
              </a:rPr>
              <a:t>Hypercholesterolemia</a:t>
            </a:r>
            <a:endParaRPr lang="tr-TR" sz="2800" dirty="0">
              <a:latin typeface="Comic Sans MS" pitchFamily="66" charset="0"/>
            </a:endParaRPr>
          </a:p>
        </p:txBody>
      </p:sp>
      <p:sp>
        <p:nvSpPr>
          <p:cNvPr id="60420" name="Rectangle 6"/>
          <p:cNvSpPr>
            <a:spLocks noChangeArrowheads="1"/>
          </p:cNvSpPr>
          <p:nvPr/>
        </p:nvSpPr>
        <p:spPr bwMode="auto">
          <a:xfrm>
            <a:off x="4640263" y="1981200"/>
            <a:ext cx="3817937" cy="411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tr-TR" sz="2800" b="1" dirty="0" err="1" smtClean="0">
                <a:latin typeface="Comic Sans MS" pitchFamily="66" charset="0"/>
              </a:rPr>
              <a:t>Muscle</a:t>
            </a:r>
            <a:r>
              <a:rPr lang="tr-TR" sz="2800" b="1" dirty="0" smtClean="0">
                <a:latin typeface="Comic Sans MS" pitchFamily="66" charset="0"/>
              </a:rPr>
              <a:t> </a:t>
            </a:r>
            <a:r>
              <a:rPr lang="tr-TR" sz="2800" b="1" dirty="0" err="1">
                <a:latin typeface="Comic Sans MS" pitchFamily="66" charset="0"/>
              </a:rPr>
              <a:t>c</a:t>
            </a:r>
            <a:r>
              <a:rPr lang="tr-TR" sz="2800" b="1" dirty="0" err="1" smtClean="0">
                <a:latin typeface="Comic Sans MS" pitchFamily="66" charset="0"/>
              </a:rPr>
              <a:t>ramps</a:t>
            </a:r>
            <a:endParaRPr lang="tr-TR" sz="2800" b="1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tr-TR" sz="2800" dirty="0" err="1" smtClean="0">
                <a:latin typeface="Comic Sans MS" pitchFamily="66" charset="0"/>
              </a:rPr>
              <a:t>Paradox</a:t>
            </a:r>
            <a:r>
              <a:rPr lang="tr-TR" sz="2800" dirty="0" smtClean="0">
                <a:latin typeface="Comic Sans MS" pitchFamily="66" charset="0"/>
              </a:rPr>
              <a:t> </a:t>
            </a:r>
            <a:r>
              <a:rPr lang="tr-TR" sz="2800" dirty="0" err="1" smtClean="0">
                <a:latin typeface="Comic Sans MS" pitchFamily="66" charset="0"/>
              </a:rPr>
              <a:t>bronchospasm</a:t>
            </a:r>
            <a:endParaRPr lang="tr-TR" sz="28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tr-TR" sz="2800" dirty="0" err="1" smtClean="0">
                <a:latin typeface="Comic Sans MS" pitchFamily="66" charset="0"/>
              </a:rPr>
              <a:t>Urticaria</a:t>
            </a:r>
            <a:endParaRPr lang="tr-TR" sz="28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tr-TR" sz="2800" dirty="0" err="1" smtClean="0">
                <a:latin typeface="Comic Sans MS" pitchFamily="66" charset="0"/>
              </a:rPr>
              <a:t>Cardiac</a:t>
            </a:r>
            <a:r>
              <a:rPr lang="tr-TR" sz="2800" dirty="0" smtClean="0">
                <a:latin typeface="Comic Sans MS" pitchFamily="66" charset="0"/>
              </a:rPr>
              <a:t> </a:t>
            </a:r>
            <a:r>
              <a:rPr lang="tr-TR" sz="2800" dirty="0" err="1" smtClean="0">
                <a:latin typeface="Comic Sans MS" pitchFamily="66" charset="0"/>
              </a:rPr>
              <a:t>toxicity</a:t>
            </a:r>
            <a:r>
              <a:rPr lang="tr-TR" sz="2800" dirty="0" smtClean="0">
                <a:latin typeface="Comic Sans MS" pitchFamily="66" charset="0"/>
              </a:rPr>
              <a:t> </a:t>
            </a:r>
            <a:r>
              <a:rPr lang="tr-TR" sz="2800" dirty="0">
                <a:latin typeface="Comic Sans MS" pitchFamily="66" charset="0"/>
              </a:rPr>
              <a:t>(</a:t>
            </a:r>
            <a:r>
              <a:rPr lang="tr-TR" sz="2800" dirty="0" err="1" smtClean="0">
                <a:latin typeface="Comic Sans MS" pitchFamily="66" charset="0"/>
              </a:rPr>
              <a:t>arrythmia</a:t>
            </a:r>
            <a:r>
              <a:rPr lang="tr-TR" sz="2800" dirty="0" smtClean="0">
                <a:latin typeface="Comic Sans MS" pitchFamily="66" charset="0"/>
              </a:rPr>
              <a:t>, </a:t>
            </a:r>
            <a:r>
              <a:rPr lang="tr-TR" sz="2800" dirty="0" err="1" smtClean="0">
                <a:latin typeface="Comic Sans MS" pitchFamily="66" charset="0"/>
              </a:rPr>
              <a:t>systolic</a:t>
            </a:r>
            <a:r>
              <a:rPr lang="tr-TR" sz="2800" dirty="0" smtClean="0">
                <a:latin typeface="Comic Sans MS" pitchFamily="66" charset="0"/>
              </a:rPr>
              <a:t> </a:t>
            </a:r>
            <a:r>
              <a:rPr lang="tr-TR" sz="2800" dirty="0" err="1" smtClean="0">
                <a:latin typeface="Comic Sans MS" pitchFamily="66" charset="0"/>
              </a:rPr>
              <a:t>hypertension</a:t>
            </a:r>
            <a:r>
              <a:rPr lang="tr-TR" sz="2800" dirty="0" smtClean="0">
                <a:latin typeface="Comic Sans MS" pitchFamily="66" charset="0"/>
              </a:rPr>
              <a:t>, </a:t>
            </a:r>
            <a:r>
              <a:rPr lang="tr-TR" sz="2800" dirty="0" err="1" smtClean="0">
                <a:latin typeface="Comic Sans MS" pitchFamily="66" charset="0"/>
              </a:rPr>
              <a:t>tachycardia</a:t>
            </a:r>
            <a:r>
              <a:rPr lang="tr-TR" sz="2800" dirty="0" smtClean="0">
                <a:latin typeface="Comic Sans MS" pitchFamily="66" charset="0"/>
              </a:rPr>
              <a:t>)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570065" y="4898777"/>
            <a:ext cx="45474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dirty="0" smtClean="0">
                <a:solidFill>
                  <a:prstClr val="black"/>
                </a:solidFill>
                <a:latin typeface="Perpetua"/>
              </a:rPr>
              <a:t>INFLAMMATION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Arial" charset="0"/>
            </a:endParaRP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5292080" y="4869160"/>
            <a:ext cx="25433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Arial" charset="0"/>
              </a:rPr>
              <a:t>BRONCHOSPASM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683568" y="1047898"/>
            <a:ext cx="3600400" cy="33172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erpetua"/>
                <a:ea typeface="+mn-ea"/>
                <a:cs typeface="Arial" charset="0"/>
              </a:rPr>
              <a:t>Controllers</a:t>
            </a:r>
            <a:endParaRPr kumimoji="0" lang="tr-TR" sz="2800" b="1" i="0" u="sng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Perpetua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Arial" charset="0"/>
              </a:rPr>
              <a:t>ICS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Arial" charset="0"/>
              </a:rPr>
              <a:t>ICS + LABA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Arial" charset="0"/>
              </a:rPr>
              <a:t>Leucotrien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Arial" charset="0"/>
              </a:rPr>
              <a:t>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Arial" charset="0"/>
              </a:rPr>
              <a:t>receptor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Arial" charset="0"/>
              </a:rPr>
              <a:t>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Arial" charset="0"/>
              </a:rPr>
              <a:t>antagonists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Arial" charset="0"/>
              </a:rPr>
              <a:t>Teophyllin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Arial" charset="0"/>
              </a:rPr>
              <a:t> 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tr-TR" sz="2000" dirty="0" err="1">
                <a:solidFill>
                  <a:prstClr val="black"/>
                </a:solidFill>
                <a:latin typeface="Perpetua"/>
              </a:rPr>
              <a:t>Systemic</a:t>
            </a:r>
            <a:r>
              <a:rPr lang="tr-TR" sz="2000" dirty="0">
                <a:solidFill>
                  <a:prstClr val="black"/>
                </a:solidFill>
                <a:latin typeface="Perpetua"/>
              </a:rPr>
              <a:t> CS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Arial" charset="0"/>
              </a:rPr>
              <a:t>Anti </a:t>
            </a:r>
            <a:r>
              <a:rPr kumimoji="0" lang="tr-T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Arial" charset="0"/>
              </a:rPr>
              <a:t>IgE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Arial" charset="0"/>
              </a:rPr>
              <a:t> (</a:t>
            </a:r>
            <a:r>
              <a:rPr kumimoji="0" lang="tr-T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Arial" charset="0"/>
              </a:rPr>
              <a:t>Omalizumab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Arial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Arial" charset="0"/>
            </a:endParaRPr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4799006" y="995463"/>
            <a:ext cx="3779912" cy="33335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erpetua"/>
                <a:ea typeface="+mn-ea"/>
                <a:cs typeface="Arial" charset="0"/>
              </a:rPr>
              <a:t>Symptom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erpetua"/>
                <a:ea typeface="+mn-ea"/>
                <a:cs typeface="Arial" charset="0"/>
              </a:rPr>
              <a:t> </a:t>
            </a:r>
            <a:r>
              <a:rPr kumimoji="0" lang="tr-T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erpetua"/>
                <a:ea typeface="+mn-ea"/>
                <a:cs typeface="Arial" charset="0"/>
              </a:rPr>
              <a:t>relievers</a:t>
            </a:r>
            <a:endParaRPr kumimoji="0" lang="tr-TR" sz="2800" b="1" i="0" u="sng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Perpetua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Arial" charset="0"/>
              </a:rPr>
              <a:t>SABA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tr-TR" sz="2000" dirty="0" err="1">
                <a:solidFill>
                  <a:prstClr val="black"/>
                </a:solidFill>
                <a:latin typeface="Perpetua"/>
              </a:rPr>
              <a:t>Systemic</a:t>
            </a:r>
            <a:r>
              <a:rPr lang="tr-TR" sz="2000" dirty="0">
                <a:solidFill>
                  <a:prstClr val="black"/>
                </a:solidFill>
                <a:latin typeface="Perpetua"/>
              </a:rPr>
              <a:t> CS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tr-TR" sz="2000" dirty="0" err="1">
                <a:solidFill>
                  <a:prstClr val="black"/>
                </a:solidFill>
                <a:latin typeface="Perpetua"/>
              </a:rPr>
              <a:t>Teophyllin</a:t>
            </a:r>
            <a:r>
              <a:rPr lang="tr-TR" sz="2000" dirty="0">
                <a:solidFill>
                  <a:prstClr val="black"/>
                </a:solidFill>
                <a:latin typeface="Perpetua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Arial" charset="0"/>
              </a:rPr>
              <a:t>Anticolinergic</a:t>
            </a:r>
            <a:r>
              <a:rPr kumimoji="0" lang="tr-TR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Arial" charset="0"/>
              </a:rPr>
              <a:t> </a:t>
            </a:r>
            <a:r>
              <a:rPr kumimoji="0" lang="tr-TR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Arial" charset="0"/>
              </a:rPr>
              <a:t>drugs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Arial" charset="0"/>
            </a:endParaRPr>
          </a:p>
        </p:txBody>
      </p:sp>
      <p:sp>
        <p:nvSpPr>
          <p:cNvPr id="6" name="5 Aşağı Ok"/>
          <p:cNvSpPr/>
          <p:nvPr/>
        </p:nvSpPr>
        <p:spPr>
          <a:xfrm>
            <a:off x="3131840" y="4702326"/>
            <a:ext cx="516724" cy="8149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7" name="6 Aşağı Ok"/>
          <p:cNvSpPr/>
          <p:nvPr/>
        </p:nvSpPr>
        <p:spPr>
          <a:xfrm>
            <a:off x="7812360" y="4725144"/>
            <a:ext cx="571504" cy="8389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2339752" y="193546"/>
            <a:ext cx="6417079" cy="85010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r-TR" sz="2800" b="1" dirty="0" err="1" smtClean="0">
                <a:solidFill>
                  <a:srgbClr val="800000"/>
                </a:solidFill>
              </a:rPr>
              <a:t>Drugs</a:t>
            </a:r>
            <a:r>
              <a:rPr lang="tr-TR" sz="2800" b="1" dirty="0" smtClean="0">
                <a:solidFill>
                  <a:srgbClr val="800000"/>
                </a:solidFill>
              </a:rPr>
              <a:t> </a:t>
            </a:r>
            <a:r>
              <a:rPr lang="tr-TR" sz="2800" b="1" dirty="0" err="1" smtClean="0">
                <a:solidFill>
                  <a:srgbClr val="800000"/>
                </a:solidFill>
              </a:rPr>
              <a:t>used</a:t>
            </a:r>
            <a:r>
              <a:rPr lang="tr-TR" sz="2800" b="1" dirty="0" smtClean="0">
                <a:solidFill>
                  <a:srgbClr val="800000"/>
                </a:solidFill>
              </a:rPr>
              <a:t> in </a:t>
            </a:r>
            <a:r>
              <a:rPr lang="tr-TR" sz="2800" b="1" dirty="0" err="1" smtClean="0">
                <a:solidFill>
                  <a:srgbClr val="800000"/>
                </a:solidFill>
              </a:rPr>
              <a:t>asthma</a:t>
            </a:r>
            <a:r>
              <a:rPr lang="tr-TR" sz="2800" b="1" dirty="0" smtClean="0">
                <a:solidFill>
                  <a:srgbClr val="800000"/>
                </a:solidFill>
              </a:rPr>
              <a:t> </a:t>
            </a:r>
            <a:r>
              <a:rPr lang="tr-TR" sz="2800" b="1" dirty="0" err="1" smtClean="0">
                <a:solidFill>
                  <a:srgbClr val="800000"/>
                </a:solidFill>
              </a:rPr>
              <a:t>treatment</a:t>
            </a:r>
            <a:endParaRPr lang="tr-TR" sz="2800" b="1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12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7"/>
          <p:cNvSpPr>
            <a:spLocks noChangeArrowheads="1"/>
          </p:cNvSpPr>
          <p:nvPr/>
        </p:nvSpPr>
        <p:spPr bwMode="auto">
          <a:xfrm>
            <a:off x="285750" y="1785938"/>
            <a:ext cx="3048000" cy="1143000"/>
          </a:xfrm>
          <a:prstGeom prst="ellipse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tr-TR" sz="2800" b="1" dirty="0" err="1" smtClean="0">
                <a:latin typeface="Comic Sans MS" pitchFamily="66" charset="0"/>
              </a:rPr>
              <a:t>Patient</a:t>
            </a:r>
            <a:r>
              <a:rPr lang="tr-TR" sz="2800" b="1" dirty="0" smtClean="0">
                <a:latin typeface="Comic Sans MS" pitchFamily="66" charset="0"/>
              </a:rPr>
              <a:t> </a:t>
            </a:r>
            <a:r>
              <a:rPr lang="tr-TR" sz="2800" b="1" dirty="0" err="1" smtClean="0">
                <a:latin typeface="Comic Sans MS" pitchFamily="66" charset="0"/>
              </a:rPr>
              <a:t>education</a:t>
            </a:r>
            <a:endParaRPr lang="tr-TR" sz="2800" b="1" dirty="0">
              <a:latin typeface="Comic Sans MS" pitchFamily="66" charset="0"/>
            </a:endParaRPr>
          </a:p>
        </p:txBody>
      </p:sp>
      <p:sp>
        <p:nvSpPr>
          <p:cNvPr id="2052" name="Rectangle 19"/>
          <p:cNvSpPr>
            <a:spLocks noChangeArrowheads="1"/>
          </p:cNvSpPr>
          <p:nvPr/>
        </p:nvSpPr>
        <p:spPr bwMode="auto">
          <a:xfrm>
            <a:off x="6413500" y="5445125"/>
            <a:ext cx="2452688" cy="1412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tr-TR" sz="3200" b="1" dirty="0" err="1" smtClean="0">
                <a:latin typeface="Comic Sans MS" pitchFamily="66" charset="0"/>
              </a:rPr>
              <a:t>Medical</a:t>
            </a:r>
            <a:r>
              <a:rPr lang="tr-TR" sz="3200" b="1" dirty="0" smtClean="0">
                <a:latin typeface="Comic Sans MS" pitchFamily="66" charset="0"/>
              </a:rPr>
              <a:t> </a:t>
            </a:r>
            <a:r>
              <a:rPr lang="tr-TR" sz="3200" b="1" dirty="0" err="1" smtClean="0">
                <a:latin typeface="Comic Sans MS" pitchFamily="66" charset="0"/>
              </a:rPr>
              <a:t>treatment</a:t>
            </a:r>
            <a:endParaRPr lang="tr-TR" sz="3200" b="1" dirty="0">
              <a:latin typeface="Comic Sans MS" pitchFamily="66" charset="0"/>
            </a:endParaRPr>
          </a:p>
        </p:txBody>
      </p:sp>
      <p:sp>
        <p:nvSpPr>
          <p:cNvPr id="2053" name="Rectangle 20"/>
          <p:cNvSpPr>
            <a:spLocks noChangeArrowheads="1"/>
          </p:cNvSpPr>
          <p:nvPr/>
        </p:nvSpPr>
        <p:spPr bwMode="auto">
          <a:xfrm>
            <a:off x="214313" y="5715000"/>
            <a:ext cx="5077767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tr-TR" sz="2400" b="1" dirty="0" err="1" smtClean="0">
                <a:latin typeface="Comic Sans MS" pitchFamily="66" charset="0"/>
              </a:rPr>
              <a:t>Treatment</a:t>
            </a:r>
            <a:r>
              <a:rPr lang="tr-TR" sz="2400" b="1" dirty="0" smtClean="0">
                <a:latin typeface="Comic Sans MS" pitchFamily="66" charset="0"/>
              </a:rPr>
              <a:t> </a:t>
            </a:r>
            <a:r>
              <a:rPr lang="tr-TR" sz="2400" b="1" dirty="0" err="1" smtClean="0">
                <a:latin typeface="Comic Sans MS" pitchFamily="66" charset="0"/>
              </a:rPr>
              <a:t>for</a:t>
            </a:r>
            <a:r>
              <a:rPr lang="tr-TR" sz="2400" b="1" dirty="0" smtClean="0">
                <a:latin typeface="Comic Sans MS" pitchFamily="66" charset="0"/>
              </a:rPr>
              <a:t> </a:t>
            </a:r>
            <a:r>
              <a:rPr lang="tr-TR" sz="2400" b="1" dirty="0" err="1" smtClean="0">
                <a:latin typeface="Comic Sans MS" pitchFamily="66" charset="0"/>
              </a:rPr>
              <a:t>allergy</a:t>
            </a:r>
            <a:r>
              <a:rPr lang="tr-TR" sz="2400" b="1" dirty="0" smtClean="0">
                <a:latin typeface="Comic Sans MS" pitchFamily="66" charset="0"/>
              </a:rPr>
              <a:t> (</a:t>
            </a:r>
            <a:r>
              <a:rPr lang="tr-TR" sz="2400" b="1" dirty="0" err="1" smtClean="0">
                <a:latin typeface="Comic Sans MS" pitchFamily="66" charset="0"/>
              </a:rPr>
              <a:t>allergen</a:t>
            </a:r>
            <a:r>
              <a:rPr lang="tr-TR" sz="2400" b="1" dirty="0" smtClean="0">
                <a:latin typeface="Comic Sans MS" pitchFamily="66" charset="0"/>
              </a:rPr>
              <a:t> </a:t>
            </a:r>
            <a:r>
              <a:rPr lang="tr-TR" sz="2400" b="1" dirty="0" err="1">
                <a:latin typeface="Comic Sans MS" pitchFamily="66" charset="0"/>
              </a:rPr>
              <a:t>s</a:t>
            </a:r>
            <a:r>
              <a:rPr lang="tr-TR" sz="2400" b="1" dirty="0" err="1" smtClean="0">
                <a:latin typeface="Comic Sans MS" pitchFamily="66" charset="0"/>
              </a:rPr>
              <a:t>pecific</a:t>
            </a:r>
            <a:r>
              <a:rPr lang="tr-TR" sz="2400" b="1" dirty="0" smtClean="0">
                <a:latin typeface="Comic Sans MS" pitchFamily="66" charset="0"/>
              </a:rPr>
              <a:t> </a:t>
            </a:r>
            <a:r>
              <a:rPr lang="tr-TR" sz="2400" b="1" dirty="0" err="1" smtClean="0">
                <a:latin typeface="Comic Sans MS" pitchFamily="66" charset="0"/>
              </a:rPr>
              <a:t>immunotherapy</a:t>
            </a:r>
            <a:r>
              <a:rPr lang="tr-TR" sz="2400" b="1" dirty="0" smtClean="0">
                <a:latin typeface="Comic Sans MS" pitchFamily="66" charset="0"/>
              </a:rPr>
              <a:t>)</a:t>
            </a:r>
            <a:endParaRPr lang="tr-TR" sz="2400" b="1" dirty="0">
              <a:latin typeface="Comic Sans MS" pitchFamily="66" charset="0"/>
            </a:endParaRPr>
          </a:p>
        </p:txBody>
      </p:sp>
      <p:sp>
        <p:nvSpPr>
          <p:cNvPr id="3078" name="Line 21"/>
          <p:cNvSpPr>
            <a:spLocks noChangeShapeType="1"/>
          </p:cNvSpPr>
          <p:nvPr/>
        </p:nvSpPr>
        <p:spPr bwMode="auto">
          <a:xfrm>
            <a:off x="2286000" y="3000375"/>
            <a:ext cx="865188" cy="6477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079" name="Line 22"/>
          <p:cNvSpPr>
            <a:spLocks noChangeShapeType="1"/>
          </p:cNvSpPr>
          <p:nvPr/>
        </p:nvSpPr>
        <p:spPr bwMode="auto">
          <a:xfrm flipH="1">
            <a:off x="5724127" y="3356993"/>
            <a:ext cx="496639" cy="43204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080" name="Line 23"/>
          <p:cNvSpPr>
            <a:spLocks noChangeShapeType="1"/>
          </p:cNvSpPr>
          <p:nvPr/>
        </p:nvSpPr>
        <p:spPr bwMode="auto">
          <a:xfrm flipH="1" flipV="1">
            <a:off x="5868143" y="4869160"/>
            <a:ext cx="640606" cy="42197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081" name="Line 24"/>
          <p:cNvSpPr>
            <a:spLocks noChangeShapeType="1"/>
          </p:cNvSpPr>
          <p:nvPr/>
        </p:nvSpPr>
        <p:spPr bwMode="auto">
          <a:xfrm flipV="1">
            <a:off x="2268538" y="4868863"/>
            <a:ext cx="936625" cy="57467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graphicFrame>
        <p:nvGraphicFramePr>
          <p:cNvPr id="3074" name="Object 26"/>
          <p:cNvGraphicFramePr>
            <a:graphicFrameLocks noChangeAspect="1"/>
          </p:cNvGraphicFramePr>
          <p:nvPr/>
        </p:nvGraphicFramePr>
        <p:xfrm>
          <a:off x="3276600" y="2781300"/>
          <a:ext cx="2374900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4" name="CorelDRAW" r:id="rId4" imgW="4544280" imgH="4327560" progId="">
                  <p:embed/>
                </p:oleObj>
              </mc:Choice>
              <mc:Fallback>
                <p:oleObj name="CorelDRAW" r:id="rId4" imgW="4544280" imgH="432756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781300"/>
                        <a:ext cx="2374900" cy="226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TREATMENT OF ALLERGIC DISEASES</a:t>
            </a:r>
          </a:p>
        </p:txBody>
      </p:sp>
      <p:sp>
        <p:nvSpPr>
          <p:cNvPr id="2059" name="13 Metin kutusu"/>
          <p:cNvSpPr txBox="1">
            <a:spLocks noChangeArrowheads="1"/>
          </p:cNvSpPr>
          <p:nvPr/>
        </p:nvSpPr>
        <p:spPr bwMode="auto">
          <a:xfrm>
            <a:off x="6425358" y="1797615"/>
            <a:ext cx="2571750" cy="861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tr-TR" sz="3200" b="1" dirty="0" err="1" smtClean="0">
                <a:latin typeface="Comic Sans MS" pitchFamily="66" charset="0"/>
              </a:rPr>
              <a:t>Prevention</a:t>
            </a:r>
            <a:endParaRPr lang="tr-TR" sz="3200" b="1" dirty="0">
              <a:latin typeface="Comic Sans MS" pitchFamily="66" charset="0"/>
            </a:endParaRP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b="1" dirty="0" err="1" smtClean="0">
                <a:solidFill>
                  <a:srgbClr val="C00000"/>
                </a:solidFill>
              </a:rPr>
              <a:t>Both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controller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and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reliever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asthma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drugs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are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used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via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inhalation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route</a:t>
            </a:r>
            <a:r>
              <a:rPr lang="tr-TR" b="1" dirty="0" smtClean="0">
                <a:solidFill>
                  <a:srgbClr val="C00000"/>
                </a:solidFill>
              </a:rPr>
              <a:t> !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772400" cy="4318992"/>
          </a:xfrm>
        </p:spPr>
        <p:txBody>
          <a:bodyPr/>
          <a:lstStyle/>
          <a:p>
            <a:r>
              <a:rPr lang="tr-TR" dirty="0" err="1" smtClean="0"/>
              <a:t>Lower</a:t>
            </a:r>
            <a:r>
              <a:rPr lang="tr-TR" dirty="0" smtClean="0"/>
              <a:t> </a:t>
            </a:r>
            <a:r>
              <a:rPr lang="tr-TR" dirty="0" err="1" smtClean="0"/>
              <a:t>dose</a:t>
            </a:r>
            <a:r>
              <a:rPr lang="tr-TR" dirty="0" smtClean="0"/>
              <a:t> is </a:t>
            </a:r>
            <a:r>
              <a:rPr lang="tr-TR" dirty="0" err="1" smtClean="0"/>
              <a:t>required</a:t>
            </a:r>
            <a:r>
              <a:rPr lang="tr-TR" dirty="0" smtClean="0"/>
              <a:t> </a:t>
            </a:r>
            <a:r>
              <a:rPr lang="tr-TR" dirty="0" err="1" smtClean="0"/>
              <a:t>compared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systemic</a:t>
            </a:r>
            <a:r>
              <a:rPr lang="tr-TR" dirty="0" smtClean="0"/>
              <a:t> </a:t>
            </a:r>
            <a:r>
              <a:rPr lang="tr-TR" dirty="0" err="1" smtClean="0"/>
              <a:t>route</a:t>
            </a:r>
            <a:endParaRPr lang="tr-TR" dirty="0" smtClean="0"/>
          </a:p>
          <a:p>
            <a:r>
              <a:rPr lang="tr-TR" dirty="0" err="1" smtClean="0"/>
              <a:t>Fast</a:t>
            </a:r>
            <a:r>
              <a:rPr lang="tr-TR" dirty="0" smtClean="0"/>
              <a:t> </a:t>
            </a:r>
            <a:r>
              <a:rPr lang="tr-TR" dirty="0" err="1" smtClean="0"/>
              <a:t>acting</a:t>
            </a:r>
            <a:r>
              <a:rPr lang="tr-TR" dirty="0" smtClean="0"/>
              <a:t> </a:t>
            </a:r>
            <a:r>
              <a:rPr lang="tr-TR" dirty="0" err="1" smtClean="0"/>
              <a:t>drugs</a:t>
            </a:r>
            <a:endParaRPr lang="tr-TR" dirty="0" smtClean="0"/>
          </a:p>
          <a:p>
            <a:r>
              <a:rPr lang="tr-TR" dirty="0" err="1" smtClean="0"/>
              <a:t>Drugs</a:t>
            </a:r>
            <a:r>
              <a:rPr lang="tr-TR" dirty="0" smtClean="0"/>
              <a:t> can be </a:t>
            </a:r>
            <a:r>
              <a:rPr lang="tr-TR" dirty="0" err="1" smtClean="0"/>
              <a:t>given</a:t>
            </a:r>
            <a:r>
              <a:rPr lang="tr-TR" dirty="0" smtClean="0"/>
              <a:t> </a:t>
            </a:r>
            <a:r>
              <a:rPr lang="tr-TR" dirty="0" err="1" smtClean="0"/>
              <a:t>directly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lungs</a:t>
            </a:r>
            <a:endParaRPr lang="tr-TR" dirty="0" smtClean="0"/>
          </a:p>
          <a:p>
            <a:r>
              <a:rPr lang="tr-TR" dirty="0" smtClean="0"/>
              <a:t>Side </a:t>
            </a:r>
            <a:r>
              <a:rPr lang="tr-TR" dirty="0" err="1" smtClean="0"/>
              <a:t>effecets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lower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</a:t>
            </a:r>
            <a:r>
              <a:rPr lang="tr-TR" dirty="0" err="1" smtClean="0"/>
              <a:t>systemic</a:t>
            </a:r>
            <a:r>
              <a:rPr lang="tr-TR" dirty="0" smtClean="0"/>
              <a:t> </a:t>
            </a:r>
            <a:r>
              <a:rPr lang="tr-TR" dirty="0" err="1" smtClean="0"/>
              <a:t>drugs</a:t>
            </a:r>
            <a:endParaRPr lang="tr-TR" dirty="0" smtClean="0"/>
          </a:p>
          <a:p>
            <a:r>
              <a:rPr lang="tr-TR" dirty="0" err="1" smtClean="0"/>
              <a:t>Need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good</a:t>
            </a:r>
            <a:r>
              <a:rPr lang="tr-TR" dirty="0" smtClean="0"/>
              <a:t> </a:t>
            </a:r>
            <a:r>
              <a:rPr lang="tr-TR" dirty="0" err="1" smtClean="0"/>
              <a:t>technique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inhalation</a:t>
            </a:r>
            <a:endParaRPr lang="tr-TR" dirty="0"/>
          </a:p>
        </p:txBody>
      </p:sp>
      <p:pic>
        <p:nvPicPr>
          <p:cNvPr id="4098" name="Picture 2" descr="Beynin en iyi tanıdığı emoji: Sarı renkli gülen yüz - Evrensel.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415" y="1938668"/>
            <a:ext cx="636724" cy="42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eynin en iyi tanıdığı emoji: Sarı renkli gülen yüz - Evrensel.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26837"/>
            <a:ext cx="636724" cy="42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eynin en iyi tanıdığı emoji: Sarı renkli gülen yüz - Evrensel.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799" y="2651387"/>
            <a:ext cx="636724" cy="42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eynin en iyi tanıdığı emoji: Sarı renkli gülen yüz - Evrensel.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50909"/>
            <a:ext cx="636724" cy="42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fade Üzgün Sarı - Pixabay'de ücretsiz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01" y="3745385"/>
            <a:ext cx="504223" cy="50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59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5976664" cy="505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846" y="1772816"/>
            <a:ext cx="2462456" cy="4912087"/>
          </a:xfrm>
          <a:prstGeom prst="rect">
            <a:avLst/>
          </a:prstGeom>
        </p:spPr>
      </p:pic>
      <p:sp>
        <p:nvSpPr>
          <p:cNvPr id="5" name="2 İçerik Yer Tutucusu"/>
          <p:cNvSpPr txBox="1">
            <a:spLocks/>
          </p:cNvSpPr>
          <p:nvPr/>
        </p:nvSpPr>
        <p:spPr>
          <a:xfrm>
            <a:off x="179512" y="1066986"/>
            <a:ext cx="1425352" cy="705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/>
              <a:buNone/>
            </a:pPr>
            <a:r>
              <a:rPr lang="tr-TR" sz="1800" dirty="0" err="1" smtClean="0"/>
              <a:t>Metered</a:t>
            </a:r>
            <a:r>
              <a:rPr lang="tr-TR" sz="1800" dirty="0" smtClean="0"/>
              <a:t> </a:t>
            </a:r>
            <a:r>
              <a:rPr lang="tr-TR" sz="1800" dirty="0" err="1" smtClean="0"/>
              <a:t>dose</a:t>
            </a:r>
            <a:r>
              <a:rPr lang="tr-TR" sz="1800" dirty="0" smtClean="0"/>
              <a:t> </a:t>
            </a:r>
            <a:r>
              <a:rPr lang="tr-TR" sz="1800" dirty="0" err="1" smtClean="0"/>
              <a:t>inhalers</a:t>
            </a:r>
            <a:r>
              <a:rPr lang="tr-TR" sz="1800" dirty="0" smtClean="0"/>
              <a:t> (MDI)</a:t>
            </a: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395536" y="5527360"/>
            <a:ext cx="172819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/>
              <a:buNone/>
            </a:pPr>
            <a:r>
              <a:rPr lang="tr-TR" sz="1800" dirty="0" err="1" smtClean="0"/>
              <a:t>Dry</a:t>
            </a:r>
            <a:r>
              <a:rPr lang="tr-TR" sz="1800" dirty="0" smtClean="0"/>
              <a:t> </a:t>
            </a:r>
            <a:r>
              <a:rPr lang="tr-TR" sz="1800" dirty="0" err="1" smtClean="0"/>
              <a:t>powder</a:t>
            </a:r>
            <a:r>
              <a:rPr lang="tr-TR" sz="1800" dirty="0" smtClean="0"/>
              <a:t> </a:t>
            </a:r>
            <a:r>
              <a:rPr lang="tr-TR" sz="1800" dirty="0" err="1" smtClean="0"/>
              <a:t>inhalers</a:t>
            </a:r>
            <a:r>
              <a:rPr lang="tr-TR" sz="1800" dirty="0" smtClean="0"/>
              <a:t> (DPI)</a:t>
            </a:r>
          </a:p>
        </p:txBody>
      </p:sp>
      <p:cxnSp>
        <p:nvCxnSpPr>
          <p:cNvPr id="7" name="Düz Bağlayıcı 6"/>
          <p:cNvCxnSpPr/>
          <p:nvPr/>
        </p:nvCxnSpPr>
        <p:spPr>
          <a:xfrm flipV="1">
            <a:off x="395536" y="2750158"/>
            <a:ext cx="6022216" cy="3077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 İçerik Yer Tutucusu"/>
          <p:cNvSpPr txBox="1">
            <a:spLocks/>
          </p:cNvSpPr>
          <p:nvPr/>
        </p:nvSpPr>
        <p:spPr>
          <a:xfrm>
            <a:off x="7496081" y="1772816"/>
            <a:ext cx="829986" cy="4291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/>
              <a:buNone/>
            </a:pPr>
            <a:r>
              <a:rPr lang="tr-TR" sz="1800" dirty="0" err="1" smtClean="0"/>
              <a:t>Spacers</a:t>
            </a:r>
            <a:endParaRPr lang="tr-TR" sz="1800" dirty="0" smtClean="0"/>
          </a:p>
        </p:txBody>
      </p:sp>
      <p:sp>
        <p:nvSpPr>
          <p:cNvPr id="12" name="1 Başlık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tr-TR" b="1" smtClean="0">
                <a:solidFill>
                  <a:srgbClr val="800000"/>
                </a:solidFill>
              </a:rPr>
              <a:t>INHALER DEVICES</a:t>
            </a:r>
            <a:endParaRPr lang="tr-TR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3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effectLst/>
              </a:rPr>
              <a:t>Anti-</a:t>
            </a:r>
            <a:r>
              <a:rPr lang="tr-TR" dirty="0" err="1" smtClean="0">
                <a:effectLst/>
              </a:rPr>
              <a:t>leucotrienes</a:t>
            </a:r>
            <a:endParaRPr lang="tr-TR" dirty="0">
              <a:effectLst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buFont typeface="Wingdings" pitchFamily="2" charset="2"/>
              <a:buChar char="v"/>
              <a:defRPr/>
            </a:pPr>
            <a:r>
              <a:rPr lang="tr-TR" dirty="0" smtClean="0">
                <a:effectLst/>
              </a:rPr>
              <a:t>LTD4 </a:t>
            </a:r>
            <a:r>
              <a:rPr lang="tr-TR" dirty="0" err="1" smtClean="0">
                <a:effectLst/>
              </a:rPr>
              <a:t>Receptor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Antagonists</a:t>
            </a:r>
            <a:r>
              <a:rPr lang="tr-TR" dirty="0" smtClean="0">
                <a:effectLst/>
              </a:rPr>
              <a:t>:</a:t>
            </a:r>
          </a:p>
          <a:p>
            <a:pPr>
              <a:buFont typeface="Arial" charset="0"/>
              <a:buNone/>
              <a:defRPr/>
            </a:pPr>
            <a:r>
              <a:rPr lang="tr-TR" dirty="0" smtClean="0">
                <a:effectLst/>
              </a:rPr>
              <a:t>                  </a:t>
            </a:r>
            <a:r>
              <a:rPr lang="tr-TR" b="1" dirty="0" err="1" smtClean="0">
                <a:effectLst/>
              </a:rPr>
              <a:t>Montelucast</a:t>
            </a:r>
            <a:r>
              <a:rPr lang="tr-TR" b="1" dirty="0" smtClean="0">
                <a:effectLst/>
              </a:rPr>
              <a:t>, </a:t>
            </a:r>
          </a:p>
          <a:p>
            <a:pPr>
              <a:buFont typeface="Arial" charset="0"/>
              <a:buNone/>
              <a:defRPr/>
            </a:pPr>
            <a:r>
              <a:rPr lang="tr-TR" dirty="0" smtClean="0">
                <a:effectLst/>
              </a:rPr>
              <a:t>                  </a:t>
            </a:r>
            <a:r>
              <a:rPr lang="tr-TR" dirty="0" err="1" smtClean="0">
                <a:effectLst/>
              </a:rPr>
              <a:t>Zafirlucast</a:t>
            </a:r>
            <a:endParaRPr lang="tr-TR" dirty="0" smtClean="0">
              <a:effectLst/>
            </a:endParaRPr>
          </a:p>
          <a:p>
            <a:pPr marL="0" indent="0">
              <a:buNone/>
              <a:defRPr/>
            </a:pPr>
            <a:endParaRPr lang="tr-TR" dirty="0" smtClean="0">
              <a:effectLst/>
            </a:endParaRPr>
          </a:p>
          <a:p>
            <a:pPr>
              <a:buFont typeface="Arial" charset="0"/>
              <a:buNone/>
              <a:defRPr/>
            </a:pPr>
            <a:r>
              <a:rPr lang="tr-TR" b="1" dirty="0" err="1" smtClean="0">
                <a:solidFill>
                  <a:srgbClr val="FF0000"/>
                </a:solidFill>
                <a:effectLst/>
              </a:rPr>
              <a:t>Indications</a:t>
            </a:r>
            <a:r>
              <a:rPr lang="tr-TR" b="1" dirty="0" smtClean="0">
                <a:solidFill>
                  <a:srgbClr val="FF0000"/>
                </a:solidFill>
                <a:effectLst/>
              </a:rPr>
              <a:t>;  </a:t>
            </a:r>
            <a:r>
              <a:rPr lang="tr-TR" dirty="0" err="1" smtClean="0">
                <a:effectLst/>
              </a:rPr>
              <a:t>Allergic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rhinitis</a:t>
            </a:r>
            <a:r>
              <a:rPr lang="tr-TR" dirty="0" smtClean="0">
                <a:effectLst/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tr-TR" dirty="0" smtClean="0">
                <a:effectLst/>
              </a:rPr>
              <a:t>                           </a:t>
            </a:r>
            <a:r>
              <a:rPr lang="tr-TR" dirty="0" err="1" smtClean="0">
                <a:effectLst/>
              </a:rPr>
              <a:t>Asthma</a:t>
            </a:r>
            <a:r>
              <a:rPr lang="tr-TR" dirty="0" smtClean="0">
                <a:effectLst/>
              </a:rPr>
              <a:t>, </a:t>
            </a:r>
          </a:p>
          <a:p>
            <a:pPr>
              <a:buFont typeface="Arial" charset="0"/>
              <a:buNone/>
              <a:defRPr/>
            </a:pPr>
            <a:r>
              <a:rPr lang="tr-TR" dirty="0" smtClean="0">
                <a:effectLst/>
              </a:rPr>
              <a:t>                           </a:t>
            </a:r>
            <a:r>
              <a:rPr lang="tr-TR" dirty="0" err="1" smtClean="0">
                <a:effectLst/>
              </a:rPr>
              <a:t>Chronic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idiopathic</a:t>
            </a:r>
            <a:r>
              <a:rPr lang="tr-TR" dirty="0" smtClean="0">
                <a:effectLst/>
              </a:rPr>
              <a:t>  </a:t>
            </a:r>
            <a:r>
              <a:rPr lang="tr-TR" dirty="0" err="1" smtClean="0">
                <a:effectLst/>
              </a:rPr>
              <a:t>urticaria</a:t>
            </a:r>
            <a:endParaRPr lang="tr-TR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045" y="333375"/>
            <a:ext cx="7950200" cy="1752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dirty="0" err="1" smtClean="0">
                <a:solidFill>
                  <a:srgbClr val="C00000"/>
                </a:solidFill>
                <a:effectLst/>
                <a:latin typeface="Comic Sans MS" pitchFamily="66" charset="0"/>
              </a:rPr>
              <a:t>Humanized</a:t>
            </a:r>
            <a:r>
              <a:rPr lang="tr-TR" sz="2800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effectLst/>
                <a:latin typeface="Comic Sans MS" pitchFamily="66" charset="0"/>
              </a:rPr>
              <a:t>monoclonal</a:t>
            </a:r>
            <a:r>
              <a:rPr lang="tr-TR" sz="2800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 anti-</a:t>
            </a:r>
            <a:r>
              <a:rPr lang="tr-TR" sz="2800" dirty="0" err="1" smtClean="0">
                <a:solidFill>
                  <a:srgbClr val="C00000"/>
                </a:solidFill>
                <a:effectLst/>
                <a:latin typeface="Comic Sans MS" pitchFamily="66" charset="0"/>
              </a:rPr>
              <a:t>IgE</a:t>
            </a:r>
            <a:r>
              <a:rPr lang="tr-TR" sz="2800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effectLst/>
                <a:latin typeface="Comic Sans MS" pitchFamily="66" charset="0"/>
              </a:rPr>
              <a:t>antibody</a:t>
            </a:r>
            <a:r>
              <a:rPr lang="tr-TR" sz="2800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: </a:t>
            </a:r>
            <a:r>
              <a:rPr lang="tr-TR" sz="2800" dirty="0" err="1" smtClean="0">
                <a:solidFill>
                  <a:srgbClr val="C00000"/>
                </a:solidFill>
                <a:effectLst/>
                <a:latin typeface="Comic Sans MS" pitchFamily="66" charset="0"/>
              </a:rPr>
              <a:t>Omalizumab</a:t>
            </a:r>
            <a:r>
              <a:rPr lang="tr-TR" sz="2800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/>
            </a:r>
            <a:br>
              <a:rPr lang="tr-TR" sz="2800" dirty="0" smtClean="0">
                <a:solidFill>
                  <a:srgbClr val="C00000"/>
                </a:solidFill>
                <a:effectLst/>
                <a:latin typeface="Comic Sans MS" pitchFamily="66" charset="0"/>
              </a:rPr>
            </a:br>
            <a:r>
              <a:rPr lang="tr-TR" sz="2800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is</a:t>
            </a:r>
            <a:br>
              <a:rPr lang="tr-TR" sz="2800" dirty="0" smtClean="0">
                <a:solidFill>
                  <a:srgbClr val="C00000"/>
                </a:solidFill>
                <a:effectLst/>
                <a:latin typeface="Comic Sans MS" pitchFamily="66" charset="0"/>
              </a:rPr>
            </a:br>
            <a:r>
              <a:rPr lang="tr-TR" sz="2800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a </a:t>
            </a:r>
            <a:r>
              <a:rPr lang="tr-TR" sz="2800" dirty="0" err="1" smtClean="0">
                <a:solidFill>
                  <a:srgbClr val="C00000"/>
                </a:solidFill>
                <a:effectLst/>
                <a:latin typeface="Comic Sans MS" pitchFamily="66" charset="0"/>
              </a:rPr>
              <a:t>treatment</a:t>
            </a:r>
            <a:r>
              <a:rPr lang="tr-TR" sz="2800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effectLst/>
                <a:latin typeface="Comic Sans MS" pitchFamily="66" charset="0"/>
              </a:rPr>
              <a:t>option</a:t>
            </a:r>
            <a:r>
              <a:rPr lang="tr-TR" sz="2800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effectLst/>
                <a:latin typeface="Comic Sans MS" pitchFamily="66" charset="0"/>
              </a:rPr>
              <a:t>for</a:t>
            </a:r>
            <a:r>
              <a:rPr lang="tr-TR" sz="2800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 </a:t>
            </a:r>
            <a:br>
              <a:rPr lang="tr-TR" sz="2800" dirty="0" smtClean="0">
                <a:solidFill>
                  <a:srgbClr val="C00000"/>
                </a:solidFill>
                <a:effectLst/>
                <a:latin typeface="Comic Sans MS" pitchFamily="66" charset="0"/>
              </a:rPr>
            </a:br>
            <a:r>
              <a:rPr lang="tr-TR" sz="2800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 Severe </a:t>
            </a:r>
            <a:r>
              <a:rPr lang="tr-TR" sz="2800" dirty="0" err="1" smtClean="0">
                <a:solidFill>
                  <a:srgbClr val="C00000"/>
                </a:solidFill>
                <a:effectLst/>
                <a:latin typeface="Comic Sans MS" pitchFamily="66" charset="0"/>
              </a:rPr>
              <a:t>Asthma</a:t>
            </a:r>
            <a:r>
              <a:rPr lang="tr-TR" sz="2800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effectLst/>
                <a:latin typeface="Comic Sans MS" pitchFamily="66" charset="0"/>
              </a:rPr>
              <a:t>and</a:t>
            </a:r>
            <a:r>
              <a:rPr lang="tr-TR" sz="2800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effectLst/>
                <a:latin typeface="Comic Sans MS" pitchFamily="66" charset="0"/>
              </a:rPr>
              <a:t>Chronic</a:t>
            </a:r>
            <a:r>
              <a:rPr lang="tr-TR" sz="2800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 </a:t>
            </a:r>
            <a:r>
              <a:rPr lang="tr-TR" sz="2800" dirty="0" err="1">
                <a:solidFill>
                  <a:srgbClr val="C00000"/>
                </a:solidFill>
                <a:effectLst/>
                <a:latin typeface="Comic Sans MS" pitchFamily="66" charset="0"/>
              </a:rPr>
              <a:t>U</a:t>
            </a:r>
            <a:r>
              <a:rPr lang="tr-TR" sz="2800" dirty="0" err="1" smtClean="0">
                <a:solidFill>
                  <a:srgbClr val="C00000"/>
                </a:solidFill>
                <a:effectLst/>
                <a:latin typeface="Comic Sans MS" pitchFamily="66" charset="0"/>
              </a:rPr>
              <a:t>rticaria</a:t>
            </a:r>
            <a:endParaRPr lang="tr-TR" sz="2800" dirty="0">
              <a:solidFill>
                <a:srgbClr val="C0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61443" name="Picture 4" descr="Slide5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018" t="22990" r="11211" b="17798"/>
          <a:stretch>
            <a:fillRect/>
          </a:stretch>
        </p:blipFill>
        <p:spPr bwMode="auto">
          <a:xfrm>
            <a:off x="1187624" y="2420888"/>
            <a:ext cx="68580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5-Nokta Yıldız 2"/>
          <p:cNvSpPr/>
          <p:nvPr/>
        </p:nvSpPr>
        <p:spPr>
          <a:xfrm>
            <a:off x="7092280" y="4725144"/>
            <a:ext cx="2051720" cy="199109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rgbClr val="C00000"/>
                </a:solidFill>
              </a:rPr>
              <a:t>Can be </a:t>
            </a:r>
            <a:r>
              <a:rPr lang="tr-TR" sz="1600" b="1" dirty="0" err="1" smtClean="0">
                <a:solidFill>
                  <a:srgbClr val="C00000"/>
                </a:solidFill>
              </a:rPr>
              <a:t>used</a:t>
            </a:r>
            <a:r>
              <a:rPr lang="tr-TR" sz="1600" b="1" dirty="0" smtClean="0">
                <a:solidFill>
                  <a:srgbClr val="C00000"/>
                </a:solidFill>
              </a:rPr>
              <a:t> </a:t>
            </a:r>
            <a:r>
              <a:rPr lang="tr-TR" sz="1600" b="1" dirty="0" err="1" smtClean="0">
                <a:solidFill>
                  <a:srgbClr val="C00000"/>
                </a:solidFill>
              </a:rPr>
              <a:t>by</a:t>
            </a:r>
            <a:r>
              <a:rPr lang="tr-TR" sz="1600" b="1" dirty="0" smtClean="0">
                <a:solidFill>
                  <a:srgbClr val="C00000"/>
                </a:solidFill>
              </a:rPr>
              <a:t> </a:t>
            </a:r>
            <a:r>
              <a:rPr lang="tr-TR" sz="1600" b="1" dirty="0" err="1" smtClean="0">
                <a:solidFill>
                  <a:srgbClr val="C00000"/>
                </a:solidFill>
              </a:rPr>
              <a:t>specialist</a:t>
            </a:r>
            <a:r>
              <a:rPr lang="tr-TR" sz="1600" b="1" dirty="0" smtClean="0">
                <a:solidFill>
                  <a:srgbClr val="C00000"/>
                </a:solidFill>
              </a:rPr>
              <a:t> !</a:t>
            </a:r>
            <a:endParaRPr lang="tr-TR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3956" y="69215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Omalizumab</a:t>
            </a:r>
            <a:r>
              <a:rPr lang="tr-TR" sz="4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tr-TR" sz="4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for</a:t>
            </a:r>
            <a:r>
              <a:rPr lang="tr-TR" sz="4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severe </a:t>
            </a:r>
            <a:r>
              <a:rPr lang="tr-TR" sz="4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asthma</a:t>
            </a:r>
            <a:endParaRPr lang="en-US" sz="42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476250" y="1773238"/>
            <a:ext cx="8153400" cy="4495800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826008" lvl="1" indent="-53340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33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Patients</a:t>
            </a:r>
            <a:r>
              <a:rPr lang="tr-TR" sz="3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≥ 12 </a:t>
            </a:r>
            <a:r>
              <a:rPr lang="tr-TR" sz="33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yrs</a:t>
            </a:r>
            <a:r>
              <a:rPr lang="tr-TR" sz="3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sz="33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old</a:t>
            </a:r>
            <a:endParaRPr lang="tr-TR" sz="33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26008" lvl="1" indent="-53340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3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Body </a:t>
            </a:r>
            <a:r>
              <a:rPr lang="tr-TR" sz="33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weight</a:t>
            </a:r>
            <a:r>
              <a:rPr lang="tr-TR" sz="3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&lt;200 kg </a:t>
            </a:r>
          </a:p>
          <a:p>
            <a:pPr marL="826008" lvl="1" indent="-53340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  <a:defRPr/>
            </a:pPr>
            <a:r>
              <a:rPr lang="tr-TR" sz="3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Serum Total </a:t>
            </a:r>
            <a:r>
              <a:rPr lang="tr-TR" sz="33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IgE</a:t>
            </a:r>
            <a:r>
              <a:rPr lang="tr-TR" sz="3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sz="33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level</a:t>
            </a:r>
            <a:r>
              <a:rPr lang="tr-TR" sz="3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30-1500 IU /ml </a:t>
            </a:r>
          </a:p>
          <a:p>
            <a:pPr marL="292608" lvl="1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SzPct val="100000"/>
              <a:buNone/>
              <a:defRPr/>
            </a:pPr>
            <a:endParaRPr lang="tr-TR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tr-TR" sz="3100" dirty="0" err="1">
                <a:effectLst/>
              </a:rPr>
              <a:t>If</a:t>
            </a:r>
            <a:r>
              <a:rPr lang="tr-TR" sz="3100" dirty="0">
                <a:effectLst/>
              </a:rPr>
              <a:t> </a:t>
            </a:r>
            <a:r>
              <a:rPr lang="tr-TR" sz="3100" dirty="0" err="1">
                <a:effectLst/>
              </a:rPr>
              <a:t>there</a:t>
            </a:r>
            <a:r>
              <a:rPr lang="tr-TR" sz="3100" dirty="0">
                <a:effectLst/>
              </a:rPr>
              <a:t> is </a:t>
            </a:r>
            <a:r>
              <a:rPr lang="tr-TR" sz="3100" dirty="0" err="1">
                <a:effectLst/>
              </a:rPr>
              <a:t>no</a:t>
            </a:r>
            <a:r>
              <a:rPr lang="tr-TR" sz="3100" dirty="0">
                <a:effectLst/>
              </a:rPr>
              <a:t> </a:t>
            </a:r>
            <a:r>
              <a:rPr lang="tr-TR" sz="3100" dirty="0" err="1">
                <a:effectLst/>
              </a:rPr>
              <a:t>response</a:t>
            </a:r>
            <a:r>
              <a:rPr lang="tr-TR" sz="3100" dirty="0">
                <a:effectLst/>
              </a:rPr>
              <a:t> </a:t>
            </a:r>
            <a:r>
              <a:rPr lang="tr-TR" sz="3100" dirty="0" err="1">
                <a:effectLst/>
              </a:rPr>
              <a:t>to</a:t>
            </a:r>
            <a:r>
              <a:rPr lang="tr-TR" sz="3100" dirty="0">
                <a:effectLst/>
              </a:rPr>
              <a:t> </a:t>
            </a:r>
            <a:r>
              <a:rPr lang="tr-TR" sz="3100" dirty="0" err="1">
                <a:effectLst/>
              </a:rPr>
              <a:t>treatment</a:t>
            </a:r>
            <a:r>
              <a:rPr lang="tr-TR" sz="3100" dirty="0">
                <a:effectLst/>
              </a:rPr>
              <a:t> in 16 </a:t>
            </a:r>
            <a:r>
              <a:rPr lang="tr-TR" sz="3100" dirty="0" err="1">
                <a:effectLst/>
              </a:rPr>
              <a:t>weeks</a:t>
            </a:r>
            <a:r>
              <a:rPr lang="tr-TR" sz="3100" dirty="0">
                <a:effectLst/>
              </a:rPr>
              <a:t>, </a:t>
            </a:r>
            <a:r>
              <a:rPr lang="tr-TR" sz="3100" dirty="0" err="1">
                <a:effectLst/>
              </a:rPr>
              <a:t>treatment</a:t>
            </a:r>
            <a:r>
              <a:rPr lang="tr-TR" sz="3100" dirty="0">
                <a:effectLst/>
              </a:rPr>
              <a:t> </a:t>
            </a:r>
            <a:r>
              <a:rPr lang="tr-TR" sz="3100" dirty="0" err="1">
                <a:effectLst/>
              </a:rPr>
              <a:t>should</a:t>
            </a:r>
            <a:r>
              <a:rPr lang="tr-TR" sz="3100" dirty="0">
                <a:effectLst/>
              </a:rPr>
              <a:t> be </a:t>
            </a:r>
            <a:r>
              <a:rPr lang="tr-TR" sz="3100" dirty="0" err="1">
                <a:effectLst/>
              </a:rPr>
              <a:t>discontinued</a:t>
            </a:r>
            <a:r>
              <a:rPr lang="tr-TR" sz="3100" dirty="0">
                <a:effectLst/>
              </a:rPr>
              <a:t>. </a:t>
            </a:r>
          </a:p>
          <a:p>
            <a:r>
              <a:rPr lang="tr-TR" sz="3100" dirty="0" err="1">
                <a:effectLst/>
              </a:rPr>
              <a:t>After</a:t>
            </a:r>
            <a:r>
              <a:rPr lang="tr-TR" sz="3100" dirty="0">
                <a:effectLst/>
              </a:rPr>
              <a:t> </a:t>
            </a:r>
            <a:r>
              <a:rPr lang="tr-TR" sz="3100" dirty="0" err="1">
                <a:effectLst/>
              </a:rPr>
              <a:t>administration</a:t>
            </a:r>
            <a:r>
              <a:rPr lang="tr-TR" sz="3100" dirty="0">
                <a:effectLst/>
              </a:rPr>
              <a:t> of </a:t>
            </a:r>
            <a:r>
              <a:rPr lang="tr-TR" sz="3100" dirty="0" err="1">
                <a:effectLst/>
              </a:rPr>
              <a:t>Omalizumab</a:t>
            </a:r>
            <a:r>
              <a:rPr lang="tr-TR" sz="3100" dirty="0">
                <a:effectLst/>
              </a:rPr>
              <a:t>, </a:t>
            </a:r>
            <a:r>
              <a:rPr lang="tr-TR" sz="3100" dirty="0" err="1">
                <a:effectLst/>
              </a:rPr>
              <a:t>the</a:t>
            </a:r>
            <a:r>
              <a:rPr lang="tr-TR" sz="3100" dirty="0">
                <a:effectLst/>
              </a:rPr>
              <a:t> </a:t>
            </a:r>
            <a:r>
              <a:rPr lang="tr-TR" sz="3100" dirty="0" err="1">
                <a:effectLst/>
              </a:rPr>
              <a:t>patient</a:t>
            </a:r>
            <a:r>
              <a:rPr lang="tr-TR" sz="3100" dirty="0">
                <a:effectLst/>
              </a:rPr>
              <a:t> </a:t>
            </a:r>
            <a:r>
              <a:rPr lang="tr-TR" sz="3100" dirty="0" err="1">
                <a:effectLst/>
              </a:rPr>
              <a:t>should</a:t>
            </a:r>
            <a:r>
              <a:rPr lang="tr-TR" sz="3100" dirty="0">
                <a:effectLst/>
              </a:rPr>
              <a:t> </a:t>
            </a:r>
            <a:r>
              <a:rPr lang="tr-TR" sz="3100" dirty="0" err="1">
                <a:effectLst/>
              </a:rPr>
              <a:t>remain</a:t>
            </a:r>
            <a:r>
              <a:rPr lang="tr-TR" sz="3100" dirty="0">
                <a:effectLst/>
              </a:rPr>
              <a:t> </a:t>
            </a:r>
            <a:r>
              <a:rPr lang="tr-TR" sz="3100" dirty="0" err="1">
                <a:effectLst/>
              </a:rPr>
              <a:t>under</a:t>
            </a:r>
            <a:r>
              <a:rPr lang="tr-TR" sz="3100" dirty="0">
                <a:effectLst/>
              </a:rPr>
              <a:t> </a:t>
            </a:r>
            <a:r>
              <a:rPr lang="tr-TR" sz="3100" dirty="0" err="1">
                <a:effectLst/>
              </a:rPr>
              <a:t>surveillance</a:t>
            </a:r>
            <a:r>
              <a:rPr lang="tr-TR" sz="3100" dirty="0">
                <a:effectLst/>
              </a:rPr>
              <a:t> </a:t>
            </a:r>
            <a:r>
              <a:rPr lang="tr-TR" sz="3100" dirty="0" err="1">
                <a:effectLst/>
              </a:rPr>
              <a:t>for</a:t>
            </a:r>
            <a:r>
              <a:rPr lang="tr-TR" sz="3100" dirty="0">
                <a:effectLst/>
              </a:rPr>
              <a:t> 2 </a:t>
            </a:r>
            <a:r>
              <a:rPr lang="tr-TR" sz="3100" dirty="0" err="1">
                <a:effectLst/>
              </a:rPr>
              <a:t>hours</a:t>
            </a:r>
            <a:r>
              <a:rPr lang="tr-TR" sz="3100" dirty="0">
                <a:effectLst/>
              </a:rPr>
              <a:t>.</a:t>
            </a:r>
          </a:p>
          <a:p>
            <a:r>
              <a:rPr lang="tr-TR" sz="3100" dirty="0" err="1">
                <a:effectLst/>
              </a:rPr>
              <a:t>Injections</a:t>
            </a:r>
            <a:r>
              <a:rPr lang="tr-TR" sz="3100" dirty="0">
                <a:effectLst/>
              </a:rPr>
              <a:t> </a:t>
            </a:r>
            <a:r>
              <a:rPr lang="tr-TR" sz="3100" dirty="0" err="1">
                <a:effectLst/>
              </a:rPr>
              <a:t>should</a:t>
            </a:r>
            <a:r>
              <a:rPr lang="tr-TR" sz="3100" dirty="0">
                <a:effectLst/>
              </a:rPr>
              <a:t> be done in an </a:t>
            </a:r>
            <a:r>
              <a:rPr lang="tr-TR" sz="3100" dirty="0" err="1">
                <a:effectLst/>
              </a:rPr>
              <a:t>allergy</a:t>
            </a:r>
            <a:r>
              <a:rPr lang="tr-TR" sz="3100" dirty="0">
                <a:effectLst/>
              </a:rPr>
              <a:t> </a:t>
            </a:r>
            <a:r>
              <a:rPr lang="tr-TR" sz="3100" dirty="0" err="1">
                <a:effectLst/>
              </a:rPr>
              <a:t>clinic</a:t>
            </a:r>
            <a:r>
              <a:rPr lang="tr-TR" sz="3100" dirty="0">
                <a:effectLst/>
              </a:rPr>
              <a:t>. </a:t>
            </a:r>
            <a:r>
              <a:rPr lang="tr-TR" sz="3100" dirty="0" err="1">
                <a:effectLst/>
              </a:rPr>
              <a:t>The</a:t>
            </a:r>
            <a:r>
              <a:rPr lang="tr-TR" sz="3100" dirty="0">
                <a:effectLst/>
              </a:rPr>
              <a:t> </a:t>
            </a:r>
            <a:r>
              <a:rPr lang="tr-TR" sz="3100" dirty="0" err="1">
                <a:effectLst/>
              </a:rPr>
              <a:t>patient</a:t>
            </a:r>
            <a:r>
              <a:rPr lang="tr-TR" sz="3100" dirty="0">
                <a:effectLst/>
              </a:rPr>
              <a:t> </a:t>
            </a:r>
            <a:r>
              <a:rPr lang="tr-TR" sz="3100" dirty="0" err="1">
                <a:effectLst/>
              </a:rPr>
              <a:t>should</a:t>
            </a:r>
            <a:r>
              <a:rPr lang="tr-TR" sz="3100" dirty="0">
                <a:effectLst/>
              </a:rPr>
              <a:t> be </a:t>
            </a:r>
            <a:r>
              <a:rPr lang="tr-TR" sz="3100" dirty="0" err="1">
                <a:effectLst/>
              </a:rPr>
              <a:t>informed</a:t>
            </a:r>
            <a:r>
              <a:rPr lang="tr-TR" sz="3100" dirty="0">
                <a:effectLst/>
              </a:rPr>
              <a:t> </a:t>
            </a:r>
            <a:r>
              <a:rPr lang="tr-TR" sz="3100" dirty="0" err="1">
                <a:effectLst/>
              </a:rPr>
              <a:t>about</a:t>
            </a:r>
            <a:r>
              <a:rPr lang="tr-TR" sz="3100" dirty="0">
                <a:effectLst/>
              </a:rPr>
              <a:t> </a:t>
            </a:r>
            <a:r>
              <a:rPr lang="tr-TR" sz="3100" dirty="0" err="1">
                <a:effectLst/>
              </a:rPr>
              <a:t>anaphylaxis</a:t>
            </a:r>
            <a:r>
              <a:rPr lang="tr-TR" sz="3100" dirty="0">
                <a:effectLst/>
              </a:rPr>
              <a:t>.</a:t>
            </a:r>
          </a:p>
          <a:p>
            <a:pPr marL="292608" lvl="1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SzPct val="100000"/>
              <a:buNone/>
              <a:defRPr/>
            </a:pPr>
            <a:endParaRPr lang="en-GB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lvl="1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SzPct val="100000"/>
              <a:buNone/>
              <a:defRPr/>
            </a:pPr>
            <a:endParaRPr lang="en-GB" sz="4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>
                <a:solidFill>
                  <a:srgbClr val="C00000"/>
                </a:solidFill>
                <a:effectLst/>
              </a:rPr>
              <a:t>Allergen</a:t>
            </a:r>
            <a:r>
              <a:rPr lang="tr-TR" dirty="0">
                <a:solidFill>
                  <a:srgbClr val="C00000"/>
                </a:solidFill>
                <a:effectLst/>
              </a:rPr>
              <a:t> </a:t>
            </a:r>
            <a:r>
              <a:rPr lang="tr-TR" dirty="0" err="1">
                <a:solidFill>
                  <a:srgbClr val="C00000"/>
                </a:solidFill>
                <a:effectLst/>
              </a:rPr>
              <a:t>Specific</a:t>
            </a:r>
            <a:r>
              <a:rPr lang="tr-TR" dirty="0">
                <a:solidFill>
                  <a:srgbClr val="C00000"/>
                </a:solidFill>
                <a:effectLst/>
              </a:rPr>
              <a:t> </a:t>
            </a:r>
            <a:r>
              <a:rPr lang="tr-TR" dirty="0" err="1">
                <a:solidFill>
                  <a:srgbClr val="C00000"/>
                </a:solidFill>
                <a:effectLst/>
              </a:rPr>
              <a:t>Immunotherapy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It </a:t>
            </a:r>
            <a:r>
              <a:rPr lang="en-US" dirty="0">
                <a:effectLst/>
              </a:rPr>
              <a:t>is the only treatment that changes the natural course of allergic </a:t>
            </a:r>
            <a:r>
              <a:rPr lang="en-US" dirty="0" smtClean="0">
                <a:effectLst/>
              </a:rPr>
              <a:t>diseases</a:t>
            </a:r>
            <a:r>
              <a:rPr lang="tr-TR" dirty="0" smtClean="0">
                <a:effectLst/>
              </a:rPr>
              <a:t>.</a:t>
            </a:r>
          </a:p>
          <a:p>
            <a:pPr>
              <a:defRPr/>
            </a:pPr>
            <a:r>
              <a:rPr lang="en-US" dirty="0" smtClean="0">
                <a:effectLst/>
              </a:rPr>
              <a:t> I</a:t>
            </a:r>
            <a:r>
              <a:rPr lang="tr-TR" dirty="0" smtClean="0">
                <a:effectLst/>
              </a:rPr>
              <a:t>t </a:t>
            </a:r>
            <a:r>
              <a:rPr lang="en-US" dirty="0" smtClean="0">
                <a:effectLst/>
              </a:rPr>
              <a:t>should be </a:t>
            </a:r>
            <a:r>
              <a:rPr lang="en-US" dirty="0">
                <a:effectLst/>
              </a:rPr>
              <a:t>given in a long period of up to 3-5 years.</a:t>
            </a:r>
            <a:endParaRPr lang="tr-TR" dirty="0" smtClean="0">
              <a:effectLst/>
            </a:endParaRPr>
          </a:p>
        </p:txBody>
      </p:sp>
      <p:sp>
        <p:nvSpPr>
          <p:cNvPr id="4" name="5-Nokta Yıldız 3"/>
          <p:cNvSpPr/>
          <p:nvPr/>
        </p:nvSpPr>
        <p:spPr>
          <a:xfrm>
            <a:off x="7092280" y="4725144"/>
            <a:ext cx="2051720" cy="199109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rgbClr val="C00000"/>
                </a:solidFill>
              </a:rPr>
              <a:t>Can be </a:t>
            </a:r>
            <a:r>
              <a:rPr lang="tr-TR" sz="1600" b="1" dirty="0" err="1" smtClean="0">
                <a:solidFill>
                  <a:srgbClr val="C00000"/>
                </a:solidFill>
              </a:rPr>
              <a:t>used</a:t>
            </a:r>
            <a:r>
              <a:rPr lang="tr-TR" sz="1600" b="1" dirty="0" smtClean="0">
                <a:solidFill>
                  <a:srgbClr val="C00000"/>
                </a:solidFill>
              </a:rPr>
              <a:t> </a:t>
            </a:r>
            <a:r>
              <a:rPr lang="tr-TR" sz="1600" b="1" dirty="0" err="1" smtClean="0">
                <a:solidFill>
                  <a:srgbClr val="C00000"/>
                </a:solidFill>
              </a:rPr>
              <a:t>by</a:t>
            </a:r>
            <a:r>
              <a:rPr lang="tr-TR" sz="1600" b="1" dirty="0" smtClean="0">
                <a:solidFill>
                  <a:srgbClr val="C00000"/>
                </a:solidFill>
              </a:rPr>
              <a:t> </a:t>
            </a:r>
            <a:r>
              <a:rPr lang="tr-TR" sz="1600" b="1" dirty="0" err="1" smtClean="0">
                <a:solidFill>
                  <a:srgbClr val="C00000"/>
                </a:solidFill>
              </a:rPr>
              <a:t>specialist</a:t>
            </a:r>
            <a:r>
              <a:rPr lang="tr-TR" sz="1600" b="1" dirty="0" smtClean="0">
                <a:solidFill>
                  <a:srgbClr val="C00000"/>
                </a:solidFill>
              </a:rPr>
              <a:t> !</a:t>
            </a:r>
            <a:endParaRPr lang="tr-TR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3600" dirty="0" err="1" smtClean="0">
                <a:solidFill>
                  <a:srgbClr val="C00000"/>
                </a:solidFill>
                <a:effectLst/>
              </a:rPr>
              <a:t>Allergen</a:t>
            </a:r>
            <a:r>
              <a:rPr lang="tr-TR" sz="3600" dirty="0" smtClean="0">
                <a:solidFill>
                  <a:srgbClr val="C00000"/>
                </a:solidFill>
                <a:effectLst/>
              </a:rPr>
              <a:t> </a:t>
            </a:r>
            <a:r>
              <a:rPr lang="tr-TR" sz="3600" dirty="0" err="1" smtClean="0">
                <a:solidFill>
                  <a:srgbClr val="C00000"/>
                </a:solidFill>
                <a:effectLst/>
              </a:rPr>
              <a:t>Specific</a:t>
            </a:r>
            <a:r>
              <a:rPr lang="tr-TR" sz="3600" dirty="0" smtClean="0">
                <a:solidFill>
                  <a:srgbClr val="C00000"/>
                </a:solidFill>
                <a:effectLst/>
              </a:rPr>
              <a:t> </a:t>
            </a:r>
            <a:r>
              <a:rPr lang="tr-TR" sz="3600" dirty="0" err="1" smtClean="0">
                <a:solidFill>
                  <a:srgbClr val="C00000"/>
                </a:solidFill>
                <a:effectLst/>
              </a:rPr>
              <a:t>Immunotherapy</a:t>
            </a:r>
            <a:r>
              <a:rPr lang="tr-TR" sz="3600" dirty="0" smtClean="0">
                <a:solidFill>
                  <a:srgbClr val="C00000"/>
                </a:solidFill>
                <a:effectLst/>
              </a:rPr>
              <a:t/>
            </a:r>
            <a:br>
              <a:rPr lang="tr-TR" sz="3600" dirty="0" smtClean="0">
                <a:solidFill>
                  <a:srgbClr val="C00000"/>
                </a:solidFill>
                <a:effectLst/>
              </a:rPr>
            </a:br>
            <a:endParaRPr lang="tr-TR" sz="360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844824"/>
            <a:ext cx="8115300" cy="3768725"/>
          </a:xfrm>
        </p:spPr>
        <p:txBody>
          <a:bodyPr/>
          <a:lstStyle/>
          <a:p>
            <a:pPr lvl="1" algn="just" eaLnBrk="1" hangingPunct="1">
              <a:buClr>
                <a:srgbClr val="FF0000"/>
              </a:buClr>
              <a:buFont typeface="Arial" charset="0"/>
              <a:buNone/>
              <a:defRPr/>
            </a:pPr>
            <a:r>
              <a:rPr lang="tr-TR" sz="2400" dirty="0" err="1" smtClean="0">
                <a:effectLst/>
                <a:latin typeface="Comic Sans MS" pitchFamily="66" charset="0"/>
              </a:rPr>
              <a:t>IgE</a:t>
            </a:r>
            <a:r>
              <a:rPr lang="tr-TR" sz="2400" dirty="0" smtClean="0">
                <a:effectLst/>
                <a:latin typeface="Comic Sans MS" pitchFamily="66" charset="0"/>
              </a:rPr>
              <a:t> </a:t>
            </a:r>
            <a:r>
              <a:rPr lang="tr-TR" sz="2400" dirty="0" err="1" smtClean="0">
                <a:effectLst/>
                <a:latin typeface="Comic Sans MS" pitchFamily="66" charset="0"/>
              </a:rPr>
              <a:t>related</a:t>
            </a:r>
            <a:r>
              <a:rPr lang="tr-TR" sz="2400" dirty="0" smtClean="0">
                <a:effectLst/>
                <a:latin typeface="Comic Sans MS" pitchFamily="66" charset="0"/>
              </a:rPr>
              <a:t> </a:t>
            </a:r>
            <a:r>
              <a:rPr lang="tr-TR" sz="2400" dirty="0" err="1" smtClean="0">
                <a:effectLst/>
                <a:latin typeface="Comic Sans MS" pitchFamily="66" charset="0"/>
              </a:rPr>
              <a:t>allergic</a:t>
            </a:r>
            <a:r>
              <a:rPr lang="tr-TR" sz="2400" dirty="0" smtClean="0">
                <a:effectLst/>
                <a:latin typeface="Comic Sans MS" pitchFamily="66" charset="0"/>
              </a:rPr>
              <a:t> </a:t>
            </a:r>
            <a:r>
              <a:rPr lang="tr-TR" sz="2400" dirty="0" err="1" smtClean="0">
                <a:effectLst/>
                <a:latin typeface="Comic Sans MS" pitchFamily="66" charset="0"/>
              </a:rPr>
              <a:t>diseases</a:t>
            </a:r>
            <a:r>
              <a:rPr lang="tr-TR" sz="2400" dirty="0" smtClean="0">
                <a:effectLst/>
                <a:latin typeface="Comic Sans MS" pitchFamily="66" charset="0"/>
              </a:rPr>
              <a:t> </a:t>
            </a:r>
            <a:r>
              <a:rPr lang="tr-TR" sz="2400" dirty="0" err="1" smtClean="0">
                <a:effectLst/>
                <a:latin typeface="Comic Sans MS" pitchFamily="66" charset="0"/>
              </a:rPr>
              <a:t>proven</a:t>
            </a:r>
            <a:r>
              <a:rPr lang="tr-TR" sz="2400" dirty="0" smtClean="0">
                <a:effectLst/>
                <a:latin typeface="Comic Sans MS" pitchFamily="66" charset="0"/>
              </a:rPr>
              <a:t> </a:t>
            </a:r>
            <a:r>
              <a:rPr lang="tr-TR" sz="2400" dirty="0" err="1" smtClean="0">
                <a:effectLst/>
                <a:latin typeface="Comic Sans MS" pitchFamily="66" charset="0"/>
              </a:rPr>
              <a:t>by</a:t>
            </a:r>
            <a:r>
              <a:rPr lang="tr-TR" sz="2400" dirty="0" smtClean="0">
                <a:effectLst/>
                <a:latin typeface="Comic Sans MS" pitchFamily="66" charset="0"/>
              </a:rPr>
              <a:t> </a:t>
            </a:r>
            <a:r>
              <a:rPr lang="tr-TR" sz="2400" dirty="0" err="1" smtClean="0">
                <a:effectLst/>
                <a:latin typeface="Comic Sans MS" pitchFamily="66" charset="0"/>
              </a:rPr>
              <a:t>allergy</a:t>
            </a:r>
            <a:r>
              <a:rPr lang="tr-TR" sz="2400" dirty="0" smtClean="0">
                <a:effectLst/>
                <a:latin typeface="Comic Sans MS" pitchFamily="66" charset="0"/>
              </a:rPr>
              <a:t> </a:t>
            </a:r>
            <a:r>
              <a:rPr lang="tr-TR" sz="2400" dirty="0" err="1" smtClean="0">
                <a:effectLst/>
                <a:latin typeface="Comic Sans MS" pitchFamily="66" charset="0"/>
              </a:rPr>
              <a:t>tests</a:t>
            </a:r>
            <a:r>
              <a:rPr lang="tr-TR" sz="2400" dirty="0" smtClean="0">
                <a:effectLst/>
                <a:latin typeface="Comic Sans MS" pitchFamily="66" charset="0"/>
              </a:rPr>
              <a:t> </a:t>
            </a:r>
            <a:r>
              <a:rPr lang="tr-TR" sz="2400" dirty="0" err="1" smtClean="0">
                <a:effectLst/>
                <a:latin typeface="Comic Sans MS" pitchFamily="66" charset="0"/>
              </a:rPr>
              <a:t>and</a:t>
            </a:r>
            <a:r>
              <a:rPr lang="tr-TR" sz="2400" dirty="0" smtClean="0">
                <a:effectLst/>
                <a:latin typeface="Comic Sans MS" pitchFamily="66" charset="0"/>
              </a:rPr>
              <a:t> </a:t>
            </a:r>
            <a:r>
              <a:rPr lang="tr-TR" sz="2400" dirty="0" err="1" smtClean="0">
                <a:effectLst/>
                <a:latin typeface="Comic Sans MS" pitchFamily="66" charset="0"/>
              </a:rPr>
              <a:t>patient</a:t>
            </a:r>
            <a:r>
              <a:rPr lang="tr-TR" sz="2400" dirty="0" smtClean="0">
                <a:effectLst/>
                <a:latin typeface="Comic Sans MS" pitchFamily="66" charset="0"/>
              </a:rPr>
              <a:t> </a:t>
            </a:r>
            <a:r>
              <a:rPr lang="tr-TR" sz="2400" dirty="0" err="1" smtClean="0">
                <a:effectLst/>
                <a:latin typeface="Comic Sans MS" pitchFamily="66" charset="0"/>
              </a:rPr>
              <a:t>history</a:t>
            </a:r>
            <a:r>
              <a:rPr lang="tr-TR" sz="2400" dirty="0" smtClean="0">
                <a:effectLst/>
                <a:latin typeface="Comic Sans MS" pitchFamily="66" charset="0"/>
              </a:rPr>
              <a:t>:</a:t>
            </a:r>
          </a:p>
          <a:p>
            <a:pPr lvl="1" algn="just" eaLnBrk="1" hangingPunct="1">
              <a:buClr>
                <a:srgbClr val="FF0000"/>
              </a:buClr>
              <a:buFont typeface="Arial" charset="0"/>
              <a:buNone/>
              <a:defRPr/>
            </a:pPr>
            <a:endParaRPr lang="tr-TR" sz="2400" dirty="0" smtClean="0">
              <a:effectLst/>
              <a:latin typeface="Comic Sans MS" pitchFamily="66" charset="0"/>
            </a:endParaRPr>
          </a:p>
          <a:p>
            <a:pPr lvl="2" algn="just" eaLnBrk="1" hangingPunct="1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tr-TR" dirty="0" smtClean="0">
                <a:effectLst/>
                <a:latin typeface="Comic Sans MS" pitchFamily="66" charset="0"/>
              </a:rPr>
              <a:t> Severe </a:t>
            </a:r>
            <a:r>
              <a:rPr lang="tr-TR" dirty="0" err="1" smtClean="0">
                <a:effectLst/>
                <a:latin typeface="Comic Sans MS" pitchFamily="66" charset="0"/>
              </a:rPr>
              <a:t>PersistantAllergic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Rhinitis</a:t>
            </a:r>
            <a:r>
              <a:rPr lang="tr-TR" dirty="0" smtClean="0">
                <a:effectLst/>
                <a:latin typeface="Comic Sans MS" pitchFamily="66" charset="0"/>
              </a:rPr>
              <a:t>,</a:t>
            </a:r>
          </a:p>
          <a:p>
            <a:pPr lvl="2" algn="just" eaLnBrk="1" hangingPunct="1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Mild-Moderate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Allergic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Asthma</a:t>
            </a:r>
            <a:r>
              <a:rPr lang="tr-TR" dirty="0" smtClean="0">
                <a:effectLst/>
                <a:latin typeface="Comic Sans MS" pitchFamily="66" charset="0"/>
              </a:rPr>
              <a:t> (FEV</a:t>
            </a:r>
            <a:r>
              <a:rPr lang="tr-TR" baseline="-25000" dirty="0" smtClean="0">
                <a:effectLst/>
                <a:latin typeface="Comic Sans MS" pitchFamily="66" charset="0"/>
              </a:rPr>
              <a:t>1</a:t>
            </a:r>
            <a:r>
              <a:rPr lang="tr-TR" dirty="0" smtClean="0">
                <a:effectLst/>
                <a:latin typeface="Comic Sans MS" pitchFamily="66" charset="0"/>
              </a:rPr>
              <a:t> &gt;70</a:t>
            </a:r>
            <a:r>
              <a:rPr lang="tr-TR" dirty="0">
                <a:effectLst/>
                <a:latin typeface="Comic Sans MS" pitchFamily="66" charset="0"/>
              </a:rPr>
              <a:t>%)</a:t>
            </a:r>
            <a:endParaRPr lang="tr-TR" dirty="0" smtClean="0">
              <a:effectLst/>
              <a:latin typeface="Comic Sans MS" pitchFamily="66" charset="0"/>
            </a:endParaRPr>
          </a:p>
          <a:p>
            <a:pPr lvl="2" algn="just" eaLnBrk="1" hangingPunct="1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tr-TR" dirty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Bee-venom</a:t>
            </a:r>
            <a:r>
              <a:rPr lang="tr-TR" dirty="0" smtClean="0">
                <a:effectLst/>
                <a:latin typeface="Comic Sans MS" pitchFamily="66" charset="0"/>
              </a:rPr>
              <a:t> </a:t>
            </a:r>
            <a:r>
              <a:rPr lang="tr-TR" dirty="0" err="1" smtClean="0">
                <a:effectLst/>
                <a:latin typeface="Comic Sans MS" pitchFamily="66" charset="0"/>
              </a:rPr>
              <a:t>allergy</a:t>
            </a:r>
            <a:r>
              <a:rPr lang="tr-TR" dirty="0" smtClean="0">
                <a:effectLst/>
                <a:latin typeface="Comic Sans MS" pitchFamily="66" charset="0"/>
              </a:rPr>
              <a:t> (</a:t>
            </a:r>
            <a:r>
              <a:rPr lang="tr-TR" dirty="0" err="1" smtClean="0">
                <a:effectLst/>
                <a:latin typeface="Comic Sans MS" pitchFamily="66" charset="0"/>
              </a:rPr>
              <a:t>anaphylaxis</a:t>
            </a:r>
            <a:r>
              <a:rPr lang="tr-TR" dirty="0" smtClean="0">
                <a:effectLst/>
                <a:latin typeface="Comic Sans MS" pitchFamily="66" charset="0"/>
              </a:rPr>
              <a:t>)</a:t>
            </a:r>
            <a:endParaRPr lang="tr-TR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tr-TR" sz="3200" dirty="0" err="1" smtClean="0">
                <a:latin typeface="Comic Sans MS" pitchFamily="66" charset="0"/>
              </a:rPr>
              <a:t>Which</a:t>
            </a:r>
            <a:r>
              <a:rPr lang="tr-TR" sz="3200" dirty="0" smtClean="0">
                <a:latin typeface="Comic Sans MS" pitchFamily="66" charset="0"/>
              </a:rPr>
              <a:t> </a:t>
            </a:r>
            <a:r>
              <a:rPr lang="tr-TR" sz="3200" dirty="0" err="1" smtClean="0">
                <a:latin typeface="Comic Sans MS" pitchFamily="66" charset="0"/>
              </a:rPr>
              <a:t>allergens</a:t>
            </a:r>
            <a:r>
              <a:rPr lang="tr-TR" sz="3200" dirty="0" smtClean="0">
                <a:latin typeface="Comic Sans MS" pitchFamily="66" charset="0"/>
              </a:rPr>
              <a:t> </a:t>
            </a:r>
            <a:r>
              <a:rPr lang="tr-TR" sz="3200" dirty="0" err="1" smtClean="0">
                <a:latin typeface="Comic Sans MS" pitchFamily="66" charset="0"/>
              </a:rPr>
              <a:t>are</a:t>
            </a:r>
            <a:r>
              <a:rPr lang="tr-TR" sz="3200" dirty="0" smtClean="0">
                <a:latin typeface="Comic Sans MS" pitchFamily="66" charset="0"/>
              </a:rPr>
              <a:t> </a:t>
            </a:r>
            <a:r>
              <a:rPr lang="tr-TR" sz="3200" dirty="0" err="1" smtClean="0">
                <a:latin typeface="Comic Sans MS" pitchFamily="66" charset="0"/>
              </a:rPr>
              <a:t>used</a:t>
            </a:r>
            <a:r>
              <a:rPr lang="tr-TR" sz="3200" dirty="0" smtClean="0">
                <a:latin typeface="Comic Sans MS" pitchFamily="66" charset="0"/>
              </a:rPr>
              <a:t> in </a:t>
            </a:r>
            <a:r>
              <a:rPr lang="tr-TR" sz="3200" dirty="0" err="1">
                <a:latin typeface="Comic Sans MS" pitchFamily="66" charset="0"/>
              </a:rPr>
              <a:t>i</a:t>
            </a:r>
            <a:r>
              <a:rPr lang="tr-TR" sz="3200" dirty="0" err="1" smtClean="0">
                <a:latin typeface="Comic Sans MS" pitchFamily="66" charset="0"/>
              </a:rPr>
              <a:t>mmunotherapy</a:t>
            </a:r>
            <a:endParaRPr lang="tr-TR" sz="3200" dirty="0" smtClean="0">
              <a:latin typeface="Comic Sans MS" pitchFamily="66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500188"/>
            <a:ext cx="8267700" cy="4953000"/>
          </a:xfrm>
          <a:solidFill>
            <a:schemeClr val="bg1"/>
          </a:solidFill>
        </p:spPr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Comic Sans MS" pitchFamily="66" charset="0"/>
              </a:rPr>
              <a:t>HDM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tr-TR" sz="2400" dirty="0" err="1" smtClean="0">
                <a:latin typeface="Comic Sans MS" pitchFamily="66" charset="0"/>
              </a:rPr>
              <a:t>Dermatophogoides</a:t>
            </a:r>
            <a:r>
              <a:rPr lang="tr-TR" sz="2400" dirty="0" smtClean="0">
                <a:latin typeface="Comic Sans MS" pitchFamily="66" charset="0"/>
              </a:rPr>
              <a:t> </a:t>
            </a:r>
            <a:r>
              <a:rPr lang="tr-TR" sz="2400" dirty="0" err="1" smtClean="0">
                <a:latin typeface="Comic Sans MS" pitchFamily="66" charset="0"/>
              </a:rPr>
              <a:t>pteronyssinus</a:t>
            </a:r>
            <a:endParaRPr lang="tr-TR" sz="2400" dirty="0" smtClean="0">
              <a:latin typeface="Comic Sans MS" pitchFamily="66" charset="0"/>
            </a:endParaRPr>
          </a:p>
          <a:p>
            <a:pPr lvl="1"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tr-TR" sz="2400" dirty="0" err="1" smtClean="0">
                <a:latin typeface="Comic Sans MS" pitchFamily="66" charset="0"/>
              </a:rPr>
              <a:t>Dermatophogoides</a:t>
            </a:r>
            <a:r>
              <a:rPr lang="tr-TR" sz="2400" dirty="0" smtClean="0">
                <a:latin typeface="Comic Sans MS" pitchFamily="66" charset="0"/>
              </a:rPr>
              <a:t> </a:t>
            </a:r>
            <a:r>
              <a:rPr lang="tr-TR" sz="2400" dirty="0" err="1" smtClean="0">
                <a:latin typeface="Comic Sans MS" pitchFamily="66" charset="0"/>
              </a:rPr>
              <a:t>farinea</a:t>
            </a:r>
            <a:endParaRPr lang="tr-TR" sz="2400" dirty="0" smtClean="0">
              <a:latin typeface="Comic Sans MS" pitchFamily="66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tr-TR" sz="2400" dirty="0" err="1" smtClean="0">
                <a:latin typeface="Comic Sans MS" pitchFamily="66" charset="0"/>
              </a:rPr>
              <a:t>Pollens</a:t>
            </a:r>
            <a:endParaRPr lang="tr-TR" sz="2400" dirty="0" smtClean="0">
              <a:latin typeface="Comic Sans MS" pitchFamily="66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tr-TR" sz="2400" dirty="0" err="1" smtClean="0">
                <a:latin typeface="Comic Sans MS" pitchFamily="66" charset="0"/>
              </a:rPr>
              <a:t>Moulds</a:t>
            </a:r>
            <a:r>
              <a:rPr lang="tr-TR" sz="2400" dirty="0" smtClean="0">
                <a:latin typeface="Comic Sans MS" pitchFamily="66" charset="0"/>
              </a:rPr>
              <a:t>(</a:t>
            </a:r>
            <a:r>
              <a:rPr lang="tr-TR" sz="2400" dirty="0" err="1" smtClean="0">
                <a:latin typeface="Comic Sans MS" pitchFamily="66" charset="0"/>
              </a:rPr>
              <a:t>alternaria</a:t>
            </a:r>
            <a:r>
              <a:rPr lang="tr-TR" sz="2400" dirty="0" smtClean="0">
                <a:latin typeface="Comic Sans MS" pitchFamily="66" charset="0"/>
              </a:rPr>
              <a:t>, </a:t>
            </a:r>
            <a:r>
              <a:rPr lang="tr-TR" sz="2400" dirty="0" err="1" smtClean="0">
                <a:latin typeface="Comic Sans MS" pitchFamily="66" charset="0"/>
              </a:rPr>
              <a:t>clodosporium</a:t>
            </a:r>
            <a:r>
              <a:rPr lang="tr-TR" sz="2400" dirty="0" smtClean="0">
                <a:latin typeface="Comic Sans MS" pitchFamily="66" charset="0"/>
              </a:rPr>
              <a:t>)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tr-TR" sz="2400" dirty="0" err="1" smtClean="0">
                <a:latin typeface="Comic Sans MS" pitchFamily="66" charset="0"/>
              </a:rPr>
              <a:t>Cat</a:t>
            </a:r>
            <a:endParaRPr lang="tr-TR" sz="2400" dirty="0" smtClean="0">
              <a:latin typeface="Comic Sans MS" pitchFamily="66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tr-TR" sz="2400" dirty="0" err="1" smtClean="0">
                <a:latin typeface="Comic Sans MS" pitchFamily="66" charset="0"/>
              </a:rPr>
              <a:t>Dog</a:t>
            </a:r>
            <a:endParaRPr lang="tr-TR" sz="2400" dirty="0" smtClean="0">
              <a:latin typeface="Comic Sans MS" pitchFamily="66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tr-TR" sz="2400" dirty="0" err="1" smtClean="0">
                <a:latin typeface="Comic Sans MS" pitchFamily="66" charset="0"/>
              </a:rPr>
              <a:t>Latex</a:t>
            </a:r>
            <a:endParaRPr lang="tr-TR" sz="2400" dirty="0" smtClean="0">
              <a:latin typeface="Comic Sans MS" pitchFamily="66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tr-TR" sz="2400" dirty="0" err="1" smtClean="0">
                <a:latin typeface="Comic Sans MS" pitchFamily="66" charset="0"/>
              </a:rPr>
              <a:t>Bee</a:t>
            </a:r>
            <a:r>
              <a:rPr lang="tr-TR" sz="2400" dirty="0" smtClean="0">
                <a:latin typeface="Comic Sans MS" pitchFamily="66" charset="0"/>
              </a:rPr>
              <a:t> </a:t>
            </a:r>
            <a:r>
              <a:rPr lang="tr-TR" sz="2400" dirty="0" err="1" smtClean="0">
                <a:latin typeface="Comic Sans MS" pitchFamily="66" charset="0"/>
              </a:rPr>
              <a:t>venom</a:t>
            </a:r>
            <a:r>
              <a:rPr lang="tr-TR" sz="2400" dirty="0" smtClean="0">
                <a:latin typeface="Comic Sans MS" pitchFamily="66" charset="0"/>
              </a:rPr>
              <a:t> (</a:t>
            </a:r>
            <a:r>
              <a:rPr lang="tr-TR" sz="2400" dirty="0" err="1" smtClean="0">
                <a:latin typeface="Comic Sans MS" pitchFamily="66" charset="0"/>
              </a:rPr>
              <a:t>Apis</a:t>
            </a:r>
            <a:r>
              <a:rPr lang="tr-TR" sz="2400" dirty="0" smtClean="0">
                <a:latin typeface="Comic Sans MS" pitchFamily="66" charset="0"/>
              </a:rPr>
              <a:t> </a:t>
            </a:r>
            <a:r>
              <a:rPr lang="tr-TR" sz="2400" dirty="0" err="1" smtClean="0">
                <a:latin typeface="Comic Sans MS" pitchFamily="66" charset="0"/>
              </a:rPr>
              <a:t>mellifera</a:t>
            </a:r>
            <a:r>
              <a:rPr lang="tr-TR" sz="2400" dirty="0" smtClean="0">
                <a:latin typeface="Comic Sans MS" pitchFamily="66" charset="0"/>
              </a:rPr>
              <a:t>,</a:t>
            </a:r>
          </a:p>
          <a:p>
            <a:pPr marL="0" indent="0">
              <a:buClr>
                <a:schemeClr val="accent2"/>
              </a:buClr>
              <a:buNone/>
              <a:defRPr/>
            </a:pPr>
            <a:r>
              <a:rPr lang="tr-TR" sz="2400" dirty="0" smtClean="0">
                <a:latin typeface="Comic Sans MS" pitchFamily="66" charset="0"/>
              </a:rPr>
              <a:t> </a:t>
            </a:r>
            <a:r>
              <a:rPr lang="tr-TR" sz="2400" dirty="0" err="1" smtClean="0">
                <a:latin typeface="Comic Sans MS" pitchFamily="66" charset="0"/>
              </a:rPr>
              <a:t>vespula</a:t>
            </a:r>
            <a:r>
              <a:rPr lang="tr-TR" sz="2400" dirty="0" smtClean="0">
                <a:latin typeface="Comic Sans MS" pitchFamily="66" charset="0"/>
              </a:rPr>
              <a:t>)</a:t>
            </a:r>
          </a:p>
          <a:p>
            <a:pPr>
              <a:defRPr/>
            </a:pPr>
            <a:endParaRPr lang="tr-TR" dirty="0" smtClean="0"/>
          </a:p>
        </p:txBody>
      </p:sp>
      <p:pic>
        <p:nvPicPr>
          <p:cNvPr id="72708" name="Picture 4" descr="allerjen_akar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496218" flipH="1">
            <a:off x="7291152" y="1271856"/>
            <a:ext cx="1285020" cy="100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5" descr="pole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977632">
            <a:off x="7524285" y="2388427"/>
            <a:ext cx="1351850" cy="94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6" descr="allerjen_mantar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95648">
            <a:off x="6830486" y="3375210"/>
            <a:ext cx="1136662" cy="108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7" descr="1639_th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09647">
            <a:off x="7696887" y="4367378"/>
            <a:ext cx="1401487" cy="105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2" name="Picture 9" descr="insect-stings-and-allerg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5388" y="5157788"/>
            <a:ext cx="18923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3" name="Picture 10" descr="fotos3_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873499">
            <a:off x="6892351" y="5499816"/>
            <a:ext cx="1319708" cy="98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1"/>
            <a:ext cx="3888432" cy="2808311"/>
          </a:xfrm>
        </p:spPr>
        <p:txBody>
          <a:bodyPr/>
          <a:lstStyle/>
          <a:p>
            <a:pPr eaLnBrk="1" hangingPunct="1">
              <a:buClr>
                <a:srgbClr val="C800C8"/>
              </a:buClr>
              <a:buFont typeface="Wingdings" pitchFamily="2" charset="2"/>
              <a:buChar char="v"/>
              <a:defRPr/>
            </a:pPr>
            <a:r>
              <a:rPr lang="tr-TR" dirty="0" err="1" smtClean="0">
                <a:latin typeface="Comic Sans MS" pitchFamily="66" charset="0"/>
              </a:rPr>
              <a:t>Subcutaneous</a:t>
            </a:r>
            <a:endParaRPr lang="tr-TR" dirty="0" smtClean="0">
              <a:latin typeface="Comic Sans MS" pitchFamily="66" charset="0"/>
            </a:endParaRPr>
          </a:p>
          <a:p>
            <a:pPr eaLnBrk="1" hangingPunct="1">
              <a:buClr>
                <a:srgbClr val="C800C8"/>
              </a:buClr>
              <a:buFont typeface="Wingdings" pitchFamily="2" charset="2"/>
              <a:buChar char="v"/>
              <a:defRPr/>
            </a:pPr>
            <a:r>
              <a:rPr lang="tr-TR" dirty="0" err="1" smtClean="0">
                <a:latin typeface="Comic Sans MS" pitchFamily="66" charset="0"/>
              </a:rPr>
              <a:t>Sublingual</a:t>
            </a:r>
            <a:endParaRPr lang="tr-TR" dirty="0" smtClean="0">
              <a:latin typeface="Comic Sans MS" pitchFamily="66" charset="0"/>
            </a:endParaRPr>
          </a:p>
          <a:p>
            <a:pPr eaLnBrk="1" hangingPunct="1">
              <a:buClr>
                <a:srgbClr val="C800C8"/>
              </a:buClr>
              <a:buFont typeface="Wingdings" pitchFamily="2" charset="2"/>
              <a:buChar char="v"/>
              <a:defRPr/>
            </a:pPr>
            <a:r>
              <a:rPr lang="tr-TR" dirty="0" smtClean="0">
                <a:latin typeface="Comic Sans MS" pitchFamily="66" charset="0"/>
              </a:rPr>
              <a:t>Oral</a:t>
            </a:r>
          </a:p>
        </p:txBody>
      </p:sp>
      <p:pic>
        <p:nvPicPr>
          <p:cNvPr id="7373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025804">
            <a:off x="6784689" y="4891903"/>
            <a:ext cx="2238375" cy="1323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73733" name="Picture 2" descr="C:\Users\user\Desktop\upload_article__400_200_dil-alti-damla-asi-tedavisi-yonca-tabak_(Small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4437063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2" descr="DCP_05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1412875"/>
            <a:ext cx="442912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Thank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081413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ANTI-ALLERGIC DRUGS</a:t>
            </a:r>
            <a:endParaRPr lang="tr-T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Clr>
                <a:srgbClr val="FF0000"/>
              </a:buClr>
              <a:buFont typeface="Arial" charset="0"/>
              <a:buNone/>
              <a:defRPr/>
            </a:pPr>
            <a:endParaRPr lang="tr-TR" sz="2800" b="1" dirty="0" smtClean="0">
              <a:latin typeface="Comic Sans MS" pitchFamily="66" charset="0"/>
            </a:endParaRPr>
          </a:p>
          <a:p>
            <a:pPr>
              <a:defRPr/>
            </a:pPr>
            <a:endParaRPr lang="tr-TR" dirty="0" smtClean="0"/>
          </a:p>
          <a:p>
            <a:pPr>
              <a:defRPr/>
            </a:pPr>
            <a:r>
              <a:rPr lang="tr-TR" dirty="0" err="1" smtClean="0"/>
              <a:t>Primary</a:t>
            </a:r>
            <a:r>
              <a:rPr lang="tr-TR" dirty="0" smtClean="0"/>
              <a:t> </a:t>
            </a:r>
            <a:r>
              <a:rPr lang="tr-TR" dirty="0" err="1" smtClean="0"/>
              <a:t>care</a:t>
            </a:r>
            <a:r>
              <a:rPr lang="tr-TR" dirty="0" smtClean="0"/>
              <a:t> </a:t>
            </a:r>
            <a:r>
              <a:rPr lang="tr-TR" dirty="0" err="1" smtClean="0"/>
              <a:t>physician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tr-TR" b="1" dirty="0"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smtClean="0">
                <a:latin typeface="Comic Sans MS" pitchFamily="66" charset="0"/>
              </a:rPr>
              <a:t>ANTI-HISTAMINES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>
                <a:latin typeface="Comic Sans MS" pitchFamily="66" charset="0"/>
              </a:rPr>
              <a:t>CORTICOSTEROIDS</a:t>
            </a:r>
          </a:p>
          <a:p>
            <a:pPr marL="0" indent="0">
              <a:buClr>
                <a:srgbClr val="FF0000"/>
              </a:buClr>
              <a:buNone/>
              <a:defRPr/>
            </a:pPr>
            <a:r>
              <a:rPr lang="tr-TR" dirty="0">
                <a:latin typeface="Comic Sans MS" pitchFamily="66" charset="0"/>
              </a:rPr>
              <a:t>(</a:t>
            </a:r>
            <a:r>
              <a:rPr lang="tr-TR" dirty="0" err="1">
                <a:latin typeface="Comic Sans MS" pitchFamily="66" charset="0"/>
              </a:rPr>
              <a:t>nasal</a:t>
            </a:r>
            <a:r>
              <a:rPr lang="tr-TR" dirty="0">
                <a:latin typeface="Comic Sans MS" pitchFamily="66" charset="0"/>
              </a:rPr>
              <a:t>, </a:t>
            </a:r>
            <a:r>
              <a:rPr lang="tr-TR" dirty="0" err="1">
                <a:latin typeface="Comic Sans MS" pitchFamily="66" charset="0"/>
              </a:rPr>
              <a:t>inhaler</a:t>
            </a:r>
            <a:r>
              <a:rPr lang="tr-TR" dirty="0">
                <a:latin typeface="Comic Sans MS" pitchFamily="66" charset="0"/>
              </a:rPr>
              <a:t>, </a:t>
            </a:r>
            <a:r>
              <a:rPr lang="tr-TR" dirty="0" err="1">
                <a:latin typeface="Comic Sans MS" pitchFamily="66" charset="0"/>
              </a:rPr>
              <a:t>systemic</a:t>
            </a:r>
            <a:r>
              <a:rPr lang="tr-TR" dirty="0">
                <a:latin typeface="Comic Sans MS" pitchFamily="66" charset="0"/>
              </a:rPr>
              <a:t>)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smtClean="0">
                <a:latin typeface="Comic Sans MS" pitchFamily="66" charset="0"/>
              </a:rPr>
              <a:t>BETA AGONISTS</a:t>
            </a:r>
          </a:p>
          <a:p>
            <a:pPr marL="0" indent="0">
              <a:buClr>
                <a:srgbClr val="FF0000"/>
              </a:buClr>
              <a:buNone/>
              <a:defRPr/>
            </a:pPr>
            <a:endParaRPr lang="tr-TR" dirty="0">
              <a:latin typeface="Comic Sans MS" pitchFamily="66" charset="0"/>
            </a:endParaRPr>
          </a:p>
          <a:p>
            <a:pPr marL="0" indent="0">
              <a:buClr>
                <a:srgbClr val="FF0000"/>
              </a:buClr>
              <a:buNone/>
              <a:defRPr/>
            </a:pPr>
            <a:endParaRPr lang="tr-TR" dirty="0" smtClean="0">
              <a:latin typeface="Comic Sans MS" pitchFamily="66" charset="0"/>
            </a:endParaRPr>
          </a:p>
          <a:p>
            <a:pPr marL="0" indent="0">
              <a:buClr>
                <a:srgbClr val="FF0000"/>
              </a:buClr>
              <a:buNone/>
              <a:defRPr/>
            </a:pPr>
            <a:endParaRPr lang="tr-TR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tr-TR" dirty="0" err="1" smtClean="0"/>
              <a:t>Specialist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563157" y="2636912"/>
            <a:ext cx="4041775" cy="3951288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>
                <a:latin typeface="Comic Sans MS" pitchFamily="66" charset="0"/>
              </a:rPr>
              <a:t>ANTI-HISTAMINES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smtClean="0">
                <a:latin typeface="Comic Sans MS" pitchFamily="66" charset="0"/>
              </a:rPr>
              <a:t>CORTICOSTEROIDS </a:t>
            </a:r>
            <a:r>
              <a:rPr lang="tr-TR" dirty="0">
                <a:latin typeface="Comic Sans MS" pitchFamily="66" charset="0"/>
              </a:rPr>
              <a:t>(</a:t>
            </a:r>
            <a:r>
              <a:rPr lang="tr-TR" dirty="0" err="1">
                <a:latin typeface="Comic Sans MS" pitchFamily="66" charset="0"/>
              </a:rPr>
              <a:t>nasal</a:t>
            </a:r>
            <a:r>
              <a:rPr lang="tr-TR" dirty="0">
                <a:latin typeface="Comic Sans MS" pitchFamily="66" charset="0"/>
              </a:rPr>
              <a:t>, </a:t>
            </a:r>
            <a:r>
              <a:rPr lang="tr-TR" dirty="0" err="1">
                <a:latin typeface="Comic Sans MS" pitchFamily="66" charset="0"/>
              </a:rPr>
              <a:t>inhaler</a:t>
            </a:r>
            <a:r>
              <a:rPr lang="tr-TR" dirty="0">
                <a:latin typeface="Comic Sans MS" pitchFamily="66" charset="0"/>
              </a:rPr>
              <a:t>, </a:t>
            </a:r>
            <a:r>
              <a:rPr lang="tr-TR" dirty="0" err="1">
                <a:latin typeface="Comic Sans MS" pitchFamily="66" charset="0"/>
              </a:rPr>
              <a:t>systemic</a:t>
            </a:r>
            <a:r>
              <a:rPr lang="tr-TR" dirty="0" smtClean="0">
                <a:latin typeface="Comic Sans MS" pitchFamily="66" charset="0"/>
              </a:rPr>
              <a:t>)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>
                <a:latin typeface="Comic Sans MS" pitchFamily="66" charset="0"/>
              </a:rPr>
              <a:t>BETA </a:t>
            </a:r>
            <a:r>
              <a:rPr lang="tr-TR" dirty="0" smtClean="0">
                <a:latin typeface="Comic Sans MS" pitchFamily="66" charset="0"/>
              </a:rPr>
              <a:t>AGONISTS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smtClean="0">
                <a:latin typeface="Comic Sans MS" pitchFamily="66" charset="0"/>
              </a:rPr>
              <a:t>ANTI-LEUCOTRIENES</a:t>
            </a:r>
            <a:endParaRPr lang="tr-TR" dirty="0"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>
                <a:latin typeface="Comic Sans MS" pitchFamily="66" charset="0"/>
              </a:rPr>
              <a:t>ADRENERGIC DUGS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>
                <a:latin typeface="Comic Sans MS" pitchFamily="66" charset="0"/>
              </a:rPr>
              <a:t>MONOCLONAL ANTIBODIES</a:t>
            </a:r>
          </a:p>
          <a:p>
            <a:pPr marL="0" indent="0">
              <a:buClr>
                <a:srgbClr val="FF0000"/>
              </a:buClr>
              <a:buNone/>
              <a:defRPr/>
            </a:pPr>
            <a:r>
              <a:rPr lang="tr-TR" dirty="0">
                <a:latin typeface="Comic Sans MS" pitchFamily="66" charset="0"/>
              </a:rPr>
              <a:t> Anti </a:t>
            </a:r>
            <a:r>
              <a:rPr lang="tr-TR" dirty="0" err="1">
                <a:latin typeface="Comic Sans MS" pitchFamily="66" charset="0"/>
              </a:rPr>
              <a:t>IgE</a:t>
            </a:r>
            <a:r>
              <a:rPr lang="tr-TR" dirty="0">
                <a:latin typeface="Comic Sans MS" pitchFamily="66" charset="0"/>
              </a:rPr>
              <a:t>  (</a:t>
            </a:r>
            <a:r>
              <a:rPr lang="tr-TR" dirty="0" err="1">
                <a:latin typeface="Comic Sans MS" pitchFamily="66" charset="0"/>
              </a:rPr>
              <a:t>Omalizumab</a:t>
            </a:r>
            <a:r>
              <a:rPr lang="tr-TR" dirty="0">
                <a:latin typeface="Comic Sans MS" pitchFamily="66" charset="0"/>
              </a:rPr>
              <a:t>)</a:t>
            </a:r>
          </a:p>
          <a:p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>
                <a:latin typeface="Comic Sans MS" pitchFamily="66" charset="0"/>
              </a:rPr>
              <a:t>ANTI-HISTAMINES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Clr>
                <a:srgbClr val="FF0000"/>
              </a:buClr>
              <a:buNone/>
              <a:defRPr/>
            </a:pPr>
            <a:r>
              <a:rPr lang="tr-TR" dirty="0">
                <a:effectLst/>
              </a:rPr>
              <a:t>H</a:t>
            </a:r>
            <a:r>
              <a:rPr lang="tr-TR" baseline="-25000" dirty="0">
                <a:effectLst/>
              </a:rPr>
              <a:t>1</a:t>
            </a:r>
            <a:r>
              <a:rPr lang="tr-TR" dirty="0">
                <a:effectLst/>
              </a:rPr>
              <a:t>receptor </a:t>
            </a:r>
            <a:r>
              <a:rPr lang="tr-TR" dirty="0" err="1">
                <a:effectLst/>
              </a:rPr>
              <a:t>blokers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are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used</a:t>
            </a:r>
            <a:r>
              <a:rPr lang="tr-TR" dirty="0" smtClean="0">
                <a:effectLst/>
              </a:rPr>
              <a:t>.</a:t>
            </a:r>
          </a:p>
          <a:p>
            <a:pPr marL="0" indent="0">
              <a:buClr>
                <a:srgbClr val="FF0000"/>
              </a:buClr>
              <a:buNone/>
              <a:defRPr/>
            </a:pPr>
            <a:r>
              <a:rPr lang="tr-TR" dirty="0" err="1" smtClean="0">
                <a:effectLst/>
              </a:rPr>
              <a:t>Bind</a:t>
            </a:r>
            <a:r>
              <a:rPr lang="tr-TR" dirty="0" smtClean="0">
                <a:effectLst/>
              </a:rPr>
              <a:t> </a:t>
            </a:r>
            <a:r>
              <a:rPr lang="tr-TR" dirty="0" err="1">
                <a:effectLst/>
              </a:rPr>
              <a:t>to</a:t>
            </a:r>
            <a:r>
              <a:rPr lang="tr-TR" dirty="0">
                <a:effectLst/>
              </a:rPr>
              <a:t> </a:t>
            </a:r>
            <a:r>
              <a:rPr lang="tr-TR" dirty="0" err="1" smtClean="0">
                <a:effectLst/>
              </a:rPr>
              <a:t>histamin</a:t>
            </a:r>
            <a:r>
              <a:rPr lang="tr-TR" dirty="0" smtClean="0">
                <a:effectLst/>
              </a:rPr>
              <a:t> </a:t>
            </a:r>
            <a:r>
              <a:rPr lang="tr-TR" dirty="0" err="1">
                <a:effectLst/>
              </a:rPr>
              <a:t>receptor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competetively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and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reverses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the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effects</a:t>
            </a:r>
            <a:r>
              <a:rPr lang="tr-TR" dirty="0">
                <a:effectLst/>
              </a:rPr>
              <a:t> of </a:t>
            </a:r>
            <a:r>
              <a:rPr lang="tr-TR" dirty="0" err="1">
                <a:effectLst/>
              </a:rPr>
              <a:t>histamine</a:t>
            </a:r>
            <a:r>
              <a:rPr lang="tr-TR" dirty="0">
                <a:effectLst/>
              </a:rPr>
              <a:t>. </a:t>
            </a:r>
            <a:endParaRPr lang="tr-TR" dirty="0" smtClean="0">
              <a:effectLst/>
            </a:endParaRPr>
          </a:p>
          <a:p>
            <a:pPr marL="0" indent="0">
              <a:buClr>
                <a:srgbClr val="FF0000"/>
              </a:buClr>
              <a:buNone/>
              <a:defRPr/>
            </a:pPr>
            <a:endParaRPr lang="tr-TR" dirty="0">
              <a:effectLst/>
            </a:endParaRPr>
          </a:p>
          <a:p>
            <a:pPr marL="0" indent="0">
              <a:buClr>
                <a:srgbClr val="FF0000"/>
              </a:buClr>
              <a:buNone/>
              <a:defRPr/>
            </a:pPr>
            <a:r>
              <a:rPr lang="tr-TR" dirty="0" err="1" smtClean="0">
                <a:effectLst/>
              </a:rPr>
              <a:t>Indications</a:t>
            </a:r>
            <a:r>
              <a:rPr lang="tr-TR" dirty="0" smtClean="0">
                <a:effectLst/>
              </a:rPr>
              <a:t>: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err="1" smtClean="0">
                <a:effectLst/>
              </a:rPr>
              <a:t>Respiratory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allergies</a:t>
            </a:r>
            <a:r>
              <a:rPr lang="tr-TR" dirty="0" smtClean="0">
                <a:effectLst/>
              </a:rPr>
              <a:t> (</a:t>
            </a:r>
            <a:r>
              <a:rPr lang="tr-TR" dirty="0" err="1" smtClean="0">
                <a:effectLst/>
              </a:rPr>
              <a:t>Rhinoconjunctivitis</a:t>
            </a:r>
            <a:r>
              <a:rPr lang="tr-TR" dirty="0" smtClean="0">
                <a:effectLst/>
              </a:rPr>
              <a:t>)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smtClean="0">
                <a:effectLst/>
              </a:rPr>
              <a:t>Skin </a:t>
            </a:r>
            <a:r>
              <a:rPr lang="tr-TR" dirty="0" err="1" smtClean="0">
                <a:effectLst/>
              </a:rPr>
              <a:t>allergies</a:t>
            </a:r>
            <a:r>
              <a:rPr lang="tr-TR" dirty="0" smtClean="0">
                <a:effectLst/>
              </a:rPr>
              <a:t> (</a:t>
            </a:r>
            <a:r>
              <a:rPr lang="tr-TR" dirty="0" err="1" smtClean="0">
                <a:effectLst/>
              </a:rPr>
              <a:t>Urticaria</a:t>
            </a:r>
            <a:r>
              <a:rPr lang="tr-TR" dirty="0" smtClean="0">
                <a:effectLst/>
              </a:rPr>
              <a:t>, </a:t>
            </a:r>
            <a:r>
              <a:rPr lang="tr-TR" dirty="0" err="1" smtClean="0">
                <a:effectLst/>
              </a:rPr>
              <a:t>angioedema</a:t>
            </a:r>
            <a:r>
              <a:rPr lang="tr-TR" dirty="0" smtClean="0">
                <a:effectLst/>
              </a:rPr>
              <a:t>)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err="1" smtClean="0">
                <a:effectLst/>
              </a:rPr>
              <a:t>Other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allergies</a:t>
            </a:r>
            <a:endParaRPr lang="tr-TR" dirty="0" smtClean="0">
              <a:effectLst/>
            </a:endParaRPr>
          </a:p>
          <a:p>
            <a:pPr marL="0" indent="0">
              <a:buClr>
                <a:srgbClr val="FF0000"/>
              </a:buClr>
              <a:buNone/>
              <a:defRPr/>
            </a:pPr>
            <a:endParaRPr lang="tr-TR" dirty="0" smtClean="0">
              <a:effectLst/>
            </a:endParaRPr>
          </a:p>
          <a:p>
            <a:pPr marL="0" indent="0">
              <a:buClr>
                <a:srgbClr val="FF0000"/>
              </a:buClr>
              <a:buNone/>
              <a:defRPr/>
            </a:pPr>
            <a:endParaRPr lang="tr-TR" dirty="0" smtClean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PPT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56" y="804334"/>
            <a:ext cx="8341078" cy="466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868144" y="1882178"/>
            <a:ext cx="3096344" cy="35872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>
                <a:schemeClr val="accent2"/>
              </a:buClr>
              <a:buNone/>
              <a:defRPr/>
            </a:pPr>
            <a:r>
              <a:rPr lang="tr-TR" sz="2000" dirty="0" smtClean="0">
                <a:solidFill>
                  <a:srgbClr val="C00000"/>
                </a:solidFill>
                <a:latin typeface="Comic Sans MS" pitchFamily="66" charset="0"/>
              </a:rPr>
              <a:t>H1 </a:t>
            </a:r>
            <a:r>
              <a:rPr lang="tr-TR" sz="2000" dirty="0" err="1" smtClean="0">
                <a:solidFill>
                  <a:srgbClr val="C00000"/>
                </a:solidFill>
                <a:latin typeface="Comic Sans MS" pitchFamily="66" charset="0"/>
              </a:rPr>
              <a:t>Antihistamines</a:t>
            </a:r>
            <a:endParaRPr lang="tr-TR" sz="2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tr-TR" sz="2000" dirty="0" err="1" smtClean="0">
                <a:latin typeface="Comic Sans MS" pitchFamily="66" charset="0"/>
              </a:rPr>
              <a:t>Decreases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vascular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permeability</a:t>
            </a:r>
            <a:r>
              <a:rPr lang="tr-TR" sz="2000" dirty="0" smtClean="0">
                <a:latin typeface="Comic Sans MS" pitchFamily="66" charset="0"/>
              </a:rPr>
              <a:t>, </a:t>
            </a:r>
            <a:r>
              <a:rPr lang="tr-TR" sz="2000" dirty="0" err="1" smtClean="0">
                <a:latin typeface="Comic Sans MS" pitchFamily="66" charset="0"/>
              </a:rPr>
              <a:t>vasodilatation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and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glandular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secretions</a:t>
            </a:r>
            <a:endParaRPr lang="tr-TR" sz="2000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endParaRPr lang="tr-TR" sz="2000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Decreases</a:t>
            </a:r>
            <a:r>
              <a:rPr lang="tr-TR" sz="2000" dirty="0" smtClean="0">
                <a:latin typeface="Comic Sans MS" pitchFamily="66" charset="0"/>
              </a:rPr>
              <a:t>  </a:t>
            </a:r>
            <a:r>
              <a:rPr lang="tr-TR" sz="2000" dirty="0" err="1" smtClean="0">
                <a:latin typeface="Comic Sans MS" pitchFamily="66" charset="0"/>
              </a:rPr>
              <a:t>rhinnorhea</a:t>
            </a:r>
            <a:r>
              <a:rPr lang="tr-TR" sz="2000" dirty="0" smtClean="0">
                <a:latin typeface="Comic Sans MS" pitchFamily="66" charset="0"/>
              </a:rPr>
              <a:t>, </a:t>
            </a:r>
            <a:r>
              <a:rPr lang="tr-TR" sz="2000" dirty="0" err="1" smtClean="0">
                <a:latin typeface="Comic Sans MS" pitchFamily="66" charset="0"/>
              </a:rPr>
              <a:t>erythema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cutaneous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edema</a:t>
            </a:r>
            <a:r>
              <a:rPr lang="tr-TR" sz="2000" dirty="0" smtClean="0">
                <a:latin typeface="Comic Sans MS" pitchFamily="66" charset="0"/>
              </a:rPr>
              <a:t>, </a:t>
            </a:r>
            <a:r>
              <a:rPr lang="tr-TR" sz="2000" dirty="0" err="1" smtClean="0">
                <a:latin typeface="Comic Sans MS" pitchFamily="66" charset="0"/>
              </a:rPr>
              <a:t>sneezing</a:t>
            </a:r>
            <a:r>
              <a:rPr lang="tr-TR" sz="2000" dirty="0" smtClean="0">
                <a:latin typeface="Comic Sans MS" pitchFamily="66" charset="0"/>
              </a:rPr>
              <a:t>, </a:t>
            </a:r>
            <a:r>
              <a:rPr lang="tr-TR" sz="2000" dirty="0" err="1" smtClean="0">
                <a:latin typeface="Comic Sans MS" pitchFamily="66" charset="0"/>
              </a:rPr>
              <a:t>itching</a:t>
            </a:r>
            <a:r>
              <a:rPr lang="tr-TR" sz="2000" dirty="0" smtClean="0">
                <a:latin typeface="Comic Sans MS" pitchFamily="66" charset="0"/>
              </a:rPr>
              <a:t>   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tr-TR" sz="2000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tr-TR" sz="2000" dirty="0" err="1" smtClean="0">
                <a:latin typeface="Comic Sans MS" pitchFamily="66" charset="0"/>
              </a:rPr>
              <a:t>Bronchodilatation</a:t>
            </a:r>
            <a:r>
              <a:rPr lang="tr-TR" sz="2000" dirty="0" smtClean="0">
                <a:latin typeface="Calibri" pitchFamily="34" charset="0"/>
              </a:rPr>
              <a:t>		</a:t>
            </a:r>
            <a:endParaRPr lang="tr-TR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38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>
                <a:solidFill>
                  <a:srgbClr val="C00000"/>
                </a:solidFill>
                <a:latin typeface="Comic Sans MS" pitchFamily="66" charset="0"/>
              </a:rPr>
              <a:t>H1 </a:t>
            </a:r>
            <a:r>
              <a:rPr lang="tr-TR" dirty="0" err="1">
                <a:solidFill>
                  <a:srgbClr val="C00000"/>
                </a:solidFill>
                <a:latin typeface="Comic Sans MS" pitchFamily="66" charset="0"/>
              </a:rPr>
              <a:t>Antihistamines</a:t>
            </a:r>
            <a:r>
              <a:rPr lang="tr-TR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tr-TR" dirty="0">
                <a:solidFill>
                  <a:srgbClr val="C00000"/>
                </a:solidFill>
                <a:latin typeface="Comic Sans MS" pitchFamily="66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smtClean="0">
                <a:effectLst/>
              </a:rPr>
              <a:t>Oral,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err="1" smtClean="0">
                <a:effectLst/>
              </a:rPr>
              <a:t>topical</a:t>
            </a:r>
            <a:r>
              <a:rPr lang="tr-TR" dirty="0" smtClean="0">
                <a:effectLst/>
              </a:rPr>
              <a:t> (</a:t>
            </a:r>
            <a:r>
              <a:rPr lang="tr-TR" dirty="0" err="1" smtClean="0">
                <a:effectLst/>
              </a:rPr>
              <a:t>nasal,ophtalmic</a:t>
            </a:r>
            <a:r>
              <a:rPr lang="tr-TR" dirty="0" smtClean="0">
                <a:effectLst/>
              </a:rPr>
              <a:t>), 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dirty="0" err="1" smtClean="0">
                <a:effectLst/>
              </a:rPr>
              <a:t>parenteral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forms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are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available</a:t>
            </a:r>
            <a:endParaRPr lang="tr-TR" dirty="0" smtClean="0">
              <a:effectLst/>
            </a:endParaRPr>
          </a:p>
          <a:p>
            <a:pPr>
              <a:buClr>
                <a:srgbClr val="FF0000"/>
              </a:buClr>
              <a:buNone/>
              <a:defRPr/>
            </a:pPr>
            <a:endParaRPr lang="tr-TR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1 </a:t>
            </a:r>
            <a:r>
              <a:rPr lang="tr-TR" dirty="0" err="1" smtClean="0"/>
              <a:t>st</a:t>
            </a:r>
            <a:r>
              <a:rPr lang="tr-TR" dirty="0" smtClean="0"/>
              <a:t> </a:t>
            </a:r>
            <a:r>
              <a:rPr lang="tr-TR" dirty="0" err="1" smtClean="0"/>
              <a:t>generation</a:t>
            </a:r>
            <a:r>
              <a:rPr lang="tr-TR" dirty="0" smtClean="0"/>
              <a:t>  </a:t>
            </a:r>
            <a:br>
              <a:rPr lang="tr-TR" dirty="0" smtClean="0"/>
            </a:br>
            <a:r>
              <a:rPr lang="tr-TR" dirty="0" smtClean="0"/>
              <a:t>H1 </a:t>
            </a:r>
            <a:r>
              <a:rPr lang="tr-TR" dirty="0" err="1" smtClean="0"/>
              <a:t>Antihistamines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dirty="0" err="1" smtClean="0">
                <a:effectLst/>
              </a:rPr>
              <a:t>Azatadine</a:t>
            </a:r>
            <a:endParaRPr lang="tr-TR" dirty="0" smtClean="0">
              <a:effectLst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tr-TR" dirty="0" err="1" smtClean="0">
                <a:effectLst/>
              </a:rPr>
              <a:t>Brompheniramine</a:t>
            </a:r>
            <a:endParaRPr lang="tr-TR" dirty="0" smtClean="0">
              <a:effectLst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tr-TR" b="1" dirty="0" err="1" smtClean="0">
                <a:effectLst/>
              </a:rPr>
              <a:t>Klorpheniramine</a:t>
            </a:r>
            <a:endParaRPr lang="tr-TR" b="1" dirty="0" smtClean="0">
              <a:effectLst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tr-TR" dirty="0" err="1" smtClean="0">
                <a:effectLst/>
              </a:rPr>
              <a:t>Siproheptadine</a:t>
            </a:r>
            <a:endParaRPr lang="tr-TR" dirty="0" smtClean="0">
              <a:effectLst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tr-TR" b="1" dirty="0" err="1" smtClean="0">
                <a:effectLst/>
              </a:rPr>
              <a:t>Difenhidramine</a:t>
            </a:r>
            <a:endParaRPr lang="tr-TR" b="1" dirty="0" smtClean="0">
              <a:effectLst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tr-TR" dirty="0" err="1" smtClean="0">
                <a:effectLst/>
              </a:rPr>
              <a:t>Hydroxyzine</a:t>
            </a:r>
            <a:endParaRPr lang="tr-TR" dirty="0" smtClean="0">
              <a:effectLst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tr-TR" dirty="0" err="1" smtClean="0">
                <a:effectLst/>
              </a:rPr>
              <a:t>Tripellenamine</a:t>
            </a:r>
            <a:endParaRPr lang="tr-TR" dirty="0" smtClean="0">
              <a:effectLst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tr-TR" dirty="0" err="1" smtClean="0">
                <a:effectLst/>
              </a:rPr>
              <a:t>Ketotifen</a:t>
            </a:r>
            <a:endParaRPr lang="tr-TR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Side </a:t>
            </a:r>
            <a:r>
              <a:rPr lang="tr-TR" dirty="0" err="1" smtClean="0"/>
              <a:t>effects</a:t>
            </a:r>
            <a:r>
              <a:rPr lang="tr-TR" dirty="0" smtClean="0"/>
              <a:t> </a:t>
            </a:r>
            <a:r>
              <a:rPr lang="tr-TR" dirty="0"/>
              <a:t>of 1 </a:t>
            </a:r>
            <a:r>
              <a:rPr lang="tr-TR" dirty="0" err="1"/>
              <a:t>st</a:t>
            </a:r>
            <a:r>
              <a:rPr lang="tr-TR" dirty="0"/>
              <a:t> </a:t>
            </a:r>
            <a:r>
              <a:rPr lang="tr-TR" dirty="0" err="1"/>
              <a:t>generation</a:t>
            </a:r>
            <a:r>
              <a:rPr lang="tr-TR" dirty="0"/>
              <a:t> </a:t>
            </a:r>
            <a:r>
              <a:rPr lang="tr-TR" dirty="0" err="1"/>
              <a:t>Antihistamines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/>
          <a:lstStyle/>
          <a:p>
            <a:pPr>
              <a:buFont typeface="Wingdings" pitchFamily="2" charset="2"/>
              <a:buChar char="v"/>
              <a:defRPr/>
            </a:pPr>
            <a:r>
              <a:rPr lang="tr-TR" sz="2800" dirty="0" err="1" smtClean="0">
                <a:effectLst/>
              </a:rPr>
              <a:t>They</a:t>
            </a:r>
            <a:r>
              <a:rPr lang="tr-TR" sz="2800" dirty="0" smtClean="0">
                <a:effectLst/>
              </a:rPr>
              <a:t> </a:t>
            </a:r>
            <a:r>
              <a:rPr lang="tr-TR" sz="2800" dirty="0" err="1" smtClean="0">
                <a:effectLst/>
              </a:rPr>
              <a:t>are</a:t>
            </a:r>
            <a:r>
              <a:rPr lang="tr-TR" sz="2800" dirty="0" smtClean="0">
                <a:effectLst/>
              </a:rPr>
              <a:t> </a:t>
            </a:r>
            <a:r>
              <a:rPr lang="tr-TR" sz="2800" dirty="0" err="1" smtClean="0">
                <a:effectLst/>
              </a:rPr>
              <a:t>lipophilic</a:t>
            </a:r>
            <a:r>
              <a:rPr lang="tr-TR" sz="2800" dirty="0" smtClean="0">
                <a:effectLst/>
              </a:rPr>
              <a:t> </a:t>
            </a:r>
            <a:r>
              <a:rPr lang="tr-TR" sz="2800" dirty="0" err="1" smtClean="0">
                <a:effectLst/>
              </a:rPr>
              <a:t>drugs</a:t>
            </a:r>
            <a:r>
              <a:rPr lang="tr-TR" sz="2800" dirty="0" smtClean="0">
                <a:effectLst/>
              </a:rPr>
              <a:t> </a:t>
            </a:r>
            <a:r>
              <a:rPr lang="tr-TR" sz="2800" dirty="0" err="1" smtClean="0">
                <a:effectLst/>
              </a:rPr>
              <a:t>and</a:t>
            </a:r>
            <a:r>
              <a:rPr lang="tr-TR" sz="2800" dirty="0" smtClean="0">
                <a:effectLst/>
              </a:rPr>
              <a:t> </a:t>
            </a:r>
            <a:r>
              <a:rPr lang="tr-TR" sz="2800" dirty="0" err="1" smtClean="0">
                <a:effectLst/>
              </a:rPr>
              <a:t>easily</a:t>
            </a:r>
            <a:r>
              <a:rPr lang="tr-TR" sz="2800" dirty="0" smtClean="0">
                <a:effectLst/>
              </a:rPr>
              <a:t> </a:t>
            </a:r>
            <a:r>
              <a:rPr lang="tr-TR" sz="2800" dirty="0" err="1" smtClean="0">
                <a:effectLst/>
              </a:rPr>
              <a:t>passes</a:t>
            </a:r>
            <a:r>
              <a:rPr lang="tr-TR" sz="2800" dirty="0" smtClean="0">
                <a:effectLst/>
              </a:rPr>
              <a:t> </a:t>
            </a:r>
            <a:r>
              <a:rPr lang="tr-TR" sz="2800" dirty="0" err="1" smtClean="0">
                <a:effectLst/>
              </a:rPr>
              <a:t>through</a:t>
            </a:r>
            <a:r>
              <a:rPr lang="tr-TR" sz="2800" dirty="0" smtClean="0">
                <a:effectLst/>
              </a:rPr>
              <a:t> </a:t>
            </a:r>
            <a:r>
              <a:rPr lang="tr-TR" sz="2800" dirty="0" err="1" smtClean="0">
                <a:effectLst/>
              </a:rPr>
              <a:t>the</a:t>
            </a:r>
            <a:r>
              <a:rPr lang="tr-TR" sz="2800" dirty="0" smtClean="0">
                <a:effectLst/>
              </a:rPr>
              <a:t> </a:t>
            </a:r>
            <a:r>
              <a:rPr lang="tr-TR" sz="2800" dirty="0" err="1" smtClean="0">
                <a:effectLst/>
              </a:rPr>
              <a:t>blood-brain</a:t>
            </a:r>
            <a:r>
              <a:rPr lang="tr-TR" sz="2800" dirty="0" smtClean="0">
                <a:effectLst/>
              </a:rPr>
              <a:t> </a:t>
            </a:r>
            <a:r>
              <a:rPr lang="tr-TR" sz="2800" dirty="0" err="1" smtClean="0">
                <a:effectLst/>
              </a:rPr>
              <a:t>barrier</a:t>
            </a:r>
            <a:r>
              <a:rPr lang="tr-TR" sz="2800" dirty="0" smtClean="0">
                <a:effectLst/>
              </a:rPr>
              <a:t>;</a:t>
            </a:r>
          </a:p>
          <a:p>
            <a:pPr lvl="5">
              <a:buFont typeface="Wingdings" pitchFamily="2" charset="2"/>
              <a:buChar char="ü"/>
              <a:defRPr/>
            </a:pPr>
            <a:r>
              <a:rPr lang="tr-TR" sz="2400" b="1" dirty="0" smtClean="0"/>
              <a:t> </a:t>
            </a:r>
            <a:r>
              <a:rPr lang="tr-TR" sz="2400" b="1" dirty="0" err="1" smtClean="0"/>
              <a:t>Sedation</a:t>
            </a:r>
            <a:r>
              <a:rPr lang="tr-TR" sz="2400" b="1" dirty="0" smtClean="0"/>
              <a:t>  </a:t>
            </a:r>
          </a:p>
          <a:p>
            <a:pPr lvl="5">
              <a:buFont typeface="Wingdings" pitchFamily="2" charset="2"/>
              <a:buChar char="ü"/>
              <a:defRPr/>
            </a:pPr>
            <a:r>
              <a:rPr lang="tr-TR" sz="2400" b="1" dirty="0"/>
              <a:t> </a:t>
            </a:r>
            <a:r>
              <a:rPr lang="tr-TR" sz="2400" b="1" dirty="0" err="1"/>
              <a:t>S</a:t>
            </a:r>
            <a:r>
              <a:rPr lang="tr-TR" sz="2400" b="1" dirty="0" err="1" smtClean="0"/>
              <a:t>leepiness</a:t>
            </a:r>
            <a:endParaRPr lang="tr-TR" sz="2400" b="1" dirty="0" smtClean="0"/>
          </a:p>
          <a:p>
            <a:pPr lvl="5">
              <a:buFont typeface="Wingdings" pitchFamily="2" charset="2"/>
              <a:buChar char="ü"/>
              <a:defRPr/>
            </a:pPr>
            <a:r>
              <a:rPr lang="tr-TR" sz="2400" b="1" dirty="0" smtClean="0"/>
              <a:t> </a:t>
            </a:r>
            <a:r>
              <a:rPr lang="tr-TR" sz="2400" b="1" dirty="0" err="1" smtClean="0"/>
              <a:t>Cognitive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disfunction</a:t>
            </a:r>
            <a:endParaRPr lang="tr-TR" sz="2400" b="1" dirty="0" smtClean="0"/>
          </a:p>
          <a:p>
            <a:pPr>
              <a:buFont typeface="Wingdings" pitchFamily="2" charset="2"/>
              <a:buChar char="v"/>
              <a:defRPr/>
            </a:pPr>
            <a:r>
              <a:rPr lang="tr-TR" sz="2800" dirty="0" err="1" smtClean="0">
                <a:effectLst/>
              </a:rPr>
              <a:t>They</a:t>
            </a:r>
            <a:r>
              <a:rPr lang="tr-TR" sz="2800" dirty="0" smtClean="0">
                <a:effectLst/>
              </a:rPr>
              <a:t> </a:t>
            </a:r>
            <a:r>
              <a:rPr lang="tr-TR" sz="2800" dirty="0" err="1" smtClean="0">
                <a:effectLst/>
              </a:rPr>
              <a:t>bind</a:t>
            </a:r>
            <a:r>
              <a:rPr lang="tr-TR" sz="2800" dirty="0" smtClean="0">
                <a:effectLst/>
              </a:rPr>
              <a:t> </a:t>
            </a:r>
            <a:r>
              <a:rPr lang="tr-TR" sz="2800" dirty="0" err="1" smtClean="0">
                <a:effectLst/>
              </a:rPr>
              <a:t>to</a:t>
            </a:r>
            <a:r>
              <a:rPr lang="tr-TR" sz="2800" dirty="0" smtClean="0">
                <a:effectLst/>
              </a:rPr>
              <a:t> </a:t>
            </a:r>
            <a:r>
              <a:rPr lang="tr-TR" sz="2800" dirty="0" err="1" smtClean="0">
                <a:effectLst/>
              </a:rPr>
              <a:t>muscarinic</a:t>
            </a:r>
            <a:r>
              <a:rPr lang="tr-TR" sz="2800" dirty="0" smtClean="0">
                <a:effectLst/>
              </a:rPr>
              <a:t>  </a:t>
            </a:r>
            <a:r>
              <a:rPr lang="tr-TR" sz="2800" dirty="0" err="1" smtClean="0">
                <a:effectLst/>
              </a:rPr>
              <a:t>and</a:t>
            </a:r>
            <a:r>
              <a:rPr lang="tr-TR" sz="2800" dirty="0" smtClean="0">
                <a:effectLst/>
              </a:rPr>
              <a:t> </a:t>
            </a:r>
            <a:r>
              <a:rPr lang="tr-TR" sz="2800" dirty="0" err="1" smtClean="0">
                <a:effectLst/>
              </a:rPr>
              <a:t>cholinergic</a:t>
            </a:r>
            <a:r>
              <a:rPr lang="tr-TR" sz="2800" dirty="0" smtClean="0">
                <a:effectLst/>
              </a:rPr>
              <a:t> </a:t>
            </a:r>
            <a:r>
              <a:rPr lang="tr-TR" sz="2800" dirty="0" err="1" smtClean="0">
                <a:effectLst/>
              </a:rPr>
              <a:t>receptors</a:t>
            </a:r>
            <a:endParaRPr lang="tr-TR" sz="2800" b="1" dirty="0" smtClean="0">
              <a:effectLst/>
            </a:endParaRPr>
          </a:p>
          <a:p>
            <a:pPr marL="2286000" lvl="5" indent="0">
              <a:buNone/>
              <a:defRPr/>
            </a:pPr>
            <a:endParaRPr lang="tr-TR" sz="2400" b="1" dirty="0" smtClean="0"/>
          </a:p>
          <a:p>
            <a:pPr lvl="5">
              <a:buFont typeface="Wingdings" pitchFamily="2" charset="2"/>
              <a:buChar char="ü"/>
              <a:defRPr/>
            </a:pPr>
            <a:r>
              <a:rPr lang="tr-TR" sz="2400" b="1" dirty="0" smtClean="0"/>
              <a:t>   </a:t>
            </a:r>
            <a:r>
              <a:rPr lang="tr-TR" sz="2400" b="1" dirty="0" err="1" smtClean="0"/>
              <a:t>Dry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mouth</a:t>
            </a:r>
            <a:r>
              <a:rPr lang="tr-TR" sz="2400" b="1" dirty="0" smtClean="0"/>
              <a:t>, </a:t>
            </a:r>
          </a:p>
          <a:p>
            <a:pPr lvl="5">
              <a:buFont typeface="Wingdings" pitchFamily="2" charset="2"/>
              <a:buChar char="ü"/>
              <a:defRPr/>
            </a:pPr>
            <a:r>
              <a:rPr lang="tr-TR" sz="2400" b="1" dirty="0"/>
              <a:t> </a:t>
            </a:r>
            <a:r>
              <a:rPr lang="tr-TR" sz="2400" b="1" dirty="0" smtClean="0"/>
              <a:t>  </a:t>
            </a:r>
            <a:r>
              <a:rPr lang="tr-TR" sz="2400" b="1" dirty="0" err="1"/>
              <a:t>B</a:t>
            </a:r>
            <a:r>
              <a:rPr lang="tr-TR" sz="2400" b="1" dirty="0" err="1" smtClean="0"/>
              <a:t>lurry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vision</a:t>
            </a:r>
            <a:endParaRPr lang="tr-TR" sz="2400" b="1" dirty="0" smtClean="0"/>
          </a:p>
          <a:p>
            <a:pPr marL="2286000" lvl="5" indent="0">
              <a:buNone/>
              <a:defRPr/>
            </a:pPr>
            <a:endParaRPr lang="tr-TR" sz="2400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8419</TotalTime>
  <Words>1125</Words>
  <Application>Microsoft Office PowerPoint</Application>
  <PresentationFormat>Ekran Gösterisi (4:3)</PresentationFormat>
  <Paragraphs>318</Paragraphs>
  <Slides>39</Slides>
  <Notes>23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12</vt:i4>
      </vt:variant>
      <vt:variant>
        <vt:lpstr>Tema</vt:lpstr>
      </vt:variant>
      <vt:variant>
        <vt:i4>2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54" baseType="lpstr">
      <vt:lpstr>Arial</vt:lpstr>
      <vt:lpstr>Calibri</vt:lpstr>
      <vt:lpstr>Cambria</vt:lpstr>
      <vt:lpstr>Comic Sans MS</vt:lpstr>
      <vt:lpstr>Franklin Gothic Book</vt:lpstr>
      <vt:lpstr>Perpetua</vt:lpstr>
      <vt:lpstr>Symbol</vt:lpstr>
      <vt:lpstr>Tahoma</vt:lpstr>
      <vt:lpstr>Times New Roman</vt:lpstr>
      <vt:lpstr>Verdana</vt:lpstr>
      <vt:lpstr>Wingdings</vt:lpstr>
      <vt:lpstr>Wingdings 2</vt:lpstr>
      <vt:lpstr>Ofis Teması</vt:lpstr>
      <vt:lpstr>Hisse Senedi</vt:lpstr>
      <vt:lpstr>CorelDRAW</vt:lpstr>
      <vt:lpstr> Anti-allergic drugs     </vt:lpstr>
      <vt:lpstr>PowerPoint Sunusu</vt:lpstr>
      <vt:lpstr>TREATMENT OF ALLERGIC DISEASES</vt:lpstr>
      <vt:lpstr>ANTI-ALLERGIC DRUGS</vt:lpstr>
      <vt:lpstr>ANTI-HISTAMINES</vt:lpstr>
      <vt:lpstr>PowerPoint Sunusu</vt:lpstr>
      <vt:lpstr>H1 Antihistamines </vt:lpstr>
      <vt:lpstr>1 st generation   H1 Antihistamines</vt:lpstr>
      <vt:lpstr>Side effects of 1 st generation Antihistamines</vt:lpstr>
      <vt:lpstr>2   nd generation  H1 Antihistamines</vt:lpstr>
      <vt:lpstr>Corticosteroids (Cs)</vt:lpstr>
      <vt:lpstr>Corticosteroids (Cs)</vt:lpstr>
      <vt:lpstr> Nasal Cs</vt:lpstr>
      <vt:lpstr>Nasal Cs</vt:lpstr>
      <vt:lpstr>Side effects</vt:lpstr>
      <vt:lpstr>Inhaler Cs</vt:lpstr>
      <vt:lpstr>Inhaler Cs</vt:lpstr>
      <vt:lpstr>Side effects of inhaler Cs</vt:lpstr>
      <vt:lpstr>Systemic Cs</vt:lpstr>
      <vt:lpstr>When to use Systemic Cs </vt:lpstr>
      <vt:lpstr>Systemic Cs</vt:lpstr>
      <vt:lpstr>ADRENERGIC DRUGS</vt:lpstr>
      <vt:lpstr> Side effects of epinephrine </vt:lpstr>
      <vt:lpstr>Decongestants </vt:lpstr>
      <vt:lpstr>Decongestants </vt:lpstr>
      <vt:lpstr>β-Adrenergic Receptor Agonists</vt:lpstr>
      <vt:lpstr>Bronchodilators in asthma treatment</vt:lpstr>
      <vt:lpstr>PowerPoint Sunusu</vt:lpstr>
      <vt:lpstr>PowerPoint Sunusu</vt:lpstr>
      <vt:lpstr>    Both controller and reliever asthma drugs are used via inhalation route !</vt:lpstr>
      <vt:lpstr>PowerPoint Sunusu</vt:lpstr>
      <vt:lpstr>Anti-leucotrienes</vt:lpstr>
      <vt:lpstr>Humanized monoclonal anti-IgE antibody: Omalizumab is a treatment option for   Severe Asthma and Chronic Urticaria</vt:lpstr>
      <vt:lpstr>Omalizumab for severe asthma</vt:lpstr>
      <vt:lpstr> Allergen Specific Immunotherapy </vt:lpstr>
      <vt:lpstr>Allergen Specific Immunotherapy </vt:lpstr>
      <vt:lpstr>Which allergens are used in immunotherapy</vt:lpstr>
      <vt:lpstr>PowerPoint Sunusu</vt:lpstr>
      <vt:lpstr>Thank you …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Zor Astımın Tedavisi</dc:title>
  <dc:creator>hp</dc:creator>
  <cp:lastModifiedBy>user</cp:lastModifiedBy>
  <cp:revision>901</cp:revision>
  <cp:lastPrinted>2020-04-01T10:23:40Z</cp:lastPrinted>
  <dcterms:created xsi:type="dcterms:W3CDTF">2008-10-16T04:57:28Z</dcterms:created>
  <dcterms:modified xsi:type="dcterms:W3CDTF">2020-04-01T10:58:52Z</dcterms:modified>
</cp:coreProperties>
</file>