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62" r:id="rId4"/>
    <p:sldId id="258" r:id="rId5"/>
    <p:sldId id="263" r:id="rId6"/>
    <p:sldId id="259" r:id="rId7"/>
    <p:sldId id="260" r:id="rId8"/>
    <p:sldId id="261" r:id="rId9"/>
    <p:sldId id="265" r:id="rId10"/>
    <p:sldId id="266" r:id="rId11"/>
    <p:sldId id="267" r:id="rId12"/>
    <p:sldId id="268" r:id="rId13"/>
    <p:sldId id="269" r:id="rId14"/>
    <p:sldId id="272" r:id="rId15"/>
    <p:sldId id="264" r:id="rId16"/>
    <p:sldId id="270" r:id="rId17"/>
    <p:sldId id="271" r:id="rId18"/>
    <p:sldId id="273" r:id="rId19"/>
    <p:sldId id="278" r:id="rId20"/>
    <p:sldId id="274" r:id="rId21"/>
    <p:sldId id="275" r:id="rId22"/>
    <p:sldId id="276" r:id="rId23"/>
    <p:sldId id="279" r:id="rId24"/>
    <p:sldId id="277" r:id="rId25"/>
    <p:sldId id="280" r:id="rId26"/>
    <p:sldId id="281" r:id="rId27"/>
    <p:sldId id="283" r:id="rId2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652" autoAdjust="0"/>
    <p:restoredTop sz="94660"/>
  </p:normalViewPr>
  <p:slideViewPr>
    <p:cSldViewPr snapToGrid="0">
      <p:cViewPr varScale="1">
        <p:scale>
          <a:sx n="94" d="100"/>
          <a:sy n="94" d="100"/>
        </p:scale>
        <p:origin x="232" y="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53C2DA-FFC9-4F48-AB19-11D66DB6C1E4}" type="datetimeFigureOut">
              <a:rPr lang="en-US" smtClean="0"/>
              <a:t>3/23/17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A30A3-8762-EE48-81A8-BBDDF1F3C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382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15078-444E-4017-8135-6DE556362E53}" type="datetimeFigureOut">
              <a:rPr lang="tr-TR" smtClean="0"/>
              <a:t>23.03.2017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93B0-8050-4CB1-A192-C676D1FB0C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1855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15078-444E-4017-8135-6DE556362E53}" type="datetimeFigureOut">
              <a:rPr lang="tr-TR" smtClean="0"/>
              <a:t>23.03.2017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93B0-8050-4CB1-A192-C676D1FB0C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842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15078-444E-4017-8135-6DE556362E53}" type="datetimeFigureOut">
              <a:rPr lang="tr-TR" smtClean="0"/>
              <a:t>23.03.2017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93B0-8050-4CB1-A192-C676D1FB0C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41645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15078-444E-4017-8135-6DE556362E53}" type="datetimeFigureOut">
              <a:rPr lang="tr-TR" smtClean="0"/>
              <a:t>23.03.2017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93B0-8050-4CB1-A192-C676D1FB0C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39553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15078-444E-4017-8135-6DE556362E53}" type="datetimeFigureOut">
              <a:rPr lang="tr-TR" smtClean="0"/>
              <a:t>23.03.2017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93B0-8050-4CB1-A192-C676D1FB0C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57567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15078-444E-4017-8135-6DE556362E53}" type="datetimeFigureOut">
              <a:rPr lang="tr-TR" smtClean="0"/>
              <a:t>23.03.2017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93B0-8050-4CB1-A192-C676D1FB0C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238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15078-444E-4017-8135-6DE556362E53}" type="datetimeFigureOut">
              <a:rPr lang="tr-TR" smtClean="0"/>
              <a:t>23.03.2017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93B0-8050-4CB1-A192-C676D1FB0C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60804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15078-444E-4017-8135-6DE556362E53}" type="datetimeFigureOut">
              <a:rPr lang="tr-TR" smtClean="0"/>
              <a:t>23.03.2017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93B0-8050-4CB1-A192-C676D1FB0C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51710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15078-444E-4017-8135-6DE556362E53}" type="datetimeFigureOut">
              <a:rPr lang="tr-TR" smtClean="0"/>
              <a:t>23.03.2017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93B0-8050-4CB1-A192-C676D1FB0C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3796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15078-444E-4017-8135-6DE556362E53}" type="datetimeFigureOut">
              <a:rPr lang="tr-TR" smtClean="0"/>
              <a:t>23.03.2017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93B0-8050-4CB1-A192-C676D1FB0C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9480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15078-444E-4017-8135-6DE556362E53}" type="datetimeFigureOut">
              <a:rPr lang="tr-TR" smtClean="0"/>
              <a:t>23.03.2017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93B0-8050-4CB1-A192-C676D1FB0C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9335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15078-444E-4017-8135-6DE556362E53}" type="datetimeFigureOut">
              <a:rPr lang="tr-TR" smtClean="0"/>
              <a:t>23.03.2017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593B0-8050-4CB1-A192-C676D1FB0C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41189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sciencemadness.wikia.com/wiki/Aldehyde?redlink=1&amp;veaction=edit&amp;flow=create-page-article-redlink" TargetMode="External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ciencemadness.wikia.com/wiki/Primary_alcohol?redlink=1&amp;veaction=edit&amp;flow=create-page-article-redlink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sciencemadness.wikia.com/wiki/Secondary_alcohol?redlink=1&amp;action=edit&amp;flow=create-page-article-redlink" TargetMode="External"/><Relationship Id="rId4" Type="http://schemas.openxmlformats.org/officeDocument/2006/relationships/hyperlink" Target="http://sciencemadness.wikia.com/wiki/Ketone?redlink=1&amp;action=edit&amp;flow=create-page-article-redlink" TargetMode="External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ciencemadness.wikia.com/wiki/Secondary_alcohol?redlink=1&amp;veaction=edit&amp;flow=create-page-article-redlink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sciencemadness.wikia.com/wiki/Tertiary_alcohol?redlink=1&amp;action=edit&amp;flow=create-page-article-redlink" TargetMode="External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ciencemadness.wikia.com/wiki/Tertiary_alcohol?redlink=1&amp;veaction=edit&amp;flow=create-page-article-redlink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err="1" smtClean="0"/>
              <a:t>Alcohols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1785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Hydration of alkenes</a:t>
            </a:r>
          </a:p>
          <a:p>
            <a:pPr lvl="2"/>
            <a:r>
              <a:rPr lang="en-US" dirty="0" smtClean="0"/>
              <a:t>Hydroboration-Oxidation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280" y="2795776"/>
            <a:ext cx="5923280" cy="289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37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 smtClean="0"/>
              <a:t>Hydration of alkenes</a:t>
            </a:r>
          </a:p>
          <a:p>
            <a:pPr lvl="2"/>
            <a:r>
              <a:rPr lang="en-US" dirty="0" err="1" smtClean="0"/>
              <a:t>Oxymercuration-demercuration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47116"/>
          <a:stretch/>
        </p:blipFill>
        <p:spPr>
          <a:xfrm>
            <a:off x="2779480" y="3507341"/>
            <a:ext cx="6340894" cy="148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40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Hydrolysis of </a:t>
            </a:r>
          </a:p>
          <a:p>
            <a:pPr lvl="2"/>
            <a:r>
              <a:rPr lang="en-US" dirty="0" smtClean="0"/>
              <a:t>Alkyl-halides</a:t>
            </a:r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1343" b="14229"/>
          <a:stretch/>
        </p:blipFill>
        <p:spPr>
          <a:xfrm>
            <a:off x="1127584" y="3289110"/>
            <a:ext cx="9936831" cy="25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Reduction of carbonyl compounds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0" y="2700361"/>
            <a:ext cx="43180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21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150" y="1207732"/>
            <a:ext cx="42037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15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Reactions</a:t>
            </a:r>
            <a:r>
              <a:rPr lang="tr-TR" dirty="0" smtClean="0"/>
              <a:t> of </a:t>
            </a:r>
            <a:r>
              <a:rPr lang="tr-TR" dirty="0" err="1" smtClean="0"/>
              <a:t>Alcohols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Dehydration</a:t>
            </a:r>
            <a:r>
              <a:rPr lang="tr-TR" dirty="0" smtClean="0"/>
              <a:t> </a:t>
            </a:r>
            <a:r>
              <a:rPr lang="tr-TR" dirty="0" err="1" smtClean="0"/>
              <a:t>reaction</a:t>
            </a:r>
            <a:endParaRPr lang="tr-TR" dirty="0" smtClean="0"/>
          </a:p>
          <a:p>
            <a:pPr marL="0" indent="0">
              <a:buNone/>
            </a:pPr>
            <a:r>
              <a:rPr lang="tr-TR" dirty="0"/>
              <a:t>	</a:t>
            </a:r>
            <a:r>
              <a:rPr lang="tr-TR" dirty="0" smtClean="0"/>
              <a:t> </a:t>
            </a:r>
            <a:endParaRPr lang="tr-T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328" y="2868130"/>
            <a:ext cx="9926472" cy="262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75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Reaction with phosphorus </a:t>
            </a:r>
            <a:r>
              <a:rPr lang="en-US" dirty="0" err="1" smtClean="0"/>
              <a:t>trihalide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513" y="3057099"/>
            <a:ext cx="9234113" cy="212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00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Ester formation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579" y="2593075"/>
            <a:ext cx="8419421" cy="217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577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Oxidation of alcohols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677" y="1569493"/>
            <a:ext cx="7805914" cy="528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25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314" y="2275812"/>
            <a:ext cx="10515600" cy="1325563"/>
          </a:xfrm>
        </p:spPr>
        <p:txBody>
          <a:bodyPr/>
          <a:lstStyle/>
          <a:p>
            <a:pPr algn="ctr"/>
            <a:r>
              <a:rPr lang="en-US" smtClean="0"/>
              <a:t>ETHERS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54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Alcohols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General </a:t>
            </a:r>
            <a:r>
              <a:rPr lang="tr-TR" dirty="0" err="1" smtClean="0"/>
              <a:t>formula</a:t>
            </a:r>
            <a:r>
              <a:rPr lang="tr-TR" dirty="0" smtClean="0"/>
              <a:t> R-OH (R is a </a:t>
            </a:r>
            <a:r>
              <a:rPr lang="tr-TR" dirty="0" err="1" smtClean="0"/>
              <a:t>saturated</a:t>
            </a:r>
            <a:r>
              <a:rPr lang="tr-TR" dirty="0" smtClean="0"/>
              <a:t> C-atom)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722" y="3586518"/>
            <a:ext cx="7615039" cy="157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854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 Formula</a:t>
            </a:r>
          </a:p>
          <a:p>
            <a:pPr lvl="2"/>
            <a:r>
              <a:rPr lang="en-US" dirty="0" smtClean="0"/>
              <a:t>R-O-R</a:t>
            </a:r>
          </a:p>
          <a:p>
            <a:pPr lvl="2"/>
            <a:r>
              <a:rPr lang="en-US" dirty="0" err="1" smtClean="0"/>
              <a:t>Ar</a:t>
            </a:r>
            <a:r>
              <a:rPr lang="en-US" dirty="0" smtClean="0"/>
              <a:t>-O-R</a:t>
            </a:r>
          </a:p>
          <a:p>
            <a:pPr lvl="2"/>
            <a:r>
              <a:rPr lang="en-US" dirty="0" err="1" smtClean="0"/>
              <a:t>Ar</a:t>
            </a:r>
            <a:r>
              <a:rPr lang="en-US" dirty="0" smtClean="0"/>
              <a:t>-O-</a:t>
            </a:r>
            <a:r>
              <a:rPr lang="en-US" dirty="0" err="1" smtClean="0"/>
              <a:t>Ar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298" y="2669938"/>
            <a:ext cx="5729785" cy="361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710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Nomenclature of Ethers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R-O-R</a:t>
            </a:r>
          </a:p>
          <a:p>
            <a:r>
              <a:rPr lang="en-US" dirty="0" smtClean="0"/>
              <a:t>Identify </a:t>
            </a:r>
            <a:r>
              <a:rPr lang="en-US" dirty="0"/>
              <a:t>the parts labelled "R</a:t>
            </a:r>
            <a:r>
              <a:rPr lang="en-US" baseline="-25000" dirty="0"/>
              <a:t>1</a:t>
            </a:r>
            <a:r>
              <a:rPr lang="en-US" dirty="0"/>
              <a:t>" and "R</a:t>
            </a:r>
            <a:r>
              <a:rPr lang="en-US" baseline="-25000" dirty="0"/>
              <a:t>2</a:t>
            </a:r>
            <a:r>
              <a:rPr lang="en-US" dirty="0" smtClean="0"/>
              <a:t>".</a:t>
            </a:r>
          </a:p>
          <a:p>
            <a:pPr lvl="2"/>
            <a:r>
              <a:rPr lang="en-US" dirty="0" smtClean="0"/>
              <a:t>Naming similar to alkenes</a:t>
            </a:r>
          </a:p>
          <a:p>
            <a:r>
              <a:rPr lang="en-US" dirty="0" smtClean="0"/>
              <a:t>Short chain R becomes the first par</a:t>
            </a:r>
          </a:p>
          <a:p>
            <a:pPr lvl="2"/>
            <a:r>
              <a:rPr lang="en-US" dirty="0" smtClean="0"/>
              <a:t>-</a:t>
            </a:r>
            <a:r>
              <a:rPr lang="en-US" dirty="0" err="1" smtClean="0"/>
              <a:t>ane</a:t>
            </a:r>
            <a:r>
              <a:rPr lang="en-US" dirty="0" smtClean="0"/>
              <a:t> replaces with –oxy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CH</a:t>
            </a:r>
            <a:r>
              <a:rPr lang="en-US" baseline="-25000" dirty="0"/>
              <a:t>3</a:t>
            </a:r>
            <a:r>
              <a:rPr lang="en-US" dirty="0"/>
              <a:t>OCH</a:t>
            </a:r>
            <a:r>
              <a:rPr lang="en-US" baseline="-25000" dirty="0"/>
              <a:t>2</a:t>
            </a:r>
            <a:r>
              <a:rPr lang="en-US" dirty="0"/>
              <a:t>CH</a:t>
            </a:r>
            <a:r>
              <a:rPr lang="en-US" baseline="-25000" dirty="0"/>
              <a:t>3</a:t>
            </a:r>
            <a:r>
              <a:rPr lang="en-US" dirty="0"/>
              <a:t> 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methoxyethane</a:t>
            </a:r>
            <a:r>
              <a:rPr lang="en-US" dirty="0"/>
              <a:t> 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067232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727" y="2479343"/>
            <a:ext cx="698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097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465" y="3411941"/>
            <a:ext cx="7396264" cy="211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007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properties of ethers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Boiling point (BP) of ethers is approximately the same as alkanes with similar molecular weights.</a:t>
            </a:r>
          </a:p>
          <a:p>
            <a:r>
              <a:rPr lang="en-US" dirty="0"/>
              <a:t>Boiling point of ethers are lower than similar alcohols.</a:t>
            </a:r>
          </a:p>
          <a:p>
            <a:r>
              <a:rPr lang="en-US" dirty="0"/>
              <a:t>Solubility in water is about the same as alcohols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7537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Preparation of ethers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Williamson synthesis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068" y="2378774"/>
            <a:ext cx="6221863" cy="416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281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Alkoxymercuration-demercuration</a:t>
            </a:r>
            <a:r>
              <a:rPr lang="en-US" dirty="0" smtClean="0"/>
              <a:t> of ethers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850" y="2848212"/>
            <a:ext cx="74803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511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Dehydration of Alcohols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608" y="2920378"/>
            <a:ext cx="6591870" cy="264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08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Physical</a:t>
            </a:r>
            <a:r>
              <a:rPr lang="tr-TR" dirty="0" smtClean="0"/>
              <a:t> </a:t>
            </a:r>
            <a:r>
              <a:rPr lang="tr-TR" dirty="0" err="1" smtClean="0"/>
              <a:t>properties</a:t>
            </a:r>
            <a:r>
              <a:rPr lang="tr-TR" dirty="0" smtClean="0"/>
              <a:t> of </a:t>
            </a:r>
            <a:r>
              <a:rPr lang="tr-TR" dirty="0" err="1" smtClean="0"/>
              <a:t>Alcohols</a:t>
            </a:r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 err="1" smtClean="0"/>
              <a:t>Soluble</a:t>
            </a:r>
            <a:r>
              <a:rPr lang="tr-TR" dirty="0" smtClean="0"/>
              <a:t> in </a:t>
            </a:r>
            <a:r>
              <a:rPr lang="tr-TR" dirty="0" err="1" smtClean="0"/>
              <a:t>water</a:t>
            </a:r>
            <a:endParaRPr lang="tr-TR" dirty="0"/>
          </a:p>
          <a:p>
            <a:pPr lvl="3"/>
            <a:r>
              <a:rPr lang="en-US" altLang="tr-TR" b="1" dirty="0" smtClean="0"/>
              <a:t>Diols and </a:t>
            </a:r>
            <a:r>
              <a:rPr lang="en-US" altLang="tr-TR" b="1" dirty="0" err="1" smtClean="0"/>
              <a:t>triols</a:t>
            </a:r>
            <a:r>
              <a:rPr lang="en-US" altLang="tr-TR" b="1" dirty="0" smtClean="0"/>
              <a:t> have higher </a:t>
            </a:r>
            <a:r>
              <a:rPr lang="en-US" altLang="tr-TR" b="1" dirty="0" err="1" smtClean="0"/>
              <a:t>b.p’s</a:t>
            </a:r>
            <a:r>
              <a:rPr lang="en-US" altLang="tr-TR" b="1" dirty="0" smtClean="0"/>
              <a:t> and are more water soluble</a:t>
            </a:r>
            <a:r>
              <a:rPr lang="tr-TR" altLang="tr-TR" b="1" dirty="0" smtClean="0"/>
              <a:t/>
            </a:r>
            <a:br>
              <a:rPr lang="tr-TR" altLang="tr-TR" b="1" dirty="0" smtClean="0"/>
            </a:br>
            <a:r>
              <a:rPr lang="tr-TR" altLang="tr-TR" b="1" dirty="0" smtClean="0"/>
              <a:t/>
            </a:r>
            <a:br>
              <a:rPr lang="tr-TR" altLang="tr-TR" b="1" dirty="0" smtClean="0"/>
            </a:br>
            <a:r>
              <a:rPr lang="tr-TR" altLang="tr-TR" b="1" dirty="0" smtClean="0"/>
              <a:t/>
            </a:r>
            <a:br>
              <a:rPr lang="tr-TR" altLang="tr-TR" b="1" dirty="0" smtClean="0"/>
            </a:br>
            <a:r>
              <a:rPr lang="tr-TR" altLang="tr-TR" b="1" dirty="0" smtClean="0"/>
              <a:t/>
            </a:r>
            <a:br>
              <a:rPr lang="tr-TR" altLang="tr-TR" b="1" dirty="0" smtClean="0"/>
            </a:br>
            <a:r>
              <a:rPr lang="tr-TR" altLang="tr-TR" b="1" dirty="0" smtClean="0"/>
              <a:t/>
            </a:r>
            <a:br>
              <a:rPr lang="tr-TR" altLang="tr-TR" b="1" dirty="0" smtClean="0"/>
            </a:br>
            <a:r>
              <a:rPr lang="tr-TR" altLang="tr-TR" b="1" dirty="0" smtClean="0"/>
              <a:t/>
            </a:r>
            <a:br>
              <a:rPr lang="tr-TR" altLang="tr-TR" b="1" dirty="0" smtClean="0"/>
            </a:br>
            <a:endParaRPr lang="tr-TR" dirty="0" smtClean="0"/>
          </a:p>
          <a:p>
            <a:r>
              <a:rPr lang="tr-TR" dirty="0" err="1" smtClean="0"/>
              <a:t>Boiling</a:t>
            </a:r>
            <a:r>
              <a:rPr lang="tr-TR" dirty="0" smtClean="0"/>
              <a:t> </a:t>
            </a:r>
            <a:r>
              <a:rPr lang="tr-TR" dirty="0" err="1" smtClean="0"/>
              <a:t>point</a:t>
            </a:r>
            <a:r>
              <a:rPr lang="tr-TR" dirty="0" smtClean="0"/>
              <a:t> of </a:t>
            </a:r>
            <a:r>
              <a:rPr lang="tr-TR" dirty="0" err="1" smtClean="0"/>
              <a:t>alcohols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dirty="0" err="1" smtClean="0"/>
              <a:t>always</a:t>
            </a:r>
            <a:r>
              <a:rPr lang="tr-TR" dirty="0" smtClean="0"/>
              <a:t> </a:t>
            </a:r>
            <a:r>
              <a:rPr lang="tr-TR" dirty="0" err="1" smtClean="0"/>
              <a:t>higher</a:t>
            </a:r>
            <a:r>
              <a:rPr lang="tr-TR" dirty="0" smtClean="0"/>
              <a:t> </a:t>
            </a:r>
            <a:r>
              <a:rPr lang="tr-TR" dirty="0" err="1" smtClean="0"/>
              <a:t>than</a:t>
            </a:r>
            <a:r>
              <a:rPr lang="tr-TR" dirty="0" smtClean="0"/>
              <a:t> </a:t>
            </a:r>
            <a:r>
              <a:rPr lang="en-US" dirty="0"/>
              <a:t> corresponding alkane with the same hydrocarbon chain</a:t>
            </a:r>
            <a:r>
              <a:rPr lang="tr-TR" dirty="0" smtClean="0"/>
              <a:t> </a:t>
            </a:r>
            <a:br>
              <a:rPr lang="tr-TR" dirty="0" smtClean="0"/>
            </a:br>
            <a:endParaRPr lang="tr-TR" dirty="0" smtClean="0"/>
          </a:p>
          <a:p>
            <a:r>
              <a:rPr lang="tr-TR" dirty="0"/>
              <a:t>V</a:t>
            </a:r>
            <a:r>
              <a:rPr lang="en-US" dirty="0" err="1" smtClean="0"/>
              <a:t>iscosity</a:t>
            </a:r>
            <a:r>
              <a:rPr lang="en-US" dirty="0" smtClean="0"/>
              <a:t> </a:t>
            </a:r>
            <a:r>
              <a:rPr lang="en-US" dirty="0"/>
              <a:t>of alcohols increase as the size of </a:t>
            </a:r>
            <a:r>
              <a:rPr lang="en-US" dirty="0" smtClean="0"/>
              <a:t>the </a:t>
            </a:r>
            <a:r>
              <a:rPr lang="en-US" dirty="0"/>
              <a:t>molecules </a:t>
            </a:r>
            <a:r>
              <a:rPr lang="en-US" dirty="0" smtClean="0"/>
              <a:t>increases</a:t>
            </a:r>
            <a:endParaRPr lang="tr-TR" dirty="0" smtClean="0"/>
          </a:p>
          <a:p>
            <a:pPr lvl="3"/>
            <a:r>
              <a:rPr lang="en-US" dirty="0"/>
              <a:t>Viscosity is the property of a fluid that resists the force tending to cause the fluid to </a:t>
            </a:r>
            <a:r>
              <a:rPr lang="en-US" dirty="0" smtClean="0"/>
              <a:t>flow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/>
            </a:r>
            <a:br>
              <a:rPr lang="tr-TR" dirty="0" smtClean="0"/>
            </a:br>
            <a:endParaRPr lang="tr-TR" dirty="0" smtClean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146" y="2629428"/>
            <a:ext cx="33051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233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Nomenclature</a:t>
            </a:r>
            <a:endParaRPr lang="tr-TR" dirty="0"/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838200" y="1583531"/>
            <a:ext cx="9719733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tr-TR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Start with the parent chain and replace the hydrocarbon –e ending with –</a:t>
            </a:r>
            <a:r>
              <a:rPr kumimoji="0" lang="en-US" altLang="tr-TR" sz="1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ol</a:t>
            </a:r>
            <a:endParaRPr kumimoji="0" lang="en-US" altLang="tr-TR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altLang="tr-TR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tr-TR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Number the hydrocarbon chain. The carbon containing the –OH group should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tr-TR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have the lowest number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altLang="tr-TR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tr-TR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Number the position of the –OH group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tr-TR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Number and name other side chains or functionalities  using IUPAC rules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40935"/>
          <a:stretch/>
        </p:blipFill>
        <p:spPr>
          <a:xfrm>
            <a:off x="1578210" y="4309091"/>
            <a:ext cx="9201853" cy="213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43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986" y="925010"/>
            <a:ext cx="5022376" cy="3618372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3788111" y="5188382"/>
            <a:ext cx="3846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In a cyclic alcohol, –OH group is on C-1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07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Primary</a:t>
            </a:r>
            <a:r>
              <a:rPr lang="tr-TR" dirty="0"/>
              <a:t> </a:t>
            </a:r>
            <a:r>
              <a:rPr lang="tr-TR" dirty="0" err="1" smtClean="0"/>
              <a:t>Secondary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Tertiary</a:t>
            </a:r>
            <a:r>
              <a:rPr lang="tr-TR" dirty="0" smtClean="0"/>
              <a:t> </a:t>
            </a:r>
            <a:r>
              <a:rPr lang="tr-TR" dirty="0" err="1" smtClean="0"/>
              <a:t>alcohols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>
                <a:hlinkClick r:id="rId2" tooltip="Primary alcohol (page does not exist)"/>
              </a:rPr>
              <a:t>Primary </a:t>
            </a:r>
            <a:r>
              <a:rPr lang="en-US" dirty="0" smtClean="0">
                <a:hlinkClick r:id="rId2" tooltip="Primary alcohol (page does not exist)"/>
              </a:rPr>
              <a:t>alcohols</a:t>
            </a:r>
            <a:r>
              <a:rPr lang="tr-TR" dirty="0" smtClean="0"/>
              <a:t> </a:t>
            </a:r>
            <a:r>
              <a:rPr lang="en-US" dirty="0" smtClean="0"/>
              <a:t>Primary </a:t>
            </a:r>
            <a:r>
              <a:rPr lang="en-US" dirty="0"/>
              <a:t>alcohols are ones in which the carbon atom that is bonded to a hydroxyl functional group is bounded to only one other carbon atom.</a:t>
            </a:r>
          </a:p>
          <a:p>
            <a:pPr fontAlgn="base"/>
            <a:r>
              <a:rPr lang="en-US" dirty="0">
                <a:hlinkClick r:id="rId2" tooltip="Primary alcohol (page does not exist)"/>
              </a:rPr>
              <a:t>Primary alcohols</a:t>
            </a:r>
            <a:r>
              <a:rPr lang="en-US" dirty="0"/>
              <a:t> </a:t>
            </a:r>
            <a:r>
              <a:rPr lang="tr-TR" dirty="0" err="1" smtClean="0"/>
              <a:t>forms</a:t>
            </a:r>
            <a:r>
              <a:rPr lang="en-US" dirty="0"/>
              <a:t> </a:t>
            </a:r>
            <a:r>
              <a:rPr lang="en-US" dirty="0" smtClean="0">
                <a:hlinkClick r:id="rId3" tooltip="Aldehyde (page does not exist)"/>
              </a:rPr>
              <a:t>aldehydes</a:t>
            </a:r>
            <a:r>
              <a:rPr lang="tr-TR" dirty="0"/>
              <a:t> </a:t>
            </a:r>
            <a:r>
              <a:rPr lang="tr-TR" dirty="0" err="1" smtClean="0"/>
              <a:t>when</a:t>
            </a:r>
            <a:r>
              <a:rPr lang="tr-TR" dirty="0" smtClean="0"/>
              <a:t> </a:t>
            </a:r>
            <a:r>
              <a:rPr lang="tr-TR" dirty="0" err="1" smtClean="0"/>
              <a:t>oxidized</a:t>
            </a:r>
            <a:r>
              <a:rPr lang="tr-TR" dirty="0" smtClean="0"/>
              <a:t>.</a:t>
            </a:r>
            <a:endParaRPr lang="en-US" dirty="0"/>
          </a:p>
          <a:p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9924" y="4331757"/>
            <a:ext cx="7734334" cy="121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54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Secondary</a:t>
            </a:r>
            <a:r>
              <a:rPr lang="tr-TR" dirty="0" smtClean="0"/>
              <a:t> </a:t>
            </a:r>
            <a:r>
              <a:rPr lang="tr-TR" dirty="0" err="1" smtClean="0"/>
              <a:t>alcohols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520031"/>
            <a:ext cx="10515600" cy="4351338"/>
          </a:xfrm>
        </p:spPr>
        <p:txBody>
          <a:bodyPr/>
          <a:lstStyle/>
          <a:p>
            <a:pPr fontAlgn="base"/>
            <a:r>
              <a:rPr lang="en-US" dirty="0">
                <a:hlinkClick r:id="rId2" tooltip="Secondary alcohol (page does not exist)"/>
              </a:rPr>
              <a:t>Secondary </a:t>
            </a:r>
            <a:r>
              <a:rPr lang="en-US" dirty="0" smtClean="0">
                <a:hlinkClick r:id="rId2" tooltip="Secondary alcohol (page does not exist)"/>
              </a:rPr>
              <a:t>alcohols</a:t>
            </a:r>
            <a:r>
              <a:rPr lang="tr-TR" dirty="0" smtClean="0"/>
              <a:t> </a:t>
            </a:r>
            <a:r>
              <a:rPr lang="en-US" dirty="0" smtClean="0"/>
              <a:t>Secondary </a:t>
            </a:r>
            <a:r>
              <a:rPr lang="en-US" dirty="0"/>
              <a:t>alcohols are ones in which the carbon atom that is bonded to a hydroxyl functional group is bounded to two other carbon atom.</a:t>
            </a:r>
          </a:p>
          <a:p>
            <a:pPr fontAlgn="base"/>
            <a:r>
              <a:rPr lang="en-US" dirty="0">
                <a:hlinkClick r:id="rId3" tooltip="Secondary alcohol (page does not exist)"/>
              </a:rPr>
              <a:t>Secondary alcohols</a:t>
            </a:r>
            <a:r>
              <a:rPr lang="en-US" dirty="0"/>
              <a:t> </a:t>
            </a:r>
            <a:r>
              <a:rPr lang="tr-TR" dirty="0" err="1" smtClean="0"/>
              <a:t>forms</a:t>
            </a:r>
            <a:r>
              <a:rPr lang="en-US" dirty="0"/>
              <a:t> </a:t>
            </a:r>
            <a:r>
              <a:rPr lang="en-US" dirty="0" smtClean="0">
                <a:hlinkClick r:id="rId4" tooltip="Ketone (page does not exist)"/>
              </a:rPr>
              <a:t>ketones</a:t>
            </a:r>
            <a:r>
              <a:rPr lang="tr-TR" dirty="0" smtClean="0"/>
              <a:t> </a:t>
            </a:r>
            <a:r>
              <a:rPr lang="tr-TR" dirty="0" err="1" smtClean="0"/>
              <a:t>when</a:t>
            </a:r>
            <a:r>
              <a:rPr lang="en-US" dirty="0" smtClean="0"/>
              <a:t> oxidized</a:t>
            </a:r>
            <a:r>
              <a:rPr lang="tr-TR" dirty="0" smtClean="0"/>
              <a:t>.</a:t>
            </a:r>
            <a:endParaRPr lang="en-US" dirty="0"/>
          </a:p>
          <a:p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9150" y="3441700"/>
            <a:ext cx="47625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646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Tertiary</a:t>
            </a:r>
            <a:r>
              <a:rPr lang="tr-TR" dirty="0" smtClean="0"/>
              <a:t> </a:t>
            </a:r>
            <a:r>
              <a:rPr lang="tr-TR" dirty="0" err="1" smtClean="0"/>
              <a:t>alcohols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>
                <a:hlinkClick r:id="rId2" tooltip="Tertiary alcohol (page does not exist)"/>
              </a:rPr>
              <a:t>Tertiary </a:t>
            </a:r>
            <a:r>
              <a:rPr lang="en-US" dirty="0" smtClean="0">
                <a:hlinkClick r:id="rId2" tooltip="Tertiary alcohol (page does not exist)"/>
              </a:rPr>
              <a:t>alcohols</a:t>
            </a:r>
            <a:r>
              <a:rPr lang="tr-TR" dirty="0" smtClean="0"/>
              <a:t> </a:t>
            </a:r>
            <a:r>
              <a:rPr lang="en-US" dirty="0" smtClean="0"/>
              <a:t>Tertiary </a:t>
            </a:r>
            <a:r>
              <a:rPr lang="en-US" dirty="0"/>
              <a:t>alcohols are ones in which the carbon atom that is bonded to a hydroxyl functional group is bounded to three other carbon atom.</a:t>
            </a:r>
          </a:p>
          <a:p>
            <a:pPr fontAlgn="base"/>
            <a:r>
              <a:rPr lang="en-US" dirty="0">
                <a:hlinkClick r:id="rId3" tooltip="Tertiary alcohol (page does not exist)"/>
              </a:rPr>
              <a:t>Tertiary alcohols</a:t>
            </a:r>
            <a:r>
              <a:rPr lang="en-US" dirty="0"/>
              <a:t> can not be oxidized</a:t>
            </a:r>
            <a:r>
              <a:rPr lang="en-US" dirty="0" smtClean="0"/>
              <a:t>.</a:t>
            </a:r>
          </a:p>
          <a:p>
            <a:pPr lvl="3" fontAlgn="base"/>
            <a:r>
              <a:rPr lang="en-US" dirty="0"/>
              <a:t>there is no hydrogen with primary alcohol and oxidation is the removal of hydrogen</a:t>
            </a:r>
            <a:endParaRPr lang="en-US" dirty="0"/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1535" y="4317999"/>
            <a:ext cx="3688930" cy="172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211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Preparation of alcohols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Hydration of alkanes</a:t>
            </a:r>
          </a:p>
          <a:p>
            <a:pPr lvl="2"/>
            <a:r>
              <a:rPr lang="en-US" dirty="0" smtClean="0"/>
              <a:t>In the presence of an acid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950" y="2938780"/>
            <a:ext cx="68961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07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286</Words>
  <Application>Microsoft Macintosh PowerPoint</Application>
  <PresentationFormat>Widescreen</PresentationFormat>
  <Paragraphs>64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Calibri</vt:lpstr>
      <vt:lpstr>Calibri Light</vt:lpstr>
      <vt:lpstr>Arial</vt:lpstr>
      <vt:lpstr>Office Teması</vt:lpstr>
      <vt:lpstr>Alcohols</vt:lpstr>
      <vt:lpstr>Alcohols</vt:lpstr>
      <vt:lpstr>Physical properties of Alcohols </vt:lpstr>
      <vt:lpstr>Nomenclature</vt:lpstr>
      <vt:lpstr>PowerPoint Presentation</vt:lpstr>
      <vt:lpstr>Primary Secondary and Tertiary alcohols</vt:lpstr>
      <vt:lpstr>Secondary alcohols</vt:lpstr>
      <vt:lpstr>Tertiary alcohols</vt:lpstr>
      <vt:lpstr>Preparation of alcohols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Reactions of Alcohols</vt:lpstr>
      <vt:lpstr>PowerPoint Presentation</vt:lpstr>
      <vt:lpstr>Ester formation</vt:lpstr>
      <vt:lpstr>Oxidation of alcohols</vt:lpstr>
      <vt:lpstr>ETHERS</vt:lpstr>
      <vt:lpstr>Ethers</vt:lpstr>
      <vt:lpstr>Nomenclature of Ethers</vt:lpstr>
      <vt:lpstr>PowerPoint Presentation</vt:lpstr>
      <vt:lpstr>PowerPoint Presentation</vt:lpstr>
      <vt:lpstr>Physical properties of ethers</vt:lpstr>
      <vt:lpstr>Preparation of ethers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Alcohols, Phenols and Ethers</dc:title>
  <dc:creator>Asistan</dc:creator>
  <cp:lastModifiedBy>pekmert@yahoo.com</cp:lastModifiedBy>
  <cp:revision>20</cp:revision>
  <dcterms:created xsi:type="dcterms:W3CDTF">2017-03-23T10:38:14Z</dcterms:created>
  <dcterms:modified xsi:type="dcterms:W3CDTF">2017-03-23T21:54:40Z</dcterms:modified>
</cp:coreProperties>
</file>