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82" r:id="rId5"/>
    <p:sldId id="260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94" r:id="rId31"/>
    <p:sldId id="286" r:id="rId32"/>
    <p:sldId id="287" r:id="rId33"/>
    <p:sldId id="295" r:id="rId34"/>
    <p:sldId id="288" r:id="rId35"/>
    <p:sldId id="289" r:id="rId36"/>
    <p:sldId id="296" r:id="rId37"/>
    <p:sldId id="297" r:id="rId38"/>
    <p:sldId id="290" r:id="rId39"/>
    <p:sldId id="291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5"/>
    <p:restoredTop sz="94697"/>
  </p:normalViewPr>
  <p:slideViewPr>
    <p:cSldViewPr snapToGrid="0" snapToObjects="1">
      <p:cViewPr varScale="1">
        <p:scale>
          <a:sx n="85" d="100"/>
          <a:sy n="85" d="100"/>
        </p:scale>
        <p:origin x="1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0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5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8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5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06E6-FD67-3C46-9DF8-C52B1CFF6F22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12C2-178B-0746-9A2A-16C79C8C0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Minerals and 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heir Significance</a:t>
            </a:r>
            <a:endParaRPr lang="en-US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1) Calcium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Calcium Blood Level</a:t>
            </a:r>
          </a:p>
          <a:p>
            <a:pPr marL="609600" indent="-609600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Plasma normally contains 9 – 11 mg / 100 ml of calcium. 45% of which is non-diffusible </a:t>
            </a:r>
            <a:r>
              <a:rPr lang="ar-SA" altLang="en-US" b="1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bound to plasma albumin).</a:t>
            </a:r>
          </a:p>
          <a:p>
            <a:pPr marL="609600" indent="-609600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The diffusible calcium (55%) is classified into: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Ionisable (50%): active form.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Non-ionisable (5%): Calcium citrate.</a:t>
            </a:r>
          </a:p>
          <a:p>
            <a:pPr marL="609600" indent="-609600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Erythrocytes almost contain no calcium.</a:t>
            </a:r>
          </a:p>
        </p:txBody>
      </p:sp>
    </p:spTree>
    <p:extLst>
      <p:ext uri="{BB962C8B-B14F-4D97-AF65-F5344CB8AC3E}">
        <p14:creationId xmlns:p14="http://schemas.microsoft.com/office/powerpoint/2010/main" val="14165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1) Calcium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9050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marL="609600" indent="-609600"/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Factors affecting plasma calcium level: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Vitamin D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: It increases calcium level as: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It increases absorption of calcium from the intestine.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It increases reabsorption of calcium by renal tubules.</a:t>
            </a:r>
          </a:p>
          <a:p>
            <a:pPr marL="609600" indent="-609600">
              <a:buFont typeface="Wingdings" charset="2"/>
              <a:buAutoNum type="arabicPeriod" startAt="2"/>
            </a:pP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Parathyroid hormone (parathormone):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It increases calcium level by increasing: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Absorption of calcium from the intestine.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Reabsorption of calcium by renal tubules.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Mobilization of calcium from bones. </a:t>
            </a:r>
          </a:p>
        </p:txBody>
      </p:sp>
    </p:spTree>
    <p:extLst>
      <p:ext uri="{BB962C8B-B14F-4D97-AF65-F5344CB8AC3E}">
        <p14:creationId xmlns:p14="http://schemas.microsoft.com/office/powerpoint/2010/main" val="9517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2) Phosphorus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Total body phosphorus is about 800 g.</a:t>
            </a:r>
          </a:p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80% in the skeleton and 20% in other tissues and body fluids.</a:t>
            </a:r>
          </a:p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Phosphorus is present in every cell of the body. </a:t>
            </a:r>
          </a:p>
        </p:txBody>
      </p:sp>
    </p:spTree>
    <p:extLst>
      <p:ext uri="{BB962C8B-B14F-4D97-AF65-F5344CB8AC3E}">
        <p14:creationId xmlns:p14="http://schemas.microsoft.com/office/powerpoint/2010/main" val="13685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2) Phosphorus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828800"/>
            <a:ext cx="7772400" cy="4114800"/>
          </a:xfrm>
        </p:spPr>
        <p:txBody>
          <a:bodyPr>
            <a:normAutofit lnSpcReduction="10000"/>
          </a:bodyPr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en-US" altLang="en-US" sz="3600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Importance of Phosphorus</a:t>
            </a:r>
          </a:p>
          <a:p>
            <a:pPr marL="609600" indent="-609600">
              <a:lnSpc>
                <a:spcPct val="80000"/>
              </a:lnSpc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Formation of bones and teeth.</a:t>
            </a:r>
          </a:p>
          <a:p>
            <a:pPr marL="609600" indent="-609600">
              <a:lnSpc>
                <a:spcPct val="80000"/>
              </a:lnSpc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Formation of nucleic acids and nucleotides. e.g. ATP, ADP and cAMP.</a:t>
            </a:r>
          </a:p>
          <a:p>
            <a:pPr marL="609600" indent="-609600">
              <a:lnSpc>
                <a:spcPct val="80000"/>
              </a:lnSpc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Formation of phospholipids, phosphoproteins, hexose, pentose and triose phosphates.</a:t>
            </a:r>
          </a:p>
          <a:p>
            <a:pPr marL="609600" indent="-609600">
              <a:lnSpc>
                <a:spcPct val="80000"/>
              </a:lnSpc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Formation of many coenzymes as TPP, CoA-SH, NAD, NADP, FMN, FAD, UDP-G and pyridoxal phosphate.</a:t>
            </a:r>
          </a:p>
          <a:p>
            <a:pPr marL="609600" indent="-609600">
              <a:lnSpc>
                <a:spcPct val="80000"/>
              </a:lnSpc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Formation of buffers.</a:t>
            </a:r>
          </a:p>
        </p:txBody>
      </p:sp>
    </p:spTree>
    <p:extLst>
      <p:ext uri="{BB962C8B-B14F-4D97-AF65-F5344CB8AC3E}">
        <p14:creationId xmlns:p14="http://schemas.microsoft.com/office/powerpoint/2010/main" val="447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2) Phosphorus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Absorption of Phosphorus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Phosphorus is absorbed from the intestine in the form of phosphates.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Only about 70% of food phosphates are absorbed.</a:t>
            </a:r>
            <a:endParaRPr lang="ar-SA" altLang="en-US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Factors which help the absorption of calcium will secondarily help the absorption of phosphate as unabsorbed calcium inhibits the absorption of phosphate.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The best Ca/P ratio for the proper absorption of both calcium and phosphate is 1:1 (1:2 to 2:1).</a:t>
            </a:r>
          </a:p>
        </p:txBody>
      </p:sp>
    </p:spTree>
    <p:extLst>
      <p:ext uri="{BB962C8B-B14F-4D97-AF65-F5344CB8AC3E}">
        <p14:creationId xmlns:p14="http://schemas.microsoft.com/office/powerpoint/2010/main" val="7914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2) Phosphorus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None/>
            </a:pPr>
            <a:r>
              <a:rPr lang="en-US" altLang="en-US" sz="4000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Blood Phosphorus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sz="3600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In plasma: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Inorganic phosphates: 3.5 mg/100 ml.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Organic phosphates: mostly phospholipids.</a:t>
            </a:r>
          </a:p>
          <a:p>
            <a:pPr marL="609600" indent="-609600">
              <a:buNone/>
            </a:pPr>
            <a:endParaRPr lang="en-US" altLang="en-US" b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>
              <a:buFontTx/>
              <a:buAutoNum type="alphaU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  3) Magnesium</a:t>
            </a:r>
            <a:r>
              <a:rPr lang="ar-SA" altLang="en-US" b="1">
                <a:latin typeface="Times New Roman" charset="0"/>
                <a:ea typeface="Times New Roman" charset="0"/>
                <a:cs typeface="Times New Roman" charset="0"/>
              </a:rPr>
              <a:t>        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 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The total body magnesium is about 21 g.</a:t>
            </a:r>
          </a:p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70% in the skeleton and 30% in the other tissues and body fluids, mostly intracellular.</a:t>
            </a:r>
          </a:p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Magnesium in muscle cells is about 10 times that in plasma.</a:t>
            </a:r>
          </a:p>
          <a:p>
            <a:pPr algn="l" rtl="0" eaLnBrk="1" hangingPunct="1"/>
            <a:endParaRPr lang="en-US" altLang="en-US" b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3) Magnesium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None/>
            </a:pPr>
            <a:r>
              <a:rPr lang="en-US" altLang="en-US" sz="3600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Importance of Magnesium</a:t>
            </a:r>
          </a:p>
          <a:p>
            <a:pPr marL="609600" indent="-609600"/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Magnesium is important for: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Normal contraction of muscles.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Formation of bones and teeth.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Normal transmission of nerve impulses.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Activation of kinases, phosphorylases and transketolases.</a:t>
            </a:r>
          </a:p>
        </p:txBody>
      </p:sp>
    </p:spTree>
    <p:extLst>
      <p:ext uri="{BB962C8B-B14F-4D97-AF65-F5344CB8AC3E}">
        <p14:creationId xmlns:p14="http://schemas.microsoft.com/office/powerpoint/2010/main" val="20821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3) Magnesium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 altLang="en-US" sz="3600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Absorption of Magnesium</a:t>
            </a:r>
          </a:p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About 40% of the ingested magnesium is absorbed. </a:t>
            </a:r>
          </a:p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Factors affecting absorption of magnesium are the same affecting calcium absorption.</a:t>
            </a:r>
          </a:p>
        </p:txBody>
      </p:sp>
    </p:spTree>
    <p:extLst>
      <p:ext uri="{BB962C8B-B14F-4D97-AF65-F5344CB8AC3E}">
        <p14:creationId xmlns:p14="http://schemas.microsoft.com/office/powerpoint/2010/main" val="8312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3) Magnesium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 typeface="Wingdings" charset="2"/>
              <a:buNone/>
            </a:pPr>
            <a:r>
              <a:rPr lang="en-US" altLang="en-US" sz="3600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Blood Magnesium</a:t>
            </a:r>
          </a:p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Plasma magnesium is normally 2.2 mg/ 100 ml.</a:t>
            </a:r>
          </a:p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Magnesium in RBCs is about 2 – 3 times its amount in plasma.</a:t>
            </a:r>
          </a:p>
        </p:txBody>
      </p:sp>
    </p:spTree>
    <p:extLst>
      <p:ext uri="{BB962C8B-B14F-4D97-AF65-F5344CB8AC3E}">
        <p14:creationId xmlns:p14="http://schemas.microsoft.com/office/powerpoint/2010/main" val="8262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6722" y="1975501"/>
            <a:ext cx="7543800" cy="4114800"/>
          </a:xfrm>
        </p:spPr>
        <p:txBody>
          <a:bodyPr/>
          <a:lstStyle/>
          <a:p>
            <a:pPr marL="609600" indent="-609600"/>
            <a:r>
              <a:rPr lang="en-US" altLang="en-US" sz="3600" b="1" dirty="0">
                <a:solidFill>
                  <a:schemeClr val="hlink"/>
                </a:solidFill>
                <a:latin typeface="Calibri" charset="0"/>
                <a:ea typeface="Times New Roman" charset="0"/>
                <a:cs typeface="Times New Roman" charset="0"/>
              </a:rPr>
              <a:t>Minerals are classified into: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 dirty="0">
                <a:latin typeface="Calibri" charset="0"/>
                <a:ea typeface="Times New Roman" charset="0"/>
                <a:cs typeface="Times New Roman" charset="0"/>
              </a:rPr>
              <a:t>Principal elements: which exist in the body in large amounts. e.g. Na, K, Ca, Mg, P, S, Cl and Fe.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 dirty="0">
                <a:latin typeface="Calibri" charset="0"/>
                <a:ea typeface="Times New Roman" charset="0"/>
                <a:cs typeface="Times New Roman" charset="0"/>
              </a:rPr>
              <a:t>Trace elements: which exist in the body in small amounts.                                       e.g. Cu, Co, I</a:t>
            </a:r>
            <a:r>
              <a:rPr lang="en-US" altLang="en-US" b="1" baseline="-25000" dirty="0">
                <a:latin typeface="Calibri" charset="0"/>
                <a:ea typeface="Times New Roman" charset="0"/>
                <a:cs typeface="Times New Roman" charset="0"/>
              </a:rPr>
              <a:t>2</a:t>
            </a:r>
            <a:r>
              <a:rPr lang="en-US" altLang="en-US" b="1" dirty="0">
                <a:latin typeface="Calibri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b="1" dirty="0" err="1">
                <a:latin typeface="Calibri" charset="0"/>
                <a:ea typeface="Times New Roman" charset="0"/>
                <a:cs typeface="Times New Roman" charset="0"/>
              </a:rPr>
              <a:t>Mn</a:t>
            </a:r>
            <a:r>
              <a:rPr lang="en-US" altLang="en-US" b="1" dirty="0">
                <a:latin typeface="Calibri" charset="0"/>
                <a:ea typeface="Times New Roman" charset="0"/>
                <a:cs typeface="Times New Roman" charset="0"/>
              </a:rPr>
              <a:t>, F, Mo, Se, Al, Zn and Cr. </a:t>
            </a:r>
          </a:p>
        </p:txBody>
      </p:sp>
    </p:spTree>
    <p:extLst>
      <p:ext uri="{BB962C8B-B14F-4D97-AF65-F5344CB8AC3E}">
        <p14:creationId xmlns:p14="http://schemas.microsoft.com/office/powerpoint/2010/main" val="6476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 algn="ctr"/>
            <a: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  <a:t>        4) Sodium, Potassium and                Chloride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One third of the total sodium, potassium and chloride content of the body is present in the skeleton. The remaining two thirds are present in other tissues and body fluids.</a:t>
            </a:r>
          </a:p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Sodium and chloride are chiefly extracellular  and potassium is chiefly intracellular.</a:t>
            </a:r>
          </a:p>
        </p:txBody>
      </p:sp>
    </p:spTree>
    <p:extLst>
      <p:ext uri="{BB962C8B-B14F-4D97-AF65-F5344CB8AC3E}">
        <p14:creationId xmlns:p14="http://schemas.microsoft.com/office/powerpoint/2010/main" val="6707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  <a:t>       A) Principal elements</a:t>
            </a:r>
            <a:b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  <a:t>        4) Sodium, Potassium and</a:t>
            </a:r>
            <a:b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  <a:t>Chloride</a:t>
            </a:r>
            <a:r>
              <a:rPr lang="ar-SA" altLang="en-US" sz="3600" b="1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  <a:t>     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Importance of Sodium, Potassium and Chloride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Maintenance of fluid volumes and osmotic pressure.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Formation of buffers.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Transmission of nerve impulses.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Contraction of muscles.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Chloride activates amylase enzyme.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Chloride is important for formation of gastric HCl.</a:t>
            </a:r>
          </a:p>
        </p:txBody>
      </p:sp>
    </p:spTree>
    <p:extLst>
      <p:ext uri="{BB962C8B-B14F-4D97-AF65-F5344CB8AC3E}">
        <p14:creationId xmlns:p14="http://schemas.microsoft.com/office/powerpoint/2010/main" val="14263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  <a:t>     A) Principal elements</a:t>
            </a:r>
            <a:b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  <a:t>        4) Sodium, Potassium and</a:t>
            </a:r>
            <a:b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b="1">
                <a:latin typeface="Times New Roman" charset="0"/>
                <a:ea typeface="Times New Roman" charset="0"/>
                <a:cs typeface="Times New Roman" charset="0"/>
              </a:rPr>
              <a:t>       Chloride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None/>
            </a:pPr>
            <a:r>
              <a:rPr lang="en-US" altLang="en-US" sz="3600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Sources of Sodium, Potassium and Chloride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Table salt (NaCl).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Potassium is present in potatoes, fruits, meats, fishes, vegetables and legumes.</a:t>
            </a:r>
          </a:p>
        </p:txBody>
      </p:sp>
    </p:spTree>
    <p:extLst>
      <p:ext uri="{BB962C8B-B14F-4D97-AF65-F5344CB8AC3E}">
        <p14:creationId xmlns:p14="http://schemas.microsoft.com/office/powerpoint/2010/main" val="8307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/>
            <a:r>
              <a:rPr lang="en-US" altLang="en-US" sz="4000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sz="4000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000" b="1">
                <a:latin typeface="Times New Roman" charset="0"/>
                <a:ea typeface="Times New Roman" charset="0"/>
                <a:cs typeface="Times New Roman" charset="0"/>
              </a:rPr>
              <a:t>5) Sulphur  </a:t>
            </a:r>
            <a:r>
              <a:rPr lang="ar-SA" altLang="en-US" sz="4000" b="1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4000" b="1"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8382000" cy="4114800"/>
          </a:xfrm>
        </p:spPr>
        <p:txBody>
          <a:bodyPr>
            <a:normAutofit fontScale="92500" lnSpcReduction="20000"/>
          </a:bodyPr>
          <a:lstStyle/>
          <a:p>
            <a:pPr marL="812800" indent="-812800">
              <a:lnSpc>
                <a:spcPct val="80000"/>
              </a:lnSpc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Sulphur containing compounds in the body are classified into:</a:t>
            </a:r>
          </a:p>
          <a:p>
            <a:pPr marL="812800" indent="-812800">
              <a:lnSpc>
                <a:spcPct val="80000"/>
              </a:lnSpc>
              <a:buFont typeface="Wingdings" charset="2"/>
              <a:buAutoNum type="romanUcPeriod"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Inorganic compounds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: Sulphate, thiosulphate and tiocyanate.</a:t>
            </a:r>
          </a:p>
          <a:p>
            <a:pPr marL="812800" indent="-812800">
              <a:lnSpc>
                <a:spcPct val="80000"/>
              </a:lnSpc>
              <a:buFont typeface="Wingdings" charset="2"/>
              <a:buAutoNum type="romanUcPeriod"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Organic compounds: </a:t>
            </a:r>
          </a:p>
          <a:p>
            <a:pPr marL="812800" indent="-812800">
              <a:lnSpc>
                <a:spcPct val="80000"/>
              </a:lnSpc>
              <a:buFont typeface="Wingdings" charset="2"/>
              <a:buAutoNum type="alphaLcParenR"/>
            </a:pP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Amino acids: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Cysteine, cystine, methionine and homocysteine.</a:t>
            </a:r>
          </a:p>
          <a:p>
            <a:pPr marL="812800" indent="-812800">
              <a:lnSpc>
                <a:spcPct val="80000"/>
              </a:lnSpc>
              <a:buFont typeface="Wingdings" charset="2"/>
              <a:buAutoNum type="alphaLcParenR"/>
            </a:pP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Proteins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: Keratin, hormones (insulin, parathyroid hormone, ACTH and MSH).</a:t>
            </a:r>
          </a:p>
          <a:p>
            <a:pPr marL="812800" indent="-812800">
              <a:lnSpc>
                <a:spcPct val="80000"/>
              </a:lnSpc>
              <a:buFont typeface="Wingdings" charset="2"/>
              <a:buAutoNum type="alphaLcParenR"/>
            </a:pP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Vitamins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: Thiamine, Biotin and Lipoic acid.</a:t>
            </a:r>
          </a:p>
          <a:p>
            <a:pPr marL="812800" indent="-812800">
              <a:lnSpc>
                <a:spcPct val="80000"/>
              </a:lnSpc>
              <a:buFont typeface="Wingdings" charset="2"/>
              <a:buAutoNum type="alphaLcParenR"/>
            </a:pP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Other compounds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: e.g. CoA-SH, glutathione, ergothionine, heparin, adenosine and urochrome.</a:t>
            </a:r>
          </a:p>
        </p:txBody>
      </p:sp>
    </p:spTree>
    <p:extLst>
      <p:ext uri="{BB962C8B-B14F-4D97-AF65-F5344CB8AC3E}">
        <p14:creationId xmlns:p14="http://schemas.microsoft.com/office/powerpoint/2010/main" val="1982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6) Iron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The total body iron is about 4 g.</a:t>
            </a:r>
          </a:p>
          <a:p>
            <a:pPr marL="609600" indent="-609600"/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Iron is present in the following compounds: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Hemoglobin (70% of iron).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Myoglobin (5% of iron).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Respiratory enzymes (5%): Cytochrome a, b and c, catalase and peroxidase.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Transferrin and ferritin.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Hemosederin. </a:t>
            </a:r>
          </a:p>
        </p:txBody>
      </p:sp>
    </p:spTree>
    <p:extLst>
      <p:ext uri="{BB962C8B-B14F-4D97-AF65-F5344CB8AC3E}">
        <p14:creationId xmlns:p14="http://schemas.microsoft.com/office/powerpoint/2010/main" val="7257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6) Iron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752600"/>
            <a:ext cx="82296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3600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Absorption of Iron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Iron is only absorbed in an inorganic form.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Ferric (Fe</a:t>
            </a:r>
            <a:r>
              <a:rPr lang="en-US" altLang="en-US" b="1" baseline="30000">
                <a:latin typeface="Times New Roman" charset="0"/>
                <a:ea typeface="Times New Roman" charset="0"/>
                <a:cs typeface="Times New Roman" charset="0"/>
              </a:rPr>
              <a:t>+3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) must be converted to ferrous (Fe</a:t>
            </a:r>
            <a:r>
              <a:rPr lang="en-US" altLang="en-US" b="1" baseline="30000">
                <a:latin typeface="Times New Roman" charset="0"/>
                <a:ea typeface="Times New Roman" charset="0"/>
                <a:cs typeface="Times New Roman" charset="0"/>
              </a:rPr>
              <a:t>+2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) before absorption. This is helped by reducing substances in food as cysteine and vitamin C.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In the plasma ferrous is oxidized rapidly to the ferric state to be carried by transferrin. Oxidation is catalyzed by ceruloplasmin (a copper-containing protein).</a:t>
            </a:r>
            <a:r>
              <a:rPr lang="en-US" altLang="en-US" sz="9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22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1) Copper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Copper is present in most tissues such as liver, muscles, bones….etc.</a:t>
            </a:r>
          </a:p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Liver is the storage site for copper.</a:t>
            </a:r>
          </a:p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The total body copper normally ranges between 100 and 150 mg.</a:t>
            </a:r>
          </a:p>
        </p:txBody>
      </p:sp>
    </p:spTree>
    <p:extLst>
      <p:ext uri="{BB962C8B-B14F-4D97-AF65-F5344CB8AC3E}">
        <p14:creationId xmlns:p14="http://schemas.microsoft.com/office/powerpoint/2010/main" val="3352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1) Copper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Importance of Copper</a:t>
            </a:r>
          </a:p>
          <a:p>
            <a:pPr marL="609600" indent="-609600">
              <a:lnSpc>
                <a:spcPct val="80000"/>
              </a:lnSpc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Hemopoiesis: Copper helps the absorption of iron from the intestine and helps mobilization of iron from its stores.</a:t>
            </a:r>
          </a:p>
          <a:p>
            <a:pPr marL="609600" indent="-609600">
              <a:lnSpc>
                <a:spcPct val="80000"/>
              </a:lnSpc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Copper is an essential component of cytochrome oxidase and superoxide dismutase.</a:t>
            </a:r>
          </a:p>
          <a:p>
            <a:pPr marL="609600" indent="-609600">
              <a:lnSpc>
                <a:spcPct val="80000"/>
              </a:lnSpc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It is important for the formation of myelin sheath.</a:t>
            </a:r>
          </a:p>
          <a:p>
            <a:pPr marL="609600" indent="-609600">
              <a:lnSpc>
                <a:spcPct val="80000"/>
              </a:lnSpc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Hemocyanin is a cupro-protein which function as an oxygen carrier in the blood of some invertebrates (instead of hemoglobin).</a:t>
            </a:r>
            <a:r>
              <a:rPr lang="en-US" altLang="en-US" sz="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8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2) Iodine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The total body iodine is 25 – 50 mg.</a:t>
            </a:r>
          </a:p>
          <a:p>
            <a:pPr marL="609600" indent="-609600"/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Iodine is present in: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Thyroid gland (30%).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Other tissues and body fluids (70%).</a:t>
            </a:r>
          </a:p>
          <a:p>
            <a:pPr marL="609600" indent="-609600" algn="ctr">
              <a:buNone/>
            </a:pPr>
            <a:r>
              <a:rPr lang="en-US" altLang="en-US" sz="3600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Functions</a:t>
            </a:r>
          </a:p>
          <a:p>
            <a:pPr marL="609600" indent="-609600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Iodine enters in the formation of thyroid hormones.</a:t>
            </a:r>
          </a:p>
        </p:txBody>
      </p:sp>
    </p:spTree>
    <p:extLst>
      <p:ext uri="{BB962C8B-B14F-4D97-AF65-F5344CB8AC3E}">
        <p14:creationId xmlns:p14="http://schemas.microsoft.com/office/powerpoint/2010/main" val="5068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2) Iodine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Sources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Sea water, sea fishes, see weeds, vegetables and fruits grown on the sea board are rich sources of iodine.</a:t>
            </a:r>
          </a:p>
          <a:p>
            <a:pPr algn="ctr" rtl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Absorption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Iodine and sodium iodide are readily absorbed from the skin, lungs and intestine.</a:t>
            </a:r>
          </a:p>
          <a:p>
            <a:pPr algn="ctr" rtl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Excretion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Urine: 70%                             Feces: 30%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Small amounts are excreted through sweat, lungs and milk.</a:t>
            </a:r>
          </a:p>
        </p:txBody>
      </p:sp>
    </p:spTree>
    <p:extLst>
      <p:ext uri="{BB962C8B-B14F-4D97-AF65-F5344CB8AC3E}">
        <p14:creationId xmlns:p14="http://schemas.microsoft.com/office/powerpoint/2010/main" val="19484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/>
            <a:r>
              <a:rPr lang="en-US" altLang="en-US" dirty="0">
                <a:ea typeface="Tahoma" charset="0"/>
                <a:cs typeface="Tahoma" charset="0"/>
              </a:rPr>
              <a:t>A) Principal elements</a:t>
            </a:r>
            <a:br>
              <a:rPr lang="en-US" altLang="en-US" dirty="0">
                <a:ea typeface="Tahoma" charset="0"/>
                <a:cs typeface="Tahoma" charset="0"/>
              </a:rPr>
            </a:br>
            <a:r>
              <a:rPr lang="en-US" altLang="en-US" dirty="0">
                <a:ea typeface="Tahoma" charset="0"/>
                <a:cs typeface="Tahoma" charset="0"/>
              </a:rPr>
              <a:t>1) Calcium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dirty="0">
                <a:ea typeface="Times New Roman" charset="0"/>
                <a:cs typeface="Times New Roman" charset="0"/>
              </a:rPr>
              <a:t>Calcium is present in the body in larger amounts than any other </a:t>
            </a:r>
            <a:r>
              <a:rPr lang="en-US" altLang="en-US" dirty="0" err="1">
                <a:ea typeface="Times New Roman" charset="0"/>
                <a:cs typeface="Times New Roman" charset="0"/>
              </a:rPr>
              <a:t>cation</a:t>
            </a:r>
            <a:r>
              <a:rPr lang="en-US" altLang="en-US" dirty="0" smtClean="0">
                <a:ea typeface="Times New Roman" charset="0"/>
                <a:cs typeface="Times New Roman" charset="0"/>
              </a:rPr>
              <a:t>.</a:t>
            </a:r>
            <a:endParaRPr lang="en-US" altLang="en-US" dirty="0">
              <a:ea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>
                <a:ea typeface="Times New Roman" charset="0"/>
                <a:cs typeface="Times New Roman" charset="0"/>
              </a:rPr>
              <a:t>99% of the body calcium is in the skeleton (bones and teeth) and the other 1% is present in other tissues and body fluids.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0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52" y="581700"/>
            <a:ext cx="6758369" cy="39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08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3) Manganese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828800"/>
            <a:ext cx="7772400" cy="4114800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charset="2"/>
              <a:buAutoNum type="arabicPeriod"/>
            </a:pPr>
            <a:r>
              <a:rPr lang="en-US" altLang="en-US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Manganese is important for: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Growth.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Normal bone structure.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Normal functions of CNS.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Spermatogenesis and ovulation.</a:t>
            </a:r>
          </a:p>
          <a:p>
            <a:pPr marL="609600" indent="-609600">
              <a:buFont typeface="Wingdings" charset="2"/>
              <a:buAutoNum type="arabicPeriod" startAt="2"/>
            </a:pPr>
            <a:r>
              <a:rPr lang="en-US" altLang="en-US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Manganese is an essential component of some enzymes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 such as: arginase, cholinesterase</a:t>
            </a:r>
            <a:r>
              <a:rPr lang="en-US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, superoxide dismutase, 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carboxylases and some decarboxylases.</a:t>
            </a:r>
          </a:p>
        </p:txBody>
      </p:sp>
    </p:spTree>
    <p:extLst>
      <p:ext uri="{BB962C8B-B14F-4D97-AF65-F5344CB8AC3E}">
        <p14:creationId xmlns:p14="http://schemas.microsoft.com/office/powerpoint/2010/main" val="8803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7793038" cy="1462088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4) Zinc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017713"/>
            <a:ext cx="8193088" cy="41148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Zinc is important for: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Normal taste and appetite.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Normal growth and healing of wounds.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Development of gonads.</a:t>
            </a:r>
          </a:p>
          <a:p>
            <a:pPr marL="609600" indent="-609600">
              <a:buFont typeface="Wingdings" charset="2"/>
              <a:buAutoNum type="alphaLcParenR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Mobilization of vitamin A from its stores.</a:t>
            </a:r>
          </a:p>
          <a:p>
            <a:pPr marL="609600" indent="-609600">
              <a:buFont typeface="Wingdings" charset="2"/>
              <a:buAutoNum type="arabicPeriod" startAt="2"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Zinc acts as a component of insulin and some enzymes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such as carbonic anhydrase and carboxypeptidase.</a:t>
            </a:r>
          </a:p>
          <a:p>
            <a:pPr marL="609600" indent="-609600"/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Deficiency of zinc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causes testicular degeneration by the testicular proteolytic enzyme which is normally inhibited by zinc.</a:t>
            </a:r>
          </a:p>
        </p:txBody>
      </p:sp>
    </p:spTree>
    <p:extLst>
      <p:ext uri="{BB962C8B-B14F-4D97-AF65-F5344CB8AC3E}">
        <p14:creationId xmlns:p14="http://schemas.microsoft.com/office/powerpoint/2010/main" val="1442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609600"/>
            <a:ext cx="6781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6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5) Flourine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Flourine is present in many tissues such as bones, teeth, thyroid gland and skin.</a:t>
            </a:r>
          </a:p>
          <a:p>
            <a:pPr marL="609600" indent="-609600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Flourine is absorbed from intestine and excreted in urine, milk and sweat.</a:t>
            </a:r>
          </a:p>
          <a:p>
            <a:pPr marL="609600" indent="-609600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Intake of 1 – 1.5 part per million of flourine in the drinking water increases resistance of teeth to dental caries due to: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Formation of flouroapatite in teeth.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Inhibition of fermentation of carbohydrates by the oral bacteria because flouride inhibits enolase enzyme.</a:t>
            </a:r>
          </a:p>
        </p:txBody>
      </p:sp>
    </p:spTree>
    <p:extLst>
      <p:ext uri="{BB962C8B-B14F-4D97-AF65-F5344CB8AC3E}">
        <p14:creationId xmlns:p14="http://schemas.microsoft.com/office/powerpoint/2010/main" val="16678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5) Flourine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Excess flourine leads to flourosis which is characterized by: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Teeth become brittle and mottled with whitish patches.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Bones become denser with calcification at the point if insertion of muscles.</a:t>
            </a:r>
          </a:p>
        </p:txBody>
      </p:sp>
    </p:spTree>
    <p:extLst>
      <p:ext uri="{BB962C8B-B14F-4D97-AF65-F5344CB8AC3E}">
        <p14:creationId xmlns:p14="http://schemas.microsoft.com/office/powerpoint/2010/main" val="20968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26" y="482461"/>
            <a:ext cx="8919148" cy="56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34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80" y="459176"/>
            <a:ext cx="4265119" cy="5680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454" y="459176"/>
            <a:ext cx="3284139" cy="55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35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6) Chromium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Chromium is essential for: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Proper utilization of glucose by tissues.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Normal growth.</a:t>
            </a:r>
          </a:p>
        </p:txBody>
      </p:sp>
    </p:spTree>
    <p:extLst>
      <p:ext uri="{BB962C8B-B14F-4D97-AF65-F5344CB8AC3E}">
        <p14:creationId xmlns:p14="http://schemas.microsoft.com/office/powerpoint/2010/main" val="18618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7) Cobalt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Cobalt is important for formation of vitamin B</a:t>
            </a:r>
            <a:r>
              <a:rPr lang="en-US" altLang="en-US" b="1" baseline="-25000">
                <a:latin typeface="Times New Roman" charset="0"/>
                <a:ea typeface="Times New Roman" charset="0"/>
                <a:cs typeface="Times New Roman" charset="0"/>
              </a:rPr>
              <a:t>12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which is important in hemopoiesis.</a:t>
            </a:r>
          </a:p>
          <a:p>
            <a:pPr algn="l" rtl="0" eaLnBrk="1" hangingPunct="1"/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Over administration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of cobalt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leads to polycythemia.</a:t>
            </a:r>
          </a:p>
        </p:txBody>
      </p:sp>
    </p:spTree>
    <p:extLst>
      <p:ext uri="{BB962C8B-B14F-4D97-AF65-F5344CB8AC3E}">
        <p14:creationId xmlns:p14="http://schemas.microsoft.com/office/powerpoint/2010/main" val="7734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00113" y="1828800"/>
            <a:ext cx="7326312" cy="4337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 smtClean="0"/>
              <a:t>In nature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Does not exist freely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Occurs mostly in soil systems as limestone (CaCO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), gypsum (CaSO</a:t>
            </a:r>
            <a:r>
              <a:rPr lang="en-US" altLang="en-US" sz="2400" baseline="-25000" dirty="0" smtClean="0"/>
              <a:t>4</a:t>
            </a:r>
            <a:r>
              <a:rPr lang="en-US" altLang="en-US" sz="2400" dirty="0" smtClean="0"/>
              <a:t>*2H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O) &amp; fluorite (CaF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 dirty="0" smtClean="0"/>
              <a:t>In the body</a:t>
            </a:r>
          </a:p>
          <a:p>
            <a:pPr>
              <a:lnSpc>
                <a:spcPct val="80000"/>
              </a:lnSpc>
              <a:buClr>
                <a:schemeClr val="bg2"/>
              </a:buClr>
            </a:pPr>
            <a:r>
              <a:rPr lang="en-US" altLang="en-US" sz="2400" dirty="0" smtClean="0"/>
              <a:t>The most abundant mineral</a:t>
            </a:r>
          </a:p>
          <a:p>
            <a:pPr>
              <a:lnSpc>
                <a:spcPct val="80000"/>
              </a:lnSpc>
              <a:buClr>
                <a:schemeClr val="bg2"/>
              </a:buClr>
            </a:pPr>
            <a:r>
              <a:rPr lang="en-US" altLang="en-US" sz="2400" dirty="0" smtClean="0"/>
              <a:t>Average adult body contains app. 1 kg</a:t>
            </a:r>
          </a:p>
          <a:p>
            <a:pPr>
              <a:lnSpc>
                <a:spcPct val="80000"/>
              </a:lnSpc>
              <a:buClr>
                <a:schemeClr val="bg2"/>
              </a:buClr>
            </a:pPr>
            <a:r>
              <a:rPr lang="en-US" altLang="en-US" sz="2400" dirty="0" smtClean="0"/>
              <a:t>0,1 % in the extra cellular fluid</a:t>
            </a:r>
          </a:p>
          <a:p>
            <a:pPr>
              <a:lnSpc>
                <a:spcPct val="80000"/>
              </a:lnSpc>
              <a:buClr>
                <a:schemeClr val="bg2"/>
              </a:buClr>
            </a:pPr>
            <a:r>
              <a:rPr lang="en-US" altLang="en-US" sz="2400" dirty="0" smtClean="0"/>
              <a:t>1 % in the cells</a:t>
            </a:r>
          </a:p>
          <a:p>
            <a:pPr>
              <a:lnSpc>
                <a:spcPct val="80000"/>
              </a:lnSpc>
              <a:buClr>
                <a:schemeClr val="bg2"/>
              </a:buClr>
            </a:pPr>
            <a:r>
              <a:rPr lang="en-US" altLang="en-US" sz="2400" dirty="0" smtClean="0"/>
              <a:t>The rest (app. 99 %) in the skeleton</a:t>
            </a:r>
            <a:r>
              <a:rPr lang="en-US" altLang="en-US" sz="2000" dirty="0" smtClean="0"/>
              <a:t> </a:t>
            </a:r>
          </a:p>
          <a:p>
            <a:pPr>
              <a:lnSpc>
                <a:spcPct val="80000"/>
              </a:lnSpc>
              <a:buClr>
                <a:schemeClr val="bg2"/>
              </a:buClr>
              <a:buFontTx/>
              <a:buNone/>
            </a:pPr>
            <a:r>
              <a:rPr lang="en-US" altLang="en-US" sz="1800" dirty="0" smtClean="0"/>
              <a:t>	(Bones can serve as large reservoirs, releasing calcium when extracellular fluid concentration decreases and storing excess calcium)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1009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8) Selenium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Selenium is a component of the enzyme glutathione peroxidase which protects hemoglobin, polyunsaturated fatty acids and cell membranes against oxidative damage by H</a:t>
            </a:r>
            <a:r>
              <a:rPr lang="en-US" altLang="en-US" b="1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b="1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74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B) Trace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9) Molybdenum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Molybdenum is an essential component of some flavoprotein enzymes such as: Sulphite oxidase, aldehyde oxidase and xanthine oxidase.</a:t>
            </a:r>
          </a:p>
        </p:txBody>
      </p:sp>
    </p:spTree>
    <p:extLst>
      <p:ext uri="{BB962C8B-B14F-4D97-AF65-F5344CB8AC3E}">
        <p14:creationId xmlns:p14="http://schemas.microsoft.com/office/powerpoint/2010/main" val="3082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ea typeface="Tahoma" charset="0"/>
                <a:cs typeface="Tahoma" charset="0"/>
              </a:rPr>
              <a:t>A) Principal elements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>
                <a:ea typeface="Tahoma" charset="0"/>
                <a:cs typeface="Tahoma" charset="0"/>
              </a:rPr>
              <a:t>1) Calcium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None/>
            </a:pPr>
            <a:r>
              <a:rPr lang="en-US" altLang="en-US" sz="3600" dirty="0">
                <a:solidFill>
                  <a:schemeClr val="hlink"/>
                </a:solidFill>
                <a:ea typeface="Tahoma" charset="0"/>
                <a:cs typeface="Tahoma" charset="0"/>
              </a:rPr>
              <a:t>Importance of Calcium</a:t>
            </a:r>
          </a:p>
          <a:p>
            <a:pPr marL="609600" indent="-609600">
              <a:buSzPct val="80000"/>
              <a:buFont typeface="Wingdings" charset="2"/>
              <a:buAutoNum type="arabicPeriod"/>
            </a:pPr>
            <a:r>
              <a:rPr lang="en-US" altLang="en-US" dirty="0">
                <a:ea typeface="Tahoma" charset="0"/>
                <a:cs typeface="Tahoma" charset="0"/>
              </a:rPr>
              <a:t>Essential for formation of bone and teeth.</a:t>
            </a:r>
          </a:p>
          <a:p>
            <a:pPr marL="609600" indent="-609600">
              <a:buSzPct val="80000"/>
              <a:buFont typeface="Wingdings" charset="2"/>
              <a:buAutoNum type="arabicPeriod" startAt="2"/>
            </a:pPr>
            <a:r>
              <a:rPr lang="en-US" altLang="en-US" dirty="0" smtClean="0">
                <a:ea typeface="Tahoma" charset="0"/>
                <a:cs typeface="Tahoma" charset="0"/>
              </a:rPr>
              <a:t>Necessary </a:t>
            </a:r>
            <a:r>
              <a:rPr lang="en-US" altLang="en-US" dirty="0">
                <a:ea typeface="Tahoma" charset="0"/>
                <a:cs typeface="Tahoma" charset="0"/>
              </a:rPr>
              <a:t>for muscle contraction.</a:t>
            </a:r>
          </a:p>
          <a:p>
            <a:pPr marL="609600" indent="-609600">
              <a:buSzPct val="80000"/>
              <a:buFont typeface="Wingdings" charset="2"/>
              <a:buAutoNum type="arabicPeriod" startAt="3"/>
            </a:pPr>
            <a:r>
              <a:rPr lang="en-US" altLang="en-US" dirty="0">
                <a:ea typeface="Tahoma" charset="0"/>
                <a:cs typeface="Tahoma" charset="0"/>
              </a:rPr>
              <a:t>It plays an important role in the </a:t>
            </a:r>
            <a:r>
              <a:rPr lang="en-US" altLang="en-US" dirty="0" smtClean="0">
                <a:ea typeface="Tahoma" charset="0"/>
                <a:cs typeface="Tahoma" charset="0"/>
              </a:rPr>
              <a:t>transmission </a:t>
            </a:r>
            <a:r>
              <a:rPr lang="en-US" altLang="en-US" dirty="0">
                <a:ea typeface="Tahoma" charset="0"/>
                <a:cs typeface="Tahoma" charset="0"/>
              </a:rPr>
              <a:t>of nerve impulses.</a:t>
            </a:r>
          </a:p>
          <a:p>
            <a:pPr marL="609600" indent="-609600">
              <a:buSzPct val="80000"/>
              <a:buFont typeface="Wingdings" charset="2"/>
              <a:buAutoNum type="arabicPeriod" startAt="4"/>
            </a:pPr>
            <a:r>
              <a:rPr lang="en-US" altLang="en-US" dirty="0">
                <a:ea typeface="Tahoma" charset="0"/>
                <a:cs typeface="Tahoma" charset="0"/>
              </a:rPr>
              <a:t>Activation of certain enzymes.</a:t>
            </a:r>
          </a:p>
          <a:p>
            <a:pPr marL="609600" indent="-609600" algn="ctr">
              <a:buNone/>
            </a:pP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2" y="762000"/>
            <a:ext cx="8633631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latin typeface="+mn-lt"/>
              </a:rPr>
              <a:t>Regulatory roles of Calcium</a:t>
            </a:r>
            <a:endParaRPr lang="en-US" altLang="en-US" b="1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00113" y="1828800"/>
            <a:ext cx="7326312" cy="433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b="1" u="sng" dirty="0" smtClean="0"/>
              <a:t>A passive role:</a:t>
            </a:r>
            <a:r>
              <a:rPr lang="en-US" altLang="en-US" sz="2000" dirty="0" smtClean="0"/>
              <a:t> </a:t>
            </a:r>
          </a:p>
          <a:p>
            <a:pPr>
              <a:buFontTx/>
              <a:buChar char="-"/>
            </a:pPr>
            <a:r>
              <a:rPr lang="en-US" altLang="en-US" sz="2000" dirty="0" smtClean="0"/>
              <a:t>As a cofactor for many enzymes (e.g. Lipase) and proteins </a:t>
            </a:r>
          </a:p>
          <a:p>
            <a:pPr>
              <a:buFontTx/>
              <a:buChar char="-"/>
            </a:pPr>
            <a:r>
              <a:rPr lang="en-US" altLang="en-US" sz="2000" dirty="0" smtClean="0"/>
              <a:t>As component in the blood clotting cascade</a:t>
            </a:r>
          </a:p>
          <a:p>
            <a:pPr>
              <a:buFontTx/>
              <a:buNone/>
            </a:pPr>
            <a:endParaRPr lang="en-US" altLang="en-US" sz="600" dirty="0" smtClean="0"/>
          </a:p>
          <a:p>
            <a:pPr>
              <a:buFontTx/>
              <a:buNone/>
            </a:pPr>
            <a:r>
              <a:rPr lang="en-US" altLang="en-US" sz="2400" b="1" u="sng" dirty="0" smtClean="0"/>
              <a:t>An active role: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as an intracellular signal </a:t>
            </a:r>
          </a:p>
          <a:p>
            <a:pPr>
              <a:buFontTx/>
              <a:buNone/>
            </a:pPr>
            <a:r>
              <a:rPr lang="en-US" altLang="en-US" sz="2000" dirty="0" smtClean="0"/>
              <a:t>-    In the relaxation and constriction of blood vessels</a:t>
            </a:r>
          </a:p>
          <a:p>
            <a:pPr>
              <a:buFontTx/>
              <a:buChar char="-"/>
            </a:pPr>
            <a:r>
              <a:rPr lang="en-US" altLang="en-US" sz="2000" dirty="0" smtClean="0"/>
              <a:t>In cell aggregation and movement</a:t>
            </a:r>
          </a:p>
          <a:p>
            <a:pPr>
              <a:buFontTx/>
              <a:buChar char="-"/>
            </a:pPr>
            <a:r>
              <a:rPr lang="en-US" altLang="en-US" sz="2000" dirty="0" smtClean="0"/>
              <a:t>In muscle protein degradation </a:t>
            </a:r>
          </a:p>
          <a:p>
            <a:pPr>
              <a:buFontTx/>
              <a:buChar char="-"/>
            </a:pPr>
            <a:r>
              <a:rPr lang="en-US" altLang="en-US" sz="2000" dirty="0" smtClean="0"/>
              <a:t>In secretion of hormones as insulin</a:t>
            </a:r>
          </a:p>
          <a:p>
            <a:pPr>
              <a:buFontTx/>
              <a:buChar char="-"/>
            </a:pPr>
            <a:r>
              <a:rPr lang="en-US" altLang="en-US" sz="2000" dirty="0" smtClean="0"/>
              <a:t>In cell division</a:t>
            </a:r>
          </a:p>
          <a:p>
            <a:pPr>
              <a:buFontTx/>
              <a:buChar char="-"/>
            </a:pPr>
            <a:r>
              <a:rPr lang="en-US" altLang="en-US" sz="2000" dirty="0" smtClean="0"/>
              <a:t>In nerve impulse transmission</a:t>
            </a:r>
            <a:endParaRPr lang="en-US" altLang="en-US" sz="2000" b="1" u="sng" dirty="0" smtClean="0"/>
          </a:p>
          <a:p>
            <a:pPr>
              <a:buFontTx/>
              <a:buNone/>
            </a:pPr>
            <a:endParaRPr lang="en-US" altLang="en-US" sz="2000" b="1" u="sng" dirty="0" smtClean="0"/>
          </a:p>
          <a:p>
            <a:endParaRPr lang="en-US" altLang="en-US" sz="2000" dirty="0" smtClean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511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ea typeface="Tahoma" charset="0"/>
                <a:cs typeface="Tahoma" charset="0"/>
              </a:rPr>
              <a:t>A) Principal elements</a:t>
            </a:r>
            <a:br>
              <a:rPr lang="en-US" altLang="en-US">
                <a:ea typeface="Tahoma" charset="0"/>
                <a:cs typeface="Tahoma" charset="0"/>
              </a:rPr>
            </a:br>
            <a:r>
              <a:rPr lang="en-US" altLang="en-US">
                <a:ea typeface="Tahoma" charset="0"/>
                <a:cs typeface="Tahoma" charset="0"/>
              </a:rPr>
              <a:t>1) Calcium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Absorption of Calcium</a:t>
            </a:r>
          </a:p>
          <a:p>
            <a:pPr marL="609600" indent="-609600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About 30% of dietary calcium is absorbed.</a:t>
            </a:r>
          </a:p>
          <a:p>
            <a:pPr marL="609600" indent="-609600"/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Absorption of calcium is affected by the following factors: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Concentration of calcium in diet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: The higher the concentration, the more the absorption of calcium.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pH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: Calcium salts are soluble in acid solutions, so, acidity increases the absorption.</a:t>
            </a:r>
          </a:p>
        </p:txBody>
      </p:sp>
    </p:spTree>
    <p:extLst>
      <p:ext uri="{BB962C8B-B14F-4D97-AF65-F5344CB8AC3E}">
        <p14:creationId xmlns:p14="http://schemas.microsoft.com/office/powerpoint/2010/main" val="2684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1) Calcium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Absorption of Calcium</a:t>
            </a:r>
            <a:endParaRPr lang="en-US" altLang="en-US" b="1">
              <a:solidFill>
                <a:schemeClr val="folHlin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609600" indent="-609600"/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Requirements of the body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609600" indent="-609600"/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Ca:P ratio: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The optimum ratio for absorption of both elements is about 1:1 or 1:2</a:t>
            </a:r>
          </a:p>
          <a:p>
            <a:pPr marL="609600" indent="-609600"/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Amount of magnesium in diet: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 Excess magnesium in diet inhibits calcium absorption as magnesium competes with calcium for absorption.</a:t>
            </a:r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4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A) Principal elements</a:t>
            </a:r>
            <a:b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1) Calcium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Absorption of Calcium</a:t>
            </a:r>
            <a:endParaRPr lang="en-US" altLang="en-US" b="1">
              <a:solidFill>
                <a:schemeClr val="folHlin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Amount of proteins in diet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: Amino acids form soluble complexes with calcium, so, high protein diet favors the absorption of calcium.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Vitamin D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: 1,25 dihydroxy vit. D induces the formation of a carrier protein that is important for the transfer of calcium across the intestinal mucosal epithelium.</a:t>
            </a:r>
          </a:p>
          <a:p>
            <a:pPr marL="609600" indent="-609600">
              <a:lnSpc>
                <a:spcPct val="80000"/>
              </a:lnSpc>
              <a:buFont typeface="Wingdings" charset="2"/>
              <a:buAutoNum type="arabicPeriod" startAt="6"/>
            </a:pPr>
            <a:r>
              <a:rPr lang="en-US" altLang="en-US" b="1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Parathormone</a:t>
            </a:r>
            <a:r>
              <a:rPr lang="en-US" altLang="en-US" b="1">
                <a:latin typeface="Times New Roman" charset="0"/>
                <a:ea typeface="Times New Roman" charset="0"/>
                <a:cs typeface="Times New Roman" charset="0"/>
              </a:rPr>
              <a:t>: Involved in the conversion of Vit. D to 1,25 dihydroxy vit. D, so, it helps calcium absorption.</a:t>
            </a: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03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1829</Words>
  <Application>Microsoft Macintosh PowerPoint</Application>
  <PresentationFormat>Widescreen</PresentationFormat>
  <Paragraphs>206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Calibri Light</vt:lpstr>
      <vt:lpstr>Tahoma</vt:lpstr>
      <vt:lpstr>Times New Roman</vt:lpstr>
      <vt:lpstr>Wingdings</vt:lpstr>
      <vt:lpstr>Arial</vt:lpstr>
      <vt:lpstr>Office Theme</vt:lpstr>
      <vt:lpstr>Minerals and Their Significance</vt:lpstr>
      <vt:lpstr>PowerPoint Presentation</vt:lpstr>
      <vt:lpstr>A) Principal elements 1) Calcium</vt:lpstr>
      <vt:lpstr>PowerPoint Presentation</vt:lpstr>
      <vt:lpstr>A) Principal elements 1) Calcium</vt:lpstr>
      <vt:lpstr>Regulatory roles of Calcium</vt:lpstr>
      <vt:lpstr>A) Principal elements 1) Calcium</vt:lpstr>
      <vt:lpstr>A) Principal elements 1) Calcium</vt:lpstr>
      <vt:lpstr>A) Principal elements 1) Calcium</vt:lpstr>
      <vt:lpstr>A) Principal elements 1) Calcium</vt:lpstr>
      <vt:lpstr>A) Principal elements 1) Calcium</vt:lpstr>
      <vt:lpstr>A) Principal elements 2) Phosphorus</vt:lpstr>
      <vt:lpstr>A) Principal elements 2) Phosphorus</vt:lpstr>
      <vt:lpstr>A) Principal elements 2) Phosphorus</vt:lpstr>
      <vt:lpstr>A) Principal elements 2) Phosphorus</vt:lpstr>
      <vt:lpstr>Principal elements    3) Magnesium            </vt:lpstr>
      <vt:lpstr>A) Principal elements 3) Magnesium</vt:lpstr>
      <vt:lpstr>A) Principal elements 3) Magnesium</vt:lpstr>
      <vt:lpstr>A) Principal elements 3) Magnesium</vt:lpstr>
      <vt:lpstr>A) Principal elements         4) Sodium, Potassium and                Chloride</vt:lpstr>
      <vt:lpstr>       A) Principal elements         4) Sodium, Potassium and Chloride        </vt:lpstr>
      <vt:lpstr>     A) Principal elements         4) Sodium, Potassium and        Chloride</vt:lpstr>
      <vt:lpstr>A) Principal elements 5) Sulphur       </vt:lpstr>
      <vt:lpstr>A) Principal elements 6) Iron</vt:lpstr>
      <vt:lpstr>A) Principal elements 6) Iron</vt:lpstr>
      <vt:lpstr>B) Trace elements 1) Copper</vt:lpstr>
      <vt:lpstr>B) Trace elements 1) Copper</vt:lpstr>
      <vt:lpstr>B) Trace elements 2) Iodine</vt:lpstr>
      <vt:lpstr>B) Trace elements 2) Iodine</vt:lpstr>
      <vt:lpstr>PowerPoint Presentation</vt:lpstr>
      <vt:lpstr>B) Trace elements 3) Manganese</vt:lpstr>
      <vt:lpstr>B) Trace elements 4) Zinc</vt:lpstr>
      <vt:lpstr>PowerPoint Presentation</vt:lpstr>
      <vt:lpstr>B) Trace elements 5) Flourine</vt:lpstr>
      <vt:lpstr>B) Trace elements  5) Flourine</vt:lpstr>
      <vt:lpstr>PowerPoint Presentation</vt:lpstr>
      <vt:lpstr>PowerPoint Presentation</vt:lpstr>
      <vt:lpstr>B) Trace elements 6) Chromium</vt:lpstr>
      <vt:lpstr>B) Trace elements 7) Cobalt</vt:lpstr>
      <vt:lpstr>B) Trace elements 8) Selenium</vt:lpstr>
      <vt:lpstr>B) Trace elements 9) Molybdenum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 and Their Significance</dc:title>
  <dc:creator>Microsoft Office User</dc:creator>
  <cp:lastModifiedBy>pekmert@yahoo.com</cp:lastModifiedBy>
  <cp:revision>8</cp:revision>
  <dcterms:created xsi:type="dcterms:W3CDTF">2016-04-19T18:44:36Z</dcterms:created>
  <dcterms:modified xsi:type="dcterms:W3CDTF">2017-04-28T07:09:30Z</dcterms:modified>
</cp:coreProperties>
</file>