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sldIdLst>
    <p:sldId id="595" r:id="rId2"/>
    <p:sldId id="426" r:id="rId3"/>
    <p:sldId id="608" r:id="rId4"/>
    <p:sldId id="598" r:id="rId5"/>
    <p:sldId id="597" r:id="rId6"/>
    <p:sldId id="599" r:id="rId7"/>
    <p:sldId id="460" r:id="rId8"/>
    <p:sldId id="60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3994-30AF-47AB-9AE9-BBDCDBE0CBA6}" type="datetimeFigureOut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5B85-6C5A-42C2-98FC-D65C088BC86D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5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E5B85-6C5A-42C2-98FC-D65C088BC86D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70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51E-FD33-42A8-ADDD-5E41CCA25CE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3EEF-5FEB-4F91-8402-245DF9A954B4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B41A-7824-411D-AF58-4FA7B998A58B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570B-8D22-492B-8338-008433A7E923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9A-BAD9-447F-83AE-4CCD68DD987E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A889-AD2A-48F9-8217-6F87E3C869C4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9DF-6726-4B26-8188-F0FDDF0538F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D3B0-6A4B-4030-9A7D-70DA3E38815D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1C2-C5F5-4A3A-BB92-01B6AED6A02F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C86-EBE7-4D87-9461-68EF3F0CB5F9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063-CCEC-42B1-A0CA-2D5FE7222A82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168676-C2FF-4DD2-8FA3-79A4615BE07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5736" y="-171400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251520" y="3429000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ARAŞTIRMA SÜRECİ: KAVRAMLAR, İLKELER VE TEKNİKLER</a:t>
            </a:r>
            <a:b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tr-T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b="1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                                                               </a:t>
            </a:r>
            <a:endParaRPr lang="tr-T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3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251520" y="1268761"/>
            <a:ext cx="856895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dirty="0" smtClean="0">
                <a:latin typeface="Arial" pitchFamily="34" charset="0"/>
                <a:cs typeface="Arial" pitchFamily="34" charset="0"/>
              </a:rPr>
              <a:t>PROBLEM </a:t>
            </a:r>
          </a:p>
          <a:p>
            <a:pPr algn="ctr"/>
            <a:endParaRPr lang="tr-TR" sz="2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Hissedilen ve giderilmek istenen her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güçlük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potansiyel bir problemdir.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Araştırma açısından herhangi bir güçlüğün problem olarak kabul edilebilmesi için,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en az, iki koşulu karşılaması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gerekir.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Resi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5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251520" y="1268761"/>
            <a:ext cx="85689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dirty="0" smtClean="0">
                <a:latin typeface="Arial" pitchFamily="34" charset="0"/>
                <a:cs typeface="Arial" pitchFamily="34" charset="0"/>
              </a:rPr>
              <a:t>PROBLEM </a:t>
            </a:r>
          </a:p>
          <a:p>
            <a:pPr algn="ctr"/>
            <a:endParaRPr lang="tr-T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Bunlar</a:t>
            </a:r>
            <a:r>
              <a:rPr lang="tr-TR" sz="2600" dirty="0">
                <a:latin typeface="Arial" pitchFamily="34" charset="0"/>
                <a:cs typeface="Arial" pitchFamily="34" charset="0"/>
              </a:rPr>
              <a:t>: (</a:t>
            </a:r>
            <a:r>
              <a:rPr lang="tr-TR" sz="2600" dirty="0" err="1">
                <a:latin typeface="Arial" pitchFamily="34" charset="0"/>
                <a:cs typeface="Arial" pitchFamily="34" charset="0"/>
              </a:rPr>
              <a:t>Ripple</a:t>
            </a:r>
            <a:r>
              <a:rPr lang="tr-TR" sz="2600" dirty="0">
                <a:latin typeface="Arial" pitchFamily="34" charset="0"/>
                <a:cs typeface="Arial" pitchFamily="34" charset="0"/>
              </a:rPr>
              <a:t>, 1967).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Kararsızlık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Birden çok olası çözüm yolu</a:t>
            </a:r>
            <a:endParaRPr lang="tr-TR" sz="26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Resi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1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27584" y="155679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latin typeface="Arial" pitchFamily="34" charset="0"/>
                <a:cs typeface="Arial" pitchFamily="34" charset="0"/>
              </a:rPr>
              <a:t>PROBLEM </a:t>
            </a:r>
          </a:p>
          <a:p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 smtClean="0">
                <a:latin typeface="Arial" pitchFamily="34" charset="0"/>
                <a:cs typeface="Arial" pitchFamily="34" charset="0"/>
              </a:rPr>
              <a:t>Herhangi bir durumda kararsızlık olması için, ilgilenilen konuda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bilinmek istenen fakat bilinmeyen yönlerin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bulunması ve bu nedenle de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ortak karar alınamamasıdır.</a:t>
            </a:r>
          </a:p>
          <a:p>
            <a:endParaRPr lang="tr-TR" sz="2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Bir  araştırmada yapılması gereken ilk iş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hissedilen güçlüğün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problem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olarak tanımlanmasıdır.</a:t>
            </a:r>
          </a:p>
          <a:p>
            <a:endParaRPr lang="tr-TR" sz="2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539552" y="1700808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Arial" pitchFamily="34" charset="0"/>
                <a:cs typeface="Arial" pitchFamily="34" charset="0"/>
              </a:rPr>
              <a:t>Problem Kaynakları</a:t>
            </a:r>
          </a:p>
          <a:p>
            <a:endParaRPr lang="tr-T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Araştırmacı, problem üzerinde çalışırken doğa ve toplum gibi ana kaynakların yanı sıra,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önceki araştırmacıların hazırladıkları raporlardan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, araştırma ansiklopedilerinden , tezlerden, danışman öğretim üyelerinin görüşlerinden, gazete ve dergiler ile son yıllarda araştırmacılara büyük olanaklar sunan internet sitelerinden yararlanabilir .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         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95536" y="1844824"/>
            <a:ext cx="78488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Araştırma problemi olmaya aday konularda </a:t>
            </a:r>
            <a:r>
              <a:rPr lang="tr-TR" sz="2600" b="1" dirty="0" err="1" smtClean="0">
                <a:latin typeface="Arial" pitchFamily="34" charset="0"/>
                <a:cs typeface="Arial" pitchFamily="34" charset="0"/>
              </a:rPr>
              <a:t>alanyazın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(literatür)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taraması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adeta kaçınılmaz bir zorunluluktur. 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yolla, hem problem daha iyi tanınmış olur hem de özellikle, bu alanda yapılan (varsa) öteki araştırmalar değerlendirilmiş, onlardan yararlanılmış olur. Böylece de daha verimli bir çalışma düzeni gerçekleştirilir.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95536" y="1556792"/>
            <a:ext cx="82809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Değişken ve Çeşitleri </a:t>
            </a:r>
          </a:p>
          <a:p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Değişebilen,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yani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en az iki değer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alabilen her şey değişkendir. Bir başka deyişle, "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gözlemden gözleme değişik değerler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alabilen objelere, özelliklere ya da durumlara” değişken denir.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tr-TR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1288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7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206084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KAYNAKÇA </a:t>
            </a:r>
          </a:p>
          <a:p>
            <a:pPr algn="ctr"/>
            <a:endParaRPr lang="tr-TR" sz="3200" b="1" dirty="0" smtClean="0">
              <a:latin typeface="Calibri" panose="020F0502020204030204" pitchFamily="34" charset="0"/>
            </a:endParaRPr>
          </a:p>
          <a:p>
            <a:pPr algn="ctr"/>
            <a:r>
              <a:rPr lang="tr-TR" sz="2400" dirty="0" err="1" smtClean="0">
                <a:latin typeface="Calibri" panose="020F0502020204030204" pitchFamily="34" charset="0"/>
              </a:rPr>
              <a:t>Prof.Dr</a:t>
            </a:r>
            <a:r>
              <a:rPr lang="tr-TR" sz="2400" dirty="0" smtClean="0">
                <a:latin typeface="Calibri" panose="020F0502020204030204" pitchFamily="34" charset="0"/>
              </a:rPr>
              <a:t>.Niyazi KARASAR  Bilimsel Araştırma Yöntemi</a:t>
            </a:r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47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202</Words>
  <Application>Microsoft Office PowerPoint</Application>
  <PresentationFormat>Ekran Gösterisi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Symbol</vt:lpstr>
      <vt:lpstr>Wingdings</vt:lpstr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2017-10-13T08:07:21Z</dcterms:created>
  <dcterms:modified xsi:type="dcterms:W3CDTF">2020-05-11T21:28:23Z</dcterms:modified>
</cp:coreProperties>
</file>