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399" r:id="rId3"/>
    <p:sldId id="695" r:id="rId4"/>
    <p:sldId id="593" r:id="rId5"/>
    <p:sldId id="509" r:id="rId6"/>
    <p:sldId id="511" r:id="rId7"/>
    <p:sldId id="512" r:id="rId8"/>
    <p:sldId id="711" r:id="rId9"/>
    <p:sldId id="513" r:id="rId10"/>
    <p:sldId id="710" r:id="rId11"/>
    <p:sldId id="712" r:id="rId12"/>
    <p:sldId id="534" r:id="rId13"/>
    <p:sldId id="576" r:id="rId14"/>
    <p:sldId id="577" r:id="rId15"/>
    <p:sldId id="725" r:id="rId16"/>
    <p:sldId id="581" r:id="rId17"/>
    <p:sldId id="708" r:id="rId18"/>
    <p:sldId id="602" r:id="rId19"/>
    <p:sldId id="714" r:id="rId20"/>
    <p:sldId id="611" r:id="rId21"/>
    <p:sldId id="715" r:id="rId22"/>
    <p:sldId id="620" r:id="rId23"/>
    <p:sldId id="623" r:id="rId24"/>
    <p:sldId id="716" r:id="rId25"/>
    <p:sldId id="627" r:id="rId26"/>
    <p:sldId id="632" r:id="rId27"/>
    <p:sldId id="634" r:id="rId28"/>
    <p:sldId id="717" r:id="rId29"/>
    <p:sldId id="718" r:id="rId30"/>
    <p:sldId id="644" r:id="rId31"/>
    <p:sldId id="645" r:id="rId32"/>
    <p:sldId id="647" r:id="rId33"/>
    <p:sldId id="703" r:id="rId34"/>
    <p:sldId id="651" r:id="rId35"/>
    <p:sldId id="704" r:id="rId36"/>
    <p:sldId id="705" r:id="rId37"/>
    <p:sldId id="706" r:id="rId38"/>
    <p:sldId id="696" r:id="rId39"/>
    <p:sldId id="707" r:id="rId40"/>
    <p:sldId id="665" r:id="rId41"/>
    <p:sldId id="668" r:id="rId42"/>
    <p:sldId id="701" r:id="rId43"/>
    <p:sldId id="702" r:id="rId44"/>
    <p:sldId id="681" r:id="rId45"/>
    <p:sldId id="697" r:id="rId46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C58"/>
    <a:srgbClr val="E76F39"/>
    <a:srgbClr val="33CC33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66328" autoAdjust="0"/>
  </p:normalViewPr>
  <p:slideViewPr>
    <p:cSldViewPr snapToGrid="0">
      <p:cViewPr varScale="1">
        <p:scale>
          <a:sx n="61" d="100"/>
          <a:sy n="61" d="100"/>
        </p:scale>
        <p:origin x="17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2E4CB-A435-49A6-94F1-0939AD827F9F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3F82-9435-406C-AB1F-9902440FD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3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/>
            </a:r>
            <a:br>
              <a:rPr lang="en-US" smtClean="0"/>
            </a:br>
            <a:endParaRPr lang="tr-TR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33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9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02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4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18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/>
            </a:r>
            <a:br>
              <a:rPr lang="en-US" smtClean="0"/>
            </a:br>
            <a:endParaRPr lang="tr-TR" b="1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665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.</a:t>
            </a:r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665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72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0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baseline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166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69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225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481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641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79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tr-TR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420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264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209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344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565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91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34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z="1200" b="1" i="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980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831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33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866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719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z="1200" i="1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924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926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964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8261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582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31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/>
            </a:r>
            <a:br>
              <a:rPr lang="en-US" smtClean="0"/>
            </a:b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696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076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baseline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864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10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7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9447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6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72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75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76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8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3F82-9435-406C-AB1F-9902440FD04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91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1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1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7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04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4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5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8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1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8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9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A6A52-2E1B-4A07-9ED1-D5125C9B501D}" type="datetimeFigureOut">
              <a:rPr lang="tr-TR" smtClean="0"/>
              <a:t>02/05/2020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8F28A3-D83C-4285-A51A-1096D33E4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yroid.org/hyperthyroidis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veterinary-science-and-veterinary-medicine/cretinis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38239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38239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470339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38239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47033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zero.biz/index.php?q=aHR0cHM6Ly9lbi53aWtpcGVkaWEub3JnL3dpa2kvU2Vjb25kYXJ5X3NleHVhbF9jaGFyYWN0ZXJpc3RpY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zero.biz/index.php?q=aHR0cHM6Ly9lbi53aWtpcGVkaWEub3JnL3dpa2kvUHJlZ25hbmN5" TargetMode="External"/><Relationship Id="rId3" Type="http://schemas.openxmlformats.org/officeDocument/2006/relationships/hyperlink" Target="http://www.wikizero.biz/index.php?q=aHR0cHM6Ly9lbi53aWtpcGVkaWEub3JnL3dpa2kvTWFtbWFyeV9nbGFuZA" TargetMode="External"/><Relationship Id="rId7" Type="http://schemas.openxmlformats.org/officeDocument/2006/relationships/hyperlink" Target="http://www.wikizero.biz/index.php?q=aHR0cHM6Ly9lbi53aWtpcGVkaWEub3JnL3dpa2kvQWR1bHRob29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zero.biz/index.php?q=aHR0cHM6Ly9lbi53aWtpcGVkaWEub3JnL3dpa2kvUHViZXJ0eQ" TargetMode="External"/><Relationship Id="rId5" Type="http://schemas.openxmlformats.org/officeDocument/2006/relationships/hyperlink" Target="http://www.wikizero.biz/index.php?q=aHR0cHM6Ly9lbi53aWtpcGVkaWEub3JnL3dpa2kvVmFnaW5h" TargetMode="External"/><Relationship Id="rId4" Type="http://schemas.openxmlformats.org/officeDocument/2006/relationships/hyperlink" Target="http://www.wikizero.biz/index.php?q=aHR0cHM6Ly9lbi53aWtpcGVkaWEub3JnL3dpa2kvVXRlcnV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Babaei%20P%5bAuthor%5d&amp;cauthor=true&amp;cauthor_uid=29354618" TargetMode="External"/><Relationship Id="rId7" Type="http://schemas.openxmlformats.org/officeDocument/2006/relationships/hyperlink" Target="https://www.ncbi.nlm.nih.gov/pmc/articles/PMC5770528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Pourali%20Roudbaneh%20S%5bAuthor%5d&amp;cauthor=true&amp;cauthor_uid=29354618" TargetMode="External"/><Relationship Id="rId5" Type="http://schemas.openxmlformats.org/officeDocument/2006/relationships/hyperlink" Target="https://www.ncbi.nlm.nih.gov/pubmed/?term=Tehrani%20BS%5bAuthor%5d&amp;cauthor=true&amp;cauthor_uid=29354618" TargetMode="External"/><Relationship Id="rId4" Type="http://schemas.openxmlformats.org/officeDocument/2006/relationships/hyperlink" Target="https://www.ncbi.nlm.nih.gov/pubmed/?term=Dastras%20A%5bAuthor%5d&amp;cauthor=true&amp;cauthor_uid=2935461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nstrual_cycle" TargetMode="External"/><Relationship Id="rId7" Type="http://schemas.openxmlformats.org/officeDocument/2006/relationships/hyperlink" Target="https://en.wikipedia.org/wiki/Lactatio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mooth_muscle" TargetMode="External"/><Relationship Id="rId5" Type="http://schemas.openxmlformats.org/officeDocument/2006/relationships/hyperlink" Target="https://en.wikipedia.org/wiki/Embryogenesis" TargetMode="External"/><Relationship Id="rId4" Type="http://schemas.openxmlformats.org/officeDocument/2006/relationships/hyperlink" Target="https://en.wikipedia.org/wiki/Pregnanc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zero.biz/index.php?q=aHR0cHM6Ly9lbi53aWtpcGVkaWEub3JnL3dpa2kvR2x1Y2Fnb2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kizero.biz/index.php?q=aHR0cHM6Ly9lbi53aWtpcGVkaWEub3JnL3dpa2kvTGlwb2x5c2lz" TargetMode="External"/><Relationship Id="rId4" Type="http://schemas.openxmlformats.org/officeDocument/2006/relationships/hyperlink" Target="http://www.wikizero.biz/index.php?q=aHR0cHM6Ly9lbi53aWtpcGVkaWEub3JnL3dpa2kvQWRpcG9zZV90aXNzdWU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49994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books/NBK507716/" TargetMode="External"/><Relationship Id="rId3" Type="http://schemas.openxmlformats.org/officeDocument/2006/relationships/hyperlink" Target="https://www.ncbi.nlm.nih.gov/books/NBK500006/" TargetMode="External"/><Relationship Id="rId7" Type="http://schemas.openxmlformats.org/officeDocument/2006/relationships/hyperlink" Target="https://www.ncbi.nlm.nih.gov/books/NBK526128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525983/" TargetMode="External"/><Relationship Id="rId5" Type="http://schemas.openxmlformats.org/officeDocument/2006/relationships/hyperlink" Target="https://www.ncbi.nlm.nih.gov/books/NBK499940/" TargetMode="External"/><Relationship Id="rId10" Type="http://schemas.openxmlformats.org/officeDocument/2006/relationships/hyperlink" Target="https://www.ncbi.nlm.nih.gov/books/NBK279127/" TargetMode="External"/><Relationship Id="rId4" Type="http://schemas.openxmlformats.org/officeDocument/2006/relationships/hyperlink" Target="https://www.nadirkitap.com/kitapara.php?ara=kitaplari&amp;tip=kitap&amp;yazar=MONTGOMERY+-+CONWAY-SPECTOR-CHAPPEL" TargetMode="External"/><Relationship Id="rId9" Type="http://schemas.openxmlformats.org/officeDocument/2006/relationships/hyperlink" Target="https://www.ncbi.nlm.nih.gov/books/NBK4999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0000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3646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09976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00006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books/NBK53703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173573"/>
            <a:ext cx="9144000" cy="811733"/>
          </a:xfrm>
        </p:spPr>
        <p:txBody>
          <a:bodyPr>
            <a:normAutofit fontScale="90000"/>
          </a:bodyPr>
          <a:lstStyle/>
          <a:p>
            <a:r>
              <a:rPr lang="tr-TR" smtClean="0">
                <a:solidFill>
                  <a:srgbClr val="002060"/>
                </a:solidFill>
              </a:rPr>
              <a:t>HORMONES-2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25216" y="13429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i="1" u="sng" smtClean="0">
                <a:solidFill>
                  <a:srgbClr val="002060"/>
                </a:solidFill>
              </a:rPr>
              <a:t>Hypothyroidism</a:t>
            </a:r>
            <a:endParaRPr lang="tr-TR" sz="2400" b="1" i="1" u="sng">
              <a:solidFill>
                <a:srgbClr val="002060"/>
              </a:solidFill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927651" y="4806904"/>
            <a:ext cx="9601196" cy="104765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180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Basal metabolism</a:t>
            </a:r>
            <a:r>
              <a:rPr lang="tr-TR" sz="180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  <a:sym typeface="Symbol" pitchFamily="18" charset="2"/>
              </a:rPr>
              <a:t>, pale skin, hair</a:t>
            </a:r>
            <a:r>
              <a:rPr lang="tr-TR" sz="180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 </a:t>
            </a:r>
            <a:r>
              <a:rPr lang="tr-TR" sz="180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+ </a:t>
            </a:r>
            <a:r>
              <a:rPr lang="tr-TR" sz="1800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dry skin, </a:t>
            </a:r>
            <a:r>
              <a:rPr lang="tr-TR" altLang="tr-TR" sz="180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Slowness in </a:t>
            </a:r>
            <a:r>
              <a:rPr lang="tr-TR" altLang="tr-TR" sz="1800" smtClean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movements, </a:t>
            </a:r>
            <a:r>
              <a:rPr lang="tr-TR" altLang="tr-TR" sz="180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tendency to sleep, cold weakness, heart </a:t>
            </a:r>
            <a:r>
              <a:rPr lang="tr-TR" altLang="tr-TR" sz="1800" smtClean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rhythm</a:t>
            </a:r>
            <a:r>
              <a:rPr lang="tr-TR" sz="1800">
                <a:solidFill>
                  <a:srgbClr val="212121"/>
                </a:solidFill>
                <a:latin typeface="inherit"/>
                <a:cs typeface="Arial" panose="020B0604020202020204" pitchFamily="34" charset="0"/>
                <a:sym typeface="Symbol" pitchFamily="18" charset="2"/>
              </a:rPr>
              <a:t> </a:t>
            </a:r>
            <a:r>
              <a:rPr lang="tr-TR" altLang="tr-TR" sz="1800" smtClean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weight gain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25216" y="2059240"/>
            <a:ext cx="94421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b="1" i="1" u="sng" smtClean="0">
                <a:solidFill>
                  <a:srgbClr val="002060"/>
                </a:solidFill>
              </a:rPr>
              <a:t>Myxedema</a:t>
            </a:r>
            <a:endParaRPr lang="tr-TR" altLang="tr-TR" sz="2400" b="1" i="1" u="sng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212121"/>
              </a:solidFill>
              <a:latin typeface="inherit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Patients </a:t>
            </a:r>
            <a:r>
              <a:rPr lang="en-US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with no thyroid </a:t>
            </a:r>
            <a:r>
              <a:rPr lang="en-US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function</a:t>
            </a:r>
            <a:endParaRPr lang="tr-TR">
              <a:solidFill>
                <a:srgbClr val="212121"/>
              </a:solidFill>
              <a:latin typeface="inherit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Bagging </a:t>
            </a:r>
            <a:r>
              <a:rPr lang="en-US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under the eyes, swelling on the </a:t>
            </a:r>
            <a:r>
              <a:rPr lang="en-US" smtClean="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face</a:t>
            </a:r>
            <a:endParaRPr lang="tr-TR">
              <a:solidFill>
                <a:srgbClr val="212121"/>
              </a:solidFill>
              <a:latin typeface="inheri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2231"/>
            <a:ext cx="65" cy="2603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184719" y="6488668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https://www.thyroid.org/hyperthyroidism</a:t>
            </a:r>
            <a:r>
              <a:rPr lang="tr-TR">
                <a:hlinkClick r:id="rId3"/>
              </a:rPr>
              <a:t>/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4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8168" y="1512219"/>
            <a:ext cx="2600737" cy="1303867"/>
          </a:xfrm>
        </p:spPr>
        <p:txBody>
          <a:bodyPr>
            <a:normAutofit/>
          </a:bodyPr>
          <a:lstStyle/>
          <a:p>
            <a:r>
              <a:rPr lang="tr-TR" sz="2400" b="1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Cretenism:</a:t>
            </a:r>
            <a:endParaRPr lang="tr-TR" sz="2400" b="1" i="1" u="sng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tr-TR" sz="180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C</a:t>
            </a:r>
            <a:r>
              <a:rPr lang="en-US" sz="180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retinism is shaped as a result of excessive hypothyroidism seen in fetal life, infancy and childhood</a:t>
            </a:r>
            <a:endParaRPr lang="tr-TR" sz="1800">
              <a:solidFill>
                <a:srgbClr val="212121"/>
              </a:solidFill>
              <a:latin typeface="inherit"/>
              <a:cs typeface="Arial" panose="020B0604020202020204" pitchFamily="34" charset="0"/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Neurons, dendrites and axons cannot develop normally </a:t>
            </a:r>
            <a:endParaRPr lang="tr-TR" sz="1800">
              <a:solidFill>
                <a:srgbClr val="212121"/>
              </a:solidFill>
              <a:latin typeface="inherit"/>
              <a:cs typeface="Arial" panose="020B0604020202020204" pitchFamily="34" charset="0"/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>
                <a:solidFill>
                  <a:srgbClr val="212121"/>
                </a:solidFill>
                <a:latin typeface="inherit"/>
                <a:cs typeface="Arial" panose="020B0604020202020204" pitchFamily="34" charset="0"/>
              </a:rPr>
              <a:t>Characterized by growth failure and mental retardation</a:t>
            </a:r>
            <a:endParaRPr lang="tr-TR" sz="1800">
              <a:solidFill>
                <a:srgbClr val="212121"/>
              </a:solidFill>
              <a:latin typeface="inherit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992760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>
                <a:hlinkClick r:id="rId3"/>
              </a:rPr>
              <a:t>https://www.sciencedirect.com/topics/veterinary-science-and-veterinary-medicine/cretinism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3778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41" y="452046"/>
            <a:ext cx="9601196" cy="8334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Steroid Hormones</a:t>
            </a:r>
            <a:endParaRPr lang="tr-TR" sz="28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41" y="1470253"/>
            <a:ext cx="9601196" cy="19620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smtClean="0"/>
              <a:t>Mineralocorticoids and Glucocorticoids:</a:t>
            </a:r>
            <a:r>
              <a:rPr lang="tr-TR" smtClean="0"/>
              <a:t> Aldosterone, cortisol, cortizone</a:t>
            </a:r>
          </a:p>
          <a:p>
            <a:r>
              <a:rPr lang="tr-TR" b="1" smtClean="0"/>
              <a:t>Gonadal hormones (Androjens, Estrogens, Progestins): </a:t>
            </a:r>
            <a:r>
              <a:rPr lang="tr-TR" smtClean="0"/>
              <a:t>Testosterone, estradiol</a:t>
            </a:r>
            <a:r>
              <a:rPr lang="tr-TR"/>
              <a:t>, </a:t>
            </a:r>
            <a:r>
              <a:rPr lang="tr-TR" smtClean="0"/>
              <a:t>progesterone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824331" y="4050628"/>
            <a:ext cx="251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smtClean="0"/>
              <a:t>Adrenal Cortex</a:t>
            </a:r>
            <a:endParaRPr lang="tr-TR" sz="2400" b="1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5864087" y="4400442"/>
            <a:ext cx="622852" cy="46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6904382" y="4460256"/>
            <a:ext cx="636104" cy="40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4809780" y="4996609"/>
            <a:ext cx="635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Glucocortikoids     Mineralocortikoids  Gonadocorticoids           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7421218" y="4400442"/>
            <a:ext cx="2266121" cy="555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94509" y="97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i="1" smtClean="0">
                <a:solidFill>
                  <a:srgbClr val="00B050"/>
                </a:solidFill>
              </a:rPr>
              <a:t>Glucocorticoids: 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82475" y="2637164"/>
            <a:ext cx="10491849" cy="25073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Every cell in the body needs glucocorticoids for its normal functions. </a:t>
            </a:r>
            <a:endParaRPr lang="tr-TR" sz="2400"/>
          </a:p>
          <a:p>
            <a:r>
              <a:rPr lang="tr-TR" sz="2400" smtClean="0"/>
              <a:t>Maintaining </a:t>
            </a:r>
            <a:r>
              <a:rPr lang="tr-TR" sz="2400"/>
              <a:t>blood glucose levels </a:t>
            </a:r>
          </a:p>
          <a:p>
            <a:r>
              <a:rPr lang="en-US" sz="2400"/>
              <a:t>They ensure the maintenance of smooth muscle tone in the blood vessels and gastrointestinal tract. </a:t>
            </a:r>
            <a:endParaRPr lang="tr-TR" sz="2400"/>
          </a:p>
          <a:p>
            <a:r>
              <a:rPr lang="en-US" sz="2400"/>
              <a:t>Cortisol is a catabolic hormone that accelerates protein breakdown. (Peripheral tissues)</a:t>
            </a:r>
            <a:endParaRPr lang="tr-TR" sz="2400"/>
          </a:p>
          <a:p>
            <a:r>
              <a:rPr lang="en-US" sz="2400"/>
              <a:t> It activates fuel molecules to deal with trauma and stress situations.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969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47857" y="1271704"/>
            <a:ext cx="3148013" cy="1325563"/>
          </a:xfrm>
        </p:spPr>
        <p:txBody>
          <a:bodyPr/>
          <a:lstStyle/>
          <a:p>
            <a:r>
              <a:rPr lang="tr-TR" sz="28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Cortisone</a:t>
            </a:r>
            <a:endParaRPr lang="tr-TR" sz="28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5649" y="2430314"/>
            <a:ext cx="5710100" cy="3318936"/>
          </a:xfrm>
        </p:spPr>
        <p:txBody>
          <a:bodyPr>
            <a:normAutofit fontScale="92500" lnSpcReduction="10000"/>
          </a:bodyPr>
          <a:lstStyle/>
          <a:p>
            <a:r>
              <a:rPr lang="tr-TR" sz="2400" err="1"/>
              <a:t>Steroid</a:t>
            </a:r>
            <a:r>
              <a:rPr lang="tr-TR" sz="2400"/>
              <a:t> </a:t>
            </a:r>
            <a:r>
              <a:rPr lang="tr-TR" sz="2400" smtClean="0"/>
              <a:t>hormone</a:t>
            </a:r>
            <a:endParaRPr lang="tr-TR"/>
          </a:p>
          <a:p>
            <a:r>
              <a:rPr lang="tr-TR" sz="2400" smtClean="0"/>
              <a:t>Release from adrenal gland</a:t>
            </a:r>
          </a:p>
          <a:p>
            <a:r>
              <a:rPr lang="en-US" smtClean="0"/>
              <a:t>It </a:t>
            </a:r>
            <a:r>
              <a:rPr lang="en-US"/>
              <a:t>is the stress response hormone.</a:t>
            </a:r>
            <a:endParaRPr lang="tr-TR" sz="2400" smtClean="0"/>
          </a:p>
          <a:p>
            <a:r>
              <a:rPr lang="tr-TR" smtClean="0"/>
              <a:t>Supress immune system </a:t>
            </a:r>
            <a:r>
              <a:rPr lang="tr-TR"/>
              <a:t>, </a:t>
            </a:r>
            <a:r>
              <a:rPr lang="tr-TR" smtClean="0"/>
              <a:t>inflammation↓</a:t>
            </a:r>
          </a:p>
          <a:p>
            <a:r>
              <a:rPr lang="tr-TR" smtClean="0"/>
              <a:t>Blood pressure↑</a:t>
            </a:r>
          </a:p>
          <a:p>
            <a:r>
              <a:rPr lang="tr-TR" smtClean="0"/>
              <a:t>Fight or flight</a:t>
            </a:r>
            <a:endParaRPr lang="tr-TR"/>
          </a:p>
          <a:p>
            <a:r>
              <a:rPr lang="tr-TR" smtClean="0"/>
              <a:t>Short-term </a:t>
            </a:r>
            <a:r>
              <a:rPr lang="tr-TR"/>
              <a:t>pain relief</a:t>
            </a:r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143000" y="8940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i="1" smtClean="0">
                <a:solidFill>
                  <a:srgbClr val="00B050"/>
                </a:solidFill>
              </a:rPr>
              <a:t>Glucocorticoids: </a:t>
            </a:r>
            <a:endParaRPr lang="tr-TR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84228" y="565683"/>
            <a:ext cx="1388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Cortisole</a:t>
            </a:r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3882074" y="1523941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</a:t>
            </a:r>
            <a:r>
              <a:rPr lang="tr-TR" sz="2000" b="1">
                <a:solidFill>
                  <a:schemeClr val="tx1"/>
                </a:solidFill>
              </a:rPr>
              <a:t>Hypothalamus</a:t>
            </a:r>
          </a:p>
          <a:p>
            <a:r>
              <a:rPr lang="tr-TR" sz="2000" b="1" smtClean="0">
                <a:solidFill>
                  <a:schemeClr val="tx1"/>
                </a:solidFill>
              </a:rPr>
              <a:t>              CRH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882074" y="2761256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   </a:t>
            </a:r>
            <a:r>
              <a:rPr lang="tr-TR" sz="2000" b="1">
                <a:solidFill>
                  <a:schemeClr val="tx1"/>
                </a:solidFill>
              </a:rPr>
              <a:t> Pituitary</a:t>
            </a:r>
            <a:endParaRPr lang="tr-TR" sz="2000" b="1" smtClean="0">
              <a:solidFill>
                <a:schemeClr val="tx1"/>
              </a:solidFill>
            </a:endParaRPr>
          </a:p>
          <a:p>
            <a:r>
              <a:rPr lang="tr-TR" sz="2000" b="1" smtClean="0">
                <a:solidFill>
                  <a:schemeClr val="tx1"/>
                </a:solidFill>
              </a:rPr>
              <a:t>           ACTH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882074" y="4265377"/>
            <a:ext cx="2739724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    Adrenal glands</a:t>
            </a:r>
            <a:endParaRPr lang="tr-TR" sz="2000" b="1">
              <a:solidFill>
                <a:schemeClr val="tx1"/>
              </a:solidFill>
            </a:endParaRPr>
          </a:p>
        </p:txBody>
      </p:sp>
      <p:cxnSp>
        <p:nvCxnSpPr>
          <p:cNvPr id="7" name="Düz Bağlayıcı 6"/>
          <p:cNvCxnSpPr>
            <a:stCxn id="6" idx="3"/>
          </p:cNvCxnSpPr>
          <p:nvPr/>
        </p:nvCxnSpPr>
        <p:spPr>
          <a:xfrm flipV="1">
            <a:off x="6621798" y="4588542"/>
            <a:ext cx="640393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7288696" y="1766834"/>
            <a:ext cx="26504" cy="2821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6621798" y="1766834"/>
            <a:ext cx="6934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6595293" y="3084421"/>
            <a:ext cx="7066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6446369" y="3843130"/>
            <a:ext cx="1929005" cy="3165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Cortisol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7288696" y="4159646"/>
            <a:ext cx="0" cy="428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7315200" y="2989099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20" name="Metin kutusu 19"/>
          <p:cNvSpPr txBox="1"/>
          <p:nvPr/>
        </p:nvSpPr>
        <p:spPr>
          <a:xfrm>
            <a:off x="7310848" y="1686415"/>
            <a:ext cx="40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smtClean="0"/>
              <a:t>-</a:t>
            </a:r>
            <a:endParaRPr lang="tr-TR" sz="5400"/>
          </a:p>
        </p:txBody>
      </p:sp>
      <p:sp>
        <p:nvSpPr>
          <p:cNvPr id="21" name="Dikdörtgen 20"/>
          <p:cNvSpPr/>
          <p:nvPr/>
        </p:nvSpPr>
        <p:spPr>
          <a:xfrm>
            <a:off x="4974051" y="215455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  <p:sp>
        <p:nvSpPr>
          <p:cNvPr id="22" name="Dikdörtgen 21"/>
          <p:cNvSpPr/>
          <p:nvPr/>
        </p:nvSpPr>
        <p:spPr>
          <a:xfrm>
            <a:off x="4974051" y="343150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4143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77224" y="1117518"/>
            <a:ext cx="2992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Glucoccorticoids </a:t>
            </a:r>
            <a:endParaRPr lang="tr-TR" sz="28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36355" y="1692585"/>
            <a:ext cx="15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</a:rPr>
              <a:t>Cortisol</a:t>
            </a:r>
            <a:endParaRPr lang="tr-TR" sz="2800" i="1" u="sng" dirty="0">
              <a:solidFill>
                <a:srgbClr val="00206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496741" y="2762583"/>
            <a:ext cx="14711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mtClean="0"/>
              <a:t>Cortisol </a:t>
            </a:r>
            <a:r>
              <a:rPr lang="tr-TR" dirty="0" smtClean="0"/>
              <a:t>↑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231847" y="2762583"/>
            <a:ext cx="459613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 </a:t>
            </a:r>
            <a:r>
              <a:rPr lang="tr-TR" sz="2400" b="1" smtClean="0">
                <a:solidFill>
                  <a:srgbClr val="00B050"/>
                </a:solidFill>
              </a:rPr>
              <a:t>S</a:t>
            </a:r>
            <a:r>
              <a:rPr lang="en-US" sz="2400" b="1" smtClean="0">
                <a:solidFill>
                  <a:srgbClr val="00B050"/>
                </a:solidFill>
              </a:rPr>
              <a:t>tr</a:t>
            </a:r>
            <a:r>
              <a:rPr lang="tr-TR" sz="2400" b="1" smtClean="0">
                <a:solidFill>
                  <a:srgbClr val="00B050"/>
                </a:solidFill>
              </a:rPr>
              <a:t>ess </a:t>
            </a:r>
            <a:r>
              <a:rPr lang="en-US"/>
              <a:t> </a:t>
            </a:r>
            <a:r>
              <a:rPr lang="tr-TR" smtClean="0"/>
              <a:t>and low glucose cocentrations         </a:t>
            </a:r>
            <a:r>
              <a:rPr lang="en-US" dirty="0" smtClean="0"/>
              <a:t>→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8181608" y="2762583"/>
            <a:ext cx="39305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/>
              <a:t>→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861978" y="3592848"/>
            <a:ext cx="346620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Blood glucose(gluconeogenesis</a:t>
            </a:r>
            <a:r>
              <a:rPr lang="tr-TR" dirty="0" smtClean="0"/>
              <a:t>)↑ </a:t>
            </a:r>
            <a:r>
              <a:rPr lang="tr-TR" err="1" smtClean="0"/>
              <a:t>immune</a:t>
            </a:r>
            <a:r>
              <a:rPr lang="tr-TR" smtClean="0"/>
              <a:t> system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788409" y="2854916"/>
            <a:ext cx="1219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Function: 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7967863" y="4455936"/>
            <a:ext cx="346620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dirty="0"/>
              <a:t>P</a:t>
            </a:r>
            <a:r>
              <a:rPr lang="en-US" err="1" smtClean="0"/>
              <a:t>otent</a:t>
            </a:r>
            <a:r>
              <a:rPr lang="en-US" smtClean="0"/>
              <a:t> anti-inflammat</a:t>
            </a:r>
            <a:r>
              <a:rPr lang="tr-TR" smtClean="0"/>
              <a:t>ory and </a:t>
            </a:r>
            <a:r>
              <a:rPr lang="en-US" smtClean="0"/>
              <a:t>immunosuppressive</a:t>
            </a:r>
            <a:r>
              <a:rPr lang="tr-TR" smtClean="0"/>
              <a:t> properties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1436355" y="4225739"/>
            <a:ext cx="179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solidFill>
                  <a:srgbClr val="FF0000"/>
                </a:solidFill>
              </a:rPr>
              <a:t>Active Steroids</a:t>
            </a:r>
          </a:p>
          <a:p>
            <a:r>
              <a:rPr lang="tr-TR" smtClean="0"/>
              <a:t>Cortizol </a:t>
            </a:r>
          </a:p>
          <a:p>
            <a:r>
              <a:rPr lang="tr-TR" smtClean="0"/>
              <a:t>CortiCosteron</a:t>
            </a:r>
          </a:p>
          <a:p>
            <a:r>
              <a:rPr lang="tr-TR" smtClean="0"/>
              <a:t>Prednisolon</a:t>
            </a:r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379304" y="4455936"/>
            <a:ext cx="1620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999967" y="4203506"/>
            <a:ext cx="296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solidFill>
                  <a:srgbClr val="FF0000"/>
                </a:solidFill>
              </a:rPr>
              <a:t>Inactive Steroids</a:t>
            </a:r>
          </a:p>
          <a:p>
            <a:r>
              <a:rPr lang="tr-TR" b="1" smtClean="0">
                <a:solidFill>
                  <a:srgbClr val="FF0000"/>
                </a:solidFill>
              </a:rPr>
              <a:t>C</a:t>
            </a:r>
            <a:r>
              <a:rPr lang="tr-TR" smtClean="0"/>
              <a:t>ortizone</a:t>
            </a:r>
          </a:p>
          <a:p>
            <a:r>
              <a:rPr lang="tr-TR" smtClean="0"/>
              <a:t>11-dehidroksikortikosteron</a:t>
            </a:r>
          </a:p>
          <a:p>
            <a:r>
              <a:rPr lang="tr-TR" smtClean="0"/>
              <a:t>Prednison </a:t>
            </a:r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3291048" y="4054513"/>
            <a:ext cx="179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11beta HSD</a:t>
            </a:r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529912" y="1818184"/>
            <a:ext cx="7291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Its full scientific name is 11-beta, 17-alpha, 21-trihydroxypregn-4-en-3,20-dion</a:t>
            </a:r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9398009" y="6642556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https://www.ncbi.nlm.nih.gov/books/NBK538239/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22623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8185" y="4492487"/>
            <a:ext cx="3246783" cy="1603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171578" y="728870"/>
            <a:ext cx="3680582" cy="18301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945433" y="2402145"/>
            <a:ext cx="3246783" cy="1603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093166" y="3949525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/>
              <a:t>Adipose Tissue</a:t>
            </a:r>
            <a:endParaRPr lang="tr-TR" sz="3200"/>
          </a:p>
        </p:txBody>
      </p:sp>
      <p:sp>
        <p:nvSpPr>
          <p:cNvPr id="13" name="Metin kutusu 12"/>
          <p:cNvSpPr txBox="1"/>
          <p:nvPr/>
        </p:nvSpPr>
        <p:spPr>
          <a:xfrm>
            <a:off x="5414853" y="354605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/>
              <a:t>Muscle</a:t>
            </a:r>
            <a:endParaRPr lang="tr-TR" sz="3200"/>
          </a:p>
        </p:txBody>
      </p:sp>
      <p:sp>
        <p:nvSpPr>
          <p:cNvPr id="33" name="Metin kutusu 32"/>
          <p:cNvSpPr txBox="1"/>
          <p:nvPr/>
        </p:nvSpPr>
        <p:spPr>
          <a:xfrm>
            <a:off x="5018006" y="4327474"/>
            <a:ext cx="3202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Protein degredation </a:t>
            </a:r>
            <a:r>
              <a:rPr lang="tr-TR"/>
              <a:t>↑ </a:t>
            </a:r>
            <a:endParaRPr lang="tr-TR" smtClean="0"/>
          </a:p>
          <a:p>
            <a:r>
              <a:rPr lang="tr-TR" smtClean="0"/>
              <a:t>Protein synthesis </a:t>
            </a:r>
            <a:r>
              <a:rPr lang="tr-TR"/>
              <a:t>↓ </a:t>
            </a:r>
            <a:endParaRPr lang="tr-TR" smtClean="0"/>
          </a:p>
          <a:p>
            <a:r>
              <a:rPr lang="tr-TR" smtClean="0"/>
              <a:t>Glucose use </a:t>
            </a:r>
            <a:r>
              <a:rPr lang="tr-TR"/>
              <a:t>↓ </a:t>
            </a:r>
            <a:endParaRPr lang="tr-TR" smtClean="0"/>
          </a:p>
          <a:p>
            <a:r>
              <a:rPr lang="tr-TR" smtClean="0"/>
              <a:t>Glucose uptake</a:t>
            </a:r>
            <a:r>
              <a:rPr lang="tr-TR"/>
              <a:t> ↓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093166" y="4823286"/>
            <a:ext cx="302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Lipolysis </a:t>
            </a:r>
            <a:r>
              <a:rPr lang="tr-TR"/>
              <a:t>↑ </a:t>
            </a:r>
            <a:endParaRPr lang="tr-TR" smtClean="0"/>
          </a:p>
          <a:p>
            <a:r>
              <a:rPr lang="tr-TR" smtClean="0"/>
              <a:t>Glucose use </a:t>
            </a:r>
            <a:r>
              <a:rPr lang="tr-TR"/>
              <a:t>↓ 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070099" y="841728"/>
            <a:ext cx="4101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smtClean="0"/>
              <a:t>Gluconeogenesis ↑</a:t>
            </a:r>
            <a:endParaRPr lang="tr-TR" sz="1600"/>
          </a:p>
          <a:p>
            <a:r>
              <a:rPr lang="tr-TR" sz="1600"/>
              <a:t> </a:t>
            </a:r>
            <a:r>
              <a:rPr lang="tr-TR" sz="1600" smtClean="0"/>
              <a:t>Glycogenolysis↑</a:t>
            </a:r>
            <a:endParaRPr lang="tr-TR" sz="1600"/>
          </a:p>
          <a:p>
            <a:r>
              <a:rPr lang="tr-TR" sz="1600"/>
              <a:t> </a:t>
            </a:r>
            <a:r>
              <a:rPr lang="tr-TR" sz="1600" smtClean="0"/>
              <a:t>Ketogenesis ↑</a:t>
            </a:r>
            <a:endParaRPr lang="tr-TR" sz="1600"/>
          </a:p>
          <a:p>
            <a:r>
              <a:rPr lang="tr-TR" sz="1600"/>
              <a:t> </a:t>
            </a:r>
            <a:r>
              <a:rPr lang="tr-TR" sz="1600" smtClean="0"/>
              <a:t>Lipolysis </a:t>
            </a:r>
            <a:r>
              <a:rPr lang="tr-TR" sz="1600"/>
              <a:t>↑</a:t>
            </a:r>
          </a:p>
          <a:p>
            <a:r>
              <a:rPr lang="tr-TR" sz="1600"/>
              <a:t> </a:t>
            </a:r>
            <a:r>
              <a:rPr lang="tr-TR" sz="1600" smtClean="0"/>
              <a:t>Lipogenesis↓</a:t>
            </a:r>
          </a:p>
          <a:p>
            <a:r>
              <a:rPr lang="tr-TR" sz="1600" smtClean="0"/>
              <a:t>Glycogen synthesis</a:t>
            </a:r>
            <a:r>
              <a:rPr lang="tr-TR" sz="1600"/>
              <a:t> ↓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2940822" y="303611"/>
            <a:ext cx="1001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/>
              <a:t>Liver</a:t>
            </a:r>
            <a:endParaRPr lang="tr-TR" sz="3200"/>
          </a:p>
        </p:txBody>
      </p:sp>
      <p:sp>
        <p:nvSpPr>
          <p:cNvPr id="29" name="Oval 28"/>
          <p:cNvSpPr/>
          <p:nvPr/>
        </p:nvSpPr>
        <p:spPr>
          <a:xfrm>
            <a:off x="4415265" y="4005659"/>
            <a:ext cx="3246783" cy="1603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8510960" y="2860402"/>
            <a:ext cx="159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smtClean="0"/>
              <a:t>Pankreas</a:t>
            </a:r>
            <a:endParaRPr lang="tr-TR" sz="3200"/>
          </a:p>
        </p:txBody>
      </p:sp>
      <p:sp>
        <p:nvSpPr>
          <p:cNvPr id="36" name="Metin kutusu 35"/>
          <p:cNvSpPr txBox="1"/>
          <p:nvPr/>
        </p:nvSpPr>
        <p:spPr>
          <a:xfrm>
            <a:off x="7516449" y="3404843"/>
            <a:ext cx="320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</a:t>
            </a:r>
            <a:r>
              <a:rPr lang="tr-TR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cxnSp>
        <p:nvCxnSpPr>
          <p:cNvPr id="37" name="Düz Ok Bağlayıcısı 36"/>
          <p:cNvCxnSpPr/>
          <p:nvPr/>
        </p:nvCxnSpPr>
        <p:spPr>
          <a:xfrm flipH="1" flipV="1">
            <a:off x="5547638" y="1630017"/>
            <a:ext cx="2243688" cy="928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7344190" y="257725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Glukagon↑</a:t>
            </a:r>
            <a:endParaRPr lang="tr-TR" b="1">
              <a:solidFill>
                <a:srgbClr val="00B05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962442" y="4550099"/>
            <a:ext cx="3950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mtClean="0">
                <a:solidFill>
                  <a:srgbClr val="00B050"/>
                </a:solidFill>
              </a:rPr>
              <a:t>Increase Cortisol</a:t>
            </a:r>
            <a:r>
              <a:rPr lang="tr-TR" sz="3200">
                <a:solidFill>
                  <a:srgbClr val="00B050"/>
                </a:solidFill>
              </a:rPr>
              <a:t>, glukagon, epinefrin </a:t>
            </a:r>
            <a:r>
              <a:rPr lang="tr-TR" sz="3200" smtClean="0">
                <a:solidFill>
                  <a:srgbClr val="00B050"/>
                </a:solidFill>
              </a:rPr>
              <a:t>secreation</a:t>
            </a:r>
            <a:endParaRPr lang="tr-TR" sz="3200">
              <a:solidFill>
                <a:srgbClr val="00B050"/>
              </a:solidFill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857245" y="728870"/>
            <a:ext cx="15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</a:rPr>
              <a:t>Cortisol</a:t>
            </a:r>
            <a:endParaRPr lang="tr-TR" sz="2800" i="1" u="sng" dirty="0">
              <a:solidFill>
                <a:srgbClr val="002060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6784945" y="6445060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https://www.ncbi.nlm.nih.gov/books/NBK538239/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41312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907" y="1484775"/>
            <a:ext cx="9130145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Tx/>
              <a:buChar char="-"/>
            </a:pPr>
            <a:endParaRPr lang="tr-TR" sz="22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2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/>
              <a:t>I</a:t>
            </a:r>
            <a:r>
              <a:rPr lang="en-US" sz="2400" smtClean="0"/>
              <a:t>t </a:t>
            </a:r>
            <a:r>
              <a:rPr lang="en-US" sz="2400"/>
              <a:t>provides sodium reabsorption through distal tubules and collecting ducts</a:t>
            </a:r>
            <a:endParaRPr lang="tr-T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Regulates </a:t>
            </a:r>
            <a:r>
              <a:rPr lang="en-US" sz="2400"/>
              <a:t>fluid and sodium balance </a:t>
            </a:r>
            <a:endParaRPr lang="tr-TR" sz="2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For </a:t>
            </a:r>
            <a:r>
              <a:rPr lang="en-US" sz="2400"/>
              <a:t>normal metabolism of fat, carbohydrate and proteins, the body needs a certain amount of water and sodium. </a:t>
            </a:r>
            <a:endParaRPr lang="tr-TR" sz="24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In </a:t>
            </a:r>
            <a:r>
              <a:rPr lang="en-US" sz="2400"/>
              <a:t>aldosterone deficiency, deterioration in water and sodium balance causes organ damage.</a:t>
            </a:r>
            <a:endParaRPr lang="tr-TR" sz="2400"/>
          </a:p>
          <a:p>
            <a:endParaRPr lang="tr-TR" sz="22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altLang="tr-T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2000" dirty="0">
              <a:solidFill>
                <a:srgbClr val="21212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38907" y="1464011"/>
            <a:ext cx="195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</a:rPr>
              <a:t>Aldosterone</a:t>
            </a:r>
            <a:endParaRPr lang="tr-TR" sz="2800" i="1" u="sng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093" y="8430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i="1" smtClean="0">
                <a:solidFill>
                  <a:srgbClr val="00B050"/>
                </a:solidFill>
              </a:rPr>
              <a:t>Mineralocorticoids </a:t>
            </a:r>
            <a:endParaRPr lang="tr-TR" sz="2800" i="1" dirty="0">
              <a:solidFill>
                <a:srgbClr val="00B05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309920" y="6496893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https://www.ncbi.nlm.nih.gov/books/NBK470339/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38029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36665" y="4139767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3145815" y="2023067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806625" y="5065792"/>
            <a:ext cx="45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64009" y="3141020"/>
            <a:ext cx="48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↓</a:t>
            </a:r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028946" y="1451599"/>
            <a:ext cx="2450289" cy="5532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smtClean="0">
                <a:solidFill>
                  <a:schemeClr val="tx1"/>
                </a:solidFill>
              </a:rPr>
              <a:t>Blood pressure ↓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332383" y="2496562"/>
            <a:ext cx="2438400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mtClean="0"/>
              <a:t>       </a:t>
            </a:r>
            <a:r>
              <a:rPr lang="tr-TR" sz="2000" b="1" smtClean="0">
                <a:solidFill>
                  <a:schemeClr val="tx1"/>
                </a:solidFill>
              </a:rPr>
              <a:t>Kidney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209011" y="3567743"/>
            <a:ext cx="2438400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mtClean="0"/>
              <a:t>          </a:t>
            </a:r>
            <a:r>
              <a:rPr lang="tr-TR" sz="2000" b="1">
                <a:solidFill>
                  <a:schemeClr val="tx1"/>
                </a:solidFill>
              </a:rPr>
              <a:t>Renin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834887" y="4478126"/>
            <a:ext cx="6917635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    Angiotensinogen→ Angiotensin I</a:t>
            </a:r>
            <a:r>
              <a:rPr lang="tr-TR" sz="2000" b="1">
                <a:solidFill>
                  <a:schemeClr val="tx1"/>
                </a:solidFill>
              </a:rPr>
              <a:t> </a:t>
            </a:r>
            <a:r>
              <a:rPr lang="tr-TR" sz="2000" b="1" smtClean="0">
                <a:solidFill>
                  <a:schemeClr val="tx1"/>
                </a:solidFill>
              </a:rPr>
              <a:t>   →    </a:t>
            </a:r>
            <a:r>
              <a:rPr lang="tr-TR" sz="2000" b="1">
                <a:solidFill>
                  <a:schemeClr val="tx1"/>
                </a:solidFill>
              </a:rPr>
              <a:t>Angiotensin </a:t>
            </a:r>
            <a:r>
              <a:rPr lang="tr-TR" sz="2000" b="1" smtClean="0">
                <a:solidFill>
                  <a:schemeClr val="tx1"/>
                </a:solidFill>
              </a:rPr>
              <a:t>II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141577" y="5142696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1597861" y="5596079"/>
            <a:ext cx="3419870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Bind to spesific receptors on adrenal cortax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067261" y="463816"/>
            <a:ext cx="8989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Aldosterone</a:t>
            </a:r>
            <a:endParaRPr lang="tr-TR" sz="3200" i="1" u="sng" dirty="0">
              <a:solidFill>
                <a:srgbClr val="002060"/>
              </a:solidFill>
            </a:endParaRPr>
          </a:p>
          <a:p>
            <a:endParaRPr lang="tr-TR" sz="3200" i="1" u="sng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40869" y="4457077"/>
            <a:ext cx="63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ACE</a:t>
            </a:r>
            <a:endParaRPr lang="tr-TR"/>
          </a:p>
        </p:txBody>
      </p:sp>
      <p:sp>
        <p:nvSpPr>
          <p:cNvPr id="5" name="Dikdörtgen 4"/>
          <p:cNvSpPr/>
          <p:nvPr/>
        </p:nvSpPr>
        <p:spPr>
          <a:xfrm rot="16200000">
            <a:off x="5004301" y="5453835"/>
            <a:ext cx="706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5570962" y="5512028"/>
            <a:ext cx="2726142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Aldosteron secretion↑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 rot="16200000">
            <a:off x="8128454" y="5473849"/>
            <a:ext cx="706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8858245" y="5512028"/>
            <a:ext cx="2481152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Sodium reabsorbtion↑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8858245" y="4509099"/>
            <a:ext cx="2481152" cy="646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smtClean="0">
                <a:solidFill>
                  <a:schemeClr val="tx1"/>
                </a:solidFill>
              </a:rPr>
              <a:t>Blood pressure↑</a:t>
            </a:r>
            <a:endParaRPr lang="tr-TR" sz="2000" b="1">
              <a:solidFill>
                <a:schemeClr val="tx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680129" y="1743939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>
                <a:solidFill>
                  <a:srgbClr val="002060"/>
                </a:solidFill>
              </a:rPr>
              <a:t>Renin Angiotensin </a:t>
            </a:r>
            <a:r>
              <a:rPr lang="tr-TR" sz="3200" i="1" u="sng" smtClean="0">
                <a:solidFill>
                  <a:srgbClr val="002060"/>
                </a:solidFill>
              </a:rPr>
              <a:t>system</a:t>
            </a:r>
            <a:endParaRPr lang="tr-TR" sz="3200" i="1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095" y="2259380"/>
            <a:ext cx="9144000" cy="955032"/>
          </a:xfrm>
        </p:spPr>
        <p:txBody>
          <a:bodyPr/>
          <a:lstStyle/>
          <a:p>
            <a:r>
              <a:rPr lang="tr-TR" smtClean="0"/>
              <a:t>THYROID HORMONES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0086" y="3922643"/>
            <a:ext cx="6654017" cy="89452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r-TR" b="1">
                <a:solidFill>
                  <a:srgbClr val="002060"/>
                </a:solidFill>
              </a:rPr>
              <a:t>T3 </a:t>
            </a:r>
            <a:r>
              <a:rPr lang="tr-TR" b="1" smtClean="0">
                <a:solidFill>
                  <a:srgbClr val="002060"/>
                </a:solidFill>
              </a:rPr>
              <a:t>and T4 </a:t>
            </a:r>
            <a:r>
              <a:rPr lang="tr-TR" b="1" dirty="0">
                <a:solidFill>
                  <a:srgbClr val="002060"/>
                </a:solidFill>
              </a:rPr>
              <a:t>(triiyodotironin, </a:t>
            </a:r>
            <a:r>
              <a:rPr lang="tr-TR" b="1">
                <a:solidFill>
                  <a:srgbClr val="002060"/>
                </a:solidFill>
              </a:rPr>
              <a:t>tetraiyodotironin)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672003" y="4369903"/>
            <a:ext cx="54953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mtClean="0">
                <a:solidFill>
                  <a:srgbClr val="002060"/>
                </a:solidFill>
              </a:rPr>
              <a:t>Thyroid </a:t>
            </a:r>
            <a:r>
              <a:rPr lang="en-US" sz="2100" b="1">
                <a:solidFill>
                  <a:srgbClr val="002060"/>
                </a:solidFill>
              </a:rPr>
              <a:t>hormone receptors are in the nucleus.</a:t>
            </a:r>
            <a:endParaRPr lang="tr-TR" sz="2100" b="1" dirty="0">
              <a:solidFill>
                <a:srgbClr val="002060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525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208" y="500061"/>
            <a:ext cx="6304722" cy="944425"/>
          </a:xfrm>
          <a:noFill/>
        </p:spPr>
        <p:txBody>
          <a:bodyPr>
            <a:noAutofit/>
          </a:bodyPr>
          <a:lstStyle/>
          <a:p>
            <a:r>
              <a:rPr lang="tr-TR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Adrenal </a:t>
            </a:r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Gland Disease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5" y="2464166"/>
            <a:ext cx="5171660" cy="3318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altLang="tr-TR" b="1" i="1" u="sng" smtClean="0">
                <a:solidFill>
                  <a:schemeClr val="accent1">
                    <a:lumMod val="75000"/>
                  </a:schemeClr>
                </a:solidFill>
              </a:rPr>
              <a:t>Hipersecretion:</a:t>
            </a:r>
            <a:r>
              <a:rPr lang="tr-TR" b="1" i="1" u="sng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/>
              <a:t>Cushing’s</a:t>
            </a:r>
            <a:r>
              <a:rPr lang="tr-TR" dirty="0"/>
              <a:t> </a:t>
            </a:r>
            <a:r>
              <a:rPr lang="tr-TR"/>
              <a:t>Sendrom </a:t>
            </a:r>
          </a:p>
          <a:p>
            <a:r>
              <a:rPr lang="tr-TR" b="1" i="1" u="sng" smtClean="0">
                <a:solidFill>
                  <a:schemeClr val="accent1">
                    <a:lumMod val="75000"/>
                  </a:schemeClr>
                </a:solidFill>
              </a:rPr>
              <a:t>Hyposecretion:   </a:t>
            </a:r>
            <a:r>
              <a:rPr lang="tr-TR" err="1"/>
              <a:t>Addison’s</a:t>
            </a:r>
            <a:r>
              <a:rPr lang="tr-TR"/>
              <a:t> </a:t>
            </a:r>
            <a:r>
              <a:rPr lang="tr-TR" smtClean="0"/>
              <a:t>Disease</a:t>
            </a:r>
            <a:endParaRPr lang="tr-TR" dirty="0"/>
          </a:p>
          <a:p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25648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6049314" y="972274"/>
            <a:ext cx="5811982" cy="54014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i="1" u="sng">
                <a:ln w="3175" cmpd="sng">
                  <a:noFill/>
                </a:ln>
                <a:solidFill>
                  <a:srgbClr val="002060"/>
                </a:solidFill>
              </a:rPr>
              <a:t>Cushing's </a:t>
            </a:r>
            <a:r>
              <a:rPr lang="tr-TR" sz="3200" i="1" u="sng">
                <a:ln w="3175" cmpd="sng">
                  <a:noFill/>
                </a:ln>
                <a:solidFill>
                  <a:srgbClr val="002060"/>
                </a:solidFill>
              </a:rPr>
              <a:t>sendrom</a:t>
            </a:r>
            <a:r>
              <a:rPr lang="en-US" sz="3200" i="1" u="sng">
                <a:ln w="3175" cmpd="sng">
                  <a:noFill/>
                </a:ln>
                <a:solidFill>
                  <a:srgbClr val="002060"/>
                </a:solidFill>
              </a:rPr>
              <a:t>: </a:t>
            </a:r>
            <a:endParaRPr lang="tr-TR" sz="3200" i="1" u="sng">
              <a:ln w="3175" cmpd="sng">
                <a:noFill/>
              </a:ln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000">
                <a:solidFill>
                  <a:srgbClr val="212121"/>
                </a:solidFill>
                <a:latin typeface="inherit"/>
              </a:rPr>
              <a:t>E</a:t>
            </a:r>
            <a:r>
              <a:rPr lang="en-US" sz="2000">
                <a:solidFill>
                  <a:srgbClr val="212121"/>
                </a:solidFill>
                <a:latin typeface="inherit"/>
              </a:rPr>
              <a:t>xcessive production of ACTH is seen.</a:t>
            </a:r>
            <a:endParaRPr lang="tr-TR" sz="2000">
              <a:solidFill>
                <a:srgbClr val="212121"/>
              </a:solidFill>
              <a:latin typeface="inherit"/>
            </a:endParaRPr>
          </a:p>
          <a:p>
            <a:pPr marL="342900" indent="-342900">
              <a:buFontTx/>
              <a:buChar char="-"/>
            </a:pPr>
            <a:r>
              <a:rPr lang="tr-TR" altLang="tr-TR" sz="2000">
                <a:solidFill>
                  <a:srgbClr val="212121"/>
                </a:solidFill>
                <a:latin typeface="inherit"/>
              </a:rPr>
              <a:t>Abnormal cortisol release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212121"/>
                </a:solidFill>
                <a:latin typeface="inherit"/>
              </a:rPr>
              <a:t>Cortisol secreting tumor of the adrenal cortex</a:t>
            </a:r>
            <a:endParaRPr lang="tr-TR" sz="2000">
              <a:solidFill>
                <a:srgbClr val="212121"/>
              </a:solidFill>
              <a:latin typeface="inherit"/>
            </a:endParaRPr>
          </a:p>
          <a:p>
            <a:pPr marL="342900" indent="-342900">
              <a:buFontTx/>
              <a:buChar char="-"/>
            </a:pPr>
            <a:r>
              <a:rPr lang="tr-TR" altLang="tr-TR" sz="2000">
                <a:solidFill>
                  <a:srgbClr val="212121"/>
                </a:solidFill>
                <a:latin typeface="inherit"/>
              </a:rPr>
              <a:t>Mobilization of fats from the underside of the body, </a:t>
            </a:r>
          </a:p>
          <a:p>
            <a:pPr marL="342900" indent="-342900">
              <a:buFontTx/>
              <a:buChar char="-"/>
            </a:pPr>
            <a:r>
              <a:rPr lang="tr-TR" altLang="tr-TR" sz="2000">
                <a:solidFill>
                  <a:srgbClr val="212121"/>
                </a:solidFill>
                <a:latin typeface="inherit"/>
              </a:rPr>
              <a:t>Excessive storage of the chest and upper abdomen</a:t>
            </a:r>
          </a:p>
          <a:p>
            <a:pPr marL="342900" indent="-342900">
              <a:buFontTx/>
              <a:buChar char="-"/>
            </a:pPr>
            <a:r>
              <a:rPr lang="tr-TR" altLang="tr-TR" sz="2000">
                <a:solidFill>
                  <a:srgbClr val="212121"/>
                </a:solidFill>
                <a:latin typeface="inherit"/>
              </a:rPr>
              <a:t>Edema in the face 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212121"/>
                </a:solidFill>
                <a:latin typeface="inherit"/>
              </a:rPr>
              <a:t>Purplish lines in subcutaneous tissues</a:t>
            </a:r>
            <a:endParaRPr lang="tr-TR" sz="2000">
              <a:solidFill>
                <a:srgbClr val="212121"/>
              </a:solidFill>
              <a:latin typeface="inherit"/>
            </a:endParaRPr>
          </a:p>
          <a:p>
            <a:pPr marL="342900" indent="-342900">
              <a:buFontTx/>
              <a:buChar char="-"/>
            </a:pPr>
            <a:endParaRPr lang="tr-TR" sz="2200"/>
          </a:p>
          <a:p>
            <a:endParaRPr lang="tr-TR" sz="2000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6784945" y="6445060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https://www.ncbi.nlm.nih.gov/books/NBK538239/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20346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Addison Disease</a:t>
            </a:r>
            <a:endParaRPr lang="tr-TR" sz="3200" i="1" u="sng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50915"/>
            <a:ext cx="9601196" cy="3318936"/>
          </a:xfrm>
        </p:spPr>
        <p:txBody>
          <a:bodyPr/>
          <a:lstStyle/>
          <a:p>
            <a:r>
              <a:rPr lang="tr-TR"/>
              <a:t>Hypocortisolism, hypoaldosteronism</a:t>
            </a:r>
          </a:p>
          <a:p>
            <a:r>
              <a:rPr lang="tr-TR" altLang="tr-TR"/>
              <a:t>Symptoms of Addison's disease are weight loss, hyperpigmentation and fatigue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873737" y="6642556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https://www.ncbi.nlm.nih.gov/books/NBK470339/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1973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120745" cy="4351338"/>
          </a:xfrm>
        </p:spPr>
        <p:txBody>
          <a:bodyPr>
            <a:normAutofit lnSpcReduction="10000"/>
          </a:bodyPr>
          <a:lstStyle/>
          <a:p>
            <a:r>
              <a:rPr lang="tr-TR" smtClean="0"/>
              <a:t>Male </a:t>
            </a:r>
            <a:r>
              <a:rPr lang="tr-TR" sz="2400" smtClean="0"/>
              <a:t>sex hormon</a:t>
            </a:r>
            <a:endParaRPr lang="tr-TR" sz="2400" dirty="0"/>
          </a:p>
          <a:p>
            <a:r>
              <a:rPr lang="tr-TR" sz="2400" dirty="0" err="1"/>
              <a:t>Anabolic</a:t>
            </a:r>
            <a:r>
              <a:rPr lang="tr-TR" sz="2400" dirty="0"/>
              <a:t> </a:t>
            </a:r>
            <a:r>
              <a:rPr lang="tr-TR" sz="2400" err="1"/>
              <a:t>hormone</a:t>
            </a:r>
            <a:r>
              <a:rPr lang="tr-TR" sz="2400"/>
              <a:t> </a:t>
            </a:r>
            <a:r>
              <a:rPr lang="tr-TR" sz="2400" smtClean="0"/>
              <a:t>(Muscle mass↑</a:t>
            </a:r>
            <a:r>
              <a:rPr lang="tr-TR" sz="2400"/>
              <a:t>, </a:t>
            </a:r>
            <a:r>
              <a:rPr lang="tr-TR" sz="2400" smtClean="0"/>
              <a:t>bone density ↑</a:t>
            </a:r>
            <a:r>
              <a:rPr lang="tr-TR" sz="2400"/>
              <a:t>)</a:t>
            </a:r>
            <a:endParaRPr lang="tr-TR" sz="2400" dirty="0"/>
          </a:p>
          <a:p>
            <a:r>
              <a:rPr lang="tr-TR" sz="2400">
                <a:solidFill>
                  <a:srgbClr val="00B050"/>
                </a:solidFill>
              </a:rPr>
              <a:t>Testis </a:t>
            </a:r>
            <a:r>
              <a:rPr lang="tr-TR" smtClean="0"/>
              <a:t>and </a:t>
            </a:r>
            <a:r>
              <a:rPr lang="tr-TR" sz="2400" smtClean="0">
                <a:solidFill>
                  <a:srgbClr val="00B050"/>
                </a:solidFill>
              </a:rPr>
              <a:t>prostate</a:t>
            </a:r>
            <a:r>
              <a:rPr lang="tr-TR" sz="2400" smtClean="0"/>
              <a:t> development, spermatogenesis</a:t>
            </a:r>
            <a:endParaRPr lang="tr-TR" sz="2400" dirty="0"/>
          </a:p>
          <a:p>
            <a:r>
              <a:rPr lang="tr-TR" sz="2400" smtClean="0">
                <a:hlinkClick r:id="rId3" tooltip="Secondary sexual characteristic"/>
              </a:rPr>
              <a:t>Sekonder sex </a:t>
            </a:r>
            <a:r>
              <a:rPr lang="tr-TR" smtClean="0">
                <a:hlinkClick r:id="rId3" tooltip="Secondary sexual characteristic"/>
              </a:rPr>
              <a:t>character development</a:t>
            </a:r>
            <a:r>
              <a:rPr lang="tr-TR" smtClean="0"/>
              <a:t> </a:t>
            </a:r>
            <a:r>
              <a:rPr lang="tr-TR" sz="2400" smtClean="0"/>
              <a:t>(muscle mass, bosy hair)</a:t>
            </a:r>
          </a:p>
          <a:p>
            <a:r>
              <a:rPr lang="tr-TR"/>
              <a:t>Sex organ maturation</a:t>
            </a:r>
          </a:p>
          <a:p>
            <a:r>
              <a:rPr lang="tr-TR"/>
              <a:t>Formation of scrotum  (fetus)</a:t>
            </a:r>
          </a:p>
          <a:p>
            <a:r>
              <a:rPr lang="tr-TR"/>
              <a:t>A deepiening of the voice (puberty)</a:t>
            </a:r>
          </a:p>
          <a:p>
            <a:r>
              <a:rPr lang="tr-TR"/>
              <a:t>Facial hair growth</a:t>
            </a:r>
          </a:p>
          <a:p>
            <a:r>
              <a:rPr lang="tr-TR"/>
              <a:t>Prevention of osteoporosis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01086" y="7977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i="1" smtClean="0">
                <a:solidFill>
                  <a:srgbClr val="00B050"/>
                </a:solidFill>
              </a:rPr>
              <a:t>Gonadal Hormones:</a:t>
            </a:r>
            <a:endParaRPr lang="tr-TR" sz="2400" i="1" u="sng" dirty="0" smtClean="0">
              <a:solidFill>
                <a:srgbClr val="002060"/>
              </a:solidFill>
            </a:endParaRPr>
          </a:p>
        </p:txBody>
      </p:sp>
      <p:sp>
        <p:nvSpPr>
          <p:cNvPr id="2" name="AutoShape 2" descr="Image result for testoster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Image result for testoster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Sağ Ayraç 6"/>
          <p:cNvSpPr/>
          <p:nvPr/>
        </p:nvSpPr>
        <p:spPr>
          <a:xfrm>
            <a:off x="5618018" y="3782290"/>
            <a:ext cx="955964" cy="21197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6774873" y="4505096"/>
            <a:ext cx="262777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400" b="1" i="1" smtClean="0">
                <a:solidFill>
                  <a:srgbClr val="00B050"/>
                </a:solidFill>
              </a:rPr>
              <a:t>Androgenic effects</a:t>
            </a:r>
            <a:endParaRPr lang="tr-TR" sz="2400" b="1" i="1" dirty="0">
              <a:solidFill>
                <a:srgbClr val="00B05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01086" y="2219334"/>
            <a:ext cx="24041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i="1" smtClean="0">
                <a:solidFill>
                  <a:srgbClr val="00B050"/>
                </a:solidFill>
              </a:rPr>
              <a:t>Anabolic effects</a:t>
            </a:r>
            <a:endParaRPr lang="tr-TR" sz="2400" b="1" i="1" dirty="0">
              <a:solidFill>
                <a:srgbClr val="00B05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101086" y="1259439"/>
            <a:ext cx="1584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</a:rPr>
              <a:t>Testesterone</a:t>
            </a:r>
            <a:endParaRPr lang="tr-TR" sz="2800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8791" y="2676201"/>
            <a:ext cx="946552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It plays a role in carbohydrate, fat and protein metabolism. </a:t>
            </a:r>
            <a:endParaRPr lang="tr-TR" smtClean="0"/>
          </a:p>
          <a:p>
            <a:pPr marL="0" indent="0">
              <a:buNone/>
            </a:pPr>
            <a:r>
              <a:rPr lang="en-US" smtClean="0"/>
              <a:t>It </a:t>
            </a:r>
            <a:r>
              <a:rPr lang="en-US"/>
              <a:t>has effects on body fat composition and muscle mass. </a:t>
            </a:r>
            <a:endParaRPr lang="tr-TR"/>
          </a:p>
          <a:p>
            <a:pPr marL="0" indent="0">
              <a:buNone/>
            </a:pPr>
            <a:r>
              <a:rPr lang="en-US"/>
              <a:t>Increases protein synthesis</a:t>
            </a:r>
            <a:endParaRPr lang="tr-TR"/>
          </a:p>
          <a:p>
            <a:r>
              <a:rPr lang="tr-TR"/>
              <a:t>T</a:t>
            </a:r>
            <a:r>
              <a:rPr lang="en-US"/>
              <a:t>estosteron</a:t>
            </a:r>
            <a:r>
              <a:rPr lang="tr-TR"/>
              <a:t> at </a:t>
            </a:r>
            <a:r>
              <a:rPr lang="en-US"/>
              <a:t> </a:t>
            </a:r>
            <a:r>
              <a:rPr lang="tr-TR"/>
              <a:t>molcular level;</a:t>
            </a:r>
            <a:endParaRPr lang="tr-TR" dirty="0"/>
          </a:p>
          <a:p>
            <a:pPr lvl="1"/>
            <a:r>
              <a:rPr lang="tr-TR" altLang="tr-TR" sz="2400"/>
              <a:t>It controls the expression of important regulatory proteins involved in glycolysis, glycogen synthesis, lipid and cholesterol synthesis.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474305" y="10064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i="1" smtClean="0">
                <a:solidFill>
                  <a:srgbClr val="00B050"/>
                </a:solidFill>
              </a:rPr>
              <a:t>Gonadal Hormones:</a:t>
            </a:r>
            <a:endParaRPr lang="tr-TR" sz="2400" i="1" dirty="0" smtClean="0">
              <a:solidFill>
                <a:srgbClr val="00B050"/>
              </a:solidFill>
            </a:endParaRPr>
          </a:p>
          <a:p>
            <a:endParaRPr lang="tr-TR" sz="2400" i="1" u="sng" dirty="0" smtClean="0">
              <a:solidFill>
                <a:srgbClr val="002060"/>
              </a:solidFill>
            </a:endParaRPr>
          </a:p>
          <a:p>
            <a:r>
              <a:rPr lang="tr-TR" sz="2400" i="1" u="sng" smtClean="0">
                <a:solidFill>
                  <a:srgbClr val="002060"/>
                </a:solidFill>
              </a:rPr>
              <a:t>Testesterone</a:t>
            </a:r>
            <a:endParaRPr lang="tr-TR" sz="2400" i="1" u="sng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5395"/>
            <a:ext cx="12019722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i="1" u="sng" smtClean="0">
                <a:solidFill>
                  <a:srgbClr val="002060"/>
                </a:solidFill>
              </a:rPr>
              <a:t>Effect of Low Testesterone</a:t>
            </a:r>
            <a:r>
              <a:rPr lang="tr-TR" altLang="tr-TR" i="1" u="sng">
                <a:solidFill>
                  <a:srgbClr val="002060"/>
                </a:solidFill>
              </a:rPr>
              <a:t/>
            </a:r>
            <a:br>
              <a:rPr lang="tr-TR" altLang="tr-TR" i="1" u="sng">
                <a:solidFill>
                  <a:srgbClr val="002060"/>
                </a:solidFill>
              </a:rPr>
            </a:br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762539" y="2397906"/>
            <a:ext cx="6096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/>
              <a:t>-  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Physical changes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Increase in fat mass 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Decrease in bone density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Decrease in muscle mass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Low energy levels rise dramatically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Insulin sensitivity ↓</a:t>
            </a:r>
          </a:p>
          <a:p>
            <a:pPr marL="285750" indent="-285750">
              <a:buFontTx/>
              <a:buChar char="-"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Glucose tolerance is impaired</a:t>
            </a:r>
          </a:p>
          <a:p>
            <a:pPr marL="285750" indent="-285750">
              <a:buFontTx/>
              <a:buChar char="-"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Cholesterol and trigliceryde levels increase</a:t>
            </a:r>
          </a:p>
          <a:p>
            <a:pPr marL="285750" indent="-285750">
              <a:buFontTx/>
              <a:buChar char="-"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HDL-cholesterol decrease</a:t>
            </a:r>
          </a:p>
          <a:p>
            <a:pPr marL="285750" indent="-285750">
              <a:buFontTx/>
              <a:buChar char="-"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Cardiovascular risk 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↑</a:t>
            </a:r>
          </a:p>
          <a:p>
            <a:pPr marL="285750" indent="-285750">
              <a:buFontTx/>
              <a:buChar char="-"/>
            </a:pPr>
            <a:endParaRPr lang="tr-TR" altLang="tr-TR" smtClean="0">
              <a:solidFill>
                <a:srgbClr val="222222"/>
              </a:solidFill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tr-TR" altLang="tr-TR" sz="800" smtClean="0"/>
              <a:t> </a:t>
            </a:r>
            <a:endParaRPr lang="tr-TR" altLang="tr-TR" sz="140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tr-TR" b="1" smtClean="0"/>
          </a:p>
          <a:p>
            <a:pPr marL="285750" indent="-285750">
              <a:buFontTx/>
              <a:buChar char="-"/>
            </a:pPr>
            <a:endParaRPr lang="tr-TR">
              <a:solidFill>
                <a:srgbClr val="21212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2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8641" y="1581099"/>
            <a:ext cx="11700164" cy="321340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r>
              <a:rPr lang="tr-TR" sz="9600" i="1" u="sng" dirty="0" err="1">
                <a:solidFill>
                  <a:srgbClr val="002060"/>
                </a:solidFill>
              </a:rPr>
              <a:t>Estradiol</a:t>
            </a:r>
            <a:r>
              <a:rPr lang="tr-TR" sz="9600" i="1" u="sng" dirty="0">
                <a:solidFill>
                  <a:srgbClr val="002060"/>
                </a:solidFill>
              </a:rPr>
              <a:t> (17- </a:t>
            </a:r>
            <a:r>
              <a:rPr lang="el-GR" sz="9600" i="1" u="sng" dirty="0">
                <a:solidFill>
                  <a:srgbClr val="002060"/>
                </a:solidFill>
              </a:rPr>
              <a:t>β</a:t>
            </a:r>
            <a:r>
              <a:rPr lang="tr-TR" sz="9600" i="1" u="sng">
                <a:solidFill>
                  <a:srgbClr val="002060"/>
                </a:solidFill>
              </a:rPr>
              <a:t>-</a:t>
            </a:r>
            <a:r>
              <a:rPr lang="tr-TR" sz="9600" i="1" u="sng" err="1">
                <a:solidFill>
                  <a:srgbClr val="002060"/>
                </a:solidFill>
              </a:rPr>
              <a:t>Estradiol</a:t>
            </a:r>
            <a:r>
              <a:rPr lang="tr-TR" sz="9600" i="1" u="sng" smtClean="0">
                <a:solidFill>
                  <a:srgbClr val="002060"/>
                </a:solidFill>
              </a:rPr>
              <a:t>)</a:t>
            </a:r>
            <a:endParaRPr lang="tr-TR" sz="8000" dirty="0" smtClean="0"/>
          </a:p>
          <a:p>
            <a:endParaRPr lang="tr-TR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8000"/>
              <a:t>Most potent produced and secreted by the ovary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8000"/>
              <a:t>Principal estrogen in premenopausal women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8000"/>
              <a:t>Female sex hormone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8000"/>
              <a:t>Regulates menstrual cycle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8000"/>
              <a:t>Develops female secondary sexual characteristic ( breasts, widening of the hips, </a:t>
            </a:r>
            <a:r>
              <a:rPr lang="en-US" sz="8000">
                <a:hlinkClick r:id="rId3" tooltip="Mammary gland"/>
              </a:rPr>
              <a:t>mammary glands</a:t>
            </a:r>
            <a:r>
              <a:rPr lang="en-US" sz="8000"/>
              <a:t>, </a:t>
            </a:r>
            <a:r>
              <a:rPr lang="en-US" sz="8000">
                <a:hlinkClick r:id="rId4" tooltip="Uterus"/>
              </a:rPr>
              <a:t>uterus</a:t>
            </a:r>
            <a:r>
              <a:rPr lang="en-US" sz="8000"/>
              <a:t>,</a:t>
            </a:r>
            <a:r>
              <a:rPr lang="tr-TR" sz="8000"/>
              <a:t>   </a:t>
            </a:r>
            <a:r>
              <a:rPr lang="en-US" sz="8000"/>
              <a:t>and </a:t>
            </a:r>
            <a:r>
              <a:rPr lang="en-US" sz="8000">
                <a:hlinkClick r:id="rId5" tooltip="Vagina"/>
              </a:rPr>
              <a:t>vagina</a:t>
            </a:r>
            <a:r>
              <a:rPr lang="tr-TR" sz="8000"/>
              <a:t> </a:t>
            </a:r>
            <a:r>
              <a:rPr lang="en-US" sz="8000"/>
              <a:t>during </a:t>
            </a:r>
            <a:r>
              <a:rPr lang="en-US" sz="8000">
                <a:hlinkClick r:id="rId6" tooltip="Puberty"/>
              </a:rPr>
              <a:t>puberty</a:t>
            </a:r>
            <a:r>
              <a:rPr lang="en-US" sz="8000"/>
              <a:t>, </a:t>
            </a:r>
            <a:r>
              <a:rPr lang="en-US" sz="8000">
                <a:hlinkClick r:id="rId7" tooltip="Adulthood"/>
              </a:rPr>
              <a:t>adulthood</a:t>
            </a:r>
            <a:r>
              <a:rPr lang="en-US" sz="8000"/>
              <a:t>, and </a:t>
            </a:r>
            <a:r>
              <a:rPr lang="en-US" sz="8000">
                <a:hlinkClick r:id="rId8" tooltip="Pregnancy"/>
              </a:rPr>
              <a:t>pregnancy</a:t>
            </a:r>
            <a:r>
              <a:rPr lang="tr-TR" sz="8000"/>
              <a:t>)</a:t>
            </a:r>
          </a:p>
          <a:p>
            <a:pPr marL="457200" lvl="1" indent="0">
              <a:buNone/>
            </a:pPr>
            <a:endParaRPr lang="tr-TR" sz="8000" dirty="0"/>
          </a:p>
          <a:p>
            <a:pPr marL="457200" lvl="1" indent="0">
              <a:buNone/>
            </a:pPr>
            <a:endParaRPr lang="tr-TR" sz="8000" dirty="0"/>
          </a:p>
          <a:p>
            <a:pPr marL="457200" lvl="1" indent="0">
              <a:buNone/>
            </a:pPr>
            <a:endParaRPr lang="tr-TR" sz="8000" dirty="0" smtClean="0"/>
          </a:p>
          <a:p>
            <a:pPr marL="457200" lvl="1" indent="0">
              <a:buNone/>
            </a:pPr>
            <a:endParaRPr lang="tr-TR" sz="8000" dirty="0"/>
          </a:p>
          <a:p>
            <a:pPr marL="457200" indent="-457200">
              <a:buAutoNum type="arabicPeriod"/>
            </a:pPr>
            <a:endParaRPr lang="tr-TR" sz="8000" dirty="0"/>
          </a:p>
          <a:p>
            <a:pPr marL="0" indent="0">
              <a:buNone/>
            </a:pPr>
            <a:endParaRPr lang="tr-TR" sz="80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	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48641" y="8102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i="1" smtClean="0">
                <a:solidFill>
                  <a:srgbClr val="00B050"/>
                </a:solidFill>
              </a:rPr>
              <a:t>Gonadal Hormones:</a:t>
            </a:r>
            <a:endParaRPr lang="tr-TR" sz="2400" i="1" u="sng" dirty="0" smtClean="0">
              <a:solidFill>
                <a:srgbClr val="002060"/>
              </a:solidFill>
            </a:endParaRPr>
          </a:p>
          <a:p>
            <a:r>
              <a:rPr lang="tr-TR" sz="2400" i="1" u="sng" smtClean="0">
                <a:solidFill>
                  <a:srgbClr val="002060"/>
                </a:solidFill>
              </a:rPr>
              <a:t>Estrogenes</a:t>
            </a:r>
            <a:endParaRPr lang="tr-TR" sz="2400" i="1" u="sng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044641" y="4734342"/>
            <a:ext cx="39457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u="sng" dirty="0">
                <a:solidFill>
                  <a:srgbClr val="002060"/>
                </a:solidFill>
              </a:rPr>
              <a:t>3. </a:t>
            </a:r>
            <a:r>
              <a:rPr lang="tr-TR" sz="2400" i="1" u="sng" dirty="0" err="1">
                <a:solidFill>
                  <a:srgbClr val="002060"/>
                </a:solidFill>
              </a:rPr>
              <a:t>Estriol</a:t>
            </a:r>
            <a:endParaRPr lang="tr-TR" sz="2400" i="1" u="sng" dirty="0">
              <a:solidFill>
                <a:srgbClr val="002060"/>
              </a:solidFill>
            </a:endParaRPr>
          </a:p>
          <a:p>
            <a:r>
              <a:rPr lang="tr-TR" smtClean="0"/>
              <a:t>- </a:t>
            </a:r>
            <a:r>
              <a:rPr lang="tr-TR"/>
              <a:t>Metabolite of estradiol</a:t>
            </a:r>
          </a:p>
          <a:p>
            <a:r>
              <a:rPr lang="tr-TR"/>
              <a:t>- Less potent than estradiol</a:t>
            </a:r>
          </a:p>
          <a:p>
            <a:r>
              <a:rPr lang="tr-TR"/>
              <a:t>- During pregnancy, significant amount</a:t>
            </a:r>
          </a:p>
          <a:p>
            <a:r>
              <a:rPr lang="tr-TR"/>
              <a:t>- It is main estrogen produced by placenta</a:t>
            </a:r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523604" y="5071500"/>
            <a:ext cx="494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u="sng" dirty="0" smtClean="0">
                <a:solidFill>
                  <a:srgbClr val="002060"/>
                </a:solidFill>
              </a:rPr>
              <a:t>2. </a:t>
            </a:r>
            <a:r>
              <a:rPr lang="tr-TR" sz="2400" i="1" u="sng" dirty="0" err="1" smtClean="0">
                <a:solidFill>
                  <a:srgbClr val="002060"/>
                </a:solidFill>
              </a:rPr>
              <a:t>Estrone</a:t>
            </a:r>
            <a:endParaRPr lang="tr-TR" sz="2400" i="1" u="sng" dirty="0">
              <a:solidFill>
                <a:srgbClr val="002060"/>
              </a:solidFill>
            </a:endParaRPr>
          </a:p>
          <a:p>
            <a:r>
              <a:rPr lang="tr-TR" smtClean="0"/>
              <a:t>- The </a:t>
            </a:r>
            <a:r>
              <a:rPr lang="tr-TR"/>
              <a:t>metabolite of estradiol</a:t>
            </a:r>
          </a:p>
          <a:p>
            <a:r>
              <a:rPr lang="tr-TR"/>
              <a:t>- 1/3 estrojenic potency of estradiol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3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6217" y="157602"/>
            <a:ext cx="5569527" cy="1697756"/>
          </a:xfrm>
          <a:solidFill>
            <a:srgbClr val="33CC33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i="1" u="sng">
                <a:solidFill>
                  <a:srgbClr val="7030A0"/>
                </a:solidFill>
              </a:rPr>
              <a:t>Menopouse</a:t>
            </a:r>
          </a:p>
          <a:p>
            <a:pPr marL="457200" lvl="1" indent="0">
              <a:buNone/>
            </a:pPr>
            <a:r>
              <a:rPr lang="tr-TR"/>
              <a:t>The loss of estrogen signalling; </a:t>
            </a:r>
          </a:p>
          <a:p>
            <a:pPr lvl="1"/>
            <a:r>
              <a:rPr lang="tr-TR"/>
              <a:t>Visceral fat↑</a:t>
            </a:r>
          </a:p>
          <a:p>
            <a:pPr lvl="1"/>
            <a:r>
              <a:rPr lang="tr-TR"/>
              <a:t>Adipocyte size and number ↑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38545" y="157602"/>
            <a:ext cx="6123709" cy="138499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2400" i="1" u="sng" smtClean="0">
                <a:solidFill>
                  <a:srgbClr val="7030A0"/>
                </a:solidFill>
              </a:rPr>
              <a:t>Premenopose</a:t>
            </a:r>
            <a:r>
              <a:rPr lang="tr-TR" sz="2000"/>
              <a:t/>
            </a:r>
            <a:br>
              <a:rPr lang="tr-TR" sz="2000"/>
            </a:br>
            <a:r>
              <a:rPr lang="en-US" sz="2000"/>
              <a:t>The risk of developing obesity-related diseases is significantly lower in premenopausal women than that in men </a:t>
            </a:r>
            <a:endParaRPr lang="tr-TR" sz="200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2424545" y="1240980"/>
            <a:ext cx="13855" cy="721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0" y="2060822"/>
            <a:ext cx="612370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2000"/>
              <a:t/>
            </a:r>
            <a:br>
              <a:rPr lang="tr-TR" sz="2000"/>
            </a:br>
            <a:r>
              <a:rPr lang="tr-TR" sz="2000"/>
              <a:t>S</a:t>
            </a:r>
            <a:r>
              <a:rPr lang="en-US" sz="2000"/>
              <a:t>ignificant role of the female estrogen hormone in adipogenesis and adipose metabolism </a:t>
            </a:r>
            <a:endParaRPr lang="tr-TR" sz="2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4261364" y="3151361"/>
            <a:ext cx="6954983" cy="21852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800" i="1" u="sng">
                <a:solidFill>
                  <a:srgbClr val="7030A0"/>
                </a:solidFill>
              </a:rPr>
              <a:t>Postmenopose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/>
              <a:t>V</a:t>
            </a:r>
            <a:r>
              <a:rPr lang="en-US"/>
              <a:t>isceral adiposity</a:t>
            </a:r>
            <a:endParaRPr lang="tr-TR"/>
          </a:p>
          <a:p>
            <a:endParaRPr lang="tr-TR"/>
          </a:p>
          <a:p>
            <a:r>
              <a:rPr lang="en-US"/>
              <a:t>17β-estradiol (E2) treatment </a:t>
            </a:r>
            <a:endParaRPr lang="tr-TR"/>
          </a:p>
          <a:p>
            <a:r>
              <a:rPr lang="tr-TR"/>
              <a:t>	- Reversed  visceral adiposity</a:t>
            </a:r>
          </a:p>
          <a:p>
            <a:r>
              <a:rPr lang="tr-TR"/>
              <a:t>	- Enhance insulin action</a:t>
            </a:r>
          </a:p>
          <a:p>
            <a:r>
              <a:rPr lang="tr-TR"/>
              <a:t>	- Suppression lipolysis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368397" y="5411451"/>
            <a:ext cx="6941127" cy="92333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I</a:t>
            </a:r>
            <a:r>
              <a:rPr lang="en-US" smtClean="0"/>
              <a:t>ncreased </a:t>
            </a:r>
            <a:r>
              <a:rPr lang="en-US"/>
              <a:t>lipolysis and subsequent free fatty acids (FFA) release from adipose tissue in E2-deficient women may contribute to the observed insulin resistance.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6262254" y="655022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The Effect of Estrogen Replacement Therapy on Visceral Fat, Serum Glucose, Lipid Profiles and Apelin Level in Ovariectomized Rats</a:t>
            </a:r>
            <a:r>
              <a:rPr lang="tr-TR" sz="8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tr-TR" sz="800">
                <a:hlinkClick r:id="rId3"/>
              </a:rPr>
              <a:t>Parvin Babaei</a:t>
            </a:r>
            <a:r>
              <a:rPr lang="tr-TR" sz="800"/>
              <a:t>, </a:t>
            </a:r>
            <a:r>
              <a:rPr lang="tr-TR" sz="800">
                <a:hlinkClick r:id="rId4"/>
              </a:rPr>
              <a:t>Adele Dastras</a:t>
            </a:r>
            <a:r>
              <a:rPr lang="tr-TR" sz="800"/>
              <a:t>, </a:t>
            </a:r>
            <a:r>
              <a:rPr lang="tr-TR" sz="800">
                <a:hlinkClick r:id="rId5"/>
              </a:rPr>
              <a:t>Bahram Soltani Tehrani</a:t>
            </a:r>
            <a:r>
              <a:rPr lang="tr-TR" sz="800"/>
              <a:t>, and </a:t>
            </a:r>
            <a:r>
              <a:rPr lang="tr-TR" sz="800">
                <a:hlinkClick r:id="rId6"/>
              </a:rPr>
              <a:t>Shiva Pourali Roudbaneh</a:t>
            </a:r>
            <a:r>
              <a:rPr lang="tr-TR" sz="800"/>
              <a:t>, </a:t>
            </a:r>
            <a:r>
              <a:rPr lang="da-DK" sz="800">
                <a:hlinkClick r:id="rId7"/>
              </a:rPr>
              <a:t>J Menopausal Med</a:t>
            </a:r>
            <a:r>
              <a:rPr lang="da-DK" sz="800"/>
              <a:t>. 2017 Dec; 23(3): 182–189.</a:t>
            </a:r>
            <a:endParaRPr lang="tr-TR" sz="800"/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44218" y="951708"/>
            <a:ext cx="1847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</a:rPr>
              <a:t>Progesterone</a:t>
            </a:r>
            <a:endParaRPr lang="tr-TR" sz="3200"/>
          </a:p>
        </p:txBody>
      </p:sp>
      <p:sp>
        <p:nvSpPr>
          <p:cNvPr id="6" name="Dikdörtgen 5"/>
          <p:cNvSpPr/>
          <p:nvPr/>
        </p:nvSpPr>
        <p:spPr>
          <a:xfrm>
            <a:off x="1245704" y="2697611"/>
            <a:ext cx="88259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tr-TR" sz="2400" smtClean="0"/>
              <a:t>I</a:t>
            </a:r>
            <a:r>
              <a:rPr lang="en-US" sz="2400"/>
              <a:t>nvolved in the </a:t>
            </a:r>
            <a:r>
              <a:rPr lang="en-US" sz="2400">
                <a:hlinkClick r:id="rId3" tooltip="Menstrual cycle"/>
              </a:rPr>
              <a:t>menstrual cycle</a:t>
            </a:r>
            <a:r>
              <a:rPr lang="en-US" sz="2400"/>
              <a:t>, </a:t>
            </a:r>
            <a:r>
              <a:rPr lang="en-US" sz="2400">
                <a:hlinkClick r:id="rId4" tooltip="Pregnancy"/>
              </a:rPr>
              <a:t>pregnancy</a:t>
            </a:r>
            <a:r>
              <a:rPr lang="en-US" sz="2400"/>
              <a:t>, and </a:t>
            </a:r>
            <a:r>
              <a:rPr lang="en-US" sz="2400" smtClean="0">
                <a:hlinkClick r:id="rId5" tooltip="Embryogenesis"/>
              </a:rPr>
              <a:t>embryogenesis</a:t>
            </a:r>
            <a:endParaRPr lang="tr-TR" sz="2400" smtClean="0"/>
          </a:p>
          <a:p>
            <a:pPr marL="342900" indent="-342900">
              <a:buFontTx/>
              <a:buChar char="-"/>
            </a:pPr>
            <a:r>
              <a:rPr lang="tr-TR" sz="2400" smtClean="0"/>
              <a:t>It is screted from corpus luteum</a:t>
            </a:r>
            <a:endParaRPr lang="tr-TR" sz="2400"/>
          </a:p>
          <a:p>
            <a:pPr marL="342900" indent="-342900">
              <a:buFontTx/>
              <a:buChar char="-"/>
            </a:pPr>
            <a:r>
              <a:rPr lang="tr-TR" sz="2400" smtClean="0"/>
              <a:t>Pregnancy </a:t>
            </a:r>
            <a:r>
              <a:rPr lang="tr-TR" sz="2400"/>
              <a:t>hormone (Pregnancy (-),progesterone ↓, leading </a:t>
            </a:r>
            <a:r>
              <a:rPr lang="tr-TR" sz="2400" smtClean="0"/>
              <a:t>menstruation)</a:t>
            </a:r>
          </a:p>
          <a:p>
            <a:pPr marL="342900" indent="-342900">
              <a:buFontTx/>
              <a:buChar char="-"/>
            </a:pPr>
            <a:r>
              <a:rPr lang="tr-TR" sz="2400" smtClean="0"/>
              <a:t>Prepare </a:t>
            </a:r>
            <a:r>
              <a:rPr lang="tr-TR" sz="2400"/>
              <a:t>uterus for </a:t>
            </a:r>
            <a:r>
              <a:rPr lang="en-US" sz="2400"/>
              <a:t> </a:t>
            </a:r>
            <a:r>
              <a:rPr lang="tr-TR" sz="2400" smtClean="0"/>
              <a:t>implantation</a:t>
            </a:r>
          </a:p>
          <a:p>
            <a:pPr marL="342900" indent="-342900">
              <a:buFontTx/>
              <a:buChar char="-"/>
            </a:pPr>
            <a:r>
              <a:rPr lang="tr-TR" sz="2400" smtClean="0"/>
              <a:t>D</a:t>
            </a:r>
            <a:r>
              <a:rPr lang="en-US" sz="2400"/>
              <a:t>ecreases contractility of the uterine </a:t>
            </a:r>
            <a:r>
              <a:rPr lang="en-US" sz="2400">
                <a:hlinkClick r:id="rId6" tooltip="Smooth muscle"/>
              </a:rPr>
              <a:t>smooth </a:t>
            </a:r>
            <a:r>
              <a:rPr lang="en-US" sz="2400" smtClean="0">
                <a:hlinkClick r:id="rId6" tooltip="Smooth muscle"/>
              </a:rPr>
              <a:t>muscle</a:t>
            </a:r>
            <a:endParaRPr lang="tr-TR" sz="2400"/>
          </a:p>
          <a:p>
            <a:pPr marL="342900" indent="-342900">
              <a:buFontTx/>
              <a:buChar char="-"/>
            </a:pPr>
            <a:r>
              <a:rPr lang="tr-TR" sz="2400" smtClean="0"/>
              <a:t>Inhibits</a:t>
            </a:r>
            <a:r>
              <a:rPr lang="tr-TR" sz="2400"/>
              <a:t> </a:t>
            </a:r>
            <a:r>
              <a:rPr lang="tr-TR" sz="2400">
                <a:hlinkClick r:id="rId7" tooltip="Lactation"/>
              </a:rPr>
              <a:t>lactation</a:t>
            </a:r>
            <a:r>
              <a:rPr lang="tr-TR" sz="2400"/>
              <a:t> during </a:t>
            </a:r>
            <a:r>
              <a:rPr lang="tr-TR" sz="2400" smtClean="0"/>
              <a:t>pregnancy</a:t>
            </a:r>
          </a:p>
          <a:p>
            <a:pPr>
              <a:buFontTx/>
              <a:buChar char="-"/>
            </a:pP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2567576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LH, FSH, </a:t>
            </a:r>
            <a:r>
              <a:rPr lang="tr-TR" alt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Estrogen and Progesterone levels  vary throughout the menstruation cycle</a:t>
            </a:r>
            <a:r>
              <a:rPr lang="tr-TR" altLang="tr-TR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altLang="tr-TR" sz="3200" i="1" u="sng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tr-TR" sz="3200" i="1" u="sng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29620" y="2399021"/>
            <a:ext cx="9788954" cy="36612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altLang="tr-TR" sz="2000" b="1" i="1" u="sng" smtClean="0">
                <a:solidFill>
                  <a:srgbClr val="00B050"/>
                </a:solidFill>
                <a:latin typeface="inherit"/>
                <a:ea typeface="+mj-ea"/>
                <a:cs typeface="+mj-cs"/>
              </a:rPr>
              <a:t>Folicular Phase: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tr-TR" sz="2000" smtClean="0">
              <a:solidFill>
                <a:srgbClr val="222222"/>
              </a:solidFill>
              <a:latin typeface="inherit"/>
              <a:ea typeface="+mj-ea"/>
              <a:cs typeface="+mj-c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tr-TR" altLang="tr-TR" sz="2000" smtClean="0">
                <a:solidFill>
                  <a:srgbClr val="222222"/>
                </a:solidFill>
                <a:latin typeface="inherit"/>
              </a:rPr>
              <a:t>Mature </a:t>
            </a:r>
            <a:r>
              <a:rPr lang="tr-TR" altLang="tr-TR" sz="2000">
                <a:solidFill>
                  <a:srgbClr val="222222"/>
                </a:solidFill>
                <a:latin typeface="inherit"/>
              </a:rPr>
              <a:t>egg cell is made</a:t>
            </a:r>
            <a:r>
              <a:rPr lang="tr-TR" altLang="tr-TR" sz="2000" smtClean="0">
                <a:solidFill>
                  <a:srgbClr val="222222"/>
                </a:solidFill>
                <a:latin typeface="inherit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tr-TR" altLang="tr-TR" sz="200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tr-TR" altLang="tr-TR" sz="2000">
                <a:solidFill>
                  <a:srgbClr val="222222"/>
                </a:solidFill>
                <a:latin typeface="inherit"/>
              </a:rPr>
              <a:t>The production of estradiol and plasma estradiol levels increase. </a:t>
            </a:r>
            <a:endParaRPr lang="tr-TR" altLang="tr-TR" sz="2000" smtClean="0">
              <a:solidFill>
                <a:srgbClr val="222222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tr-TR" altLang="tr-TR" sz="2000" smtClean="0">
                <a:solidFill>
                  <a:srgbClr val="222222"/>
                </a:solidFill>
                <a:latin typeface="inherit"/>
              </a:rPr>
              <a:t>The </a:t>
            </a:r>
            <a:r>
              <a:rPr lang="tr-TR" altLang="tr-TR" sz="2000">
                <a:solidFill>
                  <a:srgbClr val="222222"/>
                </a:solidFill>
                <a:latin typeface="inherit"/>
              </a:rPr>
              <a:t>luteal phase begins with ovulation. (Days 15-28).</a:t>
            </a:r>
            <a:r>
              <a:rPr lang="tr-TR" altLang="tr-TR" sz="800">
                <a:solidFill>
                  <a:schemeClr val="tx1"/>
                </a:solidFill>
              </a:rPr>
              <a:t> </a:t>
            </a:r>
            <a:endParaRPr lang="tr-TR" altLang="tr-TR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tr-TR" sz="2000">
              <a:solidFill>
                <a:srgbClr val="222222"/>
              </a:solidFill>
              <a:latin typeface="inherit"/>
              <a:ea typeface="+mj-ea"/>
              <a:cs typeface="+mj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000" b="1" i="1" u="sng">
                <a:solidFill>
                  <a:srgbClr val="00B050"/>
                </a:solidFill>
                <a:latin typeface="inherit"/>
                <a:ea typeface="+mj-ea"/>
                <a:cs typeface="+mj-cs"/>
              </a:rPr>
              <a:t>Luteal </a:t>
            </a:r>
            <a:r>
              <a:rPr lang="tr-TR" sz="2000" b="1" i="1" u="sng" smtClean="0">
                <a:solidFill>
                  <a:srgbClr val="00B050"/>
                </a:solidFill>
                <a:latin typeface="inherit"/>
                <a:ea typeface="+mj-ea"/>
                <a:cs typeface="+mj-cs"/>
              </a:rPr>
              <a:t>Phase: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000" b="1" i="1" u="sng">
              <a:solidFill>
                <a:srgbClr val="00B050"/>
              </a:solidFill>
              <a:latin typeface="inherit"/>
              <a:ea typeface="+mj-ea"/>
              <a:cs typeface="+mj-c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smtClean="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Progesterone </a:t>
            </a:r>
            <a:r>
              <a:rPr lang="en-US" sz="200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production increases, Estrogen levels </a:t>
            </a:r>
            <a:r>
              <a:rPr lang="en-US" sz="2000" smtClean="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decrease.</a:t>
            </a:r>
            <a:endParaRPr lang="tr-TR" sz="2000">
              <a:solidFill>
                <a:srgbClr val="222222"/>
              </a:solidFill>
              <a:latin typeface="inherit"/>
              <a:ea typeface="+mj-ea"/>
              <a:cs typeface="+mj-c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smtClean="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If </a:t>
            </a:r>
            <a:r>
              <a:rPr lang="en-US" sz="200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the egg is not fertilized, the corpus luteum goes to programmed cell death within a few days </a:t>
            </a:r>
            <a:endParaRPr lang="tr-TR" sz="2000" smtClean="0">
              <a:solidFill>
                <a:srgbClr val="222222"/>
              </a:solidFill>
              <a:latin typeface="inherit"/>
              <a:ea typeface="+mj-ea"/>
              <a:cs typeface="+mj-c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sz="2000" smtClean="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At </a:t>
            </a:r>
            <a:r>
              <a:rPr lang="en-US" sz="2000">
                <a:solidFill>
                  <a:srgbClr val="222222"/>
                </a:solidFill>
                <a:latin typeface="inherit"/>
                <a:ea typeface="+mj-ea"/>
                <a:cs typeface="+mj-cs"/>
              </a:rPr>
              <a:t>the end of the luteal phase, estrogen and progesterone levels are very low.</a:t>
            </a:r>
            <a:endParaRPr lang="tr-TR" altLang="tr-TR" sz="2000">
              <a:solidFill>
                <a:srgbClr val="222222"/>
              </a:solidFill>
              <a:latin typeface="inheri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5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>
                <a:solidFill>
                  <a:srgbClr val="222222"/>
                </a:solidFill>
                <a:latin typeface="inherit"/>
              </a:rPr>
              <a:t>If </a:t>
            </a:r>
            <a:r>
              <a:rPr lang="tr-TR" altLang="tr-TR">
                <a:solidFill>
                  <a:srgbClr val="222222"/>
                </a:solidFill>
                <a:latin typeface="inherit"/>
              </a:rPr>
              <a:t>pregnancy occurs, hCG is secreted and replaces LH in stimulating the corpus luteum.</a:t>
            </a:r>
            <a:r>
              <a:rPr lang="tr-TR" altLang="tr-TR" sz="1000">
                <a:solidFill>
                  <a:schemeClr val="tx1"/>
                </a:solidFill>
              </a:rPr>
              <a:t> </a:t>
            </a:r>
            <a:endParaRPr lang="tr-TR" altLang="tr-TR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tr-T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27217" y="549434"/>
            <a:ext cx="6957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</a:rPr>
              <a:t>THYROID </a:t>
            </a:r>
            <a:r>
              <a:rPr lang="tr-TR" sz="2800" i="1" u="sng">
                <a:solidFill>
                  <a:srgbClr val="002060"/>
                </a:solidFill>
              </a:rPr>
              <a:t>HORMONE SYNTHESIS</a:t>
            </a:r>
          </a:p>
          <a:p>
            <a:endParaRPr lang="tr-TR" sz="2800" i="1" u="sng" dirty="0">
              <a:solidFill>
                <a:srgbClr val="002060"/>
              </a:solidFill>
            </a:endParaRPr>
          </a:p>
        </p:txBody>
      </p:sp>
      <p:cxnSp>
        <p:nvCxnSpPr>
          <p:cNvPr id="7" name="Dirsek Bağlayıcısı 6"/>
          <p:cNvCxnSpPr/>
          <p:nvPr/>
        </p:nvCxnSpPr>
        <p:spPr>
          <a:xfrm flipV="1">
            <a:off x="7394714" y="1072654"/>
            <a:ext cx="2332382" cy="11537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10442713" y="1072654"/>
            <a:ext cx="0" cy="1153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0442713" y="2186610"/>
            <a:ext cx="980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197009" y="1430849"/>
            <a:ext cx="1418084" cy="43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>
                <a:solidFill>
                  <a:srgbClr val="002060"/>
                </a:solidFill>
              </a:rPr>
              <a:t>Tyrosine</a:t>
            </a:r>
            <a:endParaRPr lang="tr-TR">
              <a:solidFill>
                <a:srgbClr val="00206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8653670" y="702365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Thyroglobulin</a:t>
            </a:r>
            <a:endParaRPr lang="tr-TR" b="1"/>
          </a:p>
        </p:txBody>
      </p:sp>
      <p:cxnSp>
        <p:nvCxnSpPr>
          <p:cNvPr id="19" name="Düz Ok Bağlayıcısı 18"/>
          <p:cNvCxnSpPr/>
          <p:nvPr/>
        </p:nvCxnSpPr>
        <p:spPr>
          <a:xfrm flipV="1">
            <a:off x="8958470" y="927652"/>
            <a:ext cx="39756" cy="14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9766853" y="1071697"/>
            <a:ext cx="675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263270" y="1961323"/>
            <a:ext cx="304800" cy="225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smtClean="0">
                <a:solidFill>
                  <a:srgbClr val="002060"/>
                </a:solidFill>
              </a:rPr>
              <a:t>I</a:t>
            </a:r>
            <a:endParaRPr lang="tr-TR" b="1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97009" y="1144869"/>
            <a:ext cx="304800" cy="225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smtClean="0">
                <a:solidFill>
                  <a:srgbClr val="002060"/>
                </a:solidFill>
              </a:rPr>
              <a:t>I</a:t>
            </a:r>
            <a:endParaRPr lang="tr-TR" b="1">
              <a:solidFill>
                <a:srgbClr val="002060"/>
              </a:solidFill>
            </a:endParaRPr>
          </a:p>
        </p:txBody>
      </p:sp>
      <p:cxnSp>
        <p:nvCxnSpPr>
          <p:cNvPr id="25" name="Düz Bağlayıcı 24"/>
          <p:cNvCxnSpPr>
            <a:stCxn id="23" idx="4"/>
          </p:cNvCxnSpPr>
          <p:nvPr/>
        </p:nvCxnSpPr>
        <p:spPr>
          <a:xfrm>
            <a:off x="9349409" y="1370156"/>
            <a:ext cx="218661" cy="93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/>
          <p:cNvCxnSpPr>
            <a:stCxn id="22" idx="7"/>
          </p:cNvCxnSpPr>
          <p:nvPr/>
        </p:nvCxnSpPr>
        <p:spPr>
          <a:xfrm flipV="1">
            <a:off x="9523433" y="1615709"/>
            <a:ext cx="197037" cy="37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>
            <a:off x="8653670" y="2531165"/>
            <a:ext cx="178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Diiyodotyrosine</a:t>
            </a:r>
            <a:endParaRPr lang="tr-TR" b="1"/>
          </a:p>
        </p:txBody>
      </p:sp>
      <p:sp>
        <p:nvSpPr>
          <p:cNvPr id="29" name="Metin kutusu 28"/>
          <p:cNvSpPr txBox="1"/>
          <p:nvPr/>
        </p:nvSpPr>
        <p:spPr>
          <a:xfrm>
            <a:off x="3540152" y="3130029"/>
            <a:ext cx="39336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u="sng" dirty="0">
                <a:solidFill>
                  <a:srgbClr val="002060"/>
                </a:solidFill>
              </a:rPr>
              <a:t>2 </a:t>
            </a:r>
            <a:r>
              <a:rPr lang="tr-TR" sz="2000" i="1" u="sng" dirty="0" err="1" smtClean="0">
                <a:solidFill>
                  <a:srgbClr val="002060"/>
                </a:solidFill>
              </a:rPr>
              <a:t>Diiodotirozin</a:t>
            </a:r>
            <a:r>
              <a:rPr lang="tr-TR" sz="2000" i="1" u="sng" dirty="0" smtClean="0">
                <a:solidFill>
                  <a:srgbClr val="002060"/>
                </a:solidFill>
              </a:rPr>
              <a:t> </a:t>
            </a:r>
            <a:r>
              <a:rPr lang="tr-TR" sz="2000" i="1" u="sng" dirty="0">
                <a:solidFill>
                  <a:srgbClr val="002060"/>
                </a:solidFill>
              </a:rPr>
              <a:t>(</a:t>
            </a:r>
            <a:r>
              <a:rPr lang="tr-TR" sz="2000" i="1" u="sng">
                <a:solidFill>
                  <a:srgbClr val="002060"/>
                </a:solidFill>
              </a:rPr>
              <a:t>DIT</a:t>
            </a:r>
            <a:r>
              <a:rPr lang="tr-TR" sz="2000" i="1" u="sng" smtClean="0">
                <a:solidFill>
                  <a:srgbClr val="002060"/>
                </a:solidFill>
              </a:rPr>
              <a:t>)→T4</a:t>
            </a:r>
          </a:p>
          <a:p>
            <a:endParaRPr lang="tr-TR" sz="2000" i="1" u="sng" dirty="0">
              <a:solidFill>
                <a:srgbClr val="002060"/>
              </a:solidFill>
            </a:endParaRPr>
          </a:p>
          <a:p>
            <a:endParaRPr lang="tr-TR" sz="2800" i="1" u="sng" dirty="0">
              <a:solidFill>
                <a:srgbClr val="002060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2788204" y="3602173"/>
            <a:ext cx="543751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i="1" u="sng">
                <a:solidFill>
                  <a:srgbClr val="002060"/>
                </a:solidFill>
              </a:rPr>
              <a:t>1 </a:t>
            </a:r>
            <a:r>
              <a:rPr lang="tr-TR" sz="2000" i="1" u="sng" smtClean="0">
                <a:solidFill>
                  <a:srgbClr val="002060"/>
                </a:solidFill>
              </a:rPr>
              <a:t>MIT(Monoiodotyrosine) </a:t>
            </a:r>
            <a:r>
              <a:rPr lang="tr-TR" sz="2000" i="1" u="sng" dirty="0">
                <a:solidFill>
                  <a:srgbClr val="002060"/>
                </a:solidFill>
              </a:rPr>
              <a:t>+ </a:t>
            </a:r>
            <a:r>
              <a:rPr lang="tr-TR" sz="2000" i="1" u="sng">
                <a:solidFill>
                  <a:srgbClr val="002060"/>
                </a:solidFill>
              </a:rPr>
              <a:t>2 </a:t>
            </a:r>
            <a:r>
              <a:rPr lang="tr-TR" sz="2000" i="1" u="sng" smtClean="0">
                <a:solidFill>
                  <a:srgbClr val="002060"/>
                </a:solidFill>
              </a:rPr>
              <a:t>diiyodotyrosine </a:t>
            </a:r>
            <a:r>
              <a:rPr lang="tr-TR" sz="2000" i="1" u="sng">
                <a:solidFill>
                  <a:srgbClr val="002060"/>
                </a:solidFill>
              </a:rPr>
              <a:t>(</a:t>
            </a:r>
            <a:r>
              <a:rPr lang="tr-TR" sz="2000" i="1" u="sng" smtClean="0">
                <a:solidFill>
                  <a:srgbClr val="002060"/>
                </a:solidFill>
              </a:rPr>
              <a:t>DIT) → T3</a:t>
            </a:r>
            <a:endParaRPr lang="tr-TR" sz="2000" i="1" u="sng" dirty="0">
              <a:solidFill>
                <a:srgbClr val="00206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2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38532" y="1225689"/>
            <a:ext cx="5780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u="sng">
                <a:solidFill>
                  <a:srgbClr val="002060"/>
                </a:solidFill>
              </a:rPr>
              <a:t>Adrenalin (Epinefrin):</a:t>
            </a:r>
            <a:endParaRPr lang="tr-TR" sz="2400" i="1" u="sng" dirty="0">
              <a:solidFill>
                <a:srgbClr val="002060"/>
              </a:solidFill>
            </a:endParaRPr>
          </a:p>
          <a:p>
            <a:endParaRPr lang="tr-TR" sz="2400" b="1" i="1" u="sng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Fight or flight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Increases </a:t>
            </a:r>
            <a:r>
              <a:rPr lang="en-US" sz="2400"/>
              <a:t>blood flow to the muscles 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It </a:t>
            </a:r>
            <a:r>
              <a:rPr lang="en-US" sz="2400"/>
              <a:t>is effective on all body </a:t>
            </a:r>
            <a:r>
              <a:rPr lang="en-US" sz="2400" smtClean="0"/>
              <a:t>cells.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It </a:t>
            </a:r>
            <a:r>
              <a:rPr lang="en-US" sz="2400"/>
              <a:t>modifies metabolism by increasing blood glucose levels and by </a:t>
            </a:r>
            <a:r>
              <a:rPr lang="en-US" sz="2400" smtClean="0"/>
              <a:t>lipo</a:t>
            </a:r>
            <a:r>
              <a:rPr lang="tr-TR" sz="2400" smtClean="0"/>
              <a:t>ly</a:t>
            </a:r>
            <a:r>
              <a:rPr lang="en-US" sz="2400" smtClean="0"/>
              <a:t>is.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T</a:t>
            </a:r>
            <a:r>
              <a:rPr lang="en-US" sz="2400" smtClean="0"/>
              <a:t>he </a:t>
            </a:r>
            <a:r>
              <a:rPr lang="en-US" sz="2400"/>
              <a:t>transformation of </a:t>
            </a:r>
            <a:r>
              <a:rPr lang="tr-TR" sz="2400" smtClean="0"/>
              <a:t>glycogen</a:t>
            </a:r>
            <a:r>
              <a:rPr lang="en-US" sz="2400" smtClean="0"/>
              <a:t> </a:t>
            </a:r>
            <a:r>
              <a:rPr lang="en-US" sz="2400"/>
              <a:t>into </a:t>
            </a:r>
            <a:r>
              <a:rPr lang="en-US" sz="2400" smtClean="0"/>
              <a:t>glucose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It </a:t>
            </a:r>
            <a:r>
              <a:rPr lang="en-US" sz="2400"/>
              <a:t>increases the heart rate. 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Decreased </a:t>
            </a:r>
            <a:r>
              <a:rPr lang="en-US" sz="2400"/>
              <a:t>digestive system </a:t>
            </a:r>
            <a:r>
              <a:rPr lang="en-US" sz="2400" smtClean="0"/>
              <a:t>activity</a:t>
            </a:r>
            <a:endParaRPr lang="tr-TR" sz="240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Increased </a:t>
            </a:r>
            <a:r>
              <a:rPr lang="en-US" sz="2400"/>
              <a:t>blood pressure 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Dilatation </a:t>
            </a:r>
            <a:r>
              <a:rPr lang="en-US" sz="2400"/>
              <a:t>of the bronchi</a:t>
            </a:r>
            <a:endParaRPr lang="tr-TR" sz="2400" b="1"/>
          </a:p>
          <a:p>
            <a:endParaRPr lang="tr-TR" sz="2400" b="1" i="1" u="sng" dirty="0">
              <a:solidFill>
                <a:srgbClr val="0070C0"/>
              </a:solidFill>
            </a:endParaRPr>
          </a:p>
          <a:p>
            <a:endParaRPr lang="tr-TR" sz="2400" b="1" i="1" u="sng" dirty="0">
              <a:solidFill>
                <a:srgbClr val="0070C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06918" y="607151"/>
            <a:ext cx="3503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i="1" u="sng">
                <a:solidFill>
                  <a:srgbClr val="002060"/>
                </a:solidFill>
              </a:rPr>
              <a:t>Adrenal medulla </a:t>
            </a:r>
            <a:r>
              <a:rPr lang="tr-TR" sz="2800" i="1" u="sng" smtClean="0">
                <a:solidFill>
                  <a:srgbClr val="002060"/>
                </a:solidFill>
              </a:rPr>
              <a:t>hormones</a:t>
            </a:r>
            <a:endParaRPr lang="tr-TR" sz="2800" i="1" u="sng" dirty="0">
              <a:solidFill>
                <a:srgbClr val="00206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031746" y="353635"/>
            <a:ext cx="318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u="sng" smtClean="0">
                <a:solidFill>
                  <a:srgbClr val="002060"/>
                </a:solidFill>
              </a:rPr>
              <a:t>Catecholamines;</a:t>
            </a:r>
            <a:endParaRPr lang="tr-TR" smtClean="0"/>
          </a:p>
          <a:p>
            <a:r>
              <a:rPr lang="tr-TR" sz="2400"/>
              <a:t>Dopamn</a:t>
            </a:r>
          </a:p>
          <a:p>
            <a:r>
              <a:rPr lang="tr-TR" sz="2400"/>
              <a:t>Epinefrin</a:t>
            </a:r>
          </a:p>
          <a:p>
            <a:r>
              <a:rPr lang="tr-TR" sz="2400"/>
              <a:t>Norepinefrin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256104" y="2292626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Tyrosine</a:t>
            </a:r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8666922" y="2661958"/>
            <a:ext cx="13252" cy="39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8256104" y="3031290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DOPA</a:t>
            </a:r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8653670" y="3370660"/>
            <a:ext cx="13252" cy="39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256104" y="3894696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Dopamin</a:t>
            </a:r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8541027" y="4350408"/>
            <a:ext cx="13252" cy="39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8256104" y="4749702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Noradrenalin</a:t>
            </a:r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8554279" y="5205414"/>
            <a:ext cx="13252" cy="39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8289234" y="5650370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Adrenalin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247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20751" y="1267217"/>
            <a:ext cx="11949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u="sng" smtClean="0">
                <a:solidFill>
                  <a:srgbClr val="002060"/>
                </a:solidFill>
              </a:rPr>
              <a:t>Noradrenaline (Norepinephrin</a:t>
            </a:r>
            <a:r>
              <a:rPr lang="tr-TR" sz="2400" i="1" u="sng">
                <a:solidFill>
                  <a:srgbClr val="002060"/>
                </a:solidFill>
              </a:rPr>
              <a:t>):</a:t>
            </a:r>
            <a:endParaRPr lang="tr-TR" sz="2400" i="1" u="sng" dirty="0">
              <a:solidFill>
                <a:srgbClr val="002060"/>
              </a:solidFill>
            </a:endParaRPr>
          </a:p>
          <a:p>
            <a:endParaRPr lang="tr-TR" sz="2400" b="1" i="1" u="sng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Liver…. Glucose production</a:t>
            </a:r>
            <a:r>
              <a:rPr lang="en-US" sz="2400" smtClean="0"/>
              <a:t>↑, </a:t>
            </a:r>
            <a:r>
              <a:rPr lang="tr-TR" sz="2400" smtClean="0"/>
              <a:t>(</a:t>
            </a:r>
            <a:r>
              <a:rPr lang="en-US" sz="2400" smtClean="0"/>
              <a:t> </a:t>
            </a:r>
            <a:r>
              <a:rPr lang="tr-TR" sz="2400" smtClean="0"/>
              <a:t>after meal, via glicogenolysis or gluconeogenesis)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Pankreas….</a:t>
            </a:r>
            <a:r>
              <a:rPr lang="en-US" sz="2400"/>
              <a:t> </a:t>
            </a:r>
            <a:r>
              <a:rPr lang="en-US" sz="2400" smtClean="0">
                <a:hlinkClick r:id="rId3" tooltip="Glucagon"/>
              </a:rPr>
              <a:t>glu</a:t>
            </a:r>
            <a:r>
              <a:rPr lang="tr-TR" sz="2400" smtClean="0">
                <a:hlinkClick r:id="rId3" tooltip="Glucagon"/>
              </a:rPr>
              <a:t>k</a:t>
            </a:r>
            <a:r>
              <a:rPr lang="en-US" sz="2400" smtClean="0">
                <a:hlinkClick r:id="rId3" tooltip="Glucagon"/>
              </a:rPr>
              <a:t>agon</a:t>
            </a:r>
            <a:r>
              <a:rPr lang="en-US" sz="2400" smtClean="0"/>
              <a:t> ↑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>
                <a:hlinkClick r:id="rId4" tooltip="Adipose tissue"/>
              </a:rPr>
              <a:t>A</a:t>
            </a:r>
            <a:r>
              <a:rPr lang="en-US" sz="2400" smtClean="0">
                <a:hlinkClick r:id="rId4" tooltip="Adipose tissue"/>
              </a:rPr>
              <a:t>dipo</a:t>
            </a:r>
            <a:r>
              <a:rPr lang="tr-TR" sz="2400" smtClean="0">
                <a:hlinkClick r:id="rId4" tooltip="Adipose tissue"/>
              </a:rPr>
              <a:t>se tissue</a:t>
            </a:r>
            <a:r>
              <a:rPr lang="tr-TR" sz="2400" smtClean="0"/>
              <a:t> </a:t>
            </a:r>
            <a:r>
              <a:rPr lang="en-US" sz="2400" smtClean="0"/>
              <a:t>(i.e</a:t>
            </a:r>
            <a:r>
              <a:rPr lang="en-US" sz="2400" dirty="0"/>
              <a:t>., fat cells</a:t>
            </a:r>
            <a:r>
              <a:rPr lang="en-US" sz="2400"/>
              <a:t>), </a:t>
            </a:r>
            <a:r>
              <a:rPr lang="en-US" sz="2400" smtClean="0">
                <a:hlinkClick r:id="rId5" tooltip="Lipolysis"/>
              </a:rPr>
              <a:t>lipol</a:t>
            </a:r>
            <a:r>
              <a:rPr lang="tr-TR" sz="2400" smtClean="0">
                <a:hlinkClick r:id="rId5" tooltip="Lipolysis"/>
              </a:rPr>
              <a:t>ysis</a:t>
            </a:r>
            <a:r>
              <a:rPr lang="en-US" sz="2400" smtClean="0"/>
              <a:t>↑ </a:t>
            </a:r>
            <a:r>
              <a:rPr lang="tr-TR" sz="2400" smtClean="0"/>
              <a:t>(</a:t>
            </a:r>
            <a:r>
              <a:rPr lang="en-US" sz="2400" smtClean="0"/>
              <a:t>converting </a:t>
            </a:r>
            <a:r>
              <a:rPr lang="en-US" sz="2400"/>
              <a:t>fats into substances that can be used directly as a source of energy by muscles and other tissues</a:t>
            </a:r>
            <a:r>
              <a:rPr lang="tr-TR" sz="2400" smtClean="0"/>
              <a:t>)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In </a:t>
            </a:r>
            <a:r>
              <a:rPr lang="en-US" sz="2400"/>
              <a:t>arteries, contraction of blood vessels, blood pressure ↑ 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Increases </a:t>
            </a:r>
            <a:r>
              <a:rPr lang="en-US" sz="2400"/>
              <a:t>arousal and alertness in the brain 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Focuses </a:t>
            </a:r>
            <a:r>
              <a:rPr lang="en-US" sz="2400"/>
              <a:t>attention, increases restlessness and anxiety 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Reaches </a:t>
            </a:r>
            <a:r>
              <a:rPr lang="en-US" sz="2400"/>
              <a:t>max conc. </a:t>
            </a:r>
            <a:r>
              <a:rPr lang="tr-TR" sz="2400" smtClean="0"/>
              <a:t>i</a:t>
            </a:r>
            <a:r>
              <a:rPr lang="en-US" sz="2400" smtClean="0"/>
              <a:t>n </a:t>
            </a:r>
            <a:r>
              <a:rPr lang="en-US" sz="2400"/>
              <a:t>stress and danger situations</a:t>
            </a:r>
            <a:endParaRPr lang="tr-TR" sz="24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5401" y="819186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i="1" u="sng">
                <a:solidFill>
                  <a:srgbClr val="002060"/>
                </a:solidFill>
              </a:rPr>
              <a:t>I</a:t>
            </a:r>
            <a:r>
              <a:rPr lang="tr-TR" sz="3200" i="1" u="sng" smtClean="0">
                <a:solidFill>
                  <a:srgbClr val="002060"/>
                </a:solidFill>
              </a:rPr>
              <a:t>nsulin and </a:t>
            </a:r>
            <a:r>
              <a:rPr lang="tr-TR" sz="3200" i="1" u="sng">
                <a:solidFill>
                  <a:srgbClr val="002060"/>
                </a:solidFill>
              </a:rPr>
              <a:t>Glukagon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48543" y="1824264"/>
            <a:ext cx="96712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b="1"/>
              <a:t> </a:t>
            </a:r>
            <a:r>
              <a:rPr lang="tr-TR" sz="3200" i="1" u="sng">
                <a:solidFill>
                  <a:srgbClr val="002060"/>
                </a:solidFill>
              </a:rPr>
              <a:t>I</a:t>
            </a:r>
            <a:r>
              <a:rPr lang="tr-TR" sz="3200" i="1" u="sng" smtClean="0">
                <a:solidFill>
                  <a:srgbClr val="002060"/>
                </a:solidFill>
              </a:rPr>
              <a:t>nsulin</a:t>
            </a:r>
            <a:r>
              <a:rPr lang="tr-TR" sz="3200" i="1" u="sng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51 aminoacid, two polypeptide chain.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smtClean="0"/>
              <a:t>It </a:t>
            </a:r>
            <a:r>
              <a:rPr lang="en-US" sz="2400"/>
              <a:t>involves the production of two inactive precursors, preproinsulin and proinsulin. </a:t>
            </a:r>
            <a:endParaRPr lang="tr-TR" sz="240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A (21 aa) and B (30 aa) chains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smtClean="0"/>
              <a:t>Disulfide bonds of sistein residues bind two chains.</a:t>
            </a:r>
            <a:endParaRPr lang="tr-TR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b="1" smtClean="0"/>
              <a:t>Preproinsülin</a:t>
            </a:r>
            <a:r>
              <a:rPr lang="tr-TR" sz="2400" b="1"/>
              <a:t> </a:t>
            </a:r>
            <a:r>
              <a:rPr lang="tr-TR" sz="2400" smtClean="0"/>
              <a:t>is the precursor of insulin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6679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Cellular Effects of Insulin</a:t>
            </a:r>
            <a:endParaRPr lang="tr-TR" sz="3200" i="1" u="sng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smtClean="0">
                <a:solidFill>
                  <a:srgbClr val="7030A0"/>
                </a:solidFill>
              </a:rPr>
              <a:t>Muscle tissue, vascular endothelium, heart and liver cells</a:t>
            </a:r>
            <a:r>
              <a:rPr lang="en-US" sz="2600" smtClean="0"/>
              <a:t> are insulin dependent </a:t>
            </a:r>
            <a:endParaRPr lang="tr-TR" sz="2600" smtClean="0"/>
          </a:p>
          <a:p>
            <a:r>
              <a:rPr lang="en-US" sz="2600" smtClean="0"/>
              <a:t>Glucose uptake into cells in </a:t>
            </a:r>
            <a:r>
              <a:rPr lang="en-US" sz="2600" b="1" smtClean="0">
                <a:solidFill>
                  <a:srgbClr val="7030A0"/>
                </a:solidFill>
              </a:rPr>
              <a:t>adipose tissue, skeletal muscle and heart </a:t>
            </a:r>
            <a:endParaRPr lang="tr-TR" sz="2600" smtClean="0"/>
          </a:p>
          <a:p>
            <a:r>
              <a:rPr lang="en-US" sz="2600" smtClean="0"/>
              <a:t>Vasodilation </a:t>
            </a:r>
            <a:r>
              <a:rPr lang="en-US" sz="2600"/>
              <a:t>through the production of nitric oxide (NO) in the vascular endothelium and the heart </a:t>
            </a:r>
            <a:endParaRPr lang="tr-TR" sz="2600"/>
          </a:p>
          <a:p>
            <a:r>
              <a:rPr lang="en-US" sz="2600"/>
              <a:t>The liver shows a decrease in gluconeogenesis and an increase in glycogen synthesis in response to the presence of insulin. </a:t>
            </a:r>
            <a:endParaRPr lang="tr-TR" sz="2600"/>
          </a:p>
          <a:p>
            <a:r>
              <a:rPr lang="en-US" sz="2600"/>
              <a:t>It stimulates lipogenesis and protein synthesis and, on the contrary, prevents lipolysis and protein breakdown.</a:t>
            </a:r>
            <a:endParaRPr lang="tr-TR" sz="2600"/>
          </a:p>
          <a:p>
            <a:endParaRPr lang="tr-TR" sz="2600"/>
          </a:p>
        </p:txBody>
      </p:sp>
    </p:spTree>
    <p:extLst>
      <p:ext uri="{BB962C8B-B14F-4D97-AF65-F5344CB8AC3E}">
        <p14:creationId xmlns:p14="http://schemas.microsoft.com/office/powerpoint/2010/main" val="39808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71" y="1117579"/>
            <a:ext cx="9601196" cy="1303867"/>
          </a:xfrm>
        </p:spPr>
        <p:txBody>
          <a:bodyPr>
            <a:norm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Metabolic Effects of Insulin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9871" y="2421446"/>
            <a:ext cx="10771909" cy="4188360"/>
          </a:xfrm>
          <a:noFill/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tr-TR" sz="2000" smtClean="0">
                <a:solidFill>
                  <a:schemeClr val="tx1"/>
                </a:solidFill>
              </a:rPr>
              <a:t>Insulin </a:t>
            </a:r>
            <a:r>
              <a:rPr lang="en-US" sz="2000" smtClean="0">
                <a:solidFill>
                  <a:schemeClr val="tx1"/>
                </a:solidFill>
              </a:rPr>
              <a:t>provides </a:t>
            </a:r>
            <a:r>
              <a:rPr lang="en-US" sz="2000">
                <a:solidFill>
                  <a:schemeClr val="tx1"/>
                </a:solidFill>
              </a:rPr>
              <a:t>the entry </a:t>
            </a:r>
            <a:r>
              <a:rPr lang="en-US" sz="2000" smtClean="0">
                <a:solidFill>
                  <a:schemeClr val="tx1"/>
                </a:solidFill>
              </a:rPr>
              <a:t>of </a:t>
            </a:r>
            <a:r>
              <a:rPr lang="en-US" sz="2000">
                <a:solidFill>
                  <a:schemeClr val="tx1"/>
                </a:solidFill>
              </a:rPr>
              <a:t>glucose, amino acids and fatty acids into the cell.  </a:t>
            </a:r>
            <a:endParaRPr lang="tr-TR" sz="200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Insulin</a:t>
            </a:r>
            <a:r>
              <a:rPr lang="en-US" sz="2000">
                <a:solidFill>
                  <a:schemeClr val="tx1"/>
                </a:solidFill>
              </a:rPr>
              <a:t>, </a:t>
            </a:r>
            <a:endParaRPr lang="tr-TR" sz="2000" smtClean="0">
              <a:solidFill>
                <a:schemeClr val="tx1"/>
              </a:solidFill>
            </a:endParaRP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600" smtClean="0">
                <a:solidFill>
                  <a:schemeClr val="tx1"/>
                </a:solidFill>
              </a:rPr>
              <a:t>glucose </a:t>
            </a:r>
            <a:r>
              <a:rPr lang="en-US" sz="1600">
                <a:solidFill>
                  <a:schemeClr val="tx1"/>
                </a:solidFill>
              </a:rPr>
              <a:t>uptake from skeletal muscle and adipose </a:t>
            </a:r>
            <a:r>
              <a:rPr lang="en-US" sz="1600" smtClean="0">
                <a:solidFill>
                  <a:schemeClr val="tx1"/>
                </a:solidFill>
              </a:rPr>
              <a:t>tissue↑ </a:t>
            </a:r>
            <a:r>
              <a:rPr lang="en-US" sz="1600">
                <a:solidFill>
                  <a:schemeClr val="tx1"/>
                </a:solidFill>
              </a:rPr>
              <a:t>and glucose formation by hepatic cells </a:t>
            </a:r>
            <a:r>
              <a:rPr lang="en-US" sz="1600" smtClean="0">
                <a:solidFill>
                  <a:schemeClr val="tx1"/>
                </a:solidFill>
              </a:rPr>
              <a:t>↓</a:t>
            </a:r>
            <a:endParaRPr lang="tr-TR" sz="1600" smtClean="0">
              <a:solidFill>
                <a:schemeClr val="tx1"/>
              </a:solidFill>
            </a:endParaRP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tr-TR" sz="160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In </a:t>
            </a:r>
            <a:r>
              <a:rPr lang="en-US" sz="2000">
                <a:solidFill>
                  <a:schemeClr val="tx1"/>
                </a:solidFill>
              </a:rPr>
              <a:t>other insulin-dependent tissues, as a result of hormone-receptor interaction, glucose transporters move to the membrane of the target cell and allow glucose to enter the cell, activating glycogen </a:t>
            </a:r>
            <a:r>
              <a:rPr lang="en-US" sz="2000" smtClean="0">
                <a:solidFill>
                  <a:schemeClr val="tx1"/>
                </a:solidFill>
              </a:rPr>
              <a:t>synthase</a:t>
            </a:r>
            <a:endParaRPr lang="tr-TR" sz="2000" smtClean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tr-TR" sz="2000" smtClean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2000" smtClean="0">
                <a:solidFill>
                  <a:schemeClr val="tx1"/>
                </a:solidFill>
              </a:rPr>
              <a:t>It </a:t>
            </a:r>
            <a:r>
              <a:rPr lang="en-US" sz="2000">
                <a:solidFill>
                  <a:schemeClr val="tx1"/>
                </a:solidFill>
              </a:rPr>
              <a:t>causes the translocation of the GLUT-4 carrier from the intracellular to the extracellular on the plasma membrane of the skeletal muscle </a:t>
            </a:r>
            <a:r>
              <a:rPr lang="en-US" sz="2000" smtClean="0">
                <a:solidFill>
                  <a:schemeClr val="tx1"/>
                </a:solidFill>
              </a:rPr>
              <a:t>cell.</a:t>
            </a:r>
            <a:endParaRPr lang="tr-TR" sz="2000" smtClean="0">
              <a:solidFill>
                <a:schemeClr val="tx1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tr-TR" sz="2000" smtClean="0"/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2000" smtClean="0"/>
              <a:t>As </a:t>
            </a:r>
            <a:r>
              <a:rPr lang="en-US" sz="2000"/>
              <a:t>soon as insulin is secreted, it goes directly to the liver via the portal vein, where it affects carbohydrate and lipid metabolism after binding with its specific receptors.</a:t>
            </a:r>
            <a:endParaRPr lang="tr-TR" sz="2000"/>
          </a:p>
          <a:p>
            <a:pPr marL="171450" lvl="0" indent="-17145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tr-TR" sz="2000" b="1"/>
          </a:p>
          <a:p>
            <a:pPr>
              <a:buFont typeface="Wingdings" panose="05000000000000000000" pitchFamily="2" charset="2"/>
              <a:buChar char="v"/>
            </a:pPr>
            <a:endParaRPr lang="tr-TR" sz="2000"/>
          </a:p>
          <a:p>
            <a:pPr marL="171450" indent="-171450">
              <a:buFontTx/>
              <a:buChar char="-"/>
            </a:pPr>
            <a:endParaRPr lang="tr-TR"/>
          </a:p>
          <a:p>
            <a:pPr>
              <a:buFont typeface="Wingdings" panose="05000000000000000000" pitchFamily="2" charset="2"/>
              <a:buChar char="v"/>
            </a:pPr>
            <a:endParaRPr lang="tr-TR" altLang="tr-TR" sz="2400" smtClean="0"/>
          </a:p>
          <a:p>
            <a:pPr marL="0" indent="0">
              <a:buNone/>
            </a:pPr>
            <a:endParaRPr lang="tr-TR" altLang="tr-TR" sz="2400" smtClean="0"/>
          </a:p>
          <a:p>
            <a:pPr>
              <a:buNone/>
            </a:pPr>
            <a:endParaRPr lang="tr-TR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9381" y="226625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44826" y="4836350"/>
            <a:ext cx="10605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tr-TR" sz="2000" smtClean="0"/>
          </a:p>
          <a:p>
            <a:pPr marL="171450" indent="-171450">
              <a:buFontTx/>
              <a:buChar char="-"/>
            </a:pP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292195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61066" y="2652706"/>
            <a:ext cx="75404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smtClean="0"/>
              <a:t>Insulin </a:t>
            </a:r>
            <a:r>
              <a:rPr lang="en-US" sz="2000"/>
              <a:t>increases the expression of some lipogenic enzymes</a:t>
            </a:r>
            <a:r>
              <a:rPr lang="en-US" sz="2000" smtClean="0"/>
              <a:t>.</a:t>
            </a:r>
            <a:endParaRPr lang="tr-TR" sz="200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20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smtClean="0"/>
              <a:t> </a:t>
            </a:r>
            <a:r>
              <a:rPr lang="en-US" sz="2000"/>
              <a:t>Insulin also regulates this process through the dephosphorylation and inhibition of hormone sensitive lipase and leads to inhibition of lipolysis. </a:t>
            </a:r>
            <a:endParaRPr lang="tr-TR" sz="200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20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smtClean="0"/>
              <a:t>Insulin </a:t>
            </a:r>
            <a:r>
              <a:rPr lang="en-US" sz="2000"/>
              <a:t>lowers free fatty acid levels in serum. </a:t>
            </a:r>
            <a:endParaRPr lang="tr-TR" sz="200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200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smtClean="0"/>
              <a:t>Suppresses </a:t>
            </a:r>
            <a:r>
              <a:rPr lang="en-US" sz="2000"/>
              <a:t>lipase in adipocytes, inhibits lipolysis, increases lipogenesis</a:t>
            </a:r>
            <a:r>
              <a:rPr lang="en-US" sz="2000" smtClean="0"/>
              <a:t>.</a:t>
            </a:r>
            <a:endParaRPr lang="tr-TR" sz="200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200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2000"/>
          </a:p>
          <a:p>
            <a:pPr marL="285750" indent="-285750">
              <a:buFontTx/>
              <a:buChar char="-"/>
            </a:pPr>
            <a:endParaRPr lang="tr-TR" smtClean="0"/>
          </a:p>
          <a:p>
            <a:endParaRPr lang="tr-TR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Metabolic effects of insulin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1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u="sng">
                <a:solidFill>
                  <a:srgbClr val="002060"/>
                </a:solidFill>
              </a:rPr>
              <a:t>Metabolic effects of insulin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84320" y="2709060"/>
            <a:ext cx="10064807" cy="15068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/>
              <a:t>Protein turn </a:t>
            </a:r>
            <a:r>
              <a:rPr lang="tr-TR" altLang="tr-TR" sz="2000" smtClean="0"/>
              <a:t>over </a:t>
            </a:r>
            <a:r>
              <a:rPr lang="tr-TR" altLang="tr-TR" sz="2000"/>
              <a:t>is partially regulated by insulin. </a:t>
            </a:r>
            <a:endParaRPr lang="tr-TR" altLang="tr-TR" sz="200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Protein </a:t>
            </a:r>
            <a:r>
              <a:rPr lang="tr-TR" altLang="tr-TR" sz="2000"/>
              <a:t>synthesis is stimulated by an increase in insulin. </a:t>
            </a:r>
            <a:endParaRPr lang="tr-TR" altLang="tr-TR" sz="200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And </a:t>
            </a:r>
            <a:r>
              <a:rPr lang="tr-TR" altLang="tr-TR" sz="2000"/>
              <a:t>the increase in alanine, arginine and glutamine (short chain amino acids) intake is stimulated. </a:t>
            </a:r>
            <a:endParaRPr lang="tr-TR" altLang="tr-TR" sz="200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Regulation </a:t>
            </a:r>
            <a:r>
              <a:rPr lang="tr-TR" altLang="tr-TR" sz="2000"/>
              <a:t>of protein breakdown is affected by insulin down regulation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000"/>
              <a:t>hepatic and muscle cell enzymes responsible for protein breakdown. </a:t>
            </a:r>
          </a:p>
        </p:txBody>
      </p:sp>
    </p:spTree>
    <p:extLst>
      <p:ext uri="{BB962C8B-B14F-4D97-AF65-F5344CB8AC3E}">
        <p14:creationId xmlns:p14="http://schemas.microsoft.com/office/powerpoint/2010/main" val="2864271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6278" y="2743595"/>
            <a:ext cx="8799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r-TR" altLang="tr-TR" sz="2000"/>
              <a:t>The effects of insulin on endothelial cells and macrophages have an anti-inflammatory effect on the body. </a:t>
            </a:r>
            <a:endParaRPr lang="tr-TR" altLang="tr-TR" sz="200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r-TR" altLang="tr-TR" sz="2000" smtClean="0"/>
              <a:t>Inside </a:t>
            </a:r>
            <a:r>
              <a:rPr lang="tr-TR" altLang="tr-TR" sz="2000"/>
              <a:t>the endothelial cells, insulin stimulates the expression of endothelial nitric oxide synthase (eNOS). </a:t>
            </a:r>
            <a:endParaRPr lang="tr-TR" altLang="tr-TR" sz="200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r-TR" altLang="tr-TR" sz="2000" smtClean="0"/>
              <a:t>Insulin </a:t>
            </a:r>
            <a:r>
              <a:rPr lang="tr-TR" altLang="tr-TR" sz="2000"/>
              <a:t>suppresses the production of </a:t>
            </a:r>
            <a:r>
              <a:rPr lang="tr-TR" altLang="tr-TR" sz="2000" smtClean="0"/>
              <a:t>oxygen </a:t>
            </a:r>
            <a:r>
              <a:rPr lang="tr-TR" altLang="tr-TR" sz="2000"/>
              <a:t>radicals and reactive oxygen species (ROS).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u="sng">
                <a:solidFill>
                  <a:srgbClr val="002060"/>
                </a:solidFill>
              </a:rPr>
              <a:t>Metabolic effects of </a:t>
            </a:r>
            <a:r>
              <a:rPr lang="tr-TR" sz="3200" i="1" u="sng" smtClean="0">
                <a:solidFill>
                  <a:srgbClr val="002060"/>
                </a:solidFill>
              </a:rPr>
              <a:t>insulin</a:t>
            </a:r>
            <a:endParaRPr lang="tr-TR" sz="3200" i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5774" y="402061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83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u="sng">
                <a:solidFill>
                  <a:srgbClr val="002060"/>
                </a:solidFill>
              </a:rPr>
              <a:t>Glukagon;</a:t>
            </a:r>
            <a:br>
              <a:rPr lang="tr-TR" i="1" u="sng">
                <a:solidFill>
                  <a:srgbClr val="002060"/>
                </a:solidFill>
              </a:rPr>
            </a:b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27581" y="2511285"/>
            <a:ext cx="8335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29 </a:t>
            </a:r>
            <a:r>
              <a:rPr lang="en-US" sz="2000"/>
              <a:t>amino acid peptide </a:t>
            </a:r>
            <a:r>
              <a:rPr lang="en-US" sz="2000" smtClean="0"/>
              <a:t>hormone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 </a:t>
            </a:r>
            <a:r>
              <a:rPr lang="en-US" sz="2000"/>
              <a:t>It is synthesized in pancreatic alpha cells. 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Released </a:t>
            </a:r>
            <a:r>
              <a:rPr lang="en-US" sz="2000"/>
              <a:t>into the blood in response to low blood sugar 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Made </a:t>
            </a:r>
            <a:r>
              <a:rPr lang="en-US" sz="2000"/>
              <a:t>in alpha cells of Langerhans </a:t>
            </a:r>
            <a:r>
              <a:rPr lang="en-US" sz="2000" smtClean="0"/>
              <a:t>islets</a:t>
            </a:r>
            <a:r>
              <a:rPr lang="tr-TR" sz="2000" smtClean="0"/>
              <a:t> and </a:t>
            </a:r>
            <a:r>
              <a:rPr lang="en-US" sz="2000" smtClean="0"/>
              <a:t> </a:t>
            </a:r>
            <a:r>
              <a:rPr lang="en-US" sz="2000"/>
              <a:t>increases blood sugar. 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The </a:t>
            </a:r>
            <a:r>
              <a:rPr lang="en-US" sz="2000"/>
              <a:t>smallest reduction in plasma glucose concentration is a very strong stimulant for glucagon secretion. 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This </a:t>
            </a:r>
            <a:r>
              <a:rPr lang="en-US" sz="2000"/>
              <a:t>warning occurs when blood sugar drops due to hunger and exercise</a:t>
            </a:r>
            <a:r>
              <a:rPr lang="en-US" sz="2000" smtClean="0"/>
              <a:t>.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smtClean="0"/>
              <a:t> </a:t>
            </a:r>
            <a:r>
              <a:rPr lang="en-US" sz="2000"/>
              <a:t>With an increase in glucagon, which normally develops in response to hypoglycaemia, insulin secretion decreases.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136278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4000" i="1" u="sng">
              <a:solidFill>
                <a:srgbClr val="00206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60173" y="2589000"/>
            <a:ext cx="109065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smtClean="0"/>
              <a:t>Type </a:t>
            </a:r>
            <a:r>
              <a:rPr lang="en-US" sz="2000"/>
              <a:t>1 is insulin dependent, diabetes mellitus, a condition where the pancreas has low or no insulin production. 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smtClean="0"/>
              <a:t>Type </a:t>
            </a:r>
            <a:r>
              <a:rPr lang="en-US" sz="2000"/>
              <a:t>2 is characterized by high blood sugar, insulin resistance and relative insulin deficiency, </a:t>
            </a:r>
            <a:r>
              <a:rPr lang="tr-TR" sz="2000" smtClean="0"/>
              <a:t>i</a:t>
            </a:r>
            <a:r>
              <a:rPr lang="en-US" sz="2000" smtClean="0"/>
              <a:t>ncreased </a:t>
            </a:r>
            <a:r>
              <a:rPr lang="en-US" sz="2000"/>
              <a:t>thirst, frequent urination and unexplained weight loss</a:t>
            </a:r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21263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1292" y="2760102"/>
            <a:ext cx="9502410" cy="9836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200"/>
              <a:t>T3 has more biological activity than T4.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200"/>
              <a:t>A large amount of T4 is converted to T3 in the peripheral tissues (liver and kidney),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200"/>
              <a:t>T3 is released into the bloodstream. </a:t>
            </a:r>
          </a:p>
        </p:txBody>
      </p:sp>
    </p:spTree>
    <p:extLst>
      <p:ext uri="{BB962C8B-B14F-4D97-AF65-F5344CB8AC3E}">
        <p14:creationId xmlns:p14="http://schemas.microsoft.com/office/powerpoint/2010/main" val="30961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i="1" u="sng" smtClean="0">
                <a:solidFill>
                  <a:srgbClr val="002060"/>
                </a:solidFill>
              </a:rPr>
              <a:t>Regulation of Calcium and Phosphate Metabolism</a:t>
            </a:r>
            <a:endParaRPr lang="tr-TR" sz="4000" i="1" u="sng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smtClean="0"/>
              <a:t>Parathyroid Hormone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smtClean="0"/>
              <a:t>Calcitonin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217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6928" y="1280759"/>
            <a:ext cx="5088740" cy="7332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i="1" u="sng">
                <a:ln w="3175" cmpd="sng">
                  <a:noFill/>
                </a:ln>
                <a:solidFill>
                  <a:srgbClr val="002060"/>
                </a:solidFill>
              </a:rPr>
              <a:t>Paratiroid </a:t>
            </a:r>
            <a:r>
              <a:rPr lang="tr-TR" sz="3600" i="1" u="sng" smtClean="0">
                <a:ln w="3175" cmpd="sng">
                  <a:noFill/>
                </a:ln>
                <a:solidFill>
                  <a:srgbClr val="002060"/>
                </a:solidFill>
              </a:rPr>
              <a:t>Hormone </a:t>
            </a:r>
            <a:r>
              <a:rPr lang="tr-TR" sz="3600" i="1" u="sng">
                <a:ln w="3175" cmpd="sng">
                  <a:noFill/>
                </a:ln>
                <a:solidFill>
                  <a:srgbClr val="002060"/>
                </a:solidFill>
              </a:rPr>
              <a:t>(PTH)</a:t>
            </a:r>
            <a:endParaRPr lang="tr-TR" sz="3600" i="1" u="sng" dirty="0">
              <a:ln w="3175" cmpd="sng">
                <a:noFill/>
              </a:ln>
              <a:solidFill>
                <a:srgbClr val="00206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12905" y="525747"/>
            <a:ext cx="683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smtClean="0"/>
              <a:t>-</a:t>
            </a:r>
            <a:endParaRPr lang="tr-TR" sz="24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6928" y="2626557"/>
            <a:ext cx="9864303" cy="27379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/>
              <a:t>Parathyroid hormone is synthesized as </a:t>
            </a:r>
            <a:r>
              <a:rPr lang="tr-TR" altLang="tr-TR" sz="2000" b="1">
                <a:solidFill>
                  <a:srgbClr val="FF0000"/>
                </a:solidFill>
              </a:rPr>
              <a:t>pre-proPTH</a:t>
            </a:r>
            <a:r>
              <a:rPr lang="tr-TR" altLang="tr-TR" sz="2000"/>
              <a:t> (115 aa</a:t>
            </a:r>
            <a:r>
              <a:rPr lang="tr-TR" altLang="tr-TR" sz="2000" smtClean="0"/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It cleaves </a:t>
            </a:r>
            <a:r>
              <a:rPr lang="tr-TR" altLang="tr-TR" sz="2000"/>
              <a:t>to </a:t>
            </a:r>
            <a:r>
              <a:rPr lang="tr-TR" altLang="tr-TR" sz="2000" b="1">
                <a:solidFill>
                  <a:srgbClr val="FF0000"/>
                </a:solidFill>
              </a:rPr>
              <a:t>Pro-PTH </a:t>
            </a:r>
            <a:r>
              <a:rPr lang="tr-TR" altLang="tr-TR" sz="2000"/>
              <a:t>(90 </a:t>
            </a:r>
            <a:r>
              <a:rPr lang="tr-TR" altLang="tr-TR" sz="2000" smtClean="0"/>
              <a:t>aa). </a:t>
            </a:r>
            <a:r>
              <a:rPr lang="tr-TR" altLang="tr-TR" sz="2000"/>
              <a:t>Then</a:t>
            </a:r>
            <a:r>
              <a:rPr lang="tr-TR" altLang="tr-TR" sz="2000" b="1">
                <a:solidFill>
                  <a:srgbClr val="FF0000"/>
                </a:solidFill>
              </a:rPr>
              <a:t> active PTH (</a:t>
            </a:r>
            <a:r>
              <a:rPr lang="tr-TR" altLang="tr-TR" sz="2000"/>
              <a:t>84aa) is </a:t>
            </a:r>
            <a:r>
              <a:rPr lang="tr-TR" altLang="tr-TR" sz="2000" smtClean="0"/>
              <a:t>synthesized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Its </a:t>
            </a:r>
            <a:r>
              <a:rPr lang="tr-TR" altLang="tr-TR" sz="2000"/>
              <a:t>receptors are in the </a:t>
            </a:r>
            <a:r>
              <a:rPr lang="tr-TR" altLang="tr-TR" sz="2000" b="1">
                <a:solidFill>
                  <a:srgbClr val="FF0000"/>
                </a:solidFill>
              </a:rPr>
              <a:t>bones, kidneys and </a:t>
            </a:r>
            <a:r>
              <a:rPr lang="tr-TR" altLang="tr-TR" sz="2000" b="1" smtClean="0">
                <a:solidFill>
                  <a:srgbClr val="FF0000"/>
                </a:solidFill>
              </a:rPr>
              <a:t>intestines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It </a:t>
            </a:r>
            <a:r>
              <a:rPr lang="tr-TR" altLang="tr-TR" sz="2000"/>
              <a:t>increases blood calcium level</a:t>
            </a:r>
            <a:r>
              <a:rPr lang="tr-TR" altLang="tr-TR" sz="2000" smtClean="0"/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It </a:t>
            </a:r>
            <a:r>
              <a:rPr lang="tr-TR" altLang="tr-TR" sz="2000"/>
              <a:t>increases the release of calcium from stores in the </a:t>
            </a:r>
            <a:r>
              <a:rPr lang="tr-TR" altLang="tr-TR" sz="2000" smtClean="0"/>
              <a:t>bones.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It </a:t>
            </a:r>
            <a:r>
              <a:rPr lang="tr-TR" altLang="tr-TR" sz="2000"/>
              <a:t>increases the reabsorption of calcium and magnesium from the kidneys. </a:t>
            </a:r>
            <a:endParaRPr lang="tr-TR" altLang="tr-TR" sz="200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Enables </a:t>
            </a:r>
            <a:r>
              <a:rPr lang="tr-TR" altLang="tr-TR" sz="2000"/>
              <a:t>calcium absorption by promoting the formation of </a:t>
            </a:r>
            <a:r>
              <a:rPr lang="tr-TR" altLang="tr-TR" sz="2000" b="1"/>
              <a:t>1.25 dihydroxy cholecalciferol ↑,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000" b="1"/>
              <a:t>1 alpha hydroxylase enzyme </a:t>
            </a:r>
            <a:r>
              <a:rPr lang="tr-TR" altLang="tr-TR" sz="2000"/>
              <a:t>↑ </a:t>
            </a:r>
            <a:endParaRPr lang="tr-TR" altLang="tr-TR" sz="200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r-TR" altLang="tr-TR" sz="2000" smtClean="0"/>
              <a:t>PTH </a:t>
            </a:r>
            <a:r>
              <a:rPr lang="tr-TR" altLang="tr-TR" sz="2000"/>
              <a:t>reduces phosphate absorption from the kidneys </a:t>
            </a:r>
          </a:p>
        </p:txBody>
      </p:sp>
    </p:spTree>
    <p:extLst>
      <p:ext uri="{BB962C8B-B14F-4D97-AF65-F5344CB8AC3E}">
        <p14:creationId xmlns:p14="http://schemas.microsoft.com/office/powerpoint/2010/main" val="38414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09448" y="2074598"/>
            <a:ext cx="8203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i="1" smtClean="0">
                <a:solidFill>
                  <a:srgbClr val="002060"/>
                </a:solidFill>
              </a:rPr>
              <a:t>Preservation </a:t>
            </a:r>
            <a:r>
              <a:rPr lang="tr-TR" altLang="tr-TR" sz="2400" i="1">
                <a:solidFill>
                  <a:srgbClr val="002060"/>
                </a:solidFill>
              </a:rPr>
              <a:t>of calcium levels</a:t>
            </a:r>
            <a:r>
              <a:rPr lang="tr-TR" sz="2400" i="1">
                <a:solidFill>
                  <a:srgbClr val="002060"/>
                </a:solidFill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400" smtClean="0">
              <a:solidFill>
                <a:srgbClr val="222222"/>
              </a:solidFill>
              <a:latin typeface="inherit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r-TR" altLang="tr-TR" sz="2000"/>
              <a:t>Preservation of blood phosphate </a:t>
            </a:r>
            <a:r>
              <a:rPr lang="tr-TR" altLang="tr-TR" sz="2000" smtClean="0"/>
              <a:t>levels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r-TR" altLang="tr-TR" sz="2000" smtClean="0"/>
              <a:t>Vitamin </a:t>
            </a:r>
            <a:r>
              <a:rPr lang="tr-TR" altLang="tr-TR" sz="2000"/>
              <a:t>D </a:t>
            </a:r>
            <a:r>
              <a:rPr lang="tr-TR" altLang="tr-TR" sz="2000" smtClean="0"/>
              <a:t>activation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r-TR" altLang="tr-TR" sz="2000" smtClean="0"/>
              <a:t>Effect </a:t>
            </a:r>
            <a:r>
              <a:rPr lang="tr-TR" altLang="tr-TR" sz="2000"/>
              <a:t>on bones, kidneys and small intestines </a:t>
            </a:r>
          </a:p>
        </p:txBody>
      </p:sp>
    </p:spTree>
    <p:extLst>
      <p:ext uri="{BB962C8B-B14F-4D97-AF65-F5344CB8AC3E}">
        <p14:creationId xmlns:p14="http://schemas.microsoft.com/office/powerpoint/2010/main" val="512328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298713" y="1113183"/>
            <a:ext cx="4320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u="sng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Hyperparathyroidism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sz="2400" smtClean="0">
                <a:solidFill>
                  <a:srgbClr val="FF0000"/>
                </a:solidFill>
              </a:rPr>
              <a:t>Primer,</a:t>
            </a:r>
            <a:r>
              <a:rPr lang="tr-TR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smtClean="0">
                <a:solidFill>
                  <a:srgbClr val="2A9C58"/>
                </a:solidFill>
              </a:rPr>
              <a:t>secondary</a:t>
            </a:r>
            <a:r>
              <a:rPr lang="tr-TR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tertiary</a:t>
            </a:r>
            <a:endParaRPr 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374" y="2498178"/>
            <a:ext cx="185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>
                <a:solidFill>
                  <a:srgbClr val="FF0000"/>
                </a:solidFill>
              </a:rPr>
              <a:t>Adenoma </a:t>
            </a:r>
            <a:endParaRPr lang="tr-TR" sz="2400" smtClean="0">
              <a:solidFill>
                <a:srgbClr val="FF0000"/>
              </a:solidFill>
            </a:endParaRPr>
          </a:p>
          <a:p>
            <a:r>
              <a:rPr lang="tr-TR" sz="2400" smtClean="0">
                <a:solidFill>
                  <a:srgbClr val="FF0000"/>
                </a:solidFill>
              </a:rPr>
              <a:t>       or </a:t>
            </a:r>
          </a:p>
          <a:p>
            <a:r>
              <a:rPr lang="tr-TR" sz="2400" smtClean="0">
                <a:solidFill>
                  <a:srgbClr val="FF0000"/>
                </a:solidFill>
              </a:rPr>
              <a:t>Hyperplasia</a:t>
            </a:r>
            <a:endParaRPr lang="tr-TR" sz="240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10292" y="2498177"/>
            <a:ext cx="220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>
                <a:solidFill>
                  <a:srgbClr val="2A9C58"/>
                </a:solidFill>
              </a:rPr>
              <a:t>Kidney failure, Gastrointestinal malabsorbtion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691270" y="2512862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rare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590974" y="1113183"/>
            <a:ext cx="33399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i="1" u="sng" smtClean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Hypoparathyroidism</a:t>
            </a:r>
          </a:p>
          <a:p>
            <a:endParaRPr lang="tr-TR" smtClean="0"/>
          </a:p>
          <a:p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Otoimmun, surgical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89877" y="6488668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smtClean="0">
                <a:hlinkClick r:id="rId3"/>
              </a:rPr>
              <a:t>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1081290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4000" i="1" u="sng" smtClean="0">
                <a:solidFill>
                  <a:srgbClr val="002060"/>
                </a:solidFill>
              </a:rPr>
              <a:t>Calcitonin</a:t>
            </a:r>
            <a:endParaRPr lang="tr-TR" sz="4000" i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It </a:t>
            </a:r>
            <a:r>
              <a:rPr lang="en-US"/>
              <a:t>inhibits calcium absorption from the intestines</a:t>
            </a:r>
            <a:r>
              <a:rPr lang="en-US" smtClean="0"/>
              <a:t>.</a:t>
            </a:r>
            <a:endParaRPr lang="tr-TR" smtClean="0"/>
          </a:p>
          <a:p>
            <a:r>
              <a:rPr lang="en-US" smtClean="0"/>
              <a:t> </a:t>
            </a:r>
            <a:r>
              <a:rPr lang="en-US"/>
              <a:t>It inhibits osteoclast activity in bones. </a:t>
            </a:r>
            <a:endParaRPr lang="tr-TR" smtClean="0"/>
          </a:p>
          <a:p>
            <a:r>
              <a:rPr lang="en-US" smtClean="0"/>
              <a:t>Inhibits </a:t>
            </a:r>
            <a:r>
              <a:rPr lang="en-US"/>
              <a:t>phosphate reabsorption from the kidneys.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7342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KAYNAKLAR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10393016" cy="3318936"/>
          </a:xfrm>
        </p:spPr>
        <p:txBody>
          <a:bodyPr>
            <a:normAutofit fontScale="47500" lnSpcReduction="20000"/>
          </a:bodyPr>
          <a:lstStyle/>
          <a:p>
            <a:r>
              <a:rPr lang="tr-TR" sz="1600"/>
              <a:t>The Endocrine System An Overview Susanne Hiller-Sturmhöfel, Ph.D., and Andrzej Bartke, Ph.D, Vol. 22, No. 3, Alcohol Health &amp; Research </a:t>
            </a:r>
            <a:r>
              <a:rPr lang="tr-TR" sz="1600" smtClean="0"/>
              <a:t>World1998</a:t>
            </a:r>
          </a:p>
          <a:p>
            <a:r>
              <a:rPr lang="tr-TR" sz="1600">
                <a:hlinkClick r:id="rId3"/>
              </a:rPr>
              <a:t>https://www.ncbi.nlm.nih.gov/books/NBK500006</a:t>
            </a:r>
            <a:r>
              <a:rPr lang="tr-TR" sz="1600" smtClean="0">
                <a:hlinkClick r:id="rId3"/>
              </a:rPr>
              <a:t>/</a:t>
            </a:r>
            <a:endParaRPr lang="tr-TR" sz="1600" smtClean="0"/>
          </a:p>
          <a:p>
            <a:r>
              <a:rPr lang="tr-TR" sz="1600">
                <a:hlinkClick r:id="rId4" tooltip="MONTGOMERY - CONWAY-SPECTOR-CHAPPEL kitapları"/>
              </a:rPr>
              <a:t>MONTGOMERY - CONWAY-SPECTOR-CHAPPEL</a:t>
            </a:r>
            <a:r>
              <a:rPr lang="tr-TR" sz="1600"/>
              <a:t>, BİYOKİMYA OLGU SUNUMLU YAKLAŞIM, Çeviren: Nilgün Altan</a:t>
            </a:r>
          </a:p>
          <a:p>
            <a:r>
              <a:rPr lang="tr-TR" sz="1600" smtClean="0"/>
              <a:t>Lippincott’s Illustrated Reviews Series Editor: Richard A. Harvey Biochemistry Denise R. Ferrier</a:t>
            </a:r>
          </a:p>
          <a:p>
            <a:r>
              <a:rPr lang="tr-TR" sz="1600" smtClean="0"/>
              <a:t>Maqsood Khan, Sandeep Sharma, Physiology, Parathyroid Hormone, </a:t>
            </a:r>
            <a:r>
              <a:rPr lang="tr-TR" sz="1600" smtClean="0">
                <a:hlinkClick r:id="rId5"/>
              </a:rPr>
              <a:t>https</a:t>
            </a:r>
            <a:r>
              <a:rPr lang="tr-TR" sz="1600">
                <a:hlinkClick r:id="rId5"/>
              </a:rPr>
              <a:t>://www.ncbi.nlm.nih.gov/books/NBK499940</a:t>
            </a:r>
            <a:r>
              <a:rPr lang="tr-TR" sz="1600" smtClean="0">
                <a:hlinkClick r:id="rId5"/>
              </a:rPr>
              <a:t>/</a:t>
            </a:r>
            <a:endParaRPr lang="tr-TR" sz="1600" smtClean="0"/>
          </a:p>
          <a:p>
            <a:r>
              <a:rPr lang="tr-TR" sz="1600" smtClean="0"/>
              <a:t>Biochemistry, Insulin Metabolic Effects Elizabeth Vargas, Maria Alicia Carillo Sepulveda </a:t>
            </a:r>
            <a:r>
              <a:rPr lang="tr-TR" sz="1600" smtClean="0">
                <a:hlinkClick r:id="rId6"/>
              </a:rPr>
              <a:t>https</a:t>
            </a:r>
            <a:r>
              <a:rPr lang="tr-TR" sz="1600">
                <a:hlinkClick r:id="rId6"/>
              </a:rPr>
              <a:t>://www.ncbi.nlm.nih.gov/books/NBK525983</a:t>
            </a:r>
            <a:r>
              <a:rPr lang="tr-TR" sz="1600" smtClean="0">
                <a:hlinkClick r:id="rId6"/>
              </a:rPr>
              <a:t>/</a:t>
            </a:r>
            <a:endParaRPr lang="tr-TR" sz="1600" smtClean="0"/>
          </a:p>
          <a:p>
            <a:r>
              <a:rPr lang="tr-TR" sz="1600" b="1"/>
              <a:t>Physiology, Testosterone</a:t>
            </a:r>
          </a:p>
          <a:p>
            <a:r>
              <a:rPr lang="tr-TR" sz="1600"/>
              <a:t>George N. Nassar; Fernando Raudales; Stephen W. Leslie</a:t>
            </a:r>
            <a:r>
              <a:rPr lang="tr-TR" sz="1600" smtClean="0"/>
              <a:t>.</a:t>
            </a:r>
            <a:r>
              <a:rPr lang="tr-TR" sz="1600">
                <a:hlinkClick r:id="rId7"/>
              </a:rPr>
              <a:t> https://www.ncbi.nlm.nih.gov/books/NBK526128</a:t>
            </a:r>
            <a:r>
              <a:rPr lang="tr-TR" sz="1600" smtClean="0">
                <a:hlinkClick r:id="rId7"/>
              </a:rPr>
              <a:t>/</a:t>
            </a:r>
            <a:endParaRPr lang="tr-TR" sz="1600" smtClean="0"/>
          </a:p>
          <a:p>
            <a:r>
              <a:rPr lang="tr-TR" sz="1600" smtClean="0"/>
              <a:t>Chapter 18. Calcitonin, Leonard J. Deftos, Department of Medicine, University of California at San Diego Veterans Affairs Medical Centre, San Diego, California</a:t>
            </a:r>
          </a:p>
          <a:p>
            <a:r>
              <a:rPr lang="tr-TR" sz="1400">
                <a:hlinkClick r:id="rId8"/>
              </a:rPr>
              <a:t>https://www.ncbi.nlm.nih.gov/books/NBK507716</a:t>
            </a:r>
            <a:r>
              <a:rPr lang="tr-TR" sz="1400" smtClean="0">
                <a:hlinkClick r:id="rId8"/>
              </a:rPr>
              <a:t>/</a:t>
            </a:r>
            <a:endParaRPr lang="tr-TR" sz="1400" smtClean="0"/>
          </a:p>
          <a:p>
            <a:r>
              <a:rPr lang="tr-TR" sz="1600"/>
              <a:t>Chapter 18. Calcitonin, Leonard J. Deftos, Department of Medicine, University of California at San Diego Veterans Affairs Medical Centre, San Diego, </a:t>
            </a:r>
            <a:r>
              <a:rPr lang="tr-TR" sz="1600" smtClean="0"/>
              <a:t>California</a:t>
            </a:r>
          </a:p>
          <a:p>
            <a:r>
              <a:rPr lang="tr-TR" sz="1600">
                <a:hlinkClick r:id="rId9"/>
              </a:rPr>
              <a:t>https://</a:t>
            </a:r>
            <a:r>
              <a:rPr lang="tr-TR" sz="1600" smtClean="0">
                <a:hlinkClick r:id="rId9"/>
              </a:rPr>
              <a:t>www.ncbi.nlm.nih.gov/books/NBK499940</a:t>
            </a:r>
            <a:endParaRPr lang="tr-TR" sz="1600" smtClean="0"/>
          </a:p>
          <a:p>
            <a:r>
              <a:rPr lang="tr-TR" sz="1600">
                <a:hlinkClick r:id="rId5"/>
              </a:rPr>
              <a:t>https://www.ncbi.nlm.nih.gov/books/NBK499940</a:t>
            </a:r>
            <a:r>
              <a:rPr lang="tr-TR" sz="1600" smtClean="0">
                <a:hlinkClick r:id="rId5"/>
              </a:rPr>
              <a:t>/</a:t>
            </a:r>
            <a:endParaRPr lang="tr-TR" sz="1600" smtClean="0"/>
          </a:p>
          <a:p>
            <a:r>
              <a:rPr lang="tr-TR" sz="1600">
                <a:hlinkClick r:id="rId10"/>
              </a:rPr>
              <a:t>https://www.ncbi.nlm.nih.gov/books/NBK279127/</a:t>
            </a:r>
            <a:endParaRPr lang="tr-TR" sz="1600"/>
          </a:p>
          <a:p>
            <a:r>
              <a:rPr lang="tr-TR" sz="1600">
                <a:hlinkClick r:id="rId6"/>
              </a:rPr>
              <a:t>https://www.ncbi.nlm.nih.gov/books/NBK525983/</a:t>
            </a:r>
            <a:endParaRPr lang="tr-TR" sz="1600"/>
          </a:p>
          <a:p>
            <a:r>
              <a:rPr lang="tr-TR" sz="1600">
                <a:hlinkClick r:id="rId7"/>
              </a:rPr>
              <a:t>https://www.ncbi.nlm.nih.gov/books/NBK526128/</a:t>
            </a:r>
            <a:endParaRPr lang="tr-TR" sz="1600"/>
          </a:p>
          <a:p>
            <a:endParaRPr lang="tr-TR" sz="1600"/>
          </a:p>
          <a:p>
            <a:endParaRPr lang="tr-TR" sz="1600"/>
          </a:p>
          <a:p>
            <a:endParaRPr lang="tr-TR" sz="1600" smtClean="0"/>
          </a:p>
          <a:p>
            <a:endParaRPr lang="tr-TR" sz="1600"/>
          </a:p>
          <a:p>
            <a:endParaRPr lang="tr-TR" b="1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14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8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Metabolic Effects of Throid Hormones</a:t>
            </a:r>
            <a:r>
              <a:rPr lang="tr-TR" sz="2800" i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2800" i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tr-TR" sz="28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2800" i="1" u="sng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tr-TR" sz="2800" i="1" u="sng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altLang="tr-TR" sz="2800" i="1" u="sng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Effects </a:t>
            </a:r>
            <a:r>
              <a:rPr lang="tr-TR" altLang="tr-TR" sz="2800" i="1" u="sng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 General Metabolism </a:t>
            </a:r>
            <a:br>
              <a:rPr lang="tr-TR" altLang="tr-TR" sz="2800" i="1" u="sng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tr-TR" sz="2800" i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7924" y="2034207"/>
            <a:ext cx="9601196" cy="3318936"/>
          </a:xfrm>
        </p:spPr>
        <p:txBody>
          <a:bodyPr>
            <a:normAutofit fontScale="92500" lnSpcReduction="20000"/>
          </a:bodyPr>
          <a:lstStyle/>
          <a:p>
            <a:endParaRPr lang="tr-TR"/>
          </a:p>
          <a:p>
            <a:r>
              <a:rPr lang="en-US" smtClean="0">
                <a:solidFill>
                  <a:schemeClr val="tx1"/>
                </a:solidFill>
              </a:rPr>
              <a:t>All </a:t>
            </a:r>
            <a:r>
              <a:rPr lang="en-US">
                <a:solidFill>
                  <a:schemeClr val="tx1"/>
                </a:solidFill>
              </a:rPr>
              <a:t>body cells are the target of T3 and T4. </a:t>
            </a:r>
            <a:endParaRPr lang="tr-TR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Sets the metabolic rate necessary for the normal functioning of tissues. </a:t>
            </a:r>
            <a:endParaRPr lang="tr-TR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Use </a:t>
            </a:r>
            <a:r>
              <a:rPr lang="en-US">
                <a:solidFill>
                  <a:schemeClr val="tx1"/>
                </a:solidFill>
              </a:rPr>
              <a:t>of oxygen in body cells</a:t>
            </a:r>
            <a:r>
              <a:rPr lang="tr-TR" smtClean="0"/>
              <a:t>↑</a:t>
            </a:r>
          </a:p>
          <a:p>
            <a:r>
              <a:rPr lang="en-US" smtClean="0">
                <a:solidFill>
                  <a:schemeClr val="tx1"/>
                </a:solidFill>
              </a:rPr>
              <a:t>It </a:t>
            </a:r>
            <a:r>
              <a:rPr lang="en-US">
                <a:solidFill>
                  <a:schemeClr val="tx1"/>
                </a:solidFill>
              </a:rPr>
              <a:t>increases the heat production in the body. </a:t>
            </a:r>
            <a:endParaRPr lang="tr-TR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It increases oxygen consumption by stimulating Na / K ATPase in all tissues except brain, anterior pituitary, spleen and testicles. (</a:t>
            </a:r>
            <a:r>
              <a:rPr lang="en-US" smtClean="0">
                <a:solidFill>
                  <a:schemeClr val="tx1"/>
                </a:solidFill>
              </a:rPr>
              <a:t>Calo</a:t>
            </a:r>
            <a:r>
              <a:rPr lang="tr-TR" smtClean="0">
                <a:solidFill>
                  <a:schemeClr val="tx1"/>
                </a:solidFill>
              </a:rPr>
              <a:t>re</a:t>
            </a:r>
            <a:r>
              <a:rPr lang="en-US" smtClean="0">
                <a:solidFill>
                  <a:schemeClr val="tx1"/>
                </a:solidFill>
              </a:rPr>
              <a:t>genic </a:t>
            </a:r>
            <a:r>
              <a:rPr lang="en-US">
                <a:solidFill>
                  <a:schemeClr val="tx1"/>
                </a:solidFill>
              </a:rPr>
              <a:t>effect, thermogenic effect)</a:t>
            </a:r>
            <a:endParaRPr lang="tr-TR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 Excessive sweating, frequent defecation, chills (excessive secretion)</a:t>
            </a:r>
            <a:endParaRPr lang="tr-TR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8887" y="63105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398069" y="6612437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https://www.ncbi.nlm.nih.gov/books/NBK500006/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16281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4288" y="250666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/>
              <a:t>G</a:t>
            </a:r>
            <a:r>
              <a:rPr lang="en-US" smtClean="0"/>
              <a:t>lucose </a:t>
            </a:r>
            <a:r>
              <a:rPr lang="en-US"/>
              <a:t>absorption from the </a:t>
            </a:r>
            <a:r>
              <a:rPr lang="en-US" smtClean="0"/>
              <a:t>intestines↑</a:t>
            </a:r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tr-TR" smtClean="0"/>
              <a:t>G</a:t>
            </a:r>
            <a:r>
              <a:rPr lang="en-US" smtClean="0"/>
              <a:t>lucose </a:t>
            </a:r>
            <a:r>
              <a:rPr lang="en-US"/>
              <a:t>entry </a:t>
            </a:r>
            <a:r>
              <a:rPr lang="tr-TR" smtClean="0"/>
              <a:t>into the cells</a:t>
            </a:r>
            <a:r>
              <a:rPr lang="en-US" smtClean="0"/>
              <a:t>↑</a:t>
            </a:r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tr-TR" smtClean="0"/>
              <a:t>Glucose </a:t>
            </a:r>
            <a:r>
              <a:rPr lang="tr-TR"/>
              <a:t>u</a:t>
            </a:r>
            <a:r>
              <a:rPr lang="tr-TR" smtClean="0"/>
              <a:t>tilization</a:t>
            </a:r>
            <a:r>
              <a:rPr lang="tr-TR"/>
              <a:t> by </a:t>
            </a:r>
            <a:r>
              <a:rPr lang="tr-TR" smtClean="0"/>
              <a:t>tissues.</a:t>
            </a:r>
            <a:r>
              <a:rPr lang="en-US"/>
              <a:t> </a:t>
            </a:r>
            <a:r>
              <a:rPr lang="en-US" smtClean="0"/>
              <a:t>↑</a:t>
            </a:r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tr-TR" smtClean="0"/>
              <a:t>G</a:t>
            </a:r>
            <a:r>
              <a:rPr lang="en-US" smtClean="0"/>
              <a:t>lycogen synthesis↑</a:t>
            </a:r>
            <a:r>
              <a:rPr lang="tr-TR" smtClean="0"/>
              <a:t>….</a:t>
            </a:r>
            <a:r>
              <a:rPr lang="en-US" smtClean="0"/>
              <a:t> </a:t>
            </a:r>
            <a:r>
              <a:rPr lang="en-US">
                <a:solidFill>
                  <a:srgbClr val="00B050"/>
                </a:solidFill>
              </a:rPr>
              <a:t>in low doses and in the presence of insulin </a:t>
            </a:r>
            <a:endParaRPr lang="tr-TR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mtClean="0"/>
              <a:t>(</a:t>
            </a:r>
            <a:r>
              <a:rPr lang="en-US"/>
              <a:t>Increases glycogenesis in the </a:t>
            </a:r>
            <a:r>
              <a:rPr lang="en-US" smtClean="0"/>
              <a:t>liver</a:t>
            </a:r>
            <a:r>
              <a:rPr lang="tr-TR" smtClean="0"/>
              <a:t> and </a:t>
            </a:r>
            <a:r>
              <a:rPr lang="en-US" smtClean="0"/>
              <a:t> </a:t>
            </a:r>
            <a:r>
              <a:rPr lang="en-US"/>
              <a:t>reduces </a:t>
            </a:r>
            <a:r>
              <a:rPr lang="en-US" smtClean="0"/>
              <a:t>gluconeogenesis)</a:t>
            </a:r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rgbClr val="00B050"/>
                </a:solidFill>
              </a:rPr>
              <a:t>In </a:t>
            </a:r>
            <a:r>
              <a:rPr lang="en-US">
                <a:solidFill>
                  <a:srgbClr val="00B050"/>
                </a:solidFill>
              </a:rPr>
              <a:t>high doses</a:t>
            </a:r>
            <a:r>
              <a:rPr lang="en-US"/>
              <a:t>, it accelerates glycogenolysis in the liver. Since it also increases gluconeogenesis, it worsens diabetes (Biphasic effect)</a:t>
            </a:r>
            <a:endParaRPr lang="tr-TR"/>
          </a:p>
          <a:p>
            <a:pPr marL="171450" indent="-171450">
              <a:buFontTx/>
              <a:buChar char="-"/>
            </a:pPr>
            <a:endParaRPr lang="tr-TR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084288" y="566241"/>
            <a:ext cx="9183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u="sng" smtClean="0">
                <a:solidFill>
                  <a:srgbClr val="002060"/>
                </a:solidFill>
              </a:rPr>
              <a:t>Metabolic </a:t>
            </a:r>
            <a:r>
              <a:rPr lang="tr-TR" sz="2800" i="1" u="sng">
                <a:solidFill>
                  <a:srgbClr val="002060"/>
                </a:solidFill>
              </a:rPr>
              <a:t>Effects of Thyroid </a:t>
            </a:r>
            <a:r>
              <a:rPr lang="tr-TR" sz="2800" i="1" u="sng" smtClean="0">
                <a:solidFill>
                  <a:srgbClr val="002060"/>
                </a:solidFill>
              </a:rPr>
              <a:t>Hormone</a:t>
            </a:r>
            <a:r>
              <a:rPr lang="tr-TR" sz="2800" i="1" u="sng" dirty="0">
                <a:solidFill>
                  <a:srgbClr val="002060"/>
                </a:solidFill>
              </a:rPr>
              <a:t/>
            </a:r>
            <a:br>
              <a:rPr lang="tr-TR" sz="2800" i="1" u="sng" dirty="0">
                <a:solidFill>
                  <a:srgbClr val="002060"/>
                </a:solidFill>
              </a:rPr>
            </a:br>
            <a:r>
              <a:rPr lang="tr-TR" sz="2800" i="1" u="sng">
                <a:solidFill>
                  <a:srgbClr val="002060"/>
                </a:solidFill>
              </a:rPr>
              <a:t/>
            </a:r>
            <a:br>
              <a:rPr lang="tr-TR" sz="2800" i="1" u="sng">
                <a:solidFill>
                  <a:srgbClr val="002060"/>
                </a:solidFill>
              </a:rPr>
            </a:br>
            <a:r>
              <a:rPr lang="tr-TR" sz="2800" i="1" u="sng" smtClean="0">
                <a:solidFill>
                  <a:srgbClr val="FF0000"/>
                </a:solidFill>
              </a:rPr>
              <a:t>-Effect on Carbohydrate Metabolism</a:t>
            </a:r>
            <a:endParaRPr lang="tr-TR" sz="2800" i="1" u="sng" dirty="0" smtClean="0">
              <a:solidFill>
                <a:srgbClr val="002060"/>
              </a:solidFill>
            </a:endParaRPr>
          </a:p>
          <a:p>
            <a:endParaRPr lang="tr-TR" sz="2800" i="1" u="sng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7017"/>
            <a:ext cx="10099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</a:t>
            </a:r>
            <a:r>
              <a:rPr kumimoji="0" lang="tr-TR" alt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228304" y="6488668"/>
            <a:ext cx="22317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3"/>
              </a:rPr>
              <a:t>https://www.ncbi.nlm.nih.gov/pubmed/19364696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28179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9536" y="2054605"/>
            <a:ext cx="10515600" cy="4351338"/>
          </a:xfrm>
        </p:spPr>
        <p:txBody>
          <a:bodyPr>
            <a:normAutofit lnSpcReduction="10000"/>
          </a:bodyPr>
          <a:lstStyle/>
          <a:p>
            <a:endParaRPr lang="tr-TR"/>
          </a:p>
          <a:p>
            <a:r>
              <a:rPr lang="tr-TR" smtClean="0">
                <a:solidFill>
                  <a:srgbClr val="00B050"/>
                </a:solidFill>
              </a:rPr>
              <a:t>Throid hormone↑</a:t>
            </a:r>
            <a:r>
              <a:rPr lang="tr-TR" smtClean="0"/>
              <a:t>……</a:t>
            </a:r>
            <a:r>
              <a:rPr lang="tr-TR"/>
              <a:t>L</a:t>
            </a:r>
            <a:r>
              <a:rPr lang="en-US" smtClean="0"/>
              <a:t>ipid stores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smtClean="0"/>
              <a:t> </a:t>
            </a:r>
            <a:r>
              <a:rPr lang="en-US"/>
              <a:t>lipid </a:t>
            </a:r>
            <a:r>
              <a:rPr lang="en-US" smtClean="0"/>
              <a:t>level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↓</a:t>
            </a:r>
            <a:r>
              <a:rPr lang="en-US" smtClean="0"/>
              <a:t> </a:t>
            </a:r>
            <a:r>
              <a:rPr lang="en-US"/>
              <a:t>and </a:t>
            </a:r>
            <a:r>
              <a:rPr lang="en-US" smtClean="0"/>
              <a:t>cholesterol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/>
              <a:t>in </a:t>
            </a:r>
            <a:r>
              <a:rPr lang="en-US"/>
              <a:t>the </a:t>
            </a:r>
            <a:r>
              <a:rPr lang="en-US" smtClean="0"/>
              <a:t>blood</a:t>
            </a:r>
            <a:r>
              <a:rPr lang="tr-TR" smtClean="0"/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smtClean="0"/>
              <a:t>.</a:t>
            </a:r>
            <a:endParaRPr lang="tr-TR" smtClean="0"/>
          </a:p>
          <a:p>
            <a:r>
              <a:rPr lang="en-US" smtClean="0"/>
              <a:t> </a:t>
            </a:r>
            <a:r>
              <a:rPr lang="en-US"/>
              <a:t>It increases the </a:t>
            </a:r>
            <a:r>
              <a:rPr lang="en-US" smtClean="0"/>
              <a:t>u</a:t>
            </a:r>
            <a:r>
              <a:rPr lang="tr-TR" smtClean="0"/>
              <a:t>tilize</a:t>
            </a:r>
            <a:r>
              <a:rPr lang="en-US" smtClean="0"/>
              <a:t> </a:t>
            </a:r>
            <a:r>
              <a:rPr lang="en-US"/>
              <a:t>of ketone bodies in </a:t>
            </a:r>
            <a:r>
              <a:rPr lang="tr-TR" smtClean="0"/>
              <a:t>skeletal</a:t>
            </a:r>
            <a:r>
              <a:rPr lang="en-US" smtClean="0"/>
              <a:t> </a:t>
            </a:r>
            <a:r>
              <a:rPr lang="en-US"/>
              <a:t>muscles. </a:t>
            </a:r>
            <a:endParaRPr lang="tr-TR" smtClean="0"/>
          </a:p>
          <a:p>
            <a:r>
              <a:rPr lang="tr-TR" smtClean="0"/>
              <a:t>It </a:t>
            </a:r>
            <a:r>
              <a:rPr lang="tr-TR"/>
              <a:t>i</a:t>
            </a:r>
            <a:r>
              <a:rPr lang="en-US" smtClean="0"/>
              <a:t>ncreases </a:t>
            </a:r>
            <a:r>
              <a:rPr lang="en-US"/>
              <a:t>lipolysis in adipose tissue (indirectly, by stimulating hormone sensitive lipase</a:t>
            </a:r>
            <a:r>
              <a:rPr lang="en-US" smtClean="0"/>
              <a:t>)</a:t>
            </a:r>
            <a:endParaRPr lang="tr-TR" smtClean="0"/>
          </a:p>
          <a:p>
            <a:r>
              <a:rPr lang="en-US" smtClean="0"/>
              <a:t> </a:t>
            </a:r>
            <a:r>
              <a:rPr lang="en-US"/>
              <a:t>It increases cholesterol synthesis in the liver but reduces the level of net serum cholesterol.</a:t>
            </a:r>
            <a:r>
              <a:rPr lang="tr-TR"/>
              <a:t> I</a:t>
            </a:r>
            <a:r>
              <a:rPr lang="en-US"/>
              <a:t>t increases the production of bile acids from cholesterol</a:t>
            </a:r>
            <a:r>
              <a:rPr lang="tr-TR"/>
              <a:t>, i</a:t>
            </a:r>
            <a:r>
              <a:rPr lang="en-US"/>
              <a:t>t increases cholesterol release with </a:t>
            </a:r>
            <a:r>
              <a:rPr lang="en-US" smtClean="0"/>
              <a:t>bile</a:t>
            </a:r>
            <a:r>
              <a:rPr lang="tr-TR" smtClean="0"/>
              <a:t>, it </a:t>
            </a:r>
            <a:r>
              <a:rPr lang="tr-TR" altLang="tr-TR" smtClean="0"/>
              <a:t>increases </a:t>
            </a:r>
            <a:r>
              <a:rPr lang="tr-TR" altLang="tr-TR"/>
              <a:t>excretion of cholesterol with feces </a:t>
            </a:r>
          </a:p>
          <a:p>
            <a:endParaRPr lang="tr-TR"/>
          </a:p>
          <a:p>
            <a:pPr marL="0" indent="0">
              <a:buNone/>
            </a:pPr>
            <a:r>
              <a:rPr lang="tr-TR" sz="900">
                <a:hlinkClick r:id="rId3"/>
              </a:rPr>
              <a:t>https://www.ncbi.nlm.nih.gov/pubmed/10997623</a:t>
            </a:r>
            <a:endParaRPr lang="tr-TR" sz="90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84288" y="566241"/>
            <a:ext cx="9183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u="sng">
                <a:solidFill>
                  <a:srgbClr val="002060"/>
                </a:solidFill>
              </a:rPr>
              <a:t>Metabolic Effects of Thyroid Hormone</a:t>
            </a:r>
            <a:br>
              <a:rPr lang="tr-TR" sz="2800" i="1" u="sng">
                <a:solidFill>
                  <a:srgbClr val="002060"/>
                </a:solidFill>
              </a:rPr>
            </a:br>
            <a:r>
              <a:rPr lang="tr-TR" sz="2800" i="1" u="sng">
                <a:solidFill>
                  <a:srgbClr val="002060"/>
                </a:solidFill>
              </a:rPr>
              <a:t/>
            </a:r>
            <a:br>
              <a:rPr lang="tr-TR" sz="2800" i="1" u="sng">
                <a:solidFill>
                  <a:srgbClr val="002060"/>
                </a:solidFill>
              </a:rPr>
            </a:br>
            <a:r>
              <a:rPr lang="tr-TR" sz="2800" i="1" u="sng">
                <a:solidFill>
                  <a:srgbClr val="FF0000"/>
                </a:solidFill>
              </a:rPr>
              <a:t>-Effect on </a:t>
            </a:r>
            <a:r>
              <a:rPr lang="tr-TR" sz="2800" i="1" u="sng" smtClean="0">
                <a:solidFill>
                  <a:srgbClr val="FF0000"/>
                </a:solidFill>
              </a:rPr>
              <a:t>Lipid </a:t>
            </a:r>
            <a:r>
              <a:rPr lang="tr-TR" sz="2800" i="1" u="sng">
                <a:solidFill>
                  <a:srgbClr val="FF0000"/>
                </a:solidFill>
              </a:rPr>
              <a:t>Metabolism</a:t>
            </a:r>
            <a:endParaRPr lang="tr-TR" sz="2800" i="1" u="sng">
              <a:solidFill>
                <a:srgbClr val="002060"/>
              </a:solidFill>
            </a:endParaRPr>
          </a:p>
          <a:p>
            <a:endParaRPr lang="tr-TR" sz="2800" i="1" u="sn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36101" y="2327903"/>
            <a:ext cx="92611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/>
              <a:t/>
            </a:r>
            <a:br>
              <a:rPr lang="tr-TR"/>
            </a:b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 thyroid hormone deficiency; </a:t>
            </a:r>
            <a:r>
              <a:rPr lang="tr-TR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cretinism</a:t>
            </a:r>
            <a:r>
              <a:rPr lang="tr-TR" sz="24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 children, adults</a:t>
            </a:r>
            <a:r>
              <a:rPr lang="tr-TR" sz="2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myxodem</a:t>
            </a:r>
          </a:p>
          <a:p>
            <a:endParaRPr lang="tr-TR" sz="200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 thyroid hormone excess</a:t>
            </a:r>
            <a:r>
              <a:rPr lang="tr-TR" sz="2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hyperthyroidism, thyrotoxicosis</a:t>
            </a:r>
          </a:p>
        </p:txBody>
      </p:sp>
    </p:spTree>
    <p:extLst>
      <p:ext uri="{BB962C8B-B14F-4D97-AF65-F5344CB8AC3E}">
        <p14:creationId xmlns:p14="http://schemas.microsoft.com/office/powerpoint/2010/main" val="40822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286027" y="1085697"/>
            <a:ext cx="830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u="sng" smtClean="0">
                <a:solidFill>
                  <a:srgbClr val="002060"/>
                </a:solidFill>
              </a:rPr>
              <a:t>Hyperthyroidism (Toxic goiter, thyrotoxicosis, Graves diesese)</a:t>
            </a:r>
            <a:endParaRPr lang="tr-TR" sz="2400" b="1" i="1" u="sng" dirty="0">
              <a:solidFill>
                <a:srgbClr val="00206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286027" y="1718505"/>
            <a:ext cx="9292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smtClean="0"/>
              <a:t>Excess thyroid hormone synthesis </a:t>
            </a:r>
            <a:r>
              <a:rPr lang="tr-TR" sz="2000"/>
              <a:t>(</a:t>
            </a:r>
            <a:r>
              <a:rPr lang="tr-TR" sz="2000" smtClean="0"/>
              <a:t>Hyperfunction)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/>
              <a:t>E</a:t>
            </a:r>
            <a:r>
              <a:rPr lang="tr-TR" sz="2000" smtClean="0"/>
              <a:t>xophthalmia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20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i="1" u="sng" smtClean="0">
                <a:solidFill>
                  <a:srgbClr val="002060"/>
                </a:solidFill>
              </a:rPr>
              <a:t>Thyrotoxicosis </a:t>
            </a:r>
            <a:r>
              <a:rPr lang="tr-TR" sz="2000" smtClean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smtClean="0"/>
              <a:t>Excessive </a:t>
            </a:r>
            <a:r>
              <a:rPr lang="en-US" sz="2000"/>
              <a:t>exposure of tissues to thyroid hormone</a:t>
            </a:r>
            <a:r>
              <a:rPr lang="tr-TR" sz="2000" smtClean="0"/>
              <a:t> </a:t>
            </a:r>
          </a:p>
          <a:p>
            <a:pPr lvl="1"/>
            <a:endParaRPr lang="tr-TR" sz="200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i="1" u="sng" smtClean="0">
                <a:solidFill>
                  <a:srgbClr val="002060"/>
                </a:solidFill>
              </a:rPr>
              <a:t>Graves Disease </a:t>
            </a:r>
            <a:endParaRPr lang="tr-TR" sz="200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tr-TR" sz="2000" smtClean="0"/>
              <a:t>Otoimmune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tr-TR" sz="2000" smtClean="0"/>
              <a:t>Excess Thyroid hormone production</a:t>
            </a:r>
            <a:r>
              <a:rPr lang="en-US" sz="2000"/>
              <a:t> </a:t>
            </a:r>
            <a:endParaRPr lang="tr-TR" sz="200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smtClean="0"/>
              <a:t>Nervousness</a:t>
            </a:r>
            <a:r>
              <a:rPr lang="en-US" sz="2000"/>
              <a:t>, inability to sleep, weight loss, heat resistance, excessive sweating, heart </a:t>
            </a:r>
            <a:r>
              <a:rPr lang="en-US" sz="2000" smtClean="0"/>
              <a:t>rhythm</a:t>
            </a:r>
            <a:r>
              <a:rPr lang="tr-TR" sz="2000">
                <a:sym typeface="Symbol" pitchFamily="18" charset="2"/>
              </a:rPr>
              <a:t> </a:t>
            </a:r>
            <a:r>
              <a:rPr lang="en-US" sz="2000" smtClean="0"/>
              <a:t> , </a:t>
            </a:r>
            <a:r>
              <a:rPr lang="en-US" sz="2000"/>
              <a:t>atrial </a:t>
            </a:r>
            <a:r>
              <a:rPr lang="en-US" sz="2000" smtClean="0"/>
              <a:t>fibrillation</a:t>
            </a:r>
            <a:r>
              <a:rPr lang="tr-TR" sz="2000" smtClean="0"/>
              <a:t>, T4 </a:t>
            </a:r>
            <a:r>
              <a:rPr lang="tr-TR" sz="2000">
                <a:sym typeface="Symbol" pitchFamily="18" charset="2"/>
              </a:rPr>
              <a:t></a:t>
            </a:r>
            <a:r>
              <a:rPr lang="tr-TR" sz="2000"/>
              <a:t> ,TSH </a:t>
            </a:r>
            <a:r>
              <a:rPr lang="tr-TR" sz="2000" smtClean="0">
                <a:sym typeface="Symbol" pitchFamily="18" charset="2"/>
              </a:rPr>
              <a:t>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smtClean="0"/>
              <a:t>The </a:t>
            </a:r>
            <a:r>
              <a:rPr lang="en-US" sz="2000"/>
              <a:t>thyroid gland grows 2-3 times normal. Hyperplasia occurs. The number of follicle cells increases</a:t>
            </a:r>
            <a:endParaRPr lang="tr-TR" sz="2000"/>
          </a:p>
          <a:p>
            <a:pPr marL="342900" indent="-342900">
              <a:buFontTx/>
              <a:buChar char="-"/>
            </a:pPr>
            <a:endParaRPr lang="tr-TR" sz="2000" dirty="0">
              <a:sym typeface="Symbol" pitchFamily="18" charset="2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06835" y="6563140"/>
            <a:ext cx="28774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>
                <a:hlinkClick r:id="rId3"/>
              </a:rPr>
              <a:t>https://www.ncbi.nlm.nih.gov/books/NBK500006/</a:t>
            </a:r>
            <a:endParaRPr lang="tr-TR" sz="800"/>
          </a:p>
        </p:txBody>
      </p:sp>
      <p:sp>
        <p:nvSpPr>
          <p:cNvPr id="5" name="Dikdörtgen 4"/>
          <p:cNvSpPr/>
          <p:nvPr/>
        </p:nvSpPr>
        <p:spPr>
          <a:xfrm>
            <a:off x="8932935" y="6563142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>
                <a:hlinkClick r:id="rId4"/>
              </a:rPr>
              <a:t>https://www.ncbi.nlm.nih.gov/books/NBK537039/</a:t>
            </a:r>
            <a:endParaRPr lang="tr-TR" sz="800"/>
          </a:p>
        </p:txBody>
      </p:sp>
    </p:spTree>
    <p:extLst>
      <p:ext uri="{BB962C8B-B14F-4D97-AF65-F5344CB8AC3E}">
        <p14:creationId xmlns:p14="http://schemas.microsoft.com/office/powerpoint/2010/main" val="35994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10420</TotalTime>
  <Words>2139</Words>
  <Application>Microsoft Office PowerPoint</Application>
  <PresentationFormat>Geniş ekran</PresentationFormat>
  <Paragraphs>487</Paragraphs>
  <Slides>45</Slides>
  <Notes>45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4" baseType="lpstr">
      <vt:lpstr>Arial</vt:lpstr>
      <vt:lpstr>Arial</vt:lpstr>
      <vt:lpstr>Calibri</vt:lpstr>
      <vt:lpstr>Garamond</vt:lpstr>
      <vt:lpstr>inherit</vt:lpstr>
      <vt:lpstr>Symbol</vt:lpstr>
      <vt:lpstr>Times New Roman</vt:lpstr>
      <vt:lpstr>Wingdings</vt:lpstr>
      <vt:lpstr>Organik</vt:lpstr>
      <vt:lpstr>HORMONES-2</vt:lpstr>
      <vt:lpstr>THYROID HORMONES</vt:lpstr>
      <vt:lpstr>PowerPoint Sunusu</vt:lpstr>
      <vt:lpstr>PowerPoint Sunusu</vt:lpstr>
      <vt:lpstr>Metabolic Effects of Throid Hormones  -Effects on General Metabolism  </vt:lpstr>
      <vt:lpstr>PowerPoint Sunusu</vt:lpstr>
      <vt:lpstr>PowerPoint Sunusu</vt:lpstr>
      <vt:lpstr>PowerPoint Sunusu</vt:lpstr>
      <vt:lpstr>PowerPoint Sunusu</vt:lpstr>
      <vt:lpstr>PowerPoint Sunusu</vt:lpstr>
      <vt:lpstr>Cretenism:</vt:lpstr>
      <vt:lpstr>Steroid Hormones</vt:lpstr>
      <vt:lpstr>PowerPoint Sunusu</vt:lpstr>
      <vt:lpstr>Cortisone</vt:lpstr>
      <vt:lpstr>PowerPoint Sunusu</vt:lpstr>
      <vt:lpstr>Glucoccorticoids </vt:lpstr>
      <vt:lpstr>PowerPoint Sunusu</vt:lpstr>
      <vt:lpstr>PowerPoint Sunusu</vt:lpstr>
      <vt:lpstr>PowerPoint Sunusu</vt:lpstr>
      <vt:lpstr>Adrenal Gland Disease</vt:lpstr>
      <vt:lpstr>Addison Disease</vt:lpstr>
      <vt:lpstr>PowerPoint Sunusu</vt:lpstr>
      <vt:lpstr>PowerPoint Sunusu</vt:lpstr>
      <vt:lpstr>Effect of Low Testesterone </vt:lpstr>
      <vt:lpstr>PowerPoint Sunusu</vt:lpstr>
      <vt:lpstr>PowerPoint Sunusu</vt:lpstr>
      <vt:lpstr>PowerPoint Sunusu</vt:lpstr>
      <vt:lpstr>LH, FSH, Estrogen and Progesterone levels  vary throughout the menstruation cycle </vt:lpstr>
      <vt:lpstr>PowerPoint Sunusu</vt:lpstr>
      <vt:lpstr>PowerPoint Sunusu</vt:lpstr>
      <vt:lpstr>PowerPoint Sunusu</vt:lpstr>
      <vt:lpstr>PowerPoint Sunusu</vt:lpstr>
      <vt:lpstr>Cellular Effects of Insulin</vt:lpstr>
      <vt:lpstr>Metabolic Effects of Insulin</vt:lpstr>
      <vt:lpstr>Metabolic effects of insulin</vt:lpstr>
      <vt:lpstr>Metabolic effects of insulin</vt:lpstr>
      <vt:lpstr>Metabolic effects of insulin</vt:lpstr>
      <vt:lpstr>Glukagon; </vt:lpstr>
      <vt:lpstr>PowerPoint Sunusu</vt:lpstr>
      <vt:lpstr>Regulation of Calcium and Phosphate Metabolism</vt:lpstr>
      <vt:lpstr>PowerPoint Sunusu</vt:lpstr>
      <vt:lpstr>PowerPoint Sunusu</vt:lpstr>
      <vt:lpstr>PowerPoint Sunusu</vt:lpstr>
      <vt:lpstr>Calcitonin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</dc:title>
  <dc:creator>zeliha</dc:creator>
  <cp:lastModifiedBy>aslikoc79@gmail.com</cp:lastModifiedBy>
  <cp:revision>663</cp:revision>
  <cp:lastPrinted>2020-04-18T14:59:16Z</cp:lastPrinted>
  <dcterms:created xsi:type="dcterms:W3CDTF">2017-05-03T06:19:02Z</dcterms:created>
  <dcterms:modified xsi:type="dcterms:W3CDTF">2020-05-02T13:48:54Z</dcterms:modified>
</cp:coreProperties>
</file>