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81" r:id="rId1"/>
  </p:sldMasterIdLst>
  <p:notesMasterIdLst>
    <p:notesMasterId r:id="rId75"/>
  </p:notesMasterIdLst>
  <p:handoutMasterIdLst>
    <p:handoutMasterId r:id="rId76"/>
  </p:handoutMasterIdLst>
  <p:sldIdLst>
    <p:sldId id="256" r:id="rId2"/>
    <p:sldId id="365" r:id="rId3"/>
    <p:sldId id="461" r:id="rId4"/>
    <p:sldId id="619" r:id="rId5"/>
    <p:sldId id="557" r:id="rId6"/>
    <p:sldId id="424" r:id="rId7"/>
    <p:sldId id="419" r:id="rId8"/>
    <p:sldId id="621" r:id="rId9"/>
    <p:sldId id="329" r:id="rId10"/>
    <p:sldId id="556" r:id="rId11"/>
    <p:sldId id="425" r:id="rId12"/>
    <p:sldId id="433" r:id="rId13"/>
    <p:sldId id="558" r:id="rId14"/>
    <p:sldId id="436" r:id="rId15"/>
    <p:sldId id="372" r:id="rId16"/>
    <p:sldId id="373" r:id="rId17"/>
    <p:sldId id="316" r:id="rId18"/>
    <p:sldId id="559" r:id="rId19"/>
    <p:sldId id="391" r:id="rId20"/>
    <p:sldId id="560" r:id="rId21"/>
    <p:sldId id="561" r:id="rId22"/>
    <p:sldId id="555" r:id="rId23"/>
    <p:sldId id="342" r:id="rId24"/>
    <p:sldId id="562" r:id="rId25"/>
    <p:sldId id="471" r:id="rId26"/>
    <p:sldId id="396" r:id="rId27"/>
    <p:sldId id="486" r:id="rId28"/>
    <p:sldId id="479" r:id="rId29"/>
    <p:sldId id="481" r:id="rId30"/>
    <p:sldId id="565" r:id="rId31"/>
    <p:sldId id="348" r:id="rId32"/>
    <p:sldId id="622" r:id="rId33"/>
    <p:sldId id="623" r:id="rId34"/>
    <p:sldId id="624" r:id="rId35"/>
    <p:sldId id="625" r:id="rId36"/>
    <p:sldId id="628" r:id="rId37"/>
    <p:sldId id="497" r:id="rId38"/>
    <p:sldId id="629" r:id="rId39"/>
    <p:sldId id="632" r:id="rId40"/>
    <p:sldId id="646" r:id="rId41"/>
    <p:sldId id="649" r:id="rId42"/>
    <p:sldId id="650" r:id="rId43"/>
    <p:sldId id="652" r:id="rId44"/>
    <p:sldId id="653" r:id="rId45"/>
    <p:sldId id="654" r:id="rId46"/>
    <p:sldId id="655" r:id="rId47"/>
    <p:sldId id="675" r:id="rId48"/>
    <p:sldId id="516" r:id="rId49"/>
    <p:sldId id="656" r:id="rId50"/>
    <p:sldId id="520" r:id="rId51"/>
    <p:sldId id="633" r:id="rId52"/>
    <p:sldId id="634" r:id="rId53"/>
    <p:sldId id="636" r:id="rId54"/>
    <p:sldId id="639" r:id="rId55"/>
    <p:sldId id="523" r:id="rId56"/>
    <p:sldId id="641" r:id="rId57"/>
    <p:sldId id="416" r:id="rId58"/>
    <p:sldId id="318" r:id="rId59"/>
    <p:sldId id="661" r:id="rId60"/>
    <p:sldId id="662" r:id="rId61"/>
    <p:sldId id="663" r:id="rId62"/>
    <p:sldId id="667" r:id="rId63"/>
    <p:sldId id="668" r:id="rId64"/>
    <p:sldId id="669" r:id="rId65"/>
    <p:sldId id="670" r:id="rId66"/>
    <p:sldId id="671" r:id="rId67"/>
    <p:sldId id="673" r:id="rId68"/>
    <p:sldId id="528" r:id="rId69"/>
    <p:sldId id="597" r:id="rId70"/>
    <p:sldId id="324" r:id="rId71"/>
    <p:sldId id="439" r:id="rId72"/>
    <p:sldId id="532" r:id="rId73"/>
    <p:sldId id="674" r:id="rId74"/>
  </p:sldIdLst>
  <p:sldSz cx="8496300" cy="5219700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4">
          <p15:clr>
            <a:srgbClr val="A4A3A4"/>
          </p15:clr>
        </p15:guide>
        <p15:guide id="2" pos="26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E37507"/>
    <a:srgbClr val="750B4F"/>
    <a:srgbClr val="0E720E"/>
    <a:srgbClr val="F91313"/>
    <a:srgbClr val="2D1868"/>
    <a:srgbClr val="CC99FF"/>
    <a:srgbClr val="FFFFFF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39" autoAdjust="0"/>
    <p:restoredTop sz="82293" autoAdjust="0"/>
  </p:normalViewPr>
  <p:slideViewPr>
    <p:cSldViewPr>
      <p:cViewPr varScale="1">
        <p:scale>
          <a:sx n="99" d="100"/>
          <a:sy n="99" d="100"/>
        </p:scale>
        <p:origin x="1272" y="78"/>
      </p:cViewPr>
      <p:guideLst>
        <p:guide orient="horz" pos="1644"/>
        <p:guide pos="26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Sayfa1!$A$2:$A$5</c:f>
              <c:strCache>
                <c:ptCount val="4"/>
                <c:pt idx="0">
                  <c:v>1. Çeyrek</c:v>
                </c:pt>
                <c:pt idx="1">
                  <c:v>2. Çeyrek</c:v>
                </c:pt>
                <c:pt idx="2">
                  <c:v>3. Çeyrek</c:v>
                </c:pt>
                <c:pt idx="3">
                  <c:v>4. Çeyrek</c:v>
                </c:pt>
              </c:strCache>
            </c:strRef>
          </c:cat>
          <c:val>
            <c:numRef>
              <c:f>Sayfa1!$B$2:$B$5</c:f>
              <c:numCache>
                <c:formatCode>General</c:formatCode>
                <c:ptCount val="4"/>
                <c:pt idx="0">
                  <c:v>26</c:v>
                </c:pt>
                <c:pt idx="1">
                  <c:v>1</c:v>
                </c:pt>
                <c:pt idx="2">
                  <c:v>6</c:v>
                </c:pt>
                <c:pt idx="3">
                  <c:v>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0.52284</cdr:x>
      <cdr:y>0.18036</cdr:y>
    </cdr:from>
    <cdr:to>
      <cdr:x>0.957</cdr:x>
      <cdr:y>0.36071</cdr:y>
    </cdr:to>
    <cdr:sp macro="" textlink="">
      <cdr:nvSpPr>
        <cdr:cNvPr id="2" name="Metin kutusu 1"/>
        <cdr:cNvSpPr txBox="1"/>
      </cdr:nvSpPr>
      <cdr:spPr>
        <a:xfrm xmlns:a="http://schemas.openxmlformats.org/drawingml/2006/main">
          <a:off x="3260254" y="576064"/>
          <a:ext cx="2707308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tr-TR" sz="1400" b="1" smtClean="0">
              <a:solidFill>
                <a:schemeClr val="tx1"/>
              </a:solidFill>
            </a:rPr>
            <a:t>Transport and storage forms (%26)</a:t>
          </a:r>
          <a:endParaRPr lang="tr-TR" sz="1400" b="1">
            <a:solidFill>
              <a:schemeClr val="tx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017" tIns="48009" rIns="96017" bIns="48009" numCol="1" anchor="t" anchorCtr="0" compatLnSpc="1">
            <a:prstTxWarp prst="textNoShape">
              <a:avLst/>
            </a:prstTxWarp>
          </a:bodyPr>
          <a:lstStyle>
            <a:lvl1pPr defTabSz="960288" eaLnBrk="0" hangingPunct="0">
              <a:defRPr sz="1300"/>
            </a:lvl1pPr>
          </a:lstStyle>
          <a:p>
            <a:pPr>
              <a:defRPr/>
            </a:pPr>
            <a:endParaRPr lang="en-GB" altLang="tr-TR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7" y="2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017" tIns="48009" rIns="96017" bIns="48009" numCol="1" anchor="t" anchorCtr="0" compatLnSpc="1">
            <a:prstTxWarp prst="textNoShape">
              <a:avLst/>
            </a:prstTxWarp>
          </a:bodyPr>
          <a:lstStyle>
            <a:lvl1pPr algn="r" defTabSz="960288" eaLnBrk="0" hangingPunct="0">
              <a:defRPr sz="1300"/>
            </a:lvl1pPr>
          </a:lstStyle>
          <a:p>
            <a:pPr>
              <a:defRPr/>
            </a:pPr>
            <a:endParaRPr lang="en-GB" altLang="tr-TR"/>
          </a:p>
        </p:txBody>
      </p:sp>
      <p:sp>
        <p:nvSpPr>
          <p:cNvPr id="198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226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017" tIns="48009" rIns="96017" bIns="48009" numCol="1" anchor="b" anchorCtr="0" compatLnSpc="1">
            <a:prstTxWarp prst="textNoShape">
              <a:avLst/>
            </a:prstTxWarp>
          </a:bodyPr>
          <a:lstStyle>
            <a:lvl1pPr defTabSz="960288" eaLnBrk="0" hangingPunct="0">
              <a:defRPr sz="1300"/>
            </a:lvl1pPr>
          </a:lstStyle>
          <a:p>
            <a:pPr>
              <a:defRPr/>
            </a:pPr>
            <a:endParaRPr lang="en-GB" altLang="tr-TR"/>
          </a:p>
        </p:txBody>
      </p:sp>
      <p:sp>
        <p:nvSpPr>
          <p:cNvPr id="198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7" y="9430226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017" tIns="48009" rIns="96017" bIns="48009" numCol="1" anchor="b" anchorCtr="0" compatLnSpc="1">
            <a:prstTxWarp prst="textNoShape">
              <a:avLst/>
            </a:prstTxWarp>
          </a:bodyPr>
          <a:lstStyle>
            <a:lvl1pPr algn="r" defTabSz="960288" eaLnBrk="0" hangingPunct="0">
              <a:defRPr sz="1300"/>
            </a:lvl1pPr>
          </a:lstStyle>
          <a:p>
            <a:pPr>
              <a:defRPr/>
            </a:pPr>
            <a:fld id="{0E0DF707-C94A-424B-B7BD-388A56D740CF}" type="slidenum">
              <a:rPr lang="en-GB" altLang="tr-TR"/>
              <a:pPr>
                <a:defRPr/>
              </a:pPr>
              <a:t>‹#›</a:t>
            </a:fld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1600818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08"/>
          </a:xfrm>
          <a:prstGeom prst="rect">
            <a:avLst/>
          </a:prstGeom>
        </p:spPr>
        <p:txBody>
          <a:bodyPr vert="horz" lIns="88642" tIns="44321" rIns="88642" bIns="44321" rtlCol="0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08"/>
          </a:xfrm>
          <a:prstGeom prst="rect">
            <a:avLst/>
          </a:prstGeom>
        </p:spPr>
        <p:txBody>
          <a:bodyPr vert="horz" lIns="88642" tIns="44321" rIns="88642" bIns="44321" rtlCol="0"/>
          <a:lstStyle>
            <a:lvl1pPr algn="r">
              <a:defRPr sz="1200"/>
            </a:lvl1pPr>
          </a:lstStyle>
          <a:p>
            <a:pPr>
              <a:defRPr/>
            </a:pPr>
            <a:fld id="{64082219-CBD6-4D07-A718-BF7DA02BC1FF}" type="datetimeFigureOut">
              <a:rPr lang="tr-TR"/>
              <a:pPr>
                <a:defRPr/>
              </a:pPr>
              <a:t>02/05/2020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71513" y="1239838"/>
            <a:ext cx="545465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642" tIns="44321" rIns="88642" bIns="44321" rtlCol="0" anchor="ctr"/>
          <a:lstStyle/>
          <a:p>
            <a:pPr lvl="0"/>
            <a:endParaRPr lang="tr-TR" noProof="0" smtClean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366"/>
            <a:ext cx="5438140" cy="3909042"/>
          </a:xfrm>
          <a:prstGeom prst="rect">
            <a:avLst/>
          </a:prstGeom>
        </p:spPr>
        <p:txBody>
          <a:bodyPr vert="horz" lIns="88642" tIns="44321" rIns="88642" bIns="44321" rtlCol="0"/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630"/>
            <a:ext cx="2945659" cy="498008"/>
          </a:xfrm>
          <a:prstGeom prst="rect">
            <a:avLst/>
          </a:prstGeom>
        </p:spPr>
        <p:txBody>
          <a:bodyPr vert="horz" lIns="88642" tIns="44321" rIns="88642" bIns="44321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4" y="9428630"/>
            <a:ext cx="2945659" cy="498008"/>
          </a:xfrm>
          <a:prstGeom prst="rect">
            <a:avLst/>
          </a:prstGeom>
        </p:spPr>
        <p:txBody>
          <a:bodyPr vert="horz" lIns="88642" tIns="44321" rIns="88642" bIns="44321" rtlCol="0" anchor="b"/>
          <a:lstStyle>
            <a:lvl1pPr algn="r">
              <a:defRPr sz="1200"/>
            </a:lvl1pPr>
          </a:lstStyle>
          <a:p>
            <a:pPr>
              <a:defRPr/>
            </a:pPr>
            <a:fld id="{256BBFE4-3DA7-4DF7-A1F1-13FC7A3E559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93853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dirty="0" smtClean="0"/>
          </a:p>
        </p:txBody>
      </p:sp>
      <p:sp>
        <p:nvSpPr>
          <p:cNvPr id="1024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9138" indent="-2762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64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509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93900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511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083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55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227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A81413E-9126-4B99-ACC7-168B3878FB64}" type="slidenum">
              <a:rPr lang="tr-TR" altLang="tr-TR" smtClean="0"/>
              <a:pPr/>
              <a:t>1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2244489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tr-TR" alt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BBFE4-3DA7-4DF7-A1F1-13FC7A3E5595}" type="slidenum">
              <a:rPr lang="tr-TR" smtClean="0"/>
              <a:pPr>
                <a:defRPr/>
              </a:pPr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00605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 Yer Tutucusu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tr-TR" altLang="tr-TR" dirty="0" smtClean="0"/>
          </a:p>
        </p:txBody>
      </p:sp>
      <p:sp>
        <p:nvSpPr>
          <p:cNvPr id="3379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8A91FA0-3216-4752-B742-FDA676E40E3A}" type="slidenum">
              <a:rPr lang="tr-TR" altLang="tr-TR" smtClean="0"/>
              <a:pPr/>
              <a:t>11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3525562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  <a:defRPr/>
            </a:pPr>
            <a:endParaRPr lang="tr-TR" smtClean="0"/>
          </a:p>
        </p:txBody>
      </p:sp>
      <p:sp>
        <p:nvSpPr>
          <p:cNvPr id="3584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8FFA064-92C2-48C5-B722-9FF827DDE0AF}" type="slidenum">
              <a:rPr lang="tr-TR" altLang="tr-TR" smtClean="0"/>
              <a:pPr/>
              <a:t>12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6189204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BBFE4-3DA7-4DF7-A1F1-13FC7A3E5595}" type="slidenum">
              <a:rPr lang="tr-TR" smtClean="0"/>
              <a:pPr>
                <a:defRPr/>
              </a:pPr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74713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dirty="0" smtClean="0"/>
          </a:p>
        </p:txBody>
      </p:sp>
      <p:sp>
        <p:nvSpPr>
          <p:cNvPr id="39940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4A37539-D1B3-4B2F-8C32-79F9B78090C2}" type="slidenum">
              <a:rPr lang="tr-TR" altLang="tr-TR" smtClean="0"/>
              <a:pPr/>
              <a:t>14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2450702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endParaRPr lang="tr-TR" altLang="tr-TR" dirty="0" smtClean="0"/>
          </a:p>
        </p:txBody>
      </p:sp>
      <p:sp>
        <p:nvSpPr>
          <p:cNvPr id="4403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9138" indent="-2762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64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509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93900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511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083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55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227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76C0FB-30C4-424B-B471-785C99BF09BD}" type="slidenum">
              <a:rPr lang="tr-TR" altLang="tr-TR" smtClean="0"/>
              <a:pPr/>
              <a:t>15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8746337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smtClean="0"/>
          </a:p>
        </p:txBody>
      </p:sp>
      <p:sp>
        <p:nvSpPr>
          <p:cNvPr id="4608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9138" indent="-2762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64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509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93900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511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083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55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227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B1286DF-DF47-4FCB-851C-7E193B463297}" type="slidenum">
              <a:rPr lang="tr-TR" altLang="tr-TR" smtClean="0"/>
              <a:pPr/>
              <a:t>16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557924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r-TR" altLang="tr-TR" dirty="0" smtClean="0"/>
          </a:p>
        </p:txBody>
      </p:sp>
      <p:sp>
        <p:nvSpPr>
          <p:cNvPr id="50180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9138" indent="-2762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64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509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93900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511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083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55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227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8D0CA67-AECC-45E5-A915-960CCEF8BE0B}" type="slidenum">
              <a:rPr lang="tr-TR" altLang="tr-TR" smtClean="0"/>
              <a:pPr/>
              <a:t>17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4627380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BBFE4-3DA7-4DF7-A1F1-13FC7A3E5595}" type="slidenum">
              <a:rPr lang="tr-TR" smtClean="0"/>
              <a:pPr>
                <a:defRPr/>
              </a:pPr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16078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9138" indent="-2762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64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509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93900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511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083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55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227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EEBF8F6-05F7-4AEE-8EF5-E1E49DE7BBAF}" type="slidenum">
              <a:rPr lang="ar-SA" altLang="tr-TR" smtClean="0">
                <a:latin typeface="Times New Roman" panose="02020603050405020304" pitchFamily="18" charset="0"/>
                <a:ea typeface="宋体" panose="02010600030101010101" pitchFamily="2" charset="-122"/>
              </a:rPr>
              <a:pPr/>
              <a:t>19</a:t>
            </a:fld>
            <a:endParaRPr lang="tr-TR" altLang="tr-TR" smtClean="0">
              <a:latin typeface="Times New Roman" panose="02020603050405020304" pitchFamily="18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lang="tr-TR" alt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3192381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 Yer Tutucusu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defRPr/>
            </a:pPr>
            <a:endParaRPr lang="tr-TR" altLang="tr-TR" dirty="0" smtClean="0"/>
          </a:p>
          <a:p>
            <a:pPr marL="277006" indent="-277006">
              <a:buFontTx/>
              <a:buChar char="-"/>
              <a:defRPr/>
            </a:pPr>
            <a:endParaRPr lang="tr-TR" altLang="tr-TR" dirty="0" smtClean="0"/>
          </a:p>
          <a:p>
            <a:pPr eaLnBrk="1" hangingPunct="1">
              <a:spcBef>
                <a:spcPct val="0"/>
              </a:spcBef>
              <a:defRPr/>
            </a:pPr>
            <a:endParaRPr lang="tr-TR" altLang="tr-TR" dirty="0" smtClean="0"/>
          </a:p>
          <a:p>
            <a:pPr eaLnBrk="1" hangingPunct="1">
              <a:spcBef>
                <a:spcPct val="0"/>
              </a:spcBef>
              <a:defRPr/>
            </a:pPr>
            <a:r>
              <a:rPr lang="tr-TR" altLang="tr-TR" dirty="0" smtClean="0"/>
              <a:t> </a:t>
            </a:r>
          </a:p>
        </p:txBody>
      </p:sp>
      <p:sp>
        <p:nvSpPr>
          <p:cNvPr id="12292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9138" indent="-2762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64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509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93900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511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083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55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227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D66A3-48DB-4160-A2C0-85F78432284F}" type="slidenum">
              <a:rPr lang="tr-TR" altLang="tr-TR" smtClean="0"/>
              <a:pPr/>
              <a:t>2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0321753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457200" algn="l" defTabSz="914400" rtl="0" eaLnBrk="1" fontAlgn="base" latinLnBrk="0" hangingPunct="1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lang="tr-TR" altLang="tr-TR" sz="1200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BBFE4-3DA7-4DF7-A1F1-13FC7A3E5595}" type="slidenum">
              <a:rPr lang="tr-TR" smtClean="0"/>
              <a:pPr>
                <a:defRPr/>
              </a:pPr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23054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BBFE4-3DA7-4DF7-A1F1-13FC7A3E5595}" type="slidenum">
              <a:rPr lang="tr-TR" smtClean="0"/>
              <a:pPr>
                <a:defRPr/>
              </a:pPr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8067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BBFE4-3DA7-4DF7-A1F1-13FC7A3E5595}" type="slidenum">
              <a:rPr lang="tr-TR" smtClean="0"/>
              <a:pPr>
                <a:defRPr/>
              </a:pPr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36243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dirty="0" smtClean="0"/>
          </a:p>
        </p:txBody>
      </p:sp>
      <p:sp>
        <p:nvSpPr>
          <p:cNvPr id="6144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9138" indent="-2762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64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509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93900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511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083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55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227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F26CEF2-0CAA-4AF1-8E25-CCDCA76696E0}" type="slidenum">
              <a:rPr lang="tr-TR" altLang="tr-TR" smtClean="0"/>
              <a:pPr/>
              <a:t>23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3569764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BBFE4-3DA7-4DF7-A1F1-13FC7A3E5595}" type="slidenum">
              <a:rPr lang="tr-TR" smtClean="0"/>
              <a:pPr>
                <a:defRPr/>
              </a:pPr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109252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Tx/>
              <a:buChar char="-"/>
            </a:pPr>
            <a:endParaRPr lang="tr-TR" altLang="tr-TR" dirty="0" smtClean="0"/>
          </a:p>
          <a:p>
            <a:pPr marL="171450" indent="-171450">
              <a:buFontTx/>
              <a:buChar char="-"/>
            </a:pPr>
            <a:endParaRPr lang="tr-TR" altLang="tr-TR" dirty="0" smtClean="0"/>
          </a:p>
          <a:p>
            <a:pPr marL="171450" indent="-171450">
              <a:buFontTx/>
              <a:buChar char="-"/>
            </a:pPr>
            <a:endParaRPr lang="tr-TR" altLang="tr-TR" dirty="0" smtClean="0"/>
          </a:p>
          <a:p>
            <a:pPr marL="171450" indent="-171450">
              <a:buFontTx/>
              <a:buChar char="-"/>
            </a:pPr>
            <a:endParaRPr lang="tr-TR" altLang="tr-TR" dirty="0" smtClean="0"/>
          </a:p>
          <a:p>
            <a:pPr marL="171450" indent="-171450">
              <a:buFontTx/>
              <a:buChar char="-"/>
            </a:pPr>
            <a:endParaRPr lang="tr-TR" altLang="tr-TR" dirty="0" smtClean="0"/>
          </a:p>
          <a:p>
            <a:pPr marL="171450" indent="-171450">
              <a:buFontTx/>
              <a:buChar char="-"/>
            </a:pPr>
            <a:endParaRPr lang="tr-TR" altLang="tr-TR" dirty="0" smtClean="0"/>
          </a:p>
          <a:p>
            <a:pPr marL="171450" indent="-171450">
              <a:buFontTx/>
              <a:buChar char="-"/>
            </a:pPr>
            <a:endParaRPr lang="tr-TR" altLang="tr-TR" dirty="0" smtClean="0"/>
          </a:p>
        </p:txBody>
      </p:sp>
      <p:sp>
        <p:nvSpPr>
          <p:cNvPr id="63492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F87355-C32B-47D3-B919-ED06DB0D1A91}" type="slidenum">
              <a:rPr lang="tr-TR" altLang="tr-TR" smtClean="0"/>
              <a:pPr/>
              <a:t>25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76771376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 Yer Tutucusu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Tx/>
              <a:buChar char="-"/>
              <a:defRPr/>
            </a:pPr>
            <a:endParaRPr lang="tr-TR" altLang="tr-TR" dirty="0" smtClean="0"/>
          </a:p>
        </p:txBody>
      </p:sp>
      <p:sp>
        <p:nvSpPr>
          <p:cNvPr id="65540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9138" indent="-2762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64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509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93900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511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083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55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227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8F044E-2D5F-4124-9340-D43BBA9DB3AC}" type="slidenum">
              <a:rPr lang="tr-TR" altLang="tr-TR" smtClean="0"/>
              <a:pPr/>
              <a:t>26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4472941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Not Yer Tutucusu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Tx/>
              <a:buChar char="-"/>
              <a:defRPr/>
            </a:pPr>
            <a:endParaRPr lang="tr-TR" altLang="tr-TR" dirty="0" smtClean="0"/>
          </a:p>
        </p:txBody>
      </p:sp>
      <p:sp>
        <p:nvSpPr>
          <p:cNvPr id="10035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169AB73-EB8E-473C-9C39-B3FDFF00E50A}" type="slidenum">
              <a:rPr lang="tr-TR" altLang="tr-TR" smtClean="0"/>
              <a:pPr/>
              <a:t>27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412944000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Tx/>
              <a:buChar char="-"/>
            </a:pPr>
            <a:endParaRPr lang="tr-TR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0240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9138" indent="-2762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64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509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93900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511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083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55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227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76E1B2E-E9C0-4B73-87B0-1632E25AF034}" type="slidenum">
              <a:rPr lang="tr-TR" altLang="tr-TR" smtClean="0"/>
              <a:pPr/>
              <a:t>28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42467180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5" name="Not Yer Tutucusu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  <a:defRPr/>
            </a:pPr>
            <a:endParaRPr lang="tr-TR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06500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9138" indent="-2762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64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509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93900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511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083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55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227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6D9CA66-083C-4AF1-A358-3E0503F4044D}" type="slidenum">
              <a:rPr lang="tr-TR" altLang="tr-TR" smtClean="0"/>
              <a:pPr/>
              <a:t>29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823705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dirty="0" smtClean="0"/>
          </a:p>
        </p:txBody>
      </p:sp>
      <p:sp>
        <p:nvSpPr>
          <p:cNvPr id="16388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A4D7E2E-3DB9-4056-BE9D-E55F220AD631}" type="slidenum">
              <a:rPr lang="tr-TR" altLang="tr-TR" smtClean="0"/>
              <a:pPr/>
              <a:t>3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86371793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4373" lvl="1" indent="-285750">
              <a:buFont typeface="Wingdings" panose="05000000000000000000" pitchFamily="2" charset="2"/>
              <a:buChar char="v"/>
            </a:pPr>
            <a:endParaRPr lang="tr-TR" sz="16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BBFE4-3DA7-4DF7-A1F1-13FC7A3E5595}" type="slidenum">
              <a:rPr lang="tr-TR" smtClean="0"/>
              <a:pPr>
                <a:defRPr/>
              </a:pPr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59545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Tx/>
              <a:buChar char="-"/>
            </a:pPr>
            <a:endParaRPr lang="tr-TR" altLang="tr-TR" b="0" dirty="0" smtClean="0"/>
          </a:p>
        </p:txBody>
      </p:sp>
      <p:sp>
        <p:nvSpPr>
          <p:cNvPr id="78852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9138" indent="-2762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64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509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93900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511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083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55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227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52E67A-DE58-417F-BF09-D4363970F5E0}" type="slidenum">
              <a:rPr lang="tr-TR" altLang="tr-TR" smtClean="0"/>
              <a:pPr/>
              <a:t>31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71903210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107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Tx/>
              <a:buChar char="-"/>
            </a:pPr>
            <a:endParaRPr lang="tr-TR" altLang="tr-TR" baseline="0" smtClean="0"/>
          </a:p>
          <a:p>
            <a:pPr marL="171450" indent="-171450">
              <a:buFontTx/>
              <a:buChar char="-"/>
            </a:pPr>
            <a:endParaRPr lang="tr-TR" altLang="tr-TR" dirty="0" smtClean="0"/>
          </a:p>
        </p:txBody>
      </p:sp>
      <p:sp>
        <p:nvSpPr>
          <p:cNvPr id="13107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488DD5A-9B41-464D-851A-05399371844B}" type="slidenum">
              <a:rPr lang="tr-TR" altLang="tr-TR" smtClean="0"/>
              <a:pPr/>
              <a:t>32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19933559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baseline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BBFE4-3DA7-4DF7-A1F1-13FC7A3E5595}" type="slidenum">
              <a:rPr lang="tr-TR" smtClean="0"/>
              <a:pPr>
                <a:defRPr/>
              </a:pPr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247686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23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/>
            </a:r>
            <a:br>
              <a:rPr lang="en-US" smtClean="0"/>
            </a:br>
            <a:endParaRPr lang="tr-TR" smtClean="0"/>
          </a:p>
        </p:txBody>
      </p:sp>
      <p:sp>
        <p:nvSpPr>
          <p:cNvPr id="13312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FAF20DB-95A5-4D0D-AAB0-3307AF277344}" type="slidenum">
              <a:rPr lang="tr-TR" altLang="tr-TR" smtClean="0"/>
              <a:pPr/>
              <a:t>34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81659128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smtClean="0"/>
          </a:p>
        </p:txBody>
      </p:sp>
      <p:sp>
        <p:nvSpPr>
          <p:cNvPr id="8704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9238AA-52EF-4921-BA65-5424587C7ACB}" type="slidenum">
              <a:rPr lang="tr-TR" altLang="tr-TR" smtClean="0"/>
              <a:pPr/>
              <a:t>35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63325518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tr-TR" altLang="tr-TR" dirty="0" smtClean="0"/>
          </a:p>
        </p:txBody>
      </p:sp>
      <p:sp>
        <p:nvSpPr>
          <p:cNvPr id="91140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CD186D-6966-4A28-861E-FF26550B3FE7}" type="slidenum">
              <a:rPr lang="tr-TR" altLang="tr-TR" smtClean="0"/>
              <a:pPr/>
              <a:t>36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30836631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1075" name="Not Yer Tutucusu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altLang="tr-TR" dirty="0" smtClean="0"/>
          </a:p>
        </p:txBody>
      </p:sp>
      <p:sp>
        <p:nvSpPr>
          <p:cNvPr id="14848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29C6645-6934-4C5D-88E6-28555074A858}" type="slidenum">
              <a:rPr lang="tr-TR" altLang="tr-TR" smtClean="0"/>
              <a:pPr/>
              <a:t>37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89417104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tr-TR" altLang="tr-TR" sz="12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BBFE4-3DA7-4DF7-A1F1-13FC7A3E5595}" type="slidenum">
              <a:rPr lang="tr-TR" smtClean="0"/>
              <a:pPr>
                <a:defRPr/>
              </a:pPr>
              <a:t>38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050157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BBFE4-3DA7-4DF7-A1F1-13FC7A3E5595}" type="slidenum">
              <a:rPr lang="tr-TR" smtClean="0"/>
              <a:pPr>
                <a:defRPr/>
              </a:pPr>
              <a:t>39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9057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9138" indent="-2762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64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509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93900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511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083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55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227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FDD1659-CE9E-4D5E-B341-F8018E7597DB}" type="slidenum">
              <a:rPr lang="ar-SA" altLang="tr-TR" smtClean="0">
                <a:latin typeface="Times New Roman" panose="02020603050405020304" pitchFamily="18" charset="0"/>
                <a:ea typeface="宋体" panose="02010600030101010101" pitchFamily="2" charset="-122"/>
              </a:rPr>
              <a:pPr/>
              <a:t>4</a:t>
            </a:fld>
            <a:endParaRPr lang="tr-TR" altLang="tr-TR" smtClean="0">
              <a:latin typeface="Times New Roman" panose="02020603050405020304" pitchFamily="18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209675718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tr-TR" altLang="tr-TR" i="0" dirty="0" smtClean="0"/>
          </a:p>
        </p:txBody>
      </p:sp>
      <p:sp>
        <p:nvSpPr>
          <p:cNvPr id="103428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9138" indent="-2762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64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509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93900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511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083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55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227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B29E7DE-8074-4C78-A0BF-39F48CBA389F}" type="slidenum">
              <a:rPr lang="tr-TR" altLang="tr-TR" smtClean="0"/>
              <a:pPr/>
              <a:t>40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11698249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7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dirty="0" smtClean="0"/>
          </a:p>
        </p:txBody>
      </p:sp>
      <p:sp>
        <p:nvSpPr>
          <p:cNvPr id="108548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43F5388-8FEF-40A6-9048-DF23F18E9412}" type="slidenum">
              <a:rPr lang="tr-TR" altLang="tr-TR" smtClean="0"/>
              <a:pPr/>
              <a:t>41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45289678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tr-TR" altLang="tr-TR" i="0" smtClean="0"/>
          </a:p>
        </p:txBody>
      </p:sp>
      <p:sp>
        <p:nvSpPr>
          <p:cNvPr id="11059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4917CE0-1393-4D34-B775-75D90874F9A5}" type="slidenum">
              <a:rPr lang="tr-TR" altLang="tr-TR" smtClean="0"/>
              <a:pPr/>
              <a:t>42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57766685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sz="1200" b="0" i="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BBFE4-3DA7-4DF7-A1F1-13FC7A3E5595}" type="slidenum">
              <a:rPr lang="tr-TR" smtClean="0"/>
              <a:pPr>
                <a:defRPr/>
              </a:pPr>
              <a:t>43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420462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BBFE4-3DA7-4DF7-A1F1-13FC7A3E5595}" type="slidenum">
              <a:rPr lang="tr-TR" smtClean="0"/>
              <a:pPr>
                <a:defRPr/>
              </a:pPr>
              <a:t>44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436483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tr-TR" sz="1200" b="0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BBFE4-3DA7-4DF7-A1F1-13FC7A3E5595}" type="slidenum">
              <a:rPr lang="tr-TR" smtClean="0"/>
              <a:pPr>
                <a:defRPr/>
              </a:pPr>
              <a:t>45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625532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BBFE4-3DA7-4DF7-A1F1-13FC7A3E5595}" type="slidenum">
              <a:rPr lang="tr-TR" smtClean="0"/>
              <a:pPr>
                <a:defRPr/>
              </a:pPr>
              <a:t>46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249963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BBFE4-3DA7-4DF7-A1F1-13FC7A3E5595}" type="slidenum">
              <a:rPr lang="tr-TR" smtClean="0"/>
              <a:pPr>
                <a:defRPr/>
              </a:pPr>
              <a:t>47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654256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3779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307975" eaLnBrk="1" hangingPunct="1">
              <a:spcBef>
                <a:spcPts val="675"/>
              </a:spcBef>
              <a:buFont typeface="Wingdings 3" panose="05040102010807070707" pitchFamily="18" charset="2"/>
              <a:buNone/>
            </a:pPr>
            <a:r>
              <a:rPr lang="tr-TR" smtClean="0"/>
              <a:t> </a:t>
            </a:r>
            <a:endParaRPr lang="tr-TR" altLang="tr-TR" dirty="0" smtClean="0"/>
          </a:p>
        </p:txBody>
      </p:sp>
      <p:sp>
        <p:nvSpPr>
          <p:cNvPr id="203780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84E59F1-CB73-42CB-A01E-4C7F15E219CE}" type="slidenum">
              <a:rPr lang="tr-TR" altLang="tr-TR" smtClean="0"/>
              <a:pPr/>
              <a:t>48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9147662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9923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675"/>
              </a:spcBef>
              <a:buFont typeface="Wingdings 3" panose="05040102010807070707" pitchFamily="18" charset="2"/>
              <a:buNone/>
            </a:pPr>
            <a:endParaRPr lang="tr-TR" altLang="tr-TR" b="1" dirty="0" smtClean="0"/>
          </a:p>
          <a:p>
            <a:pPr eaLnBrk="1" hangingPunct="1">
              <a:spcBef>
                <a:spcPts val="675"/>
              </a:spcBef>
              <a:buFont typeface="Wingdings 3" panose="05040102010807070707" pitchFamily="18" charset="2"/>
              <a:buNone/>
            </a:pPr>
            <a:endParaRPr lang="tr-TR" altLang="tr-TR" dirty="0" smtClean="0"/>
          </a:p>
          <a:p>
            <a:pPr eaLnBrk="1" hangingPunct="1">
              <a:spcBef>
                <a:spcPts val="675"/>
              </a:spcBef>
              <a:buFont typeface="Wingdings 3" panose="05040102010807070707" pitchFamily="18" charset="2"/>
              <a:buNone/>
            </a:pPr>
            <a:endParaRPr lang="tr-TR" altLang="tr-TR" dirty="0" smtClean="0"/>
          </a:p>
          <a:p>
            <a:endParaRPr lang="tr-TR" altLang="tr-TR" dirty="0" smtClean="0"/>
          </a:p>
        </p:txBody>
      </p:sp>
      <p:sp>
        <p:nvSpPr>
          <p:cNvPr id="20992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7105971-EB54-44C4-A7BC-8F0E5B9BBDF7}" type="slidenum">
              <a:rPr lang="tr-TR" altLang="tr-TR" smtClean="0"/>
              <a:pPr/>
              <a:t>49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9806577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BBFE4-3DA7-4DF7-A1F1-13FC7A3E5595}" type="slidenum">
              <a:rPr lang="tr-TR" smtClean="0"/>
              <a:pPr>
                <a:defRPr/>
              </a:pPr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289368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1971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Tx/>
              <a:buChar char="-"/>
            </a:pPr>
            <a:endParaRPr lang="tr-TR" altLang="tr-TR" b="1" i="1" dirty="0" smtClean="0"/>
          </a:p>
        </p:txBody>
      </p:sp>
      <p:sp>
        <p:nvSpPr>
          <p:cNvPr id="211972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2BB2721-9C99-46F1-9930-9DBFB455E0F1}" type="slidenum">
              <a:rPr lang="tr-TR" altLang="tr-TR" smtClean="0"/>
              <a:pPr/>
              <a:t>50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23005853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smtClean="0"/>
          </a:p>
          <a:p>
            <a:endParaRPr lang="tr-TR" smtClean="0"/>
          </a:p>
          <a:p>
            <a:r>
              <a:rPr lang="en-US" smtClean="0"/>
              <a:t> </a:t>
            </a:r>
            <a:endParaRPr lang="tr-TR" sz="1200" b="0" i="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BBFE4-3DA7-4DF7-A1F1-13FC7A3E5595}" type="slidenum">
              <a:rPr lang="tr-TR" smtClean="0"/>
              <a:pPr>
                <a:defRPr/>
              </a:pPr>
              <a:t>51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829897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Tx/>
              <a:buChar char="-"/>
              <a:defRPr/>
            </a:pPr>
            <a:endParaRPr lang="tr-TR" altLang="tr-TR" smtClean="0"/>
          </a:p>
        </p:txBody>
      </p:sp>
      <p:sp>
        <p:nvSpPr>
          <p:cNvPr id="114692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9138" indent="-2762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64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509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93900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511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083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55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227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CCE436E-2638-49A6-AE71-CD242B9E06D1}" type="slidenum">
              <a:rPr lang="tr-TR" altLang="tr-TR" smtClean="0"/>
              <a:pPr/>
              <a:t>52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235262269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BBFE4-3DA7-4DF7-A1F1-13FC7A3E5595}" type="slidenum">
              <a:rPr lang="tr-TR" smtClean="0"/>
              <a:pPr>
                <a:defRPr/>
              </a:pPr>
              <a:t>53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4743114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sz="1200" b="0" i="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tr-TR" sz="1200" b="0" i="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BBFE4-3DA7-4DF7-A1F1-13FC7A3E5595}" type="slidenum">
              <a:rPr lang="tr-TR" smtClean="0"/>
              <a:pPr>
                <a:defRPr/>
              </a:pPr>
              <a:t>54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4819172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083" name="Not Yer Tutucusu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altLang="tr-TR" dirty="0" smtClean="0"/>
          </a:p>
        </p:txBody>
      </p:sp>
      <p:sp>
        <p:nvSpPr>
          <p:cNvPr id="217092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837616B-3FE0-427B-8353-504A3183F930}" type="slidenum">
              <a:rPr lang="tr-TR" altLang="tr-TR" smtClean="0"/>
              <a:pPr/>
              <a:t>55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283369257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tr-TR" altLang="tr-TR" dirty="0" smtClean="0"/>
          </a:p>
          <a:p>
            <a:pPr>
              <a:defRPr/>
            </a:pPr>
            <a:endParaRPr lang="tr-TR" altLang="tr-TR" dirty="0" smtClean="0"/>
          </a:p>
          <a:p>
            <a:pPr>
              <a:defRPr/>
            </a:pPr>
            <a:endParaRPr lang="tr-TR" altLang="tr-TR" dirty="0" smtClean="0"/>
          </a:p>
          <a:p>
            <a:pPr>
              <a:defRPr/>
            </a:pPr>
            <a:endParaRPr lang="tr-TR" altLang="tr-TR" dirty="0" smtClean="0"/>
          </a:p>
          <a:p>
            <a:pPr>
              <a:defRPr/>
            </a:pPr>
            <a:endParaRPr lang="tr-TR" alt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BBFE4-3DA7-4DF7-A1F1-13FC7A3E5595}" type="slidenum">
              <a:rPr lang="tr-TR" smtClean="0"/>
              <a:pPr>
                <a:defRPr/>
              </a:pPr>
              <a:t>56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3249254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39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Tx/>
              <a:buChar char="-"/>
            </a:pP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16740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5D894FF-6B88-44F2-BBAB-401E7DC4C894}" type="slidenum">
              <a:rPr lang="tr-TR" altLang="tr-TR" smtClean="0"/>
              <a:pPr/>
              <a:t>57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209695832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4387" name="Not Yer Tutucusu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buFontTx/>
              <a:buChar char="-"/>
              <a:defRPr/>
            </a:pPr>
            <a:endParaRPr lang="tr-TR" sz="1200" b="0" i="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19812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BEC3811-8909-4E64-A0EC-C3A18F4A338E}" type="slidenum">
              <a:rPr lang="tr-TR" altLang="tr-TR" smtClean="0"/>
              <a:pPr/>
              <a:t>58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293712610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BBFE4-3DA7-4DF7-A1F1-13FC7A3E5595}" type="slidenum">
              <a:rPr lang="tr-TR" smtClean="0"/>
              <a:pPr>
                <a:defRPr/>
              </a:pPr>
              <a:t>59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00964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dirty="0" smtClean="0"/>
          </a:p>
        </p:txBody>
      </p:sp>
      <p:sp>
        <p:nvSpPr>
          <p:cNvPr id="21508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E612396-718D-402C-AF37-CDCC790B5D9A}" type="slidenum">
              <a:rPr lang="tr-TR" altLang="tr-TR" smtClean="0"/>
              <a:pPr/>
              <a:t>6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020286251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BBFE4-3DA7-4DF7-A1F1-13FC7A3E5595}" type="slidenum">
              <a:rPr lang="tr-TR" smtClean="0"/>
              <a:pPr>
                <a:defRPr/>
              </a:pPr>
              <a:t>60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8940354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9619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tr-TR" dirty="0" smtClean="0"/>
          </a:p>
        </p:txBody>
      </p:sp>
      <p:sp>
        <p:nvSpPr>
          <p:cNvPr id="239620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7E7E3D7-BD8A-43D3-8FCE-0EFC8A890449}" type="slidenum">
              <a:rPr lang="tr-TR" altLang="tr-TR" smtClean="0"/>
              <a:pPr/>
              <a:t>61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990022470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BBFE4-3DA7-4DF7-A1F1-13FC7A3E5595}" type="slidenum">
              <a:rPr lang="tr-TR" smtClean="0"/>
              <a:pPr>
                <a:defRPr/>
              </a:pPr>
              <a:t>62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6196443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BBFE4-3DA7-4DF7-A1F1-13FC7A3E5595}" type="slidenum">
              <a:rPr lang="tr-TR" smtClean="0"/>
              <a:pPr>
                <a:defRPr/>
              </a:pPr>
              <a:t>63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4149277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23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Tx/>
              <a:buChar char="-"/>
            </a:pPr>
            <a:endParaRPr lang="tr-TR" altLang="tr-TR" dirty="0" smtClean="0"/>
          </a:p>
        </p:txBody>
      </p:sp>
      <p:sp>
        <p:nvSpPr>
          <p:cNvPr id="23552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9138" indent="-2762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64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509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93900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511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083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55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227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451A48A-9D80-4DBB-87D5-B0C96675694B}" type="slidenum">
              <a:rPr lang="tr-TR" altLang="tr-TR" smtClean="0"/>
              <a:pPr/>
              <a:t>64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300135204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BBFE4-3DA7-4DF7-A1F1-13FC7A3E5595}" type="slidenum">
              <a:rPr lang="tr-TR" smtClean="0"/>
              <a:pPr>
                <a:defRPr/>
              </a:pPr>
              <a:t>65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4379704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BBFE4-3DA7-4DF7-A1F1-13FC7A3E5595}" type="slidenum">
              <a:rPr lang="tr-TR" smtClean="0"/>
              <a:pPr>
                <a:defRPr/>
              </a:pPr>
              <a:t>66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2495012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7571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dirty="0" smtClean="0"/>
          </a:p>
        </p:txBody>
      </p:sp>
      <p:sp>
        <p:nvSpPr>
          <p:cNvPr id="237572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EDC8960-35E2-4DF4-878A-5E96D41915C5}" type="slidenum">
              <a:rPr lang="tr-TR" altLang="tr-TR" smtClean="0"/>
              <a:pPr/>
              <a:t>67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80552612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63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Tx/>
              <a:buChar char="-"/>
            </a:pPr>
            <a:endParaRPr lang="tr-TR" altLang="tr-TR" dirty="0" smtClean="0"/>
          </a:p>
        </p:txBody>
      </p:sp>
      <p:sp>
        <p:nvSpPr>
          <p:cNvPr id="24576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F34479E-369A-4DFC-ACCA-CEADF62DFEEE}" type="slidenum">
              <a:rPr lang="tr-TR" altLang="tr-TR" smtClean="0"/>
              <a:pPr/>
              <a:t>68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894623784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BBFE4-3DA7-4DF7-A1F1-13FC7A3E5595}" type="slidenum">
              <a:rPr lang="tr-TR" smtClean="0"/>
              <a:pPr>
                <a:defRPr/>
              </a:pPr>
              <a:t>69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17496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9138" indent="-2762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64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509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93900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511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083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55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227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871E901-4EB9-428D-92D6-0C15C7AAE816}" type="slidenum">
              <a:rPr lang="ar-SA" altLang="tr-TR" smtClean="0">
                <a:latin typeface="Times New Roman" panose="02020603050405020304" pitchFamily="18" charset="0"/>
                <a:ea typeface="宋体" panose="02010600030101010101" pitchFamily="2" charset="-122"/>
              </a:rPr>
              <a:pPr/>
              <a:t>7</a:t>
            </a:fld>
            <a:endParaRPr lang="tr-TR" altLang="tr-TR" smtClean="0">
              <a:latin typeface="Times New Roman" panose="02020603050405020304" pitchFamily="18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zh-CN" smtClean="0"/>
          </a:p>
        </p:txBody>
      </p:sp>
    </p:spTree>
    <p:extLst>
      <p:ext uri="{BB962C8B-B14F-4D97-AF65-F5344CB8AC3E}">
        <p14:creationId xmlns:p14="http://schemas.microsoft.com/office/powerpoint/2010/main" val="2023796958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2099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dirty="0" smtClean="0"/>
          </a:p>
          <a:p>
            <a:endParaRPr lang="tr-TR" altLang="tr-TR" dirty="0" smtClean="0"/>
          </a:p>
          <a:p>
            <a:endParaRPr lang="tr-TR" altLang="tr-TR" dirty="0" smtClean="0"/>
          </a:p>
        </p:txBody>
      </p:sp>
      <p:sp>
        <p:nvSpPr>
          <p:cNvPr id="132100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07A02B-FA2C-4DBE-BE27-B5EA5888D2AC}" type="slidenum">
              <a:rPr lang="tr-TR" altLang="tr-TR" smtClean="0"/>
              <a:pPr/>
              <a:t>70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977709998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4147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tr-TR" smtClean="0"/>
              <a:t/>
            </a:r>
            <a:br>
              <a:rPr lang="tr-TR" smtClean="0"/>
            </a:br>
            <a:endParaRPr lang="tr-TR" altLang="tr-TR" dirty="0" smtClean="0"/>
          </a:p>
        </p:txBody>
      </p:sp>
      <p:sp>
        <p:nvSpPr>
          <p:cNvPr id="134148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11B1959-592D-429D-8C2C-55A3EC57E23D}" type="slidenum">
              <a:rPr lang="tr-TR" altLang="tr-TR" smtClean="0"/>
              <a:pPr/>
              <a:t>71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721356293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395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dirty="0" smtClean="0"/>
          </a:p>
        </p:txBody>
      </p:sp>
      <p:sp>
        <p:nvSpPr>
          <p:cNvPr id="25395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2513DF-B95F-4BD7-AF60-820980ECD15C}" type="slidenum">
              <a:rPr lang="tr-TR" altLang="tr-TR" smtClean="0"/>
              <a:pPr/>
              <a:t>72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4071240584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BBFE4-3DA7-4DF7-A1F1-13FC7A3E5595}" type="slidenum">
              <a:rPr lang="tr-TR" smtClean="0"/>
              <a:pPr>
                <a:defRPr/>
              </a:pPr>
              <a:t>73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58221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Tx/>
              <a:buChar char="-"/>
            </a:pPr>
            <a:endParaRPr lang="tr-TR" altLang="tr-TR" dirty="0" smtClean="0"/>
          </a:p>
        </p:txBody>
      </p:sp>
      <p:sp>
        <p:nvSpPr>
          <p:cNvPr id="27652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60B64A-7256-43F8-BDDC-6962690DFBD5}" type="slidenum">
              <a:rPr lang="tr-TR" altLang="tr-TR" smtClean="0"/>
              <a:pPr/>
              <a:t>8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8980546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tr-TR" altLang="tr-TR" sz="2300" smtClean="0"/>
              <a:t>-</a:t>
            </a:r>
            <a:endParaRPr lang="tr-TR" altLang="tr-TR" sz="2300" dirty="0" smtClean="0"/>
          </a:p>
        </p:txBody>
      </p:sp>
      <p:sp>
        <p:nvSpPr>
          <p:cNvPr id="31748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9138" indent="-2762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64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509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93900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511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083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55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227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92E6794-38C2-47FF-8CEA-DEAA79CD63E0}" type="slidenum">
              <a:rPr lang="tr-TR" altLang="tr-TR" smtClean="0"/>
              <a:pPr/>
              <a:t>9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269424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13" y="4871720"/>
            <a:ext cx="8494087" cy="34798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1" y="4821118"/>
            <a:ext cx="8494087" cy="4871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4667" y="577647"/>
            <a:ext cx="7009448" cy="2714244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5575" spc="-35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6598" y="3391223"/>
            <a:ext cx="7009448" cy="86995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673" cap="all" spc="139" baseline="0">
                <a:solidFill>
                  <a:schemeClr val="tx2"/>
                </a:solidFill>
                <a:latin typeface="+mj-lt"/>
              </a:defRPr>
            </a:lvl1pPr>
            <a:lvl2pPr marL="318623" indent="0" algn="ctr">
              <a:buNone/>
              <a:defRPr sz="1673"/>
            </a:lvl2pPr>
            <a:lvl3pPr marL="637245" indent="0" algn="ctr">
              <a:buNone/>
              <a:defRPr sz="1673"/>
            </a:lvl3pPr>
            <a:lvl4pPr marL="955868" indent="0" algn="ctr">
              <a:buNone/>
              <a:defRPr sz="1394"/>
            </a:lvl4pPr>
            <a:lvl5pPr marL="1274491" indent="0" algn="ctr">
              <a:buNone/>
              <a:defRPr sz="1394"/>
            </a:lvl5pPr>
            <a:lvl6pPr marL="1593113" indent="0" algn="ctr">
              <a:buNone/>
              <a:defRPr sz="1394"/>
            </a:lvl6pPr>
            <a:lvl7pPr marL="1911736" indent="0" algn="ctr">
              <a:buNone/>
              <a:defRPr sz="1394"/>
            </a:lvl7pPr>
            <a:lvl8pPr marL="2230359" indent="0" algn="ctr">
              <a:buNone/>
              <a:defRPr sz="1394"/>
            </a:lvl8pPr>
            <a:lvl9pPr marL="2548981" indent="0" algn="ctr">
              <a:buNone/>
              <a:defRPr sz="1394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13B321-2761-401C-B447-9C0F22062A63}" type="slidenum">
              <a:rPr lang="cs-CZ" altLang="tr-TR" smtClean="0"/>
              <a:pPr>
                <a:defRPr/>
              </a:pPr>
              <a:t>‹#›</a:t>
            </a:fld>
            <a:endParaRPr lang="cs-CZ" alt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841587" y="3305810"/>
            <a:ext cx="6882003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4457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55967-625B-469F-B4BE-7289A507E95A}" type="slidenum">
              <a:rPr lang="cs-CZ" altLang="tr-TR" smtClean="0"/>
              <a:pPr>
                <a:defRPr/>
              </a:pPr>
              <a:t>‹#›</a:t>
            </a:fld>
            <a:endParaRPr lang="cs-CZ" altLang="tr-TR"/>
          </a:p>
        </p:txBody>
      </p:sp>
    </p:spTree>
    <p:extLst>
      <p:ext uri="{BB962C8B-B14F-4D97-AF65-F5344CB8AC3E}">
        <p14:creationId xmlns:p14="http://schemas.microsoft.com/office/powerpoint/2010/main" val="2334351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13" y="4871720"/>
            <a:ext cx="8494087" cy="34798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1" y="4821118"/>
            <a:ext cx="8494087" cy="4871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80165" y="313808"/>
            <a:ext cx="1832015" cy="438392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4121" y="313808"/>
            <a:ext cx="5389840" cy="43839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4B00CE-F9AB-490A-B805-A3B00B218F51}" type="slidenum">
              <a:rPr lang="cs-CZ" altLang="tr-TR" smtClean="0"/>
              <a:pPr>
                <a:defRPr/>
              </a:pPr>
              <a:t>‹#›</a:t>
            </a:fld>
            <a:endParaRPr lang="cs-CZ" altLang="tr-TR"/>
          </a:p>
        </p:txBody>
      </p:sp>
    </p:spTree>
    <p:extLst>
      <p:ext uri="{BB962C8B-B14F-4D97-AF65-F5344CB8AC3E}">
        <p14:creationId xmlns:p14="http://schemas.microsoft.com/office/powerpoint/2010/main" val="2381339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24815" y="209030"/>
            <a:ext cx="7646670" cy="86995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24815" y="1217930"/>
            <a:ext cx="7646670" cy="3444761"/>
          </a:xfrm>
        </p:spPr>
        <p:txBody>
          <a:bodyPr rtlCol="0"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3D51C-B4C9-4D60-B5C5-53132D39C52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32213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E73D20-6B12-499D-8055-9969EE0E73A9}" type="slidenum">
              <a:rPr lang="cs-CZ" altLang="tr-TR" smtClean="0"/>
              <a:pPr>
                <a:defRPr/>
              </a:pPr>
              <a:t>‹#›</a:t>
            </a:fld>
            <a:endParaRPr lang="cs-CZ" altLang="tr-TR"/>
          </a:p>
        </p:txBody>
      </p:sp>
    </p:spTree>
    <p:extLst>
      <p:ext uri="{BB962C8B-B14F-4D97-AF65-F5344CB8AC3E}">
        <p14:creationId xmlns:p14="http://schemas.microsoft.com/office/powerpoint/2010/main" val="2975891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13" y="4871720"/>
            <a:ext cx="8494087" cy="34798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1" y="4821118"/>
            <a:ext cx="8494087" cy="4871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667" y="577647"/>
            <a:ext cx="7009448" cy="2714244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5575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4667" y="3389325"/>
            <a:ext cx="7009448" cy="86995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673" cap="all" spc="139" baseline="0">
                <a:solidFill>
                  <a:schemeClr val="tx2"/>
                </a:solidFill>
                <a:latin typeface="+mj-lt"/>
              </a:defRPr>
            </a:lvl1pPr>
            <a:lvl2pPr marL="318623" indent="0">
              <a:buNone/>
              <a:defRPr sz="1254">
                <a:solidFill>
                  <a:schemeClr val="tx1">
                    <a:tint val="75000"/>
                  </a:schemeClr>
                </a:solidFill>
              </a:defRPr>
            </a:lvl2pPr>
            <a:lvl3pPr marL="637245" indent="0">
              <a:buNone/>
              <a:defRPr sz="1115">
                <a:solidFill>
                  <a:schemeClr val="tx1">
                    <a:tint val="75000"/>
                  </a:schemeClr>
                </a:solidFill>
              </a:defRPr>
            </a:lvl3pPr>
            <a:lvl4pPr marL="955868" indent="0">
              <a:buNone/>
              <a:defRPr sz="976">
                <a:solidFill>
                  <a:schemeClr val="tx1">
                    <a:tint val="75000"/>
                  </a:schemeClr>
                </a:solidFill>
              </a:defRPr>
            </a:lvl4pPr>
            <a:lvl5pPr marL="1274491" indent="0">
              <a:buNone/>
              <a:defRPr sz="976">
                <a:solidFill>
                  <a:schemeClr val="tx1">
                    <a:tint val="75000"/>
                  </a:schemeClr>
                </a:solidFill>
              </a:defRPr>
            </a:lvl5pPr>
            <a:lvl6pPr marL="1593113" indent="0">
              <a:buNone/>
              <a:defRPr sz="976">
                <a:solidFill>
                  <a:schemeClr val="tx1">
                    <a:tint val="75000"/>
                  </a:schemeClr>
                </a:solidFill>
              </a:defRPr>
            </a:lvl6pPr>
            <a:lvl7pPr marL="1911736" indent="0">
              <a:buNone/>
              <a:defRPr sz="976">
                <a:solidFill>
                  <a:schemeClr val="tx1">
                    <a:tint val="75000"/>
                  </a:schemeClr>
                </a:solidFill>
              </a:defRPr>
            </a:lvl7pPr>
            <a:lvl8pPr marL="2230359" indent="0">
              <a:buNone/>
              <a:defRPr sz="976">
                <a:solidFill>
                  <a:schemeClr val="tx1">
                    <a:tint val="75000"/>
                  </a:schemeClr>
                </a:solidFill>
              </a:defRPr>
            </a:lvl8pPr>
            <a:lvl9pPr marL="2548981" indent="0">
              <a:buNone/>
              <a:defRPr sz="9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68D3A-E947-4F2B-94A1-DA34E5038808}" type="slidenum">
              <a:rPr lang="cs-CZ" altLang="tr-TR" smtClean="0"/>
              <a:pPr>
                <a:defRPr/>
              </a:pPr>
              <a:t>‹#›</a:t>
            </a:fld>
            <a:endParaRPr lang="cs-CZ" alt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841587" y="3305810"/>
            <a:ext cx="6882003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3624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4667" y="218137"/>
            <a:ext cx="7009448" cy="110418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4665" y="1404809"/>
            <a:ext cx="3441002" cy="3062224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33113" y="1404809"/>
            <a:ext cx="3441002" cy="3062224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A9688B-2360-4203-ABDB-2301C425F3E8}" type="slidenum">
              <a:rPr lang="cs-CZ" altLang="tr-TR" smtClean="0"/>
              <a:pPr>
                <a:defRPr/>
              </a:pPr>
              <a:t>‹#›</a:t>
            </a:fld>
            <a:endParaRPr lang="cs-CZ" altLang="tr-TR"/>
          </a:p>
        </p:txBody>
      </p:sp>
    </p:spTree>
    <p:extLst>
      <p:ext uri="{BB962C8B-B14F-4D97-AF65-F5344CB8AC3E}">
        <p14:creationId xmlns:p14="http://schemas.microsoft.com/office/powerpoint/2010/main" val="159179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4667" y="218137"/>
            <a:ext cx="7009448" cy="110418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4667" y="1405051"/>
            <a:ext cx="3441002" cy="56039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394" b="0" cap="all" baseline="0">
                <a:solidFill>
                  <a:schemeClr val="tx2"/>
                </a:solidFill>
              </a:defRPr>
            </a:lvl1pPr>
            <a:lvl2pPr marL="318623" indent="0">
              <a:buNone/>
              <a:defRPr sz="1394" b="1"/>
            </a:lvl2pPr>
            <a:lvl3pPr marL="637245" indent="0">
              <a:buNone/>
              <a:defRPr sz="1254" b="1"/>
            </a:lvl3pPr>
            <a:lvl4pPr marL="955868" indent="0">
              <a:buNone/>
              <a:defRPr sz="1115" b="1"/>
            </a:lvl4pPr>
            <a:lvl5pPr marL="1274491" indent="0">
              <a:buNone/>
              <a:defRPr sz="1115" b="1"/>
            </a:lvl5pPr>
            <a:lvl6pPr marL="1593113" indent="0">
              <a:buNone/>
              <a:defRPr sz="1115" b="1"/>
            </a:lvl6pPr>
            <a:lvl7pPr marL="1911736" indent="0">
              <a:buNone/>
              <a:defRPr sz="1115" b="1"/>
            </a:lvl7pPr>
            <a:lvl8pPr marL="2230359" indent="0">
              <a:buNone/>
              <a:defRPr sz="1115" b="1"/>
            </a:lvl8pPr>
            <a:lvl9pPr marL="2548981" indent="0">
              <a:buNone/>
              <a:defRPr sz="1115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4667" y="1965443"/>
            <a:ext cx="3441002" cy="257118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33113" y="1405051"/>
            <a:ext cx="3441002" cy="56039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394" b="0" cap="all" baseline="0">
                <a:solidFill>
                  <a:schemeClr val="tx2"/>
                </a:solidFill>
              </a:defRPr>
            </a:lvl1pPr>
            <a:lvl2pPr marL="318623" indent="0">
              <a:buNone/>
              <a:defRPr sz="1394" b="1"/>
            </a:lvl2pPr>
            <a:lvl3pPr marL="637245" indent="0">
              <a:buNone/>
              <a:defRPr sz="1254" b="1"/>
            </a:lvl3pPr>
            <a:lvl4pPr marL="955868" indent="0">
              <a:buNone/>
              <a:defRPr sz="1115" b="1"/>
            </a:lvl4pPr>
            <a:lvl5pPr marL="1274491" indent="0">
              <a:buNone/>
              <a:defRPr sz="1115" b="1"/>
            </a:lvl5pPr>
            <a:lvl6pPr marL="1593113" indent="0">
              <a:buNone/>
              <a:defRPr sz="1115" b="1"/>
            </a:lvl6pPr>
            <a:lvl7pPr marL="1911736" indent="0">
              <a:buNone/>
              <a:defRPr sz="1115" b="1"/>
            </a:lvl7pPr>
            <a:lvl8pPr marL="2230359" indent="0">
              <a:buNone/>
              <a:defRPr sz="1115" b="1"/>
            </a:lvl8pPr>
            <a:lvl9pPr marL="2548981" indent="0">
              <a:buNone/>
              <a:defRPr sz="1115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33113" y="1965443"/>
            <a:ext cx="3441002" cy="257118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9544E-BA23-4431-8384-0829D8BDC134}" type="slidenum">
              <a:rPr lang="cs-CZ" altLang="tr-TR" smtClean="0"/>
              <a:pPr>
                <a:defRPr/>
              </a:pPr>
              <a:t>‹#›</a:t>
            </a:fld>
            <a:endParaRPr lang="cs-CZ" altLang="tr-TR"/>
          </a:p>
        </p:txBody>
      </p:sp>
    </p:spTree>
    <p:extLst>
      <p:ext uri="{BB962C8B-B14F-4D97-AF65-F5344CB8AC3E}">
        <p14:creationId xmlns:p14="http://schemas.microsoft.com/office/powerpoint/2010/main" val="1053883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A0AA35-B6D3-4275-BFC7-0DB0B0B5F33E}" type="slidenum">
              <a:rPr lang="cs-CZ" altLang="tr-TR" smtClean="0"/>
              <a:pPr>
                <a:defRPr/>
              </a:pPr>
              <a:t>‹#›</a:t>
            </a:fld>
            <a:endParaRPr lang="cs-CZ" altLang="tr-TR"/>
          </a:p>
        </p:txBody>
      </p:sp>
    </p:spTree>
    <p:extLst>
      <p:ext uri="{BB962C8B-B14F-4D97-AF65-F5344CB8AC3E}">
        <p14:creationId xmlns:p14="http://schemas.microsoft.com/office/powerpoint/2010/main" val="3477489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13" y="4871720"/>
            <a:ext cx="8494087" cy="34798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1" y="4821118"/>
            <a:ext cx="8494087" cy="4871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 alt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20F13-59DE-4363-83B8-7D90E2E09639}" type="slidenum">
              <a:rPr lang="cs-CZ" altLang="tr-TR" smtClean="0"/>
              <a:pPr>
                <a:defRPr/>
              </a:pPr>
              <a:t>‹#›</a:t>
            </a:fld>
            <a:endParaRPr lang="cs-CZ" altLang="tr-TR"/>
          </a:p>
        </p:txBody>
      </p:sp>
    </p:spTree>
    <p:extLst>
      <p:ext uri="{BB962C8B-B14F-4D97-AF65-F5344CB8AC3E}">
        <p14:creationId xmlns:p14="http://schemas.microsoft.com/office/powerpoint/2010/main" val="1024812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" y="0"/>
            <a:ext cx="2822895" cy="52197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815424" y="0"/>
            <a:ext cx="44606" cy="5219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611" y="452373"/>
            <a:ext cx="2230279" cy="1739900"/>
          </a:xfrm>
        </p:spPr>
        <p:txBody>
          <a:bodyPr anchor="b">
            <a:normAutofit/>
          </a:bodyPr>
          <a:lstStyle>
            <a:lvl1pPr>
              <a:defRPr sz="2509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5418" y="556768"/>
            <a:ext cx="4524280" cy="400177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8611" y="2227072"/>
            <a:ext cx="2230279" cy="2571889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045">
                <a:solidFill>
                  <a:srgbClr val="FFFFFF"/>
                </a:solidFill>
              </a:defRPr>
            </a:lvl1pPr>
            <a:lvl2pPr marL="318623" indent="0">
              <a:buNone/>
              <a:defRPr sz="836"/>
            </a:lvl2pPr>
            <a:lvl3pPr marL="637245" indent="0">
              <a:buNone/>
              <a:defRPr sz="697"/>
            </a:lvl3pPr>
            <a:lvl4pPr marL="955868" indent="0">
              <a:buNone/>
              <a:defRPr sz="627"/>
            </a:lvl4pPr>
            <a:lvl5pPr marL="1274491" indent="0">
              <a:buNone/>
              <a:defRPr sz="627"/>
            </a:lvl5pPr>
            <a:lvl6pPr marL="1593113" indent="0">
              <a:buNone/>
              <a:defRPr sz="627"/>
            </a:lvl6pPr>
            <a:lvl7pPr marL="1911736" indent="0">
              <a:buNone/>
              <a:defRPr sz="627"/>
            </a:lvl7pPr>
            <a:lvl8pPr marL="2230359" indent="0">
              <a:buNone/>
              <a:defRPr sz="627"/>
            </a:lvl8pPr>
            <a:lvl9pPr marL="2548981" indent="0">
              <a:buNone/>
              <a:defRPr sz="627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24404" y="4916614"/>
            <a:ext cx="1824774" cy="277901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cs-CZ" alt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45418" y="4916614"/>
            <a:ext cx="3239214" cy="277901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 alt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438BCD7-EF7F-48E9-98DF-64C2FA7EFA8F}" type="slidenum">
              <a:rPr lang="cs-CZ" altLang="tr-TR" smtClean="0"/>
              <a:pPr>
                <a:defRPr/>
              </a:pPr>
              <a:t>‹#›</a:t>
            </a:fld>
            <a:endParaRPr lang="cs-CZ" altLang="tr-TR"/>
          </a:p>
        </p:txBody>
      </p:sp>
    </p:spTree>
    <p:extLst>
      <p:ext uri="{BB962C8B-B14F-4D97-AF65-F5344CB8AC3E}">
        <p14:creationId xmlns:p14="http://schemas.microsoft.com/office/powerpoint/2010/main" val="3146151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3769783"/>
            <a:ext cx="8494087" cy="144991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" y="3740919"/>
            <a:ext cx="8494087" cy="4871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668" y="3862578"/>
            <a:ext cx="7047946" cy="626364"/>
          </a:xfrm>
        </p:spPr>
        <p:txBody>
          <a:bodyPr lIns="91440" tIns="0" rIns="91440" bIns="0" anchor="b">
            <a:noAutofit/>
          </a:bodyPr>
          <a:lstStyle>
            <a:lvl1pPr>
              <a:defRPr sz="2509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" y="0"/>
            <a:ext cx="8496290" cy="3740919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230"/>
            </a:lvl1pPr>
            <a:lvl2pPr marL="318623" indent="0">
              <a:buNone/>
              <a:defRPr sz="1951"/>
            </a:lvl2pPr>
            <a:lvl3pPr marL="637245" indent="0">
              <a:buNone/>
              <a:defRPr sz="1673"/>
            </a:lvl3pPr>
            <a:lvl4pPr marL="955868" indent="0">
              <a:buNone/>
              <a:defRPr sz="1394"/>
            </a:lvl4pPr>
            <a:lvl5pPr marL="1274491" indent="0">
              <a:buNone/>
              <a:defRPr sz="1394"/>
            </a:lvl5pPr>
            <a:lvl6pPr marL="1593113" indent="0">
              <a:buNone/>
              <a:defRPr sz="1394"/>
            </a:lvl6pPr>
            <a:lvl7pPr marL="1911736" indent="0">
              <a:buNone/>
              <a:defRPr sz="1394"/>
            </a:lvl7pPr>
            <a:lvl8pPr marL="2230359" indent="0">
              <a:buNone/>
              <a:defRPr sz="1394"/>
            </a:lvl8pPr>
            <a:lvl9pPr marL="2548981" indent="0">
              <a:buNone/>
              <a:defRPr sz="1394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4667" y="4495902"/>
            <a:ext cx="7047681" cy="452374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18"/>
              </a:spcAft>
              <a:buNone/>
              <a:defRPr sz="1045">
                <a:solidFill>
                  <a:srgbClr val="FFFFFF"/>
                </a:solidFill>
              </a:defRPr>
            </a:lvl1pPr>
            <a:lvl2pPr marL="318623" indent="0">
              <a:buNone/>
              <a:defRPr sz="836"/>
            </a:lvl2pPr>
            <a:lvl3pPr marL="637245" indent="0">
              <a:buNone/>
              <a:defRPr sz="697"/>
            </a:lvl3pPr>
            <a:lvl4pPr marL="955868" indent="0">
              <a:buNone/>
              <a:defRPr sz="627"/>
            </a:lvl4pPr>
            <a:lvl5pPr marL="1274491" indent="0">
              <a:buNone/>
              <a:defRPr sz="627"/>
            </a:lvl5pPr>
            <a:lvl6pPr marL="1593113" indent="0">
              <a:buNone/>
              <a:defRPr sz="627"/>
            </a:lvl6pPr>
            <a:lvl7pPr marL="1911736" indent="0">
              <a:buNone/>
              <a:defRPr sz="627"/>
            </a:lvl7pPr>
            <a:lvl8pPr marL="2230359" indent="0">
              <a:buNone/>
              <a:defRPr sz="627"/>
            </a:lvl8pPr>
            <a:lvl9pPr marL="2548981" indent="0">
              <a:buNone/>
              <a:defRPr sz="627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4406C-1944-4C76-8A46-0C2650B80AE8}" type="slidenum">
              <a:rPr lang="cs-CZ" altLang="tr-TR" smtClean="0"/>
              <a:pPr>
                <a:defRPr/>
              </a:pPr>
              <a:t>‹#›</a:t>
            </a:fld>
            <a:endParaRPr lang="cs-CZ" altLang="tr-TR"/>
          </a:p>
        </p:txBody>
      </p:sp>
    </p:spTree>
    <p:extLst>
      <p:ext uri="{BB962C8B-B14F-4D97-AF65-F5344CB8AC3E}">
        <p14:creationId xmlns:p14="http://schemas.microsoft.com/office/powerpoint/2010/main" val="3288952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4871720"/>
            <a:ext cx="8496300" cy="34798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" y="4821118"/>
            <a:ext cx="8496290" cy="506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4667" y="218137"/>
            <a:ext cx="7009448" cy="11041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4667" y="1404809"/>
            <a:ext cx="7009448" cy="306222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4667" y="4916614"/>
            <a:ext cx="1722864" cy="277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27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68810" y="4916614"/>
            <a:ext cx="3360892" cy="277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27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99382" y="4916614"/>
            <a:ext cx="914317" cy="277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32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879D9C9-08AC-41BD-95F0-E1B7128F641D}" type="slidenum">
              <a:rPr lang="cs-CZ" altLang="tr-TR" smtClean="0"/>
              <a:pPr>
                <a:defRPr/>
              </a:pPr>
              <a:t>‹#›</a:t>
            </a:fld>
            <a:endParaRPr lang="cs-CZ" alt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831743" y="1322693"/>
            <a:ext cx="694572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579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82" r:id="rId1"/>
    <p:sldLayoutId id="2147484983" r:id="rId2"/>
    <p:sldLayoutId id="2147484984" r:id="rId3"/>
    <p:sldLayoutId id="2147484985" r:id="rId4"/>
    <p:sldLayoutId id="2147484986" r:id="rId5"/>
    <p:sldLayoutId id="2147484987" r:id="rId6"/>
    <p:sldLayoutId id="2147484988" r:id="rId7"/>
    <p:sldLayoutId id="2147484989" r:id="rId8"/>
    <p:sldLayoutId id="2147484990" r:id="rId9"/>
    <p:sldLayoutId id="2147484991" r:id="rId10"/>
    <p:sldLayoutId id="2147484992" r:id="rId11"/>
    <p:sldLayoutId id="2147484993" r:id="rId12"/>
  </p:sldLayoutIdLst>
  <p:txStyles>
    <p:titleStyle>
      <a:lvl1pPr algn="l" defTabSz="637245" rtl="0" eaLnBrk="1" latinLnBrk="0" hangingPunct="1">
        <a:lnSpc>
          <a:spcPct val="85000"/>
        </a:lnSpc>
        <a:spcBef>
          <a:spcPct val="0"/>
        </a:spcBef>
        <a:buNone/>
        <a:defRPr sz="3345" kern="1200" spc="-35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3725" indent="-63725" algn="l" defTabSz="637245" rtl="0" eaLnBrk="1" latinLnBrk="0" hangingPunct="1">
        <a:lnSpc>
          <a:spcPct val="90000"/>
        </a:lnSpc>
        <a:spcBef>
          <a:spcPts val="836"/>
        </a:spcBef>
        <a:spcAft>
          <a:spcPts val="139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39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67643" indent="-127449" algn="l" defTabSz="637245" rtl="0" eaLnBrk="1" latinLnBrk="0" hangingPunct="1">
        <a:lnSpc>
          <a:spcPct val="90000"/>
        </a:lnSpc>
        <a:spcBef>
          <a:spcPts val="139"/>
        </a:spcBef>
        <a:spcAft>
          <a:spcPts val="279"/>
        </a:spcAft>
        <a:buClr>
          <a:schemeClr val="accent1"/>
        </a:buClr>
        <a:buFont typeface="Calibri" pitchFamily="34" charset="0"/>
        <a:buChar char="◦"/>
        <a:defRPr sz="125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395092" indent="-127449" algn="l" defTabSz="637245" rtl="0" eaLnBrk="1" latinLnBrk="0" hangingPunct="1">
        <a:lnSpc>
          <a:spcPct val="90000"/>
        </a:lnSpc>
        <a:spcBef>
          <a:spcPts val="139"/>
        </a:spcBef>
        <a:spcAft>
          <a:spcPts val="279"/>
        </a:spcAft>
        <a:buClr>
          <a:schemeClr val="accent1"/>
        </a:buClr>
        <a:buFont typeface="Calibri" pitchFamily="34" charset="0"/>
        <a:buChar char="◦"/>
        <a:defRPr sz="97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22541" indent="-127449" algn="l" defTabSz="637245" rtl="0" eaLnBrk="1" latinLnBrk="0" hangingPunct="1">
        <a:lnSpc>
          <a:spcPct val="90000"/>
        </a:lnSpc>
        <a:spcBef>
          <a:spcPts val="139"/>
        </a:spcBef>
        <a:spcAft>
          <a:spcPts val="279"/>
        </a:spcAft>
        <a:buClr>
          <a:schemeClr val="accent1"/>
        </a:buClr>
        <a:buFont typeface="Calibri" pitchFamily="34" charset="0"/>
        <a:buChar char="◦"/>
        <a:defRPr sz="97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49990" indent="-127449" algn="l" defTabSz="637245" rtl="0" eaLnBrk="1" latinLnBrk="0" hangingPunct="1">
        <a:lnSpc>
          <a:spcPct val="90000"/>
        </a:lnSpc>
        <a:spcBef>
          <a:spcPts val="139"/>
        </a:spcBef>
        <a:spcAft>
          <a:spcPts val="279"/>
        </a:spcAft>
        <a:buClr>
          <a:schemeClr val="accent1"/>
        </a:buClr>
        <a:buFont typeface="Calibri" pitchFamily="34" charset="0"/>
        <a:buChar char="◦"/>
        <a:defRPr sz="97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766590" indent="-159311" algn="l" defTabSz="637245" rtl="0" eaLnBrk="1" latinLnBrk="0" hangingPunct="1">
        <a:lnSpc>
          <a:spcPct val="90000"/>
        </a:lnSpc>
        <a:spcBef>
          <a:spcPts val="139"/>
        </a:spcBef>
        <a:spcAft>
          <a:spcPts val="279"/>
        </a:spcAft>
        <a:buClr>
          <a:schemeClr val="accent1"/>
        </a:buClr>
        <a:buFont typeface="Calibri" pitchFamily="34" charset="0"/>
        <a:buChar char="◦"/>
        <a:defRPr sz="97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05970" indent="-159311" algn="l" defTabSz="637245" rtl="0" eaLnBrk="1" latinLnBrk="0" hangingPunct="1">
        <a:lnSpc>
          <a:spcPct val="90000"/>
        </a:lnSpc>
        <a:spcBef>
          <a:spcPts val="139"/>
        </a:spcBef>
        <a:spcAft>
          <a:spcPts val="279"/>
        </a:spcAft>
        <a:buClr>
          <a:schemeClr val="accent1"/>
        </a:buClr>
        <a:buFont typeface="Calibri" pitchFamily="34" charset="0"/>
        <a:buChar char="◦"/>
        <a:defRPr sz="97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045350" indent="-159311" algn="l" defTabSz="637245" rtl="0" eaLnBrk="1" latinLnBrk="0" hangingPunct="1">
        <a:lnSpc>
          <a:spcPct val="90000"/>
        </a:lnSpc>
        <a:spcBef>
          <a:spcPts val="139"/>
        </a:spcBef>
        <a:spcAft>
          <a:spcPts val="279"/>
        </a:spcAft>
        <a:buClr>
          <a:schemeClr val="accent1"/>
        </a:buClr>
        <a:buFont typeface="Calibri" pitchFamily="34" charset="0"/>
        <a:buChar char="◦"/>
        <a:defRPr sz="97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184730" indent="-159311" algn="l" defTabSz="637245" rtl="0" eaLnBrk="1" latinLnBrk="0" hangingPunct="1">
        <a:lnSpc>
          <a:spcPct val="90000"/>
        </a:lnSpc>
        <a:spcBef>
          <a:spcPts val="139"/>
        </a:spcBef>
        <a:spcAft>
          <a:spcPts val="279"/>
        </a:spcAft>
        <a:buClr>
          <a:schemeClr val="accent1"/>
        </a:buClr>
        <a:buFont typeface="Calibri" pitchFamily="34" charset="0"/>
        <a:buChar char="◦"/>
        <a:defRPr sz="97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7245" rtl="0" eaLnBrk="1" latinLnBrk="0" hangingPunct="1">
        <a:defRPr sz="1254" kern="1200">
          <a:solidFill>
            <a:schemeClr val="tx1"/>
          </a:solidFill>
          <a:latin typeface="+mn-lt"/>
          <a:ea typeface="+mn-ea"/>
          <a:cs typeface="+mn-cs"/>
        </a:defRPr>
      </a:lvl1pPr>
      <a:lvl2pPr marL="318623" algn="l" defTabSz="637245" rtl="0" eaLnBrk="1" latinLnBrk="0" hangingPunct="1">
        <a:defRPr sz="1254" kern="1200">
          <a:solidFill>
            <a:schemeClr val="tx1"/>
          </a:solidFill>
          <a:latin typeface="+mn-lt"/>
          <a:ea typeface="+mn-ea"/>
          <a:cs typeface="+mn-cs"/>
        </a:defRPr>
      </a:lvl2pPr>
      <a:lvl3pPr marL="637245" algn="l" defTabSz="637245" rtl="0" eaLnBrk="1" latinLnBrk="0" hangingPunct="1">
        <a:defRPr sz="1254" kern="1200">
          <a:solidFill>
            <a:schemeClr val="tx1"/>
          </a:solidFill>
          <a:latin typeface="+mn-lt"/>
          <a:ea typeface="+mn-ea"/>
          <a:cs typeface="+mn-cs"/>
        </a:defRPr>
      </a:lvl3pPr>
      <a:lvl4pPr marL="955868" algn="l" defTabSz="637245" rtl="0" eaLnBrk="1" latinLnBrk="0" hangingPunct="1">
        <a:defRPr sz="1254" kern="1200">
          <a:solidFill>
            <a:schemeClr val="tx1"/>
          </a:solidFill>
          <a:latin typeface="+mn-lt"/>
          <a:ea typeface="+mn-ea"/>
          <a:cs typeface="+mn-cs"/>
        </a:defRPr>
      </a:lvl4pPr>
      <a:lvl5pPr marL="1274491" algn="l" defTabSz="637245" rtl="0" eaLnBrk="1" latinLnBrk="0" hangingPunct="1">
        <a:defRPr sz="1254" kern="1200">
          <a:solidFill>
            <a:schemeClr val="tx1"/>
          </a:solidFill>
          <a:latin typeface="+mn-lt"/>
          <a:ea typeface="+mn-ea"/>
          <a:cs typeface="+mn-cs"/>
        </a:defRPr>
      </a:lvl5pPr>
      <a:lvl6pPr marL="1593113" algn="l" defTabSz="637245" rtl="0" eaLnBrk="1" latinLnBrk="0" hangingPunct="1">
        <a:defRPr sz="1254" kern="1200">
          <a:solidFill>
            <a:schemeClr val="tx1"/>
          </a:solidFill>
          <a:latin typeface="+mn-lt"/>
          <a:ea typeface="+mn-ea"/>
          <a:cs typeface="+mn-cs"/>
        </a:defRPr>
      </a:lvl6pPr>
      <a:lvl7pPr marL="1911736" algn="l" defTabSz="637245" rtl="0" eaLnBrk="1" latinLnBrk="0" hangingPunct="1">
        <a:defRPr sz="1254" kern="1200">
          <a:solidFill>
            <a:schemeClr val="tx1"/>
          </a:solidFill>
          <a:latin typeface="+mn-lt"/>
          <a:ea typeface="+mn-ea"/>
          <a:cs typeface="+mn-cs"/>
        </a:defRPr>
      </a:lvl7pPr>
      <a:lvl8pPr marL="2230359" algn="l" defTabSz="637245" rtl="0" eaLnBrk="1" latinLnBrk="0" hangingPunct="1">
        <a:defRPr sz="1254" kern="1200">
          <a:solidFill>
            <a:schemeClr val="tx1"/>
          </a:solidFill>
          <a:latin typeface="+mn-lt"/>
          <a:ea typeface="+mn-ea"/>
          <a:cs typeface="+mn-cs"/>
        </a:defRPr>
      </a:lvl8pPr>
      <a:lvl9pPr marL="2548981" algn="l" defTabSz="637245" rtl="0" eaLnBrk="1" latinLnBrk="0" hangingPunct="1">
        <a:defRPr sz="125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q=translate&amp;oq=translate&amp;aqs=chrome..69i57j35i39j0l4.2298j0j8&amp;sourceid=chrome&amp;ie=UTF-8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cbi.nlm.nih.gov/pubmed/?term=Swaminathan%20R%5bAuthor%5d&amp;cauthor=true&amp;cauthor_uid=18568054" TargetMode="External"/><Relationship Id="rId13" Type="http://schemas.openxmlformats.org/officeDocument/2006/relationships/hyperlink" Target="https://www.ncbi.nlm.nih.gov/pubmed/?term=Waeber%20G%5bAuthor%5d&amp;cauthor=true&amp;cauthor_uid=25053935" TargetMode="External"/><Relationship Id="rId18" Type="http://schemas.openxmlformats.org/officeDocument/2006/relationships/hyperlink" Target="https://www.ncbi.nlm.nih.gov/pubmed/?term=Tissot%20JD%5bAuthor%5d&amp;cauthor=true&amp;cauthor_uid=25053935" TargetMode="External"/><Relationship Id="rId26" Type="http://schemas.openxmlformats.org/officeDocument/2006/relationships/hyperlink" Target="https://www.ncbi.nlm.nih.gov/pubmed/?term=Kelishadi%20R%5bAuthor%5d&amp;cauthor=true&amp;cauthor_uid=23914218" TargetMode="External"/><Relationship Id="rId3" Type="http://schemas.openxmlformats.org/officeDocument/2006/relationships/hyperlink" Target="https://doi.org/10.2215/CJN.05910809" TargetMode="External"/><Relationship Id="rId21" Type="http://schemas.openxmlformats.org/officeDocument/2006/relationships/hyperlink" Target="https://www.ncbi.nlm.nih.gov/pubmed/?term=Pfeiffer%20CC%5bAuthor%5d&amp;cauthor=true&amp;cauthor_uid=7082716" TargetMode="External"/><Relationship Id="rId7" Type="http://schemas.openxmlformats.org/officeDocument/2006/relationships/hyperlink" Target="https://www.ncbi.nlm.nih.gov/pubmed/22439169" TargetMode="External"/><Relationship Id="rId12" Type="http://schemas.openxmlformats.org/officeDocument/2006/relationships/hyperlink" Target="https://www.ncbi.nlm.nih.gov/pubmed/?term=Waldvogel-Abramowski%20S%5bAuthor%5d&amp;cauthor=true&amp;cauthor_uid=25053935" TargetMode="External"/><Relationship Id="rId17" Type="http://schemas.openxmlformats.org/officeDocument/2006/relationships/hyperlink" Target="https://www.ncbi.nlm.nih.gov/pubmed/?term=Favrat%20B%5bAuthor%5d&amp;cauthor=true&amp;cauthor_uid=25053935" TargetMode="External"/><Relationship Id="rId25" Type="http://schemas.openxmlformats.org/officeDocument/2006/relationships/hyperlink" Target="https://www.ncbi.nlm.nih.gov/pubmed/?term=Hurrell%20R%5bAuthor%5d&amp;cauthor=true&amp;cauthor_uid=23914218" TargetMode="External"/><Relationship Id="rId2" Type="http://schemas.openxmlformats.org/officeDocument/2006/relationships/notesSlide" Target="../notesSlides/notesSlide73.xml"/><Relationship Id="rId16" Type="http://schemas.openxmlformats.org/officeDocument/2006/relationships/hyperlink" Target="https://www.ncbi.nlm.nih.gov/pubmed/?term=Frey%20BM%5bAuthor%5d&amp;cauthor=true&amp;cauthor_uid=25053935" TargetMode="External"/><Relationship Id="rId20" Type="http://schemas.openxmlformats.org/officeDocument/2006/relationships/hyperlink" Target="https://www.ncbi.nlm.nih.gov/pubmed/23319127" TargetMode="External"/><Relationship Id="rId29" Type="http://schemas.openxmlformats.org/officeDocument/2006/relationships/hyperlink" Target="https://journals.physiology.org/doi/full/10.1152/physrev.00035.201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cbi.nlm.nih.gov/pubmed/?term=Khan%20A%5bAuthor%5d&amp;cauthor=true&amp;cauthor_uid=22439169" TargetMode="External"/><Relationship Id="rId11" Type="http://schemas.openxmlformats.org/officeDocument/2006/relationships/hyperlink" Target="https://www.ncbi.nlm.nih.gov/pmc/articles/PMC4086762/" TargetMode="External"/><Relationship Id="rId24" Type="http://schemas.openxmlformats.org/officeDocument/2006/relationships/hyperlink" Target="https://www.ncbi.nlm.nih.gov/pubmed/?term=Roohani%20N%5bAuthor%5d&amp;cauthor=true&amp;cauthor_uid=23914218" TargetMode="External"/><Relationship Id="rId5" Type="http://schemas.openxmlformats.org/officeDocument/2006/relationships/hyperlink" Target="https://www.ncbi.nlm.nih.gov/pubmed/?term=Fong%20J%5bAuthor%5d&amp;cauthor=true&amp;cauthor_uid=22439169" TargetMode="External"/><Relationship Id="rId15" Type="http://schemas.openxmlformats.org/officeDocument/2006/relationships/hyperlink" Target="https://www.ncbi.nlm.nih.gov/pubmed/?term=Buser%20A%5bAuthor%5d&amp;cauthor=true&amp;cauthor_uid=25053935" TargetMode="External"/><Relationship Id="rId23" Type="http://schemas.openxmlformats.org/officeDocument/2006/relationships/hyperlink" Target="https://www.ncbi.nlm.nih.gov/pubmed/7082716" TargetMode="External"/><Relationship Id="rId28" Type="http://schemas.openxmlformats.org/officeDocument/2006/relationships/hyperlink" Target="https://www.ncbi.nlm.nih.gov/pmc/articles/PMC3724376/" TargetMode="External"/><Relationship Id="rId10" Type="http://schemas.openxmlformats.org/officeDocument/2006/relationships/hyperlink" Target="https://www.ncbi.nlm.nih.gov/pmc/articles/PMC3999603/" TargetMode="External"/><Relationship Id="rId19" Type="http://schemas.openxmlformats.org/officeDocument/2006/relationships/hyperlink" Target="https://www.ncbi.nlm.nih.gov/pubmed/?term=Maret%20W%5bAuthor%5d&amp;cauthor=true&amp;cauthor_uid=23319127" TargetMode="External"/><Relationship Id="rId4" Type="http://schemas.openxmlformats.org/officeDocument/2006/relationships/hyperlink" Target="https://cjasn.asnjournals.org/content/5/Supplement_1" TargetMode="External"/><Relationship Id="rId9" Type="http://schemas.openxmlformats.org/officeDocument/2006/relationships/hyperlink" Target="https://www.ncbi.nlm.nih.gov/pmc/articles/PMC1855626/" TargetMode="External"/><Relationship Id="rId14" Type="http://schemas.openxmlformats.org/officeDocument/2006/relationships/hyperlink" Target="https://www.ncbi.nlm.nih.gov/pubmed/?term=Gassner%20C%5bAuthor%5d&amp;cauthor=true&amp;cauthor_uid=25053935" TargetMode="External"/><Relationship Id="rId22" Type="http://schemas.openxmlformats.org/officeDocument/2006/relationships/hyperlink" Target="https://www.ncbi.nlm.nih.gov/pubmed/?term=Braverman%20ER%5bAuthor%5d&amp;cauthor=true&amp;cauthor_uid=7082716" TargetMode="External"/><Relationship Id="rId27" Type="http://schemas.openxmlformats.org/officeDocument/2006/relationships/hyperlink" Target="https://www.ncbi.nlm.nih.gov/pubmed/?term=Schulin%20R%5bAuthor%5d&amp;cauthor=true&amp;cauthor_uid=23914218" TargetMode="External"/><Relationship Id="rId30" Type="http://schemas.openxmlformats.org/officeDocument/2006/relationships/hyperlink" Target="https://doi.org/10.1152/physrev.00035.2014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04863" y="2105793"/>
            <a:ext cx="6149975" cy="1093019"/>
          </a:xfrm>
        </p:spPr>
        <p:txBody>
          <a:bodyPr rtlCol="0" anchor="ctr">
            <a:normAutofit/>
          </a:bodyPr>
          <a:lstStyle/>
          <a:p>
            <a:pPr>
              <a:defRPr/>
            </a:pPr>
            <a:r>
              <a:rPr lang="tr-TR" altLang="zh-CN" sz="4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MINERALS</a:t>
            </a:r>
            <a:endParaRPr lang="en-GB" altLang="tr-TR" sz="4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719758" y="1163432"/>
            <a:ext cx="6345087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/>
            </a:r>
            <a:br>
              <a:rPr lang="en-US" dirty="0"/>
            </a:br>
            <a:r>
              <a:rPr lang="en-US" sz="1600" b="1" dirty="0">
                <a:solidFill>
                  <a:srgbClr val="7030A0"/>
                </a:solidFill>
                <a:cs typeface="Arial" panose="020B0604020202020204" pitchFamily="34" charset="0"/>
              </a:rPr>
              <a:t>Extracellular calcium </a:t>
            </a:r>
            <a:r>
              <a:rPr lang="en-US" sz="1600" b="1" dirty="0" smtClean="0">
                <a:solidFill>
                  <a:srgbClr val="7030A0"/>
                </a:solidFill>
                <a:cs typeface="Arial" panose="020B0604020202020204" pitchFamily="34" charset="0"/>
              </a:rPr>
              <a:t>levels</a:t>
            </a:r>
            <a:r>
              <a:rPr lang="tr-TR" sz="1600" b="1" dirty="0" smtClean="0">
                <a:solidFill>
                  <a:srgbClr val="7030A0"/>
                </a:solidFill>
                <a:cs typeface="Arial" panose="020B0604020202020204" pitchFamily="34" charset="0"/>
              </a:rPr>
              <a:t>;</a:t>
            </a:r>
            <a:r>
              <a:rPr lang="en-US" sz="1600" b="1" dirty="0" smtClean="0">
                <a:solidFill>
                  <a:srgbClr val="7030A0"/>
                </a:solidFill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cs typeface="Arial" panose="020B0604020202020204" pitchFamily="34" charset="0"/>
              </a:rPr>
              <a:t>are</a:t>
            </a:r>
            <a:r>
              <a:rPr lang="tr-TR" sz="1600" dirty="0" smtClean="0">
                <a:cs typeface="Arial" panose="020B0604020202020204" pitchFamily="34" charset="0"/>
              </a:rPr>
              <a:t> </a:t>
            </a:r>
            <a:r>
              <a:rPr lang="en-US" sz="1600" dirty="0" smtClean="0">
                <a:cs typeface="Arial" panose="020B0604020202020204" pitchFamily="34" charset="0"/>
              </a:rPr>
              <a:t>10 </a:t>
            </a:r>
            <a:r>
              <a:rPr lang="en-US" sz="1600" dirty="0">
                <a:cs typeface="Arial" panose="020B0604020202020204" pitchFamily="34" charset="0"/>
              </a:rPr>
              <a:t>000 </a:t>
            </a:r>
            <a:r>
              <a:rPr lang="en-US" sz="1600" dirty="0" smtClean="0">
                <a:cs typeface="Arial" panose="020B0604020202020204" pitchFamily="34" charset="0"/>
              </a:rPr>
              <a:t>times</a:t>
            </a:r>
            <a:r>
              <a:rPr lang="tr-TR" sz="1600" dirty="0" smtClean="0"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cs typeface="Arial" panose="020B0604020202020204" pitchFamily="34" charset="0"/>
              </a:rPr>
              <a:t>higher</a:t>
            </a:r>
            <a:r>
              <a:rPr lang="tr-TR" sz="1600" dirty="0" smtClean="0"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cs typeface="Arial" panose="020B0604020202020204" pitchFamily="34" charset="0"/>
              </a:rPr>
              <a:t>than</a:t>
            </a:r>
            <a:r>
              <a:rPr lang="tr-TR" sz="1600" dirty="0" smtClean="0"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tr-TR" sz="1600" dirty="0" smtClean="0">
                <a:cs typeface="Arial" panose="020B0604020202020204" pitchFamily="34" charset="0"/>
              </a:rPr>
              <a:t>i</a:t>
            </a:r>
            <a:r>
              <a:rPr lang="en-US" sz="1600" dirty="0" err="1" smtClean="0">
                <a:cs typeface="Arial" panose="020B0604020202020204" pitchFamily="34" charset="0"/>
              </a:rPr>
              <a:t>ntracellular</a:t>
            </a:r>
            <a:r>
              <a:rPr lang="en-US" sz="1600" dirty="0" smtClean="0">
                <a:cs typeface="Arial" panose="020B0604020202020204" pitchFamily="34" charset="0"/>
              </a:rPr>
              <a:t> </a:t>
            </a:r>
            <a:r>
              <a:rPr lang="en-US" sz="1600" dirty="0">
                <a:cs typeface="Arial" panose="020B0604020202020204" pitchFamily="34" charset="0"/>
              </a:rPr>
              <a:t>levels  higher and both are under very strict control</a:t>
            </a:r>
            <a:r>
              <a:rPr lang="tr-TR" altLang="tr-TR" sz="1600" dirty="0" smtClean="0">
                <a:cs typeface="Arial" panose="020B0604020202020204" pitchFamily="34" charset="0"/>
              </a:rPr>
              <a:t>. </a:t>
            </a:r>
          </a:p>
          <a:p>
            <a:pPr marL="285750" indent="-285750" algn="just">
              <a:buFontTx/>
              <a:buChar char="-"/>
            </a:pPr>
            <a:endParaRPr lang="tr-TR" altLang="tr-TR" sz="1600" dirty="0">
              <a:cs typeface="Arial" panose="020B0604020202020204" pitchFamily="34" charset="0"/>
            </a:endParaRPr>
          </a:p>
          <a:p>
            <a:pPr algn="just"/>
            <a:r>
              <a:rPr lang="en-US" sz="1600" b="1" dirty="0">
                <a:solidFill>
                  <a:srgbClr val="7030A0"/>
                </a:solidFill>
                <a:cs typeface="Arial" panose="020B0604020202020204" pitchFamily="34" charset="0"/>
              </a:rPr>
              <a:t>Extracellular </a:t>
            </a:r>
            <a:r>
              <a:rPr lang="en-US" sz="1600" b="1" dirty="0" smtClean="0">
                <a:solidFill>
                  <a:srgbClr val="7030A0"/>
                </a:solidFill>
                <a:cs typeface="Arial" panose="020B0604020202020204" pitchFamily="34" charset="0"/>
              </a:rPr>
              <a:t>calcium</a:t>
            </a:r>
            <a:r>
              <a:rPr lang="tr-TR" sz="1600" b="1" dirty="0" smtClean="0">
                <a:solidFill>
                  <a:srgbClr val="7030A0"/>
                </a:solidFill>
                <a:cs typeface="Arial" panose="020B0604020202020204" pitchFamily="34" charset="0"/>
              </a:rPr>
              <a:t>; </a:t>
            </a:r>
            <a:r>
              <a:rPr lang="tr-TR" altLang="tr-TR" sz="1600" dirty="0" smtClean="0">
                <a:cs typeface="Arial" panose="020B0604020202020204" pitchFamily="34" charset="0"/>
              </a:rPr>
              <a:t>is </a:t>
            </a:r>
            <a:r>
              <a:rPr lang="tr-TR" altLang="tr-TR" sz="1600" dirty="0" err="1" smtClean="0">
                <a:cs typeface="Arial" panose="020B0604020202020204" pitchFamily="34" charset="0"/>
              </a:rPr>
              <a:t>important</a:t>
            </a:r>
            <a:r>
              <a:rPr lang="tr-TR" altLang="tr-TR" sz="1600" dirty="0" smtClean="0">
                <a:cs typeface="Arial" panose="020B0604020202020204" pitchFamily="34" charset="0"/>
              </a:rPr>
              <a:t> </a:t>
            </a:r>
            <a:r>
              <a:rPr lang="tr-TR" altLang="tr-TR" sz="1600" dirty="0" err="1" smtClean="0">
                <a:cs typeface="Arial" panose="020B0604020202020204" pitchFamily="34" charset="0"/>
              </a:rPr>
              <a:t>for</a:t>
            </a:r>
            <a:r>
              <a:rPr lang="tr-TR" altLang="tr-TR" sz="1600" dirty="0" smtClean="0">
                <a:cs typeface="Arial" panose="020B0604020202020204" pitchFamily="34" charset="0"/>
              </a:rPr>
              <a:t> </a:t>
            </a:r>
            <a:r>
              <a:rPr lang="tr-TR" altLang="tr-TR" sz="1600" dirty="0" err="1" smtClean="0">
                <a:cs typeface="Arial" panose="020B0604020202020204" pitchFamily="34" charset="0"/>
              </a:rPr>
              <a:t>excitation-contraction</a:t>
            </a:r>
            <a:r>
              <a:rPr lang="tr-TR" altLang="tr-TR" sz="1600" dirty="0" smtClean="0">
                <a:cs typeface="Arial" panose="020B0604020202020204" pitchFamily="34" charset="0"/>
              </a:rPr>
              <a:t> </a:t>
            </a:r>
            <a:r>
              <a:rPr lang="tr-TR" altLang="tr-TR" sz="1600" dirty="0" err="1">
                <a:cs typeface="Arial" panose="020B0604020202020204" pitchFamily="34" charset="0"/>
              </a:rPr>
              <a:t>relationship</a:t>
            </a:r>
            <a:r>
              <a:rPr lang="tr-TR" altLang="tr-TR" sz="1600" dirty="0">
                <a:cs typeface="Arial" panose="020B0604020202020204" pitchFamily="34" charset="0"/>
              </a:rPr>
              <a:t> in </a:t>
            </a:r>
            <a:r>
              <a:rPr lang="tr-TR" altLang="tr-TR" sz="1600" dirty="0" err="1" smtClean="0">
                <a:cs typeface="Arial" panose="020B0604020202020204" pitchFamily="34" charset="0"/>
              </a:rPr>
              <a:t>muscle</a:t>
            </a:r>
            <a:r>
              <a:rPr lang="tr-TR" altLang="tr-TR" sz="1600" dirty="0" smtClean="0">
                <a:cs typeface="Arial" panose="020B0604020202020204" pitchFamily="34" charset="0"/>
              </a:rPr>
              <a:t> </a:t>
            </a:r>
            <a:r>
              <a:rPr lang="tr-TR" altLang="tr-TR" sz="1600" dirty="0" err="1">
                <a:cs typeface="Arial" panose="020B0604020202020204" pitchFamily="34" charset="0"/>
              </a:rPr>
              <a:t>tissues</a:t>
            </a:r>
            <a:r>
              <a:rPr lang="tr-TR" altLang="tr-TR" sz="1600" dirty="0">
                <a:cs typeface="Arial" panose="020B0604020202020204" pitchFamily="34" charset="0"/>
              </a:rPr>
              <a:t>, </a:t>
            </a:r>
            <a:r>
              <a:rPr lang="tr-TR" altLang="tr-TR" sz="1600" dirty="0" err="1" smtClean="0">
                <a:cs typeface="Arial" panose="020B0604020202020204" pitchFamily="34" charset="0"/>
              </a:rPr>
              <a:t>synaptic</a:t>
            </a:r>
            <a:r>
              <a:rPr lang="tr-TR" altLang="tr-TR" sz="1600" dirty="0" smtClean="0">
                <a:cs typeface="Arial" panose="020B0604020202020204" pitchFamily="34" charset="0"/>
              </a:rPr>
              <a:t> </a:t>
            </a:r>
            <a:r>
              <a:rPr lang="tr-TR" altLang="tr-TR" sz="1600" dirty="0" err="1" smtClean="0">
                <a:cs typeface="Arial" panose="020B0604020202020204" pitchFamily="34" charset="0"/>
              </a:rPr>
              <a:t>transmission</a:t>
            </a:r>
            <a:r>
              <a:rPr lang="tr-TR" altLang="tr-TR" sz="1600" dirty="0" smtClean="0">
                <a:solidFill>
                  <a:srgbClr val="212121"/>
                </a:solidFill>
                <a:cs typeface="Arial" panose="020B0604020202020204" pitchFamily="34" charset="0"/>
              </a:rPr>
              <a:t> </a:t>
            </a:r>
            <a:r>
              <a:rPr lang="tr-TR" altLang="tr-TR" sz="1600" dirty="0" smtClean="0">
                <a:cs typeface="Arial" panose="020B0604020202020204" pitchFamily="34" charset="0"/>
              </a:rPr>
              <a:t>in </a:t>
            </a:r>
            <a:r>
              <a:rPr lang="tr-TR" altLang="tr-TR" sz="1600" dirty="0" err="1">
                <a:cs typeface="Arial" panose="020B0604020202020204" pitchFamily="34" charset="0"/>
              </a:rPr>
              <a:t>the</a:t>
            </a:r>
            <a:r>
              <a:rPr lang="tr-TR" altLang="tr-TR" sz="1600" dirty="0">
                <a:cs typeface="Arial" panose="020B0604020202020204" pitchFamily="34" charset="0"/>
              </a:rPr>
              <a:t> </a:t>
            </a:r>
            <a:r>
              <a:rPr lang="tr-TR" altLang="tr-TR" sz="1600" dirty="0" err="1">
                <a:cs typeface="Arial" panose="020B0604020202020204" pitchFamily="34" charset="0"/>
              </a:rPr>
              <a:t>nervous</a:t>
            </a:r>
            <a:r>
              <a:rPr lang="tr-TR" altLang="tr-TR" sz="1600" dirty="0">
                <a:cs typeface="Arial" panose="020B0604020202020204" pitchFamily="34" charset="0"/>
              </a:rPr>
              <a:t> </a:t>
            </a:r>
            <a:r>
              <a:rPr lang="tr-TR" altLang="tr-TR" sz="1600" dirty="0" err="1">
                <a:cs typeface="Arial" panose="020B0604020202020204" pitchFamily="34" charset="0"/>
              </a:rPr>
              <a:t>system</a:t>
            </a:r>
            <a:r>
              <a:rPr lang="tr-TR" altLang="tr-TR" sz="1600" dirty="0">
                <a:cs typeface="Arial" panose="020B0604020202020204" pitchFamily="34" charset="0"/>
              </a:rPr>
              <a:t>, </a:t>
            </a:r>
            <a:r>
              <a:rPr lang="tr-TR" altLang="tr-TR" sz="1600" dirty="0" err="1">
                <a:cs typeface="Arial" panose="020B0604020202020204" pitchFamily="34" charset="0"/>
              </a:rPr>
              <a:t>coagulation</a:t>
            </a:r>
            <a:r>
              <a:rPr lang="tr-TR" altLang="tr-TR" sz="1600" dirty="0">
                <a:cs typeface="Arial" panose="020B0604020202020204" pitchFamily="34" charset="0"/>
              </a:rPr>
              <a:t> </a:t>
            </a:r>
            <a:r>
              <a:rPr lang="tr-TR" altLang="tr-TR" sz="1600" dirty="0" err="1" smtClean="0">
                <a:cs typeface="Arial" panose="020B0604020202020204" pitchFamily="34" charset="0"/>
              </a:rPr>
              <a:t>and</a:t>
            </a:r>
            <a:r>
              <a:rPr lang="tr-TR" altLang="tr-TR" sz="1600" dirty="0">
                <a:cs typeface="Arial" panose="020B0604020202020204" pitchFamily="34" charset="0"/>
              </a:rPr>
              <a:t> </a:t>
            </a:r>
            <a:r>
              <a:rPr lang="tr-TR" altLang="tr-TR" sz="1600" dirty="0" err="1" smtClean="0">
                <a:cs typeface="Arial" panose="020B0604020202020204" pitchFamily="34" charset="0"/>
              </a:rPr>
              <a:t>the</a:t>
            </a:r>
            <a:r>
              <a:rPr lang="tr-TR" altLang="tr-TR" sz="1600" dirty="0" smtClean="0">
                <a:cs typeface="Arial" panose="020B0604020202020204" pitchFamily="34" charset="0"/>
              </a:rPr>
              <a:t> </a:t>
            </a:r>
            <a:r>
              <a:rPr lang="tr-TR" altLang="tr-TR" sz="1600" dirty="0" err="1">
                <a:cs typeface="Arial" panose="020B0604020202020204" pitchFamily="34" charset="0"/>
              </a:rPr>
              <a:t>secretion</a:t>
            </a:r>
            <a:r>
              <a:rPr lang="tr-TR" altLang="tr-TR" sz="1600" dirty="0">
                <a:cs typeface="Arial" panose="020B0604020202020204" pitchFamily="34" charset="0"/>
              </a:rPr>
              <a:t> of </a:t>
            </a:r>
            <a:r>
              <a:rPr lang="tr-TR" altLang="tr-TR" sz="1600" dirty="0" err="1">
                <a:cs typeface="Arial" panose="020B0604020202020204" pitchFamily="34" charset="0"/>
              </a:rPr>
              <a:t>hormones</a:t>
            </a:r>
            <a:r>
              <a:rPr lang="tr-TR" altLang="tr-TR" sz="1600" dirty="0">
                <a:cs typeface="Arial" panose="020B0604020202020204" pitchFamily="34" charset="0"/>
              </a:rPr>
              <a:t>. </a:t>
            </a:r>
          </a:p>
          <a:p>
            <a:pPr algn="just"/>
            <a:endParaRPr lang="tr-TR" altLang="tr-TR" sz="1600" dirty="0"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</a:pPr>
            <a:endParaRPr lang="tr-TR" altLang="tr-TR" sz="1600" dirty="0">
              <a:cs typeface="Arial" panose="020B0604020202020204" pitchFamily="34" charset="0"/>
            </a:endParaRPr>
          </a:p>
          <a:p>
            <a:r>
              <a:rPr lang="tr-TR" altLang="tr-TR" sz="1600" b="1" dirty="0" err="1" smtClean="0">
                <a:solidFill>
                  <a:srgbClr val="7030A0"/>
                </a:solidFill>
                <a:cs typeface="Arial" panose="020B0604020202020204" pitchFamily="34" charset="0"/>
              </a:rPr>
              <a:t>Intracelular</a:t>
            </a:r>
            <a:r>
              <a:rPr lang="tr-TR" altLang="tr-TR" sz="1600" b="1" dirty="0" smtClean="0">
                <a:solidFill>
                  <a:srgbClr val="7030A0"/>
                </a:solidFill>
                <a:cs typeface="Arial" panose="020B0604020202020204" pitchFamily="34" charset="0"/>
              </a:rPr>
              <a:t> </a:t>
            </a:r>
            <a:r>
              <a:rPr lang="tr-TR" altLang="tr-TR" sz="1600" b="1" dirty="0" err="1" smtClean="0">
                <a:solidFill>
                  <a:srgbClr val="7030A0"/>
                </a:solidFill>
                <a:cs typeface="Arial" panose="020B0604020202020204" pitchFamily="34" charset="0"/>
              </a:rPr>
              <a:t>calcium</a:t>
            </a:r>
            <a:r>
              <a:rPr lang="tr-TR" altLang="tr-TR" sz="1600" b="1" dirty="0" smtClean="0">
                <a:solidFill>
                  <a:srgbClr val="7030A0"/>
                </a:solidFill>
                <a:cs typeface="Arial" panose="020B0604020202020204" pitchFamily="34" charset="0"/>
              </a:rPr>
              <a:t>;</a:t>
            </a:r>
            <a:r>
              <a:rPr lang="en-US" sz="1600" dirty="0">
                <a:solidFill>
                  <a:srgbClr val="7030A0"/>
                </a:solidFill>
                <a:cs typeface="Arial" panose="020B0604020202020204" pitchFamily="34" charset="0"/>
              </a:rPr>
              <a:t> </a:t>
            </a:r>
            <a:r>
              <a:rPr lang="tr-TR" sz="1600" dirty="0" smtClean="0">
                <a:cs typeface="Arial" panose="020B0604020202020204" pitchFamily="34" charset="0"/>
              </a:rPr>
              <a:t>is an </a:t>
            </a:r>
            <a:r>
              <a:rPr lang="tr-TR" sz="1600" dirty="0" err="1" smtClean="0">
                <a:cs typeface="Arial" panose="020B0604020202020204" pitchFamily="34" charset="0"/>
              </a:rPr>
              <a:t>important</a:t>
            </a:r>
            <a:r>
              <a:rPr lang="tr-TR" sz="1600" dirty="0" smtClean="0"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cs typeface="Arial" panose="020B0604020202020204" pitchFamily="34" charset="0"/>
              </a:rPr>
              <a:t>second</a:t>
            </a:r>
            <a:r>
              <a:rPr lang="tr-TR" sz="1600" dirty="0" smtClean="0"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cs typeface="Arial" panose="020B0604020202020204" pitchFamily="34" charset="0"/>
              </a:rPr>
              <a:t>messenger</a:t>
            </a:r>
            <a:r>
              <a:rPr lang="tr-TR" sz="1600" dirty="0" smtClean="0"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cs typeface="Arial" panose="020B0604020202020204" pitchFamily="34" charset="0"/>
              </a:rPr>
              <a:t>for</a:t>
            </a:r>
            <a:r>
              <a:rPr lang="en-US" sz="1600" dirty="0" smtClean="0">
                <a:cs typeface="Arial" panose="020B0604020202020204" pitchFamily="34" charset="0"/>
              </a:rPr>
              <a:t> </a:t>
            </a:r>
            <a:r>
              <a:rPr lang="en-US" sz="1600" dirty="0">
                <a:cs typeface="Arial" panose="020B0604020202020204" pitchFamily="34" charset="0"/>
              </a:rPr>
              <a:t>cell division, motility, </a:t>
            </a:r>
            <a:r>
              <a:rPr lang="en-US" sz="1600" dirty="0" smtClean="0">
                <a:cs typeface="Arial" panose="020B0604020202020204" pitchFamily="34" charset="0"/>
              </a:rPr>
              <a:t>membrane</a:t>
            </a:r>
            <a:r>
              <a:rPr lang="tr-TR" sz="1600" dirty="0" smtClean="0"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cs typeface="Arial" panose="020B0604020202020204" pitchFamily="34" charset="0"/>
              </a:rPr>
              <a:t>permeability</a:t>
            </a:r>
            <a:r>
              <a:rPr lang="tr-TR" sz="1600" dirty="0" smtClean="0"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cs typeface="Arial" panose="020B0604020202020204" pitchFamily="34" charset="0"/>
              </a:rPr>
              <a:t>and</a:t>
            </a:r>
            <a:r>
              <a:rPr lang="tr-TR" sz="1600" dirty="0" smtClean="0"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cs typeface="Arial" panose="020B0604020202020204" pitchFamily="34" charset="0"/>
              </a:rPr>
              <a:t>regulation</a:t>
            </a:r>
            <a:r>
              <a:rPr lang="tr-TR" sz="1600" dirty="0" smtClean="0">
                <a:cs typeface="Arial" panose="020B0604020202020204" pitchFamily="34" charset="0"/>
              </a:rPr>
              <a:t> of </a:t>
            </a:r>
            <a:r>
              <a:rPr lang="tr-TR" sz="1600" dirty="0" err="1" smtClean="0">
                <a:cs typeface="Arial" panose="020B0604020202020204" pitchFamily="34" charset="0"/>
              </a:rPr>
              <a:t>secretion</a:t>
            </a:r>
            <a:r>
              <a:rPr lang="tr-TR" sz="1600" dirty="0" smtClean="0">
                <a:cs typeface="Arial" panose="020B0604020202020204" pitchFamily="34" charset="0"/>
              </a:rPr>
              <a:t> </a:t>
            </a:r>
            <a:endParaRPr lang="tr-TR" altLang="tr-TR" sz="1600" b="1" dirty="0">
              <a:solidFill>
                <a:schemeClr val="accent2">
                  <a:lumMod val="40000"/>
                  <a:lumOff val="60000"/>
                </a:schemeClr>
              </a:solidFill>
              <a:cs typeface="Arial" panose="020B0604020202020204" pitchFamily="34" charset="0"/>
            </a:endParaRPr>
          </a:p>
          <a:p>
            <a:pPr algn="just"/>
            <a:r>
              <a:rPr lang="tr-TR" altLang="tr-TR" sz="1600" dirty="0" smtClean="0">
                <a:cs typeface="Arial" panose="020B0604020202020204" pitchFamily="34" charset="0"/>
              </a:rPr>
              <a:t> </a:t>
            </a:r>
            <a:endParaRPr lang="tr-TR" altLang="tr-TR" sz="1600" dirty="0">
              <a:cs typeface="Arial" panose="020B0604020202020204" pitchFamily="34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6480398" y="167374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(</a:t>
            </a:r>
            <a:r>
              <a:rPr lang="tr-TR" dirty="0" err="1" smtClean="0"/>
              <a:t>Ca</a:t>
            </a:r>
            <a:r>
              <a:rPr lang="tr-TR" dirty="0" smtClean="0"/>
              <a:t> </a:t>
            </a:r>
            <a:r>
              <a:rPr lang="tr-TR" dirty="0" err="1" smtClean="0"/>
              <a:t>gradient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" y="2425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54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idx="1"/>
          </p:nvPr>
        </p:nvSpPr>
        <p:spPr>
          <a:xfrm>
            <a:off x="250823" y="881658"/>
            <a:ext cx="8248401" cy="2812910"/>
          </a:xfrm>
        </p:spPr>
        <p:txBody>
          <a:bodyPr rtlCol="0">
            <a:noAutofit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altLang="zh-CN" sz="2400" dirty="0" smtClean="0">
                <a:solidFill>
                  <a:srgbClr val="7030A0"/>
                </a:solidFill>
                <a:latin typeface="+mj-lt"/>
                <a:cs typeface="Arial" panose="020B0604020202020204" pitchFamily="34" charset="0"/>
              </a:rPr>
              <a:t>Pl</a:t>
            </a:r>
            <a:r>
              <a:rPr lang="tr-TR" altLang="zh-CN" sz="2400" dirty="0" smtClean="0">
                <a:solidFill>
                  <a:srgbClr val="7030A0"/>
                </a:solidFill>
                <a:latin typeface="+mj-lt"/>
                <a:cs typeface="Arial" panose="020B0604020202020204" pitchFamily="34" charset="0"/>
              </a:rPr>
              <a:t>asma </a:t>
            </a:r>
            <a:r>
              <a:rPr lang="tr-TR" altLang="zh-CN" sz="2400" dirty="0" err="1" smtClean="0">
                <a:solidFill>
                  <a:srgbClr val="7030A0"/>
                </a:solidFill>
                <a:latin typeface="+mj-lt"/>
                <a:cs typeface="Arial" panose="020B0604020202020204" pitchFamily="34" charset="0"/>
              </a:rPr>
              <a:t>Calcium</a:t>
            </a:r>
            <a:r>
              <a:rPr lang="tr-TR" altLang="zh-CN" sz="2400" dirty="0" smtClean="0">
                <a:solidFill>
                  <a:srgbClr val="7030A0"/>
                </a:solidFill>
                <a:latin typeface="+mj-lt"/>
                <a:cs typeface="Arial" panose="020B0604020202020204" pitchFamily="34" charset="0"/>
              </a:rPr>
              <a:t>:</a:t>
            </a:r>
            <a:endParaRPr lang="en-US" altLang="zh-CN" sz="2400" dirty="0" smtClean="0">
              <a:solidFill>
                <a:srgbClr val="7030A0"/>
              </a:solidFill>
              <a:latin typeface="+mj-lt"/>
              <a:cs typeface="Arial" panose="020B0604020202020204" pitchFamily="34" charset="0"/>
            </a:endParaRPr>
          </a:p>
          <a:p>
            <a:pPr eaLnBrk="1" hangingPunct="1">
              <a:lnSpc>
                <a:spcPct val="120000"/>
              </a:lnSpc>
              <a:buClr>
                <a:srgbClr val="FF33CC"/>
              </a:buClr>
              <a:buFont typeface="Wingdings" panose="05000000000000000000" pitchFamily="2" charset="2"/>
              <a:buNone/>
              <a:defRPr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tr-TR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Normal </a:t>
            </a:r>
            <a:r>
              <a:rPr lang="tr-TR" altLang="zh-CN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range</a:t>
            </a:r>
            <a:r>
              <a:rPr lang="tr-TR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600" u="sng" dirty="0">
                <a:latin typeface="Arial" panose="020B0604020202020204" pitchFamily="34" charset="0"/>
                <a:cs typeface="Arial" panose="020B0604020202020204" pitchFamily="34" charset="0"/>
              </a:rPr>
              <a:t>9-11 mg%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 (2.25-2.75 </a:t>
            </a:r>
            <a:r>
              <a:rPr lang="en-US" altLang="zh-CN" sz="1600" dirty="0" err="1">
                <a:latin typeface="Arial" panose="020B0604020202020204" pitchFamily="34" charset="0"/>
                <a:cs typeface="Arial" panose="020B0604020202020204" pitchFamily="34" charset="0"/>
              </a:rPr>
              <a:t>mmol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/L)</a:t>
            </a:r>
          </a:p>
          <a:p>
            <a:pPr eaLnBrk="1" hangingPunct="1">
              <a:lnSpc>
                <a:spcPct val="120000"/>
              </a:lnSpc>
              <a:buClr>
                <a:srgbClr val="FF33CC"/>
              </a:buClr>
              <a:buFont typeface="Wingdings" panose="05000000000000000000" pitchFamily="2" charset="2"/>
              <a:buNone/>
              <a:defRPr/>
            </a:pPr>
            <a:r>
              <a:rPr lang="en-GB" altLang="zh-CN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①</a:t>
            </a:r>
            <a:r>
              <a:rPr lang="en-GB" altLang="zh-CN" sz="16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zh-CN" sz="1600" u="sng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Ionized</a:t>
            </a:r>
            <a:r>
              <a:rPr lang="en-GB" altLang="zh-CN" sz="1600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zh-CN" sz="160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 (diffusible</a:t>
            </a:r>
            <a:r>
              <a:rPr lang="en-GB" altLang="zh-CN" sz="1600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r>
              <a:rPr lang="tr-TR" altLang="zh-CN" sz="1600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%50, </a:t>
            </a:r>
            <a:r>
              <a:rPr lang="tr-TR" altLang="zh-CN" sz="1600" b="1" u="sng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</a:t>
            </a:r>
            <a:r>
              <a:rPr lang="tr-TR" altLang="zh-CN" sz="1600" b="1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zh-CN" sz="1600" b="1" u="sng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active</a:t>
            </a:r>
            <a:r>
              <a:rPr lang="tr-TR" altLang="zh-CN" sz="1600" b="1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zh-CN" sz="1600" b="1" u="sng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</a:p>
          <a:p>
            <a:pPr eaLnBrk="1" hangingPunct="1">
              <a:lnSpc>
                <a:spcPct val="120000"/>
              </a:lnSpc>
              <a:buClr>
                <a:srgbClr val="FF33CC"/>
              </a:buClr>
              <a:buFont typeface="Wingdings" panose="05000000000000000000" pitchFamily="2" charset="2"/>
              <a:buNone/>
              <a:defRPr/>
            </a:pPr>
            <a:r>
              <a:rPr lang="en-GB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② </a:t>
            </a:r>
            <a:r>
              <a:rPr lang="tr-TR" altLang="zh-CN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Complex</a:t>
            </a:r>
            <a:r>
              <a:rPr lang="tr-TR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zh-CN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tr-TR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zh-CN" sz="160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Organik </a:t>
            </a:r>
            <a:r>
              <a:rPr lang="tr-TR" altLang="zh-CN" sz="1600" u="sng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acids</a:t>
            </a:r>
            <a:r>
              <a:rPr lang="en-GB" altLang="zh-CN" sz="160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(diffusible): </a:t>
            </a:r>
            <a:r>
              <a:rPr lang="en-US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10%</a:t>
            </a:r>
            <a:r>
              <a:rPr lang="tr-TR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tr-TR" altLang="zh-CN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bound</a:t>
            </a:r>
            <a:r>
              <a:rPr lang="tr-TR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zh-CN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tr-TR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zh-CN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citrate</a:t>
            </a:r>
            <a:r>
              <a:rPr lang="tr-TR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zh-CN" sz="160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altLang="zh-CN" sz="1600" smtClean="0">
                <a:latin typeface="Arial" panose="020B0604020202020204" pitchFamily="34" charset="0"/>
                <a:cs typeface="Arial" panose="020B0604020202020204" pitchFamily="34" charset="0"/>
              </a:rPr>
              <a:t> phosphate</a:t>
            </a:r>
          </a:p>
          <a:p>
            <a:pPr eaLnBrk="1" hangingPunct="1">
              <a:lnSpc>
                <a:spcPct val="120000"/>
              </a:lnSpc>
              <a:buClr>
                <a:srgbClr val="FF33CC"/>
              </a:buClr>
              <a:buFont typeface="Wingdings" panose="05000000000000000000" pitchFamily="2" charset="2"/>
              <a:buNone/>
              <a:defRPr/>
            </a:pPr>
            <a:r>
              <a:rPr lang="en-GB" altLang="zh-CN" sz="1600" smtClean="0">
                <a:latin typeface="Arial" panose="020B0604020202020204" pitchFamily="34" charset="0"/>
                <a:cs typeface="Arial" panose="020B0604020202020204" pitchFamily="34" charset="0"/>
              </a:rPr>
              <a:t>③ </a:t>
            </a:r>
            <a:r>
              <a:rPr lang="tr-TR" altLang="zh-CN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Bound</a:t>
            </a:r>
            <a:r>
              <a:rPr lang="tr-TR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zh-CN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tr-TR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zh-CN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proteins</a:t>
            </a:r>
            <a:r>
              <a:rPr lang="tr-TR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altLang="zh-CN" sz="160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non-diffusible):</a:t>
            </a:r>
            <a:r>
              <a:rPr lang="tr-TR" altLang="zh-CN" sz="160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40%</a:t>
            </a:r>
            <a:r>
              <a:rPr lang="tr-TR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altLang="zh-CN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bound</a:t>
            </a:r>
            <a:r>
              <a:rPr lang="tr-TR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zh-CN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tr-TR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albumin </a:t>
            </a:r>
            <a:r>
              <a:rPr lang="tr-TR" altLang="zh-CN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glob</a:t>
            </a:r>
            <a:r>
              <a:rPr lang="tr-TR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altLang="zh-CN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</a:t>
            </a: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3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3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3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3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33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3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33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33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3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33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154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Unvan 1"/>
          <p:cNvSpPr>
            <a:spLocks noGrp="1"/>
          </p:cNvSpPr>
          <p:nvPr>
            <p:ph type="title"/>
          </p:nvPr>
        </p:nvSpPr>
        <p:spPr>
          <a:xfrm>
            <a:off x="450850" y="344488"/>
            <a:ext cx="6553200" cy="46513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altLang="tr-TR" sz="2400" dirty="0" smtClean="0">
                <a:solidFill>
                  <a:srgbClr val="7030A0"/>
                </a:solidFill>
              </a:rPr>
              <a:t>HYPOCALCEMIA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464561"/>
              </p:ext>
            </p:extLst>
          </p:nvPr>
        </p:nvGraphicFramePr>
        <p:xfrm>
          <a:off x="452438" y="1096963"/>
          <a:ext cx="3148012" cy="354171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48012"/>
              </a:tblGrid>
              <a:tr h="365905">
                <a:tc>
                  <a:txBody>
                    <a:bodyPr/>
                    <a:lstStyle/>
                    <a:p>
                      <a:r>
                        <a:rPr lang="tr-TR" sz="1800" i="1" dirty="0" smtClean="0"/>
                        <a:t>REASONS</a:t>
                      </a:r>
                      <a:endParaRPr lang="tr-TR" sz="1800" i="1" dirty="0"/>
                    </a:p>
                  </a:txBody>
                  <a:tcPr marL="91464" marR="91464" marT="45736" marB="45736"/>
                </a:tc>
              </a:tr>
              <a:tr h="387739">
                <a:tc>
                  <a:txBody>
                    <a:bodyPr/>
                    <a:lstStyle/>
                    <a:p>
                      <a:r>
                        <a:rPr lang="tr-TR" sz="1600" b="1" i="1" u="sng" dirty="0" err="1" smtClean="0">
                          <a:solidFill>
                            <a:srgbClr val="002060"/>
                          </a:solidFill>
                        </a:rPr>
                        <a:t>Primer</a:t>
                      </a:r>
                      <a:r>
                        <a:rPr lang="tr-TR" sz="1600" b="1" i="1" u="sng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tr-TR" sz="1600" b="1" i="1" u="sng" dirty="0" err="1" smtClean="0">
                          <a:solidFill>
                            <a:srgbClr val="002060"/>
                          </a:solidFill>
                        </a:rPr>
                        <a:t>hypoparatiroidism</a:t>
                      </a:r>
                      <a:endParaRPr lang="tr-TR" sz="1600" b="1" i="1" u="sng" dirty="0">
                        <a:solidFill>
                          <a:srgbClr val="002060"/>
                        </a:solidFill>
                      </a:endParaRPr>
                    </a:p>
                  </a:txBody>
                  <a:tcPr marL="91464" marR="91464" marT="45736" marB="45736"/>
                </a:tc>
              </a:tr>
              <a:tr h="387739">
                <a:tc>
                  <a:txBody>
                    <a:bodyPr/>
                    <a:lstStyle/>
                    <a:p>
                      <a:r>
                        <a:rPr lang="tr-TR" sz="1600" b="1" i="1" dirty="0" err="1" smtClean="0">
                          <a:solidFill>
                            <a:srgbClr val="002060"/>
                          </a:solidFill>
                        </a:rPr>
                        <a:t>Hypoalbüminemia</a:t>
                      </a:r>
                      <a:endParaRPr lang="tr-TR" sz="1600" b="1" i="1" dirty="0">
                        <a:solidFill>
                          <a:srgbClr val="002060"/>
                        </a:solidFill>
                      </a:endParaRPr>
                    </a:p>
                  </a:txBody>
                  <a:tcPr marL="91464" marR="91464" marT="45736" marB="45736"/>
                </a:tc>
              </a:tr>
              <a:tr h="387739">
                <a:tc>
                  <a:txBody>
                    <a:bodyPr/>
                    <a:lstStyle/>
                    <a:p>
                      <a:r>
                        <a:rPr lang="tr-TR" sz="1600" b="1" i="1" dirty="0" err="1" smtClean="0">
                          <a:solidFill>
                            <a:srgbClr val="002060"/>
                          </a:solidFill>
                        </a:rPr>
                        <a:t>Acute</a:t>
                      </a:r>
                      <a:r>
                        <a:rPr lang="tr-TR" sz="1600" b="1" i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tr-TR" sz="1600" b="1" i="1" dirty="0" err="1" smtClean="0">
                          <a:solidFill>
                            <a:srgbClr val="002060"/>
                          </a:solidFill>
                        </a:rPr>
                        <a:t>pancreatitis</a:t>
                      </a:r>
                      <a:endParaRPr lang="tr-TR" sz="1600" b="1" i="1" dirty="0">
                        <a:solidFill>
                          <a:srgbClr val="002060"/>
                        </a:solidFill>
                      </a:endParaRPr>
                    </a:p>
                  </a:txBody>
                  <a:tcPr marL="91464" marR="91464" marT="45736" marB="45736"/>
                </a:tc>
              </a:tr>
              <a:tr h="387739">
                <a:tc>
                  <a:txBody>
                    <a:bodyPr/>
                    <a:lstStyle/>
                    <a:p>
                      <a:r>
                        <a:rPr lang="tr-TR" sz="1600" b="1" i="1" dirty="0" err="1" smtClean="0">
                          <a:solidFill>
                            <a:srgbClr val="002060"/>
                          </a:solidFill>
                        </a:rPr>
                        <a:t>Increase</a:t>
                      </a:r>
                      <a:r>
                        <a:rPr lang="tr-TR" sz="1600" b="1" i="1" dirty="0" smtClean="0">
                          <a:solidFill>
                            <a:srgbClr val="002060"/>
                          </a:solidFill>
                        </a:rPr>
                        <a:t> of </a:t>
                      </a:r>
                      <a:r>
                        <a:rPr lang="tr-TR" sz="1600" b="1" i="1" dirty="0" err="1" smtClean="0">
                          <a:solidFill>
                            <a:srgbClr val="002060"/>
                          </a:solidFill>
                        </a:rPr>
                        <a:t>Calcitonine</a:t>
                      </a:r>
                      <a:r>
                        <a:rPr lang="tr-TR" sz="1600" b="1" i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tr-TR" sz="1600" b="1" i="1" dirty="0">
                        <a:solidFill>
                          <a:srgbClr val="002060"/>
                        </a:solidFill>
                      </a:endParaRPr>
                    </a:p>
                  </a:txBody>
                  <a:tcPr marL="91464" marR="91464" marT="45736" marB="45736"/>
                </a:tc>
              </a:tr>
              <a:tr h="387739">
                <a:tc>
                  <a:txBody>
                    <a:bodyPr/>
                    <a:lstStyle/>
                    <a:p>
                      <a:r>
                        <a:rPr lang="tr-TR" sz="1600" b="1" i="1" dirty="0" err="1" smtClean="0">
                          <a:solidFill>
                            <a:srgbClr val="002060"/>
                          </a:solidFill>
                        </a:rPr>
                        <a:t>Rhabdomyolysis</a:t>
                      </a:r>
                      <a:endParaRPr lang="tr-TR" sz="1600" b="1" i="1" dirty="0">
                        <a:solidFill>
                          <a:srgbClr val="002060"/>
                        </a:solidFill>
                      </a:endParaRPr>
                    </a:p>
                  </a:txBody>
                  <a:tcPr marL="91464" marR="91464" marT="45736" marB="45736"/>
                </a:tc>
              </a:tr>
              <a:tr h="387739">
                <a:tc>
                  <a:txBody>
                    <a:bodyPr/>
                    <a:lstStyle/>
                    <a:p>
                      <a:r>
                        <a:rPr lang="tr-TR" sz="1600" b="1" i="1" u="sng" dirty="0" err="1" smtClean="0">
                          <a:solidFill>
                            <a:srgbClr val="002060"/>
                          </a:solidFill>
                        </a:rPr>
                        <a:t>Vit</a:t>
                      </a:r>
                      <a:r>
                        <a:rPr lang="tr-TR" sz="1600" b="1" i="1" u="sng" dirty="0" smtClean="0">
                          <a:solidFill>
                            <a:srgbClr val="002060"/>
                          </a:solidFill>
                        </a:rPr>
                        <a:t> D </a:t>
                      </a:r>
                      <a:r>
                        <a:rPr lang="tr-TR" sz="1600" b="1" i="1" u="sng" dirty="0" err="1" smtClean="0">
                          <a:solidFill>
                            <a:srgbClr val="002060"/>
                          </a:solidFill>
                        </a:rPr>
                        <a:t>insufficiency</a:t>
                      </a:r>
                      <a:endParaRPr lang="tr-TR" sz="1600" b="1" i="1" u="sng" dirty="0">
                        <a:solidFill>
                          <a:srgbClr val="002060"/>
                        </a:solidFill>
                      </a:endParaRPr>
                    </a:p>
                  </a:txBody>
                  <a:tcPr marL="91464" marR="91464" marT="45736" marB="45736"/>
                </a:tc>
              </a:tr>
              <a:tr h="387739">
                <a:tc>
                  <a:txBody>
                    <a:bodyPr/>
                    <a:lstStyle/>
                    <a:p>
                      <a:r>
                        <a:rPr lang="tr-TR" sz="1600" b="1" i="1" dirty="0" err="1" smtClean="0">
                          <a:solidFill>
                            <a:srgbClr val="002060"/>
                          </a:solidFill>
                        </a:rPr>
                        <a:t>Renal</a:t>
                      </a:r>
                      <a:r>
                        <a:rPr lang="tr-TR" sz="1600" b="1" i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tr-TR" sz="1600" b="1" i="1" dirty="0" err="1" smtClean="0">
                          <a:solidFill>
                            <a:srgbClr val="002060"/>
                          </a:solidFill>
                        </a:rPr>
                        <a:t>disease</a:t>
                      </a:r>
                      <a:endParaRPr lang="tr-TR" sz="1600" b="1" i="1" dirty="0">
                        <a:solidFill>
                          <a:srgbClr val="002060"/>
                        </a:solidFill>
                      </a:endParaRPr>
                    </a:p>
                  </a:txBody>
                  <a:tcPr marL="91464" marR="91464" marT="45736" marB="45736"/>
                </a:tc>
              </a:tr>
              <a:tr h="461636">
                <a:tc>
                  <a:txBody>
                    <a:bodyPr/>
                    <a:lstStyle/>
                    <a:p>
                      <a:r>
                        <a:rPr lang="tr-TR" sz="1600" b="1" i="1" dirty="0" err="1" smtClean="0">
                          <a:solidFill>
                            <a:srgbClr val="002060"/>
                          </a:solidFill>
                        </a:rPr>
                        <a:t>Decrease</a:t>
                      </a:r>
                      <a:r>
                        <a:rPr lang="tr-TR" sz="1600" b="1" i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tr-TR" sz="1600" b="1" i="1" dirty="0" err="1" smtClean="0">
                          <a:solidFill>
                            <a:srgbClr val="002060"/>
                          </a:solidFill>
                        </a:rPr>
                        <a:t>Ca</a:t>
                      </a:r>
                      <a:r>
                        <a:rPr lang="tr-TR" sz="1600" b="1" i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tr-TR" sz="1600" b="1" i="1" dirty="0" err="1" smtClean="0">
                          <a:solidFill>
                            <a:srgbClr val="002060"/>
                          </a:solidFill>
                        </a:rPr>
                        <a:t>intake</a:t>
                      </a:r>
                      <a:endParaRPr lang="tr-TR" sz="1600" b="1" i="1" dirty="0">
                        <a:solidFill>
                          <a:srgbClr val="002060"/>
                        </a:solidFill>
                      </a:endParaRPr>
                    </a:p>
                  </a:txBody>
                  <a:tcPr marL="91464" marR="91464" marT="45736" marB="45736"/>
                </a:tc>
              </a:tr>
            </a:tbl>
          </a:graphicData>
        </a:graphic>
      </p:graphicFrame>
      <p:sp>
        <p:nvSpPr>
          <p:cNvPr id="34841" name="Metin kutusu 1"/>
          <p:cNvSpPr txBox="1">
            <a:spLocks noChangeArrowheads="1"/>
          </p:cNvSpPr>
          <p:nvPr/>
        </p:nvSpPr>
        <p:spPr bwMode="auto">
          <a:xfrm>
            <a:off x="4033128" y="439738"/>
            <a:ext cx="2952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dirty="0" err="1" smtClean="0"/>
              <a:t>Plasma</a:t>
            </a:r>
            <a:r>
              <a:rPr lang="tr-TR" altLang="tr-TR" dirty="0" smtClean="0"/>
              <a:t> </a:t>
            </a:r>
            <a:r>
              <a:rPr lang="tr-TR" altLang="tr-TR" dirty="0" err="1"/>
              <a:t>Ca</a:t>
            </a:r>
            <a:r>
              <a:rPr lang="tr-TR" altLang="tr-TR" dirty="0"/>
              <a:t> &lt; 8 mg/dl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219027"/>
              </p:ext>
            </p:extLst>
          </p:nvPr>
        </p:nvGraphicFramePr>
        <p:xfrm>
          <a:off x="647750" y="367099"/>
          <a:ext cx="6238994" cy="41489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9497"/>
                <a:gridCol w="3119497"/>
              </a:tblGrid>
              <a:tr h="437587">
                <a:tc>
                  <a:txBody>
                    <a:bodyPr/>
                    <a:lstStyle/>
                    <a:p>
                      <a:pPr marL="0" marR="0" lvl="0" indent="0" algn="l" defTabSz="3186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smtClean="0"/>
                        <a:t>TETANY</a:t>
                      </a:r>
                    </a:p>
                  </a:txBody>
                  <a:tcPr marL="91466" marR="91466"/>
                </a:tc>
                <a:tc>
                  <a:txBody>
                    <a:bodyPr/>
                    <a:lstStyle/>
                    <a:p>
                      <a:pPr marL="0" marR="0" lvl="0" indent="0" algn="l" defTabSz="3186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RİCKETS</a:t>
                      </a:r>
                    </a:p>
                    <a:p>
                      <a:pPr marL="0" marR="0" lvl="0" indent="0" algn="l" defTabSz="3186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66" marR="91466"/>
                </a:tc>
              </a:tr>
              <a:tr h="3569789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tr-TR" sz="1600" b="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tr-TR" sz="1600" b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Irregular</a:t>
                      </a:r>
                      <a:r>
                        <a:rPr lang="tr-TR" sz="16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600" b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muscle</a:t>
                      </a:r>
                      <a:r>
                        <a:rPr lang="tr-TR" sz="16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600" b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spasms</a:t>
                      </a:r>
                      <a:endParaRPr lang="tr-TR" sz="1600" b="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tr-TR" sz="1600" b="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Decrease in ionized calcium concentrations in the blood</a:t>
                      </a:r>
                      <a:endParaRPr lang="tr-TR" sz="1600" b="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tr-TR" sz="1600" b="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Muscle and nerve stimulation thresholds fall below normal</a:t>
                      </a:r>
                      <a:endParaRPr lang="tr-TR" sz="1600" b="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tr-TR" sz="1600" b="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Overly stimulated nerves cause muscle cramps in hands and feet</a:t>
                      </a:r>
                      <a:r>
                        <a:rPr lang="tr-TR" sz="16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endParaRPr lang="tr-TR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66" marR="91466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tr-TR" altLang="tr-TR" sz="1600" b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Bones weakness, weakness, deformity </a:t>
                      </a:r>
                      <a:endParaRPr lang="tr-TR" sz="1600" b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600" b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Reduction of dietary calcium and phosphorus</a:t>
                      </a:r>
                      <a:endParaRPr lang="tr-TR" sz="1600" b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600" b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Vit D deficiency</a:t>
                      </a:r>
                      <a:endParaRPr lang="tr-TR" sz="1600" b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tr-TR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66" marR="91466"/>
                </a:tc>
              </a:tr>
            </a:tbl>
          </a:graphicData>
        </a:graphic>
      </p:graphicFrame>
      <p:sp>
        <p:nvSpPr>
          <p:cNvPr id="8" name="Metin kutusu 7"/>
          <p:cNvSpPr txBox="1"/>
          <p:nvPr/>
        </p:nvSpPr>
        <p:spPr>
          <a:xfrm>
            <a:off x="4620894" y="924669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>
                <a:solidFill>
                  <a:srgbClr val="FFFF00"/>
                </a:solidFill>
              </a:rPr>
              <a:t>  </a:t>
            </a:r>
            <a:endParaRPr lang="tr-TR" dirty="0" smtClean="0">
              <a:solidFill>
                <a:srgbClr val="FFFF00"/>
              </a:solidFill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722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Unvan 1"/>
          <p:cNvSpPr>
            <a:spLocks noGrp="1"/>
          </p:cNvSpPr>
          <p:nvPr>
            <p:ph type="title"/>
          </p:nvPr>
        </p:nvSpPr>
        <p:spPr>
          <a:xfrm>
            <a:off x="287338" y="88900"/>
            <a:ext cx="6553200" cy="563563"/>
          </a:xfrm>
        </p:spPr>
        <p:txBody>
          <a:bodyPr/>
          <a:lstStyle/>
          <a:p>
            <a:pPr>
              <a:defRPr/>
            </a:pPr>
            <a:r>
              <a:rPr lang="tr-TR" altLang="tr-TR" dirty="0" smtClean="0">
                <a:solidFill>
                  <a:srgbClr val="002060"/>
                </a:solidFill>
              </a:rPr>
              <a:t>HYPERCALCEMIA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7460933"/>
              </p:ext>
            </p:extLst>
          </p:nvPr>
        </p:nvGraphicFramePr>
        <p:xfrm>
          <a:off x="144463" y="908050"/>
          <a:ext cx="3836987" cy="3535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6987"/>
              </a:tblGrid>
              <a:tr h="396212">
                <a:tc>
                  <a:txBody>
                    <a:bodyPr/>
                    <a:lstStyle/>
                    <a:p>
                      <a:pPr marL="279400" lvl="1" indent="0" defTabSz="318623" eaLnBrk="1" fontAlgn="auto" hangingPunct="1">
                        <a:spcBef>
                          <a:spcPts val="697"/>
                        </a:spcBef>
                        <a:spcAft>
                          <a:spcPts val="0"/>
                        </a:spcAft>
                        <a:buFont typeface="Wingdings 3" charset="2"/>
                        <a:buNone/>
                        <a:defRPr/>
                      </a:pPr>
                      <a:r>
                        <a:rPr lang="tr-TR" sz="2000" dirty="0" smtClean="0"/>
                        <a:t>REASONS</a:t>
                      </a:r>
                      <a:endParaRPr lang="tr-TR" altLang="tr-TR" sz="1900" dirty="0" smtClean="0"/>
                    </a:p>
                  </a:txBody>
                  <a:tcPr marL="91435" marR="91435" marT="45706" marB="45706"/>
                </a:tc>
              </a:tr>
              <a:tr h="448450">
                <a:tc>
                  <a:txBody>
                    <a:bodyPr/>
                    <a:lstStyle/>
                    <a:p>
                      <a:r>
                        <a:rPr lang="tr-TR" sz="1600" b="1" i="1" dirty="0" err="1" smtClean="0"/>
                        <a:t>Primer</a:t>
                      </a:r>
                      <a:r>
                        <a:rPr lang="tr-TR" sz="1600" b="1" i="1" dirty="0" smtClean="0"/>
                        <a:t> </a:t>
                      </a:r>
                      <a:r>
                        <a:rPr lang="tr-TR" sz="1600" b="1" i="1" dirty="0" err="1" smtClean="0"/>
                        <a:t>hyperparatirodism</a:t>
                      </a:r>
                      <a:endParaRPr lang="tr-TR" sz="1600" b="1" i="1" dirty="0"/>
                    </a:p>
                  </a:txBody>
                  <a:tcPr marL="91435" marR="91435" marT="45706" marB="45706"/>
                </a:tc>
              </a:tr>
              <a:tr h="448450">
                <a:tc>
                  <a:txBody>
                    <a:bodyPr/>
                    <a:lstStyle/>
                    <a:p>
                      <a:r>
                        <a:rPr lang="tr-TR" sz="1600" b="1" i="1" dirty="0" err="1" smtClean="0"/>
                        <a:t>Lung</a:t>
                      </a:r>
                      <a:r>
                        <a:rPr lang="tr-TR" sz="1600" b="1" i="1" baseline="0" dirty="0" smtClean="0"/>
                        <a:t> </a:t>
                      </a:r>
                      <a:r>
                        <a:rPr lang="tr-TR" sz="1600" b="1" i="1" baseline="0" dirty="0" err="1" smtClean="0"/>
                        <a:t>diseases</a:t>
                      </a:r>
                      <a:r>
                        <a:rPr lang="tr-TR" sz="1600" b="1" i="1" baseline="0" dirty="0" smtClean="0"/>
                        <a:t> </a:t>
                      </a:r>
                      <a:r>
                        <a:rPr lang="tr-TR" sz="1600" b="1" i="1" baseline="0" dirty="0" err="1" smtClean="0"/>
                        <a:t>and</a:t>
                      </a:r>
                      <a:r>
                        <a:rPr lang="tr-TR" sz="1600" b="1" i="1" baseline="0" dirty="0" smtClean="0"/>
                        <a:t> </a:t>
                      </a:r>
                      <a:r>
                        <a:rPr lang="tr-TR" sz="1600" b="1" i="1" baseline="0" dirty="0" err="1" smtClean="0"/>
                        <a:t>cancers</a:t>
                      </a:r>
                      <a:endParaRPr lang="tr-TR" sz="1600" b="1" i="1" dirty="0" smtClean="0"/>
                    </a:p>
                  </a:txBody>
                  <a:tcPr marL="91435" marR="91435" marT="45706" marB="45706"/>
                </a:tc>
              </a:tr>
              <a:tr h="448450">
                <a:tc>
                  <a:txBody>
                    <a:bodyPr/>
                    <a:lstStyle/>
                    <a:p>
                      <a:r>
                        <a:rPr lang="tr-TR" sz="1600" b="1" i="1" dirty="0" err="1" smtClean="0"/>
                        <a:t>Benign</a:t>
                      </a:r>
                      <a:r>
                        <a:rPr lang="tr-TR" sz="1600" b="1" i="1" dirty="0" smtClean="0"/>
                        <a:t> </a:t>
                      </a:r>
                      <a:r>
                        <a:rPr lang="tr-TR" sz="16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famial</a:t>
                      </a:r>
                      <a:r>
                        <a:rPr lang="tr-TR" sz="16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6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hypocalciuria</a:t>
                      </a:r>
                      <a:endParaRPr lang="tr-TR" sz="16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06" marB="45706"/>
                </a:tc>
              </a:tr>
              <a:tr h="448450">
                <a:tc>
                  <a:txBody>
                    <a:bodyPr/>
                    <a:lstStyle/>
                    <a:p>
                      <a:r>
                        <a:rPr lang="tr-TR" sz="1600" b="1" i="1" dirty="0" err="1" smtClean="0"/>
                        <a:t>Multiple</a:t>
                      </a:r>
                      <a:r>
                        <a:rPr lang="tr-TR" sz="1600" b="1" i="1" dirty="0" smtClean="0"/>
                        <a:t> </a:t>
                      </a:r>
                      <a:r>
                        <a:rPr lang="tr-TR" sz="1600" b="1" i="1" dirty="0" err="1" smtClean="0"/>
                        <a:t>myeloma</a:t>
                      </a:r>
                      <a:endParaRPr lang="tr-TR" sz="1600" b="1" i="1" dirty="0"/>
                    </a:p>
                  </a:txBody>
                  <a:tcPr marL="91435" marR="91435" marT="45706" marB="45706"/>
                </a:tc>
              </a:tr>
              <a:tr h="448450">
                <a:tc>
                  <a:txBody>
                    <a:bodyPr/>
                    <a:lstStyle/>
                    <a:p>
                      <a:r>
                        <a:rPr lang="tr-TR" sz="16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Vit</a:t>
                      </a:r>
                      <a:r>
                        <a:rPr lang="tr-TR" sz="16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 </a:t>
                      </a:r>
                      <a:r>
                        <a:rPr lang="tr-TR" sz="16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increase</a:t>
                      </a:r>
                      <a:endParaRPr lang="tr-TR" sz="16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06" marB="45706"/>
                </a:tc>
              </a:tr>
              <a:tr h="448450">
                <a:tc>
                  <a:txBody>
                    <a:bodyPr/>
                    <a:lstStyle/>
                    <a:p>
                      <a:r>
                        <a:rPr lang="tr-TR" sz="16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Diet</a:t>
                      </a:r>
                      <a:r>
                        <a:rPr lang="tr-TR" sz="16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6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supplements</a:t>
                      </a:r>
                      <a:endParaRPr lang="tr-TR" sz="16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06" marB="45706"/>
                </a:tc>
              </a:tr>
              <a:tr h="448450">
                <a:tc>
                  <a:txBody>
                    <a:bodyPr/>
                    <a:lstStyle/>
                    <a:p>
                      <a:r>
                        <a:rPr lang="tr-TR" sz="16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Drug</a:t>
                      </a:r>
                      <a:r>
                        <a:rPr lang="tr-TR" sz="16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Side </a:t>
                      </a:r>
                      <a:r>
                        <a:rPr lang="tr-TR" sz="16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Effects</a:t>
                      </a:r>
                      <a:endParaRPr lang="tr-TR" sz="16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06" marB="45706"/>
                </a:tc>
              </a:tr>
            </a:tbl>
          </a:graphicData>
        </a:graphic>
      </p:graphicFrame>
      <p:sp>
        <p:nvSpPr>
          <p:cNvPr id="38935" name="Metin kutusu 2"/>
          <p:cNvSpPr txBox="1">
            <a:spLocks noChangeArrowheads="1"/>
          </p:cNvSpPr>
          <p:nvPr/>
        </p:nvSpPr>
        <p:spPr bwMode="auto">
          <a:xfrm>
            <a:off x="4464050" y="219075"/>
            <a:ext cx="20272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/>
              <a:t>(Ca+2 &gt; 11 mg/dl)</a:t>
            </a:r>
          </a:p>
          <a:p>
            <a:endParaRPr lang="tr-TR" altLang="tr-TR"/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708671"/>
              </p:ext>
            </p:extLst>
          </p:nvPr>
        </p:nvGraphicFramePr>
        <p:xfrm>
          <a:off x="4392613" y="1314450"/>
          <a:ext cx="3887787" cy="949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7787"/>
              </a:tblGrid>
              <a:tr h="370332"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Excess</a:t>
                      </a:r>
                      <a:r>
                        <a:rPr lang="tr-TR" sz="1600" dirty="0" smtClean="0"/>
                        <a:t> </a:t>
                      </a:r>
                      <a:r>
                        <a:rPr lang="tr-TR" sz="1600" dirty="0" err="1" smtClean="0"/>
                        <a:t>Calcium</a:t>
                      </a:r>
                      <a:r>
                        <a:rPr lang="tr-TR" sz="1600" dirty="0" smtClean="0"/>
                        <a:t> </a:t>
                      </a:r>
                      <a:endParaRPr lang="tr-TR" sz="1600" dirty="0"/>
                    </a:p>
                  </a:txBody>
                  <a:tcPr marL="91425" marR="91425" marT="45657" marB="45657"/>
                </a:tc>
              </a:tr>
              <a:tr h="578993">
                <a:tc>
                  <a:txBody>
                    <a:bodyPr/>
                    <a:lstStyle/>
                    <a:p>
                      <a:pPr marL="285750" marR="0" lvl="0" indent="-285750" algn="l" defTabSz="3186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tr-TR" altLang="tr-TR" sz="16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Cardiac</a:t>
                      </a:r>
                      <a:r>
                        <a:rPr lang="tr-TR" altLang="tr-TR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altLang="tr-TR" sz="16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damage</a:t>
                      </a:r>
                      <a:r>
                        <a:rPr lang="tr-TR" altLang="tr-TR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altLang="tr-TR" sz="16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r>
                        <a:rPr lang="tr-TR" altLang="tr-TR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altLang="tr-TR" sz="16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causes</a:t>
                      </a:r>
                      <a:r>
                        <a:rPr lang="tr-TR" altLang="tr-TR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altLang="tr-TR" sz="16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neurological</a:t>
                      </a:r>
                      <a:r>
                        <a:rPr lang="tr-TR" altLang="tr-TR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tr-TR" altLang="tr-TR" sz="16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gastrointestinal</a:t>
                      </a:r>
                      <a:r>
                        <a:rPr lang="tr-TR" altLang="tr-TR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altLang="tr-TR" sz="16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tr-TR" altLang="tr-TR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altLang="tr-TR" sz="16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renal</a:t>
                      </a:r>
                      <a:r>
                        <a:rPr lang="tr-TR" altLang="tr-TR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altLang="tr-TR" sz="16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symptoms</a:t>
                      </a:r>
                      <a:r>
                        <a:rPr lang="tr-TR" altLang="tr-TR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 marL="91425" marR="91425" marT="45657" marB="45657"/>
                </a:tc>
              </a:tr>
            </a:tbl>
          </a:graphicData>
        </a:graphic>
      </p:graphicFrame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ChangeArrowheads="1"/>
          </p:cNvSpPr>
          <p:nvPr/>
        </p:nvSpPr>
        <p:spPr bwMode="auto">
          <a:xfrm>
            <a:off x="1079798" y="925065"/>
            <a:ext cx="6673850" cy="2529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1938" indent="-261938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indent="0" eaLnBrk="1" hangingPunct="1">
              <a:lnSpc>
                <a:spcPct val="120000"/>
              </a:lnSpc>
              <a:spcBef>
                <a:spcPct val="20000"/>
              </a:spcBef>
              <a:buClr>
                <a:srgbClr val="FF33CC"/>
              </a:buClr>
              <a:buSzPct val="85000"/>
              <a:defRPr/>
            </a:pPr>
            <a:r>
              <a:rPr lang="tr-TR" altLang="tr-TR" sz="2000" dirty="0" err="1">
                <a:solidFill>
                  <a:srgbClr val="7030A0"/>
                </a:solidFill>
                <a:cs typeface="Arial" panose="020B0604020202020204" pitchFamily="34" charset="0"/>
              </a:rPr>
              <a:t>Factors</a:t>
            </a:r>
            <a:r>
              <a:rPr lang="tr-TR" altLang="tr-TR" sz="2000" dirty="0">
                <a:solidFill>
                  <a:srgbClr val="7030A0"/>
                </a:solidFill>
                <a:cs typeface="Arial" panose="020B0604020202020204" pitchFamily="34" charset="0"/>
              </a:rPr>
              <a:t> </a:t>
            </a:r>
            <a:r>
              <a:rPr lang="tr-TR" altLang="tr-TR" sz="2000" dirty="0" err="1">
                <a:solidFill>
                  <a:srgbClr val="7030A0"/>
                </a:solidFill>
                <a:cs typeface="Arial" panose="020B0604020202020204" pitchFamily="34" charset="0"/>
              </a:rPr>
              <a:t>affecting</a:t>
            </a:r>
            <a:r>
              <a:rPr lang="tr-TR" altLang="tr-TR" sz="2000" dirty="0">
                <a:solidFill>
                  <a:srgbClr val="7030A0"/>
                </a:solidFill>
                <a:cs typeface="Arial" panose="020B0604020202020204" pitchFamily="34" charset="0"/>
              </a:rPr>
              <a:t> </a:t>
            </a:r>
            <a:r>
              <a:rPr lang="tr-TR" altLang="tr-TR" sz="2000" dirty="0" err="1">
                <a:solidFill>
                  <a:srgbClr val="7030A0"/>
                </a:solidFill>
                <a:cs typeface="Arial" panose="020B0604020202020204" pitchFamily="34" charset="0"/>
              </a:rPr>
              <a:t>Ca</a:t>
            </a:r>
            <a:r>
              <a:rPr lang="tr-TR" altLang="tr-TR" sz="2000" dirty="0">
                <a:solidFill>
                  <a:srgbClr val="7030A0"/>
                </a:solidFill>
                <a:cs typeface="Arial" panose="020B0604020202020204" pitchFamily="34" charset="0"/>
              </a:rPr>
              <a:t> </a:t>
            </a:r>
            <a:r>
              <a:rPr lang="tr-TR" altLang="tr-TR" sz="2000" dirty="0" err="1">
                <a:solidFill>
                  <a:srgbClr val="7030A0"/>
                </a:solidFill>
                <a:cs typeface="Arial" panose="020B0604020202020204" pitchFamily="34" charset="0"/>
              </a:rPr>
              <a:t>absorption</a:t>
            </a:r>
            <a:r>
              <a:rPr lang="tr-TR" altLang="tr-TR" sz="2000" dirty="0">
                <a:solidFill>
                  <a:srgbClr val="7030A0"/>
                </a:solidFill>
                <a:cs typeface="Arial" panose="020B0604020202020204" pitchFamily="34" charset="0"/>
              </a:rPr>
              <a:t> </a:t>
            </a:r>
            <a:endParaRPr lang="tr-TR" altLang="zh-CN" sz="2000" u="sng" dirty="0" smtClean="0">
              <a:solidFill>
                <a:srgbClr val="7030A0"/>
              </a:solidFill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120000"/>
              </a:lnSpc>
              <a:spcBef>
                <a:spcPct val="20000"/>
              </a:spcBef>
              <a:buClr>
                <a:srgbClr val="FF33CC"/>
              </a:buClr>
              <a:buSzPct val="85000"/>
              <a:buFont typeface="Wingdings" panose="05000000000000000000" pitchFamily="2" charset="2"/>
              <a:buAutoNum type="arabicPeriod"/>
              <a:defRPr/>
            </a:pPr>
            <a:r>
              <a:rPr lang="en-US" altLang="zh-CN" sz="1600" u="sng" dirty="0" err="1" smtClean="0">
                <a:cs typeface="Arial" panose="020B0604020202020204" pitchFamily="34" charset="0"/>
              </a:rPr>
              <a:t>Vit.D</a:t>
            </a:r>
            <a:r>
              <a:rPr lang="en-US" altLang="zh-CN" sz="1600" dirty="0" smtClean="0">
                <a:cs typeface="Arial" panose="020B0604020202020204" pitchFamily="34" charset="0"/>
              </a:rPr>
              <a:t> </a:t>
            </a:r>
            <a:endParaRPr lang="tr-TR" altLang="zh-CN" sz="1600" dirty="0" smtClean="0"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120000"/>
              </a:lnSpc>
              <a:spcBef>
                <a:spcPct val="20000"/>
              </a:spcBef>
              <a:buClr>
                <a:srgbClr val="FF33CC"/>
              </a:buClr>
              <a:buSzPct val="85000"/>
              <a:buFont typeface="Wingdings" panose="05000000000000000000" pitchFamily="2" charset="2"/>
              <a:buAutoNum type="arabicPeriod"/>
              <a:defRPr/>
            </a:pPr>
            <a:r>
              <a:rPr lang="tr-TR" altLang="zh-CN" sz="1600" u="sng" dirty="0" err="1" smtClean="0">
                <a:cs typeface="Arial" panose="020B0604020202020204" pitchFamily="34" charset="0"/>
              </a:rPr>
              <a:t>Parathyrioid</a:t>
            </a:r>
            <a:r>
              <a:rPr lang="tr-TR" altLang="zh-CN" sz="1600" u="sng" dirty="0" smtClean="0">
                <a:cs typeface="Arial" panose="020B0604020202020204" pitchFamily="34" charset="0"/>
              </a:rPr>
              <a:t> </a:t>
            </a:r>
            <a:r>
              <a:rPr lang="tr-TR" altLang="zh-CN" sz="1600" u="sng" dirty="0" err="1" smtClean="0">
                <a:cs typeface="Arial" panose="020B0604020202020204" pitchFamily="34" charset="0"/>
              </a:rPr>
              <a:t>hormone</a:t>
            </a:r>
            <a:r>
              <a:rPr lang="tr-TR" altLang="zh-CN" sz="1600" u="sng" dirty="0" smtClean="0">
                <a:cs typeface="Arial" panose="020B0604020202020204" pitchFamily="34" charset="0"/>
              </a:rPr>
              <a:t> </a:t>
            </a:r>
            <a:r>
              <a:rPr lang="en-US" altLang="zh-CN" sz="1600" u="sng" dirty="0" smtClean="0">
                <a:cs typeface="Arial" panose="020B0604020202020204" pitchFamily="34" charset="0"/>
              </a:rPr>
              <a:t>(PTH)</a:t>
            </a:r>
            <a:r>
              <a:rPr lang="en-US" altLang="zh-CN" sz="1600" dirty="0" smtClean="0">
                <a:cs typeface="Arial" panose="020B0604020202020204" pitchFamily="34" charset="0"/>
              </a:rPr>
              <a:t> </a:t>
            </a:r>
            <a:endParaRPr lang="tr-TR" altLang="zh-CN" sz="1600" dirty="0"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120000"/>
              </a:lnSpc>
              <a:spcBef>
                <a:spcPct val="20000"/>
              </a:spcBef>
              <a:buClr>
                <a:srgbClr val="FF33CC"/>
              </a:buClr>
              <a:buSzPct val="85000"/>
              <a:buFont typeface="Wingdings" panose="05000000000000000000" pitchFamily="2" charset="2"/>
              <a:buAutoNum type="arabicPeriod"/>
              <a:defRPr/>
            </a:pPr>
            <a:r>
              <a:rPr lang="en-US" altLang="zh-CN" sz="1600" u="sng" dirty="0" smtClean="0">
                <a:cs typeface="Arial" panose="020B0604020202020204" pitchFamily="34" charset="0"/>
              </a:rPr>
              <a:t>A</a:t>
            </a:r>
            <a:r>
              <a:rPr lang="tr-TR" altLang="zh-CN" sz="1600" u="sng" dirty="0" err="1" smtClean="0">
                <a:cs typeface="Arial" panose="020B0604020202020204" pitchFamily="34" charset="0"/>
              </a:rPr>
              <a:t>cidity</a:t>
            </a:r>
            <a:r>
              <a:rPr lang="en-US" altLang="zh-CN" sz="1600" u="sng" dirty="0" smtClean="0">
                <a:cs typeface="Arial" panose="020B0604020202020204" pitchFamily="34" charset="0"/>
              </a:rPr>
              <a:t> (pH</a:t>
            </a:r>
            <a:r>
              <a:rPr lang="tr-TR" altLang="zh-CN" sz="1600" u="sng" dirty="0" smtClean="0">
                <a:cs typeface="Arial" panose="020B0604020202020204" pitchFamily="34" charset="0"/>
              </a:rPr>
              <a:t> düşüklüğü</a:t>
            </a:r>
            <a:r>
              <a:rPr lang="en-US" altLang="zh-CN" sz="1600" u="sng" dirty="0" smtClean="0">
                <a:cs typeface="Arial" panose="020B0604020202020204" pitchFamily="34" charset="0"/>
              </a:rPr>
              <a:t>)</a:t>
            </a:r>
            <a:endParaRPr lang="en-US" altLang="zh-CN" sz="1600" dirty="0" smtClean="0"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120000"/>
              </a:lnSpc>
              <a:spcBef>
                <a:spcPct val="20000"/>
              </a:spcBef>
              <a:buClr>
                <a:srgbClr val="FF33CC"/>
              </a:buClr>
              <a:buSzPct val="85000"/>
              <a:buFont typeface="Wingdings" panose="05000000000000000000" pitchFamily="2" charset="2"/>
              <a:buAutoNum type="arabicPeriod" startAt="4"/>
              <a:defRPr/>
            </a:pPr>
            <a:r>
              <a:rPr lang="en-US" altLang="zh-CN" sz="1600" u="sng" dirty="0" smtClean="0">
                <a:cs typeface="Arial" panose="020B0604020202020204" pitchFamily="34" charset="0"/>
              </a:rPr>
              <a:t>La</a:t>
            </a:r>
            <a:r>
              <a:rPr lang="tr-TR" altLang="zh-CN" sz="1600" u="sng" dirty="0" err="1" smtClean="0">
                <a:cs typeface="Arial" panose="020B0604020202020204" pitchFamily="34" charset="0"/>
              </a:rPr>
              <a:t>ctose</a:t>
            </a:r>
            <a:endParaRPr lang="tr-TR" altLang="zh-CN" sz="1600" dirty="0" smtClean="0"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120000"/>
              </a:lnSpc>
              <a:spcBef>
                <a:spcPct val="20000"/>
              </a:spcBef>
              <a:buClr>
                <a:srgbClr val="FF33CC"/>
              </a:buClr>
              <a:buSzPct val="85000"/>
              <a:buFont typeface="Wingdings" panose="05000000000000000000" pitchFamily="2" charset="2"/>
              <a:buAutoNum type="arabicPeriod" startAt="4"/>
              <a:defRPr/>
            </a:pPr>
            <a:r>
              <a:rPr lang="en-US" altLang="zh-CN" sz="1600" u="sng" dirty="0" smtClean="0">
                <a:cs typeface="Arial" panose="020B0604020202020204" pitchFamily="34" charset="0"/>
              </a:rPr>
              <a:t>L</a:t>
            </a:r>
            <a:r>
              <a:rPr lang="tr-TR" altLang="zh-CN" sz="1600" u="sng" dirty="0" err="1" smtClean="0">
                <a:cs typeface="Arial" panose="020B0604020202020204" pitchFamily="34" charset="0"/>
              </a:rPr>
              <a:t>ysine</a:t>
            </a:r>
            <a:r>
              <a:rPr lang="tr-TR" altLang="zh-CN" sz="1600" u="sng" dirty="0" smtClean="0">
                <a:cs typeface="Arial" panose="020B0604020202020204" pitchFamily="34" charset="0"/>
              </a:rPr>
              <a:t> </a:t>
            </a:r>
            <a:r>
              <a:rPr lang="tr-TR" altLang="zh-CN" sz="1600" u="sng" dirty="0" err="1" smtClean="0">
                <a:cs typeface="Arial" panose="020B0604020202020204" pitchFamily="34" charset="0"/>
              </a:rPr>
              <a:t>and</a:t>
            </a:r>
            <a:r>
              <a:rPr lang="tr-TR" altLang="zh-CN" sz="1600" u="sng" dirty="0" smtClean="0">
                <a:cs typeface="Arial" panose="020B0604020202020204" pitchFamily="34" charset="0"/>
              </a:rPr>
              <a:t> </a:t>
            </a:r>
            <a:r>
              <a:rPr lang="tr-TR" altLang="zh-CN" sz="1600" u="sng" dirty="0" err="1" smtClean="0">
                <a:cs typeface="Arial" panose="020B0604020202020204" pitchFamily="34" charset="0"/>
              </a:rPr>
              <a:t>arginine</a:t>
            </a:r>
            <a:endParaRPr lang="tr-TR" altLang="zh-CN" sz="1600" u="sng" dirty="0" smtClean="0"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120000"/>
              </a:lnSpc>
              <a:spcBef>
                <a:spcPct val="20000"/>
              </a:spcBef>
              <a:buClr>
                <a:srgbClr val="FF33CC"/>
              </a:buClr>
              <a:buSzPct val="85000"/>
              <a:buFont typeface="Wingdings" panose="05000000000000000000" pitchFamily="2" charset="2"/>
              <a:buAutoNum type="arabicPeriod" startAt="4"/>
              <a:defRPr/>
            </a:pPr>
            <a:r>
              <a:rPr lang="tr-TR" altLang="zh-CN" sz="1600" u="sng" dirty="0" err="1" smtClean="0">
                <a:cs typeface="Arial" panose="020B0604020202020204" pitchFamily="34" charset="0"/>
              </a:rPr>
              <a:t>Estrogen</a:t>
            </a:r>
            <a:endParaRPr lang="en-US" altLang="zh-CN" sz="1600" dirty="0" smtClean="0">
              <a:cs typeface="Arial" panose="020B0604020202020204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863774" y="737642"/>
            <a:ext cx="65" cy="37484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altLang="tr-TR" sz="2436" b="1" dirty="0">
              <a:solidFill>
                <a:srgbClr val="33CC33"/>
              </a:solidFill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7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47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47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47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47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474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474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490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ChangeArrowheads="1"/>
          </p:cNvSpPr>
          <p:nvPr/>
        </p:nvSpPr>
        <p:spPr bwMode="auto">
          <a:xfrm>
            <a:off x="503734" y="809650"/>
            <a:ext cx="6577013" cy="3224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SzPct val="85000"/>
              <a:defRPr/>
            </a:pPr>
            <a:r>
              <a:rPr lang="en-GB" altLang="zh-CN" sz="2436" b="1" dirty="0">
                <a:solidFill>
                  <a:schemeClr val="bg2">
                    <a:lumMod val="20000"/>
                    <a:lumOff val="80000"/>
                  </a:schemeClr>
                </a:solidFill>
                <a:latin typeface="Comic Sans MS" panose="030F0702030302020204" pitchFamily="66" charset="0"/>
              </a:rPr>
              <a:t>     </a:t>
            </a:r>
            <a:r>
              <a:rPr lang="tr-TR" altLang="tr-TR" sz="2400" dirty="0" err="1">
                <a:solidFill>
                  <a:srgbClr val="7030A0"/>
                </a:solidFill>
                <a:latin typeface="+mj-lt"/>
                <a:cs typeface="Arial" panose="020B0604020202020204" pitchFamily="34" charset="0"/>
              </a:rPr>
              <a:t>Factors</a:t>
            </a:r>
            <a:r>
              <a:rPr lang="tr-TR" altLang="tr-TR" sz="2400" dirty="0">
                <a:solidFill>
                  <a:srgbClr val="7030A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tr-TR" altLang="tr-TR" sz="2400" dirty="0" err="1">
                <a:solidFill>
                  <a:srgbClr val="7030A0"/>
                </a:solidFill>
                <a:latin typeface="+mj-lt"/>
                <a:cs typeface="Arial" panose="020B0604020202020204" pitchFamily="34" charset="0"/>
              </a:rPr>
              <a:t>inhibiting</a:t>
            </a:r>
            <a:r>
              <a:rPr lang="tr-TR" altLang="tr-TR" sz="2400" dirty="0">
                <a:solidFill>
                  <a:srgbClr val="7030A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tr-TR" altLang="tr-TR" sz="2400" dirty="0" err="1">
                <a:solidFill>
                  <a:srgbClr val="7030A0"/>
                </a:solidFill>
                <a:latin typeface="+mj-lt"/>
                <a:cs typeface="Arial" panose="020B0604020202020204" pitchFamily="34" charset="0"/>
              </a:rPr>
              <a:t>Ca</a:t>
            </a:r>
            <a:r>
              <a:rPr lang="tr-TR" altLang="tr-TR" sz="2400" dirty="0">
                <a:solidFill>
                  <a:srgbClr val="7030A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tr-TR" altLang="tr-TR" sz="2400" dirty="0" err="1">
                <a:solidFill>
                  <a:srgbClr val="7030A0"/>
                </a:solidFill>
                <a:latin typeface="+mj-lt"/>
                <a:cs typeface="Arial" panose="020B0604020202020204" pitchFamily="34" charset="0"/>
              </a:rPr>
              <a:t>absorption</a:t>
            </a:r>
            <a:r>
              <a:rPr lang="tr-TR" altLang="tr-TR" sz="2400" dirty="0">
                <a:solidFill>
                  <a:srgbClr val="7030A0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20000"/>
              </a:spcBef>
              <a:buSzPct val="85000"/>
              <a:defRPr/>
            </a:pPr>
            <a:endParaRPr lang="en-GB" altLang="zh-CN" sz="2400" dirty="0">
              <a:solidFill>
                <a:srgbClr val="7030A0"/>
              </a:solidFill>
              <a:latin typeface="+mj-lt"/>
              <a:cs typeface="Arial" panose="020B0604020202020204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buClr>
                <a:srgbClr val="FF33CC"/>
              </a:buClr>
              <a:buSzPct val="85000"/>
              <a:buAutoNum type="arabicPeriod"/>
              <a:defRPr/>
            </a:pPr>
            <a:r>
              <a:rPr lang="en-US" altLang="zh-CN" sz="1600" u="sng" dirty="0" err="1" smtClean="0">
                <a:cs typeface="Arial" panose="020B0604020202020204" pitchFamily="34" charset="0"/>
              </a:rPr>
              <a:t>Phytates</a:t>
            </a:r>
            <a:r>
              <a:rPr lang="en-US" altLang="zh-CN" sz="1600" u="sng" dirty="0" smtClean="0">
                <a:cs typeface="Arial" panose="020B0604020202020204" pitchFamily="34" charset="0"/>
              </a:rPr>
              <a:t> </a:t>
            </a:r>
            <a:r>
              <a:rPr lang="en-US" altLang="zh-CN" sz="1600" u="sng" dirty="0">
                <a:cs typeface="Arial" panose="020B0604020202020204" pitchFamily="34" charset="0"/>
              </a:rPr>
              <a:t>and </a:t>
            </a:r>
            <a:r>
              <a:rPr lang="en-US" altLang="zh-CN" sz="1600" u="sng" dirty="0" smtClean="0">
                <a:cs typeface="Arial" panose="020B0604020202020204" pitchFamily="34" charset="0"/>
              </a:rPr>
              <a:t>oxalate</a:t>
            </a:r>
            <a:endParaRPr lang="tr-TR" altLang="zh-CN" sz="1600" dirty="0">
              <a:cs typeface="Arial" panose="020B0604020202020204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buClr>
                <a:srgbClr val="FF33CC"/>
              </a:buClr>
              <a:buSzPct val="85000"/>
              <a:buAutoNum type="arabicPeriod"/>
              <a:defRPr/>
            </a:pPr>
            <a:r>
              <a:rPr lang="en-US" altLang="zh-CN" sz="1600" dirty="0" smtClean="0">
                <a:cs typeface="Arial" panose="020B0604020202020204" pitchFamily="34" charset="0"/>
              </a:rPr>
              <a:t>The </a:t>
            </a:r>
            <a:r>
              <a:rPr lang="en-US" altLang="zh-CN" sz="1600" dirty="0">
                <a:cs typeface="Arial" panose="020B0604020202020204" pitchFamily="34" charset="0"/>
              </a:rPr>
              <a:t>high content of </a:t>
            </a:r>
            <a:r>
              <a:rPr lang="en-US" altLang="zh-CN" sz="1600" u="sng" dirty="0">
                <a:cs typeface="Arial" panose="020B0604020202020204" pitchFamily="34" charset="0"/>
              </a:rPr>
              <a:t>dietary phosphate </a:t>
            </a:r>
            <a:r>
              <a:rPr lang="en-US" altLang="zh-CN" sz="1600" dirty="0">
                <a:cs typeface="Arial" panose="020B0604020202020204" pitchFamily="34" charset="0"/>
              </a:rPr>
              <a:t>results in the formation of </a:t>
            </a:r>
            <a:r>
              <a:rPr lang="en-US" altLang="zh-CN" sz="1600" u="sng" dirty="0">
                <a:cs typeface="Arial" panose="020B0604020202020204" pitchFamily="34" charset="0"/>
              </a:rPr>
              <a:t>insoluble Ca phosphate</a:t>
            </a:r>
            <a:r>
              <a:rPr lang="en-US" altLang="zh-CN" sz="1600" dirty="0">
                <a:cs typeface="Arial" panose="020B0604020202020204" pitchFamily="34" charset="0"/>
              </a:rPr>
              <a:t> and prevent Ca uptake. </a:t>
            </a:r>
            <a:r>
              <a:rPr lang="tr-TR" altLang="zh-CN" sz="1600" i="1" u="sng" dirty="0" smtClean="0">
                <a:cs typeface="Arial" panose="020B0604020202020204" pitchFamily="34" charset="0"/>
              </a:rPr>
              <a:t>(</a:t>
            </a:r>
            <a:r>
              <a:rPr lang="en-US" altLang="zh-CN" sz="1600" i="1" u="sng" dirty="0" smtClean="0">
                <a:cs typeface="Arial" panose="020B0604020202020204" pitchFamily="34" charset="0"/>
              </a:rPr>
              <a:t>Ca : P ---1:1 </a:t>
            </a:r>
            <a:r>
              <a:rPr lang="tr-TR" altLang="zh-CN" sz="1600" i="1" u="sng" dirty="0">
                <a:cs typeface="Arial" panose="020B0604020202020204" pitchFamily="34" charset="0"/>
              </a:rPr>
              <a:t>-</a:t>
            </a:r>
            <a:r>
              <a:rPr lang="en-US" altLang="zh-CN" sz="1600" i="1" u="sng" dirty="0" smtClean="0">
                <a:cs typeface="Arial" panose="020B0604020202020204" pitchFamily="34" charset="0"/>
              </a:rPr>
              <a:t>2:1</a:t>
            </a:r>
            <a:r>
              <a:rPr lang="tr-TR" altLang="zh-CN" sz="1600" i="1" u="sng" dirty="0" smtClean="0">
                <a:cs typeface="Arial" panose="020B0604020202020204" pitchFamily="34" charset="0"/>
              </a:rPr>
              <a:t>)</a:t>
            </a:r>
            <a:r>
              <a:rPr lang="en-US" altLang="zh-CN" sz="1600" u="sng" dirty="0" smtClean="0">
                <a:cs typeface="Arial" panose="020B0604020202020204" pitchFamily="34" charset="0"/>
              </a:rPr>
              <a:t> </a:t>
            </a:r>
            <a:endParaRPr lang="tr-TR" altLang="zh-CN" sz="1600" u="sng" dirty="0" smtClean="0">
              <a:cs typeface="Arial" panose="020B0604020202020204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buClr>
                <a:srgbClr val="FF33CC"/>
              </a:buClr>
              <a:buSzPct val="85000"/>
              <a:buAutoNum type="arabicPeriod"/>
              <a:defRPr/>
            </a:pPr>
            <a:r>
              <a:rPr lang="tr-TR" altLang="zh-CN" sz="1600" dirty="0" err="1" smtClean="0">
                <a:cs typeface="Arial" panose="020B0604020202020204" pitchFamily="34" charset="0"/>
              </a:rPr>
              <a:t>Free</a:t>
            </a:r>
            <a:r>
              <a:rPr lang="tr-TR" altLang="zh-CN" sz="1600" dirty="0" smtClean="0">
                <a:cs typeface="Arial" panose="020B0604020202020204" pitchFamily="34" charset="0"/>
              </a:rPr>
              <a:t> </a:t>
            </a:r>
            <a:r>
              <a:rPr lang="tr-TR" altLang="zh-CN" sz="1600" dirty="0" err="1" smtClean="0">
                <a:cs typeface="Arial" panose="020B0604020202020204" pitchFamily="34" charset="0"/>
              </a:rPr>
              <a:t>fatty</a:t>
            </a:r>
            <a:r>
              <a:rPr lang="tr-TR" altLang="zh-CN" sz="1600" dirty="0" smtClean="0">
                <a:cs typeface="Arial" panose="020B0604020202020204" pitchFamily="34" charset="0"/>
              </a:rPr>
              <a:t> </a:t>
            </a:r>
            <a:r>
              <a:rPr lang="tr-TR" altLang="zh-CN" sz="1600" dirty="0" err="1" smtClean="0">
                <a:cs typeface="Arial" panose="020B0604020202020204" pitchFamily="34" charset="0"/>
              </a:rPr>
              <a:t>acids</a:t>
            </a:r>
            <a:endParaRPr lang="tr-TR" altLang="zh-CN" sz="1600" dirty="0">
              <a:cs typeface="Arial" panose="020B0604020202020204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buClr>
                <a:srgbClr val="FF33CC"/>
              </a:buClr>
              <a:buSzPct val="85000"/>
              <a:buAutoNum type="arabicPeriod"/>
              <a:defRPr/>
            </a:pPr>
            <a:r>
              <a:rPr lang="tr-TR" altLang="zh-CN" sz="1600" dirty="0" smtClean="0">
                <a:cs typeface="Arial" panose="020B0604020202020204" pitchFamily="34" charset="0"/>
              </a:rPr>
              <a:t>Alkaline </a:t>
            </a:r>
            <a:r>
              <a:rPr lang="tr-TR" altLang="zh-CN" sz="1600" dirty="0" err="1" smtClean="0">
                <a:cs typeface="Arial" panose="020B0604020202020204" pitchFamily="34" charset="0"/>
              </a:rPr>
              <a:t>conditions</a:t>
            </a:r>
            <a:endParaRPr lang="tr-TR" altLang="zh-CN" sz="1600" dirty="0">
              <a:cs typeface="Arial" panose="020B0604020202020204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buClr>
                <a:srgbClr val="FF33CC"/>
              </a:buClr>
              <a:buSzPct val="85000"/>
              <a:buAutoNum type="arabicPeriod"/>
              <a:defRPr/>
            </a:pPr>
            <a:r>
              <a:rPr lang="en-US" altLang="zh-CN" sz="1600" dirty="0" smtClean="0">
                <a:cs typeface="Arial" panose="020B0604020202020204" pitchFamily="34" charset="0"/>
              </a:rPr>
              <a:t>High </a:t>
            </a:r>
            <a:r>
              <a:rPr lang="en-US" altLang="zh-CN" sz="1600" dirty="0">
                <a:cs typeface="Arial" panose="020B0604020202020204" pitchFamily="34" charset="0"/>
              </a:rPr>
              <a:t>content of </a:t>
            </a:r>
            <a:r>
              <a:rPr lang="en-US" altLang="zh-CN" sz="1600" u="sng" dirty="0">
                <a:cs typeface="Arial" panose="020B0604020202020204" pitchFamily="34" charset="0"/>
              </a:rPr>
              <a:t>dietary fiber </a:t>
            </a:r>
            <a:r>
              <a:rPr lang="en-US" altLang="zh-CN" sz="1600" dirty="0">
                <a:cs typeface="Arial" panose="020B0604020202020204" pitchFamily="34" charset="0"/>
              </a:rPr>
              <a:t>interferes with Ca </a:t>
            </a:r>
            <a:r>
              <a:rPr lang="en-US" altLang="zh-CN" sz="1600" dirty="0" smtClean="0">
                <a:cs typeface="Arial" panose="020B0604020202020204" pitchFamily="34" charset="0"/>
              </a:rPr>
              <a:t>absorption.</a:t>
            </a:r>
            <a:endParaRPr lang="tr-TR" altLang="zh-CN" sz="1600" dirty="0" smtClean="0">
              <a:cs typeface="Arial" panose="020B0604020202020204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buClr>
                <a:srgbClr val="FF33CC"/>
              </a:buClr>
              <a:buSzPct val="85000"/>
              <a:buAutoNum type="arabicPeriod"/>
              <a:defRPr/>
            </a:pPr>
            <a:r>
              <a:rPr lang="en-US" altLang="zh-CN" sz="1600" u="sng" dirty="0">
                <a:cs typeface="Arial" panose="020B0604020202020204" pitchFamily="34" charset="0"/>
              </a:rPr>
              <a:t>Low estrogen levels </a:t>
            </a:r>
            <a:r>
              <a:rPr lang="en-US" altLang="zh-CN" sz="1600" dirty="0">
                <a:cs typeface="Arial" panose="020B0604020202020204" pitchFamily="34" charset="0"/>
              </a:rPr>
              <a:t>(postmenopausal women)</a:t>
            </a:r>
          </a:p>
          <a:p>
            <a:pPr eaLnBrk="1" hangingPunct="1">
              <a:spcBef>
                <a:spcPct val="20000"/>
              </a:spcBef>
              <a:buClr>
                <a:srgbClr val="FF33CC"/>
              </a:buClr>
              <a:buSzPct val="85000"/>
              <a:buFont typeface="Wingdings" panose="05000000000000000000" pitchFamily="2" charset="2"/>
              <a:buNone/>
              <a:defRPr/>
            </a:pPr>
            <a:endParaRPr lang="en-US" altLang="zh-CN" sz="1600" b="1" dirty="0" smtClean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8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8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8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48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8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8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485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85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485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485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485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485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485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485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485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485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485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485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485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485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485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851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Unvan 1"/>
          <p:cNvSpPr>
            <a:spLocks noGrp="1"/>
          </p:cNvSpPr>
          <p:nvPr>
            <p:ph type="title"/>
          </p:nvPr>
        </p:nvSpPr>
        <p:spPr>
          <a:xfrm>
            <a:off x="575742" y="593626"/>
            <a:ext cx="6553916" cy="601316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tr-TR" altLang="tr-TR" sz="2400" dirty="0" err="1">
                <a:solidFill>
                  <a:srgbClr val="7030A0"/>
                </a:solidFill>
              </a:rPr>
              <a:t>Phosphorus</a:t>
            </a:r>
            <a:r>
              <a:rPr lang="tr-TR" altLang="tr-TR" sz="2400" dirty="0">
                <a:solidFill>
                  <a:srgbClr val="7030A0"/>
                </a:solidFill>
              </a:rPr>
              <a:t> (P)</a:t>
            </a:r>
          </a:p>
        </p:txBody>
      </p:sp>
      <p:sp>
        <p:nvSpPr>
          <p:cNvPr id="48131" name="İçerik Yer Tutucusu 2"/>
          <p:cNvSpPr>
            <a:spLocks noGrp="1"/>
          </p:cNvSpPr>
          <p:nvPr>
            <p:ph idx="1"/>
          </p:nvPr>
        </p:nvSpPr>
        <p:spPr>
          <a:xfrm>
            <a:off x="287710" y="1601738"/>
            <a:ext cx="7534275" cy="319405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  <a:defRPr/>
            </a:pPr>
            <a:r>
              <a:rPr lang="en-US" sz="1600" dirty="0">
                <a:latin typeface="Arial" panose="020B0604020202020204" pitchFamily="34" charset="0"/>
              </a:rPr>
              <a:t>85% is stored in the skeleton and tooth </a:t>
            </a:r>
            <a:r>
              <a:rPr lang="en-US" sz="1600">
                <a:latin typeface="Arial" panose="020B0604020202020204" pitchFamily="34" charset="0"/>
              </a:rPr>
              <a:t>as </a:t>
            </a:r>
            <a:r>
              <a:rPr lang="en-US" sz="1600" smtClean="0">
                <a:latin typeface="Arial" panose="020B0604020202020204" pitchFamily="34" charset="0"/>
              </a:rPr>
              <a:t>hydroxyapatite</a:t>
            </a:r>
            <a:endParaRPr lang="tr-TR" sz="1600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tr-TR" sz="1600" smtClean="0">
                <a:latin typeface="Arial" panose="020B0604020202020204" pitchFamily="34" charset="0"/>
              </a:rPr>
              <a:t>%15 </a:t>
            </a:r>
            <a:r>
              <a:rPr lang="tr-TR" sz="1600" dirty="0" err="1">
                <a:latin typeface="Arial" panose="020B0604020202020204" pitchFamily="34" charset="0"/>
              </a:rPr>
              <a:t>soft</a:t>
            </a:r>
            <a:r>
              <a:rPr lang="tr-TR" sz="1600" dirty="0">
                <a:latin typeface="Arial" panose="020B0604020202020204" pitchFamily="34" charset="0"/>
              </a:rPr>
              <a:t> </a:t>
            </a:r>
            <a:r>
              <a:rPr lang="tr-TR" sz="1600" dirty="0" err="1">
                <a:latin typeface="Arial" panose="020B0604020202020204" pitchFamily="34" charset="0"/>
              </a:rPr>
              <a:t>tissues</a:t>
            </a:r>
            <a:r>
              <a:rPr lang="tr-TR" sz="1600" dirty="0">
                <a:latin typeface="Arial" panose="020B0604020202020204" pitchFamily="34" charset="0"/>
              </a:rPr>
              <a:t> (As </a:t>
            </a:r>
            <a:r>
              <a:rPr lang="tr-TR" sz="1600" dirty="0" err="1">
                <a:latin typeface="Arial" panose="020B0604020202020204" pitchFamily="34" charset="0"/>
              </a:rPr>
              <a:t>phosphate</a:t>
            </a:r>
            <a:r>
              <a:rPr lang="tr-TR" sz="1600" dirty="0">
                <a:latin typeface="Arial" panose="020B0604020202020204" pitchFamily="34" charset="0"/>
              </a:rPr>
              <a:t> </a:t>
            </a:r>
            <a:r>
              <a:rPr lang="tr-TR" sz="1600" dirty="0" err="1">
                <a:latin typeface="Arial" panose="020B0604020202020204" pitchFamily="34" charset="0"/>
              </a:rPr>
              <a:t>esters</a:t>
            </a:r>
            <a:r>
              <a:rPr lang="tr-TR" sz="1600" dirty="0">
                <a:latin typeface="Arial" panose="020B0604020202020204" pitchFamily="34" charset="0"/>
              </a:rPr>
              <a:t>, </a:t>
            </a:r>
            <a:r>
              <a:rPr lang="tr-TR" sz="1600" dirty="0" err="1">
                <a:latin typeface="Arial" panose="020B0604020202020204" pitchFamily="34" charset="0"/>
              </a:rPr>
              <a:t>glucose</a:t>
            </a:r>
            <a:r>
              <a:rPr lang="tr-TR" sz="1600" dirty="0">
                <a:latin typeface="Arial" panose="020B0604020202020204" pitchFamily="34" charset="0"/>
              </a:rPr>
              <a:t> 6-phosphate, ATP, </a:t>
            </a:r>
            <a:r>
              <a:rPr lang="tr-TR" sz="1600" err="1">
                <a:latin typeface="Arial" panose="020B0604020202020204" pitchFamily="34" charset="0"/>
              </a:rPr>
              <a:t>creatine</a:t>
            </a:r>
            <a:r>
              <a:rPr lang="tr-TR" sz="1600">
                <a:latin typeface="Arial" panose="020B0604020202020204" pitchFamily="34" charset="0"/>
              </a:rPr>
              <a:t> </a:t>
            </a:r>
            <a:r>
              <a:rPr lang="tr-TR" sz="1600" smtClean="0">
                <a:latin typeface="Arial" panose="020B0604020202020204" pitchFamily="34" charset="0"/>
              </a:rPr>
              <a:t>phosphate)</a:t>
            </a:r>
            <a:endParaRPr lang="tr-TR" sz="1600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tr-TR" sz="1600" smtClean="0">
                <a:latin typeface="Arial" panose="020B0604020202020204" pitchFamily="34" charset="0"/>
              </a:rPr>
              <a:t>Only  </a:t>
            </a:r>
            <a:r>
              <a:rPr lang="tr-TR" sz="1600" dirty="0">
                <a:latin typeface="Arial" panose="020B0604020202020204" pitchFamily="34" charset="0"/>
              </a:rPr>
              <a:t>%0.1 is </a:t>
            </a:r>
            <a:r>
              <a:rPr lang="tr-TR" sz="1600" dirty="0" err="1">
                <a:latin typeface="Arial" panose="020B0604020202020204" pitchFamily="34" charset="0"/>
              </a:rPr>
              <a:t>found</a:t>
            </a:r>
            <a:r>
              <a:rPr lang="tr-TR" sz="1600" dirty="0">
                <a:latin typeface="Arial" panose="020B0604020202020204" pitchFamily="34" charset="0"/>
              </a:rPr>
              <a:t> </a:t>
            </a:r>
            <a:r>
              <a:rPr lang="tr-TR" sz="1600" dirty="0" smtClean="0">
                <a:latin typeface="Arial" panose="020B0604020202020204" pitchFamily="34" charset="0"/>
              </a:rPr>
              <a:t>in ECF </a:t>
            </a:r>
            <a:endParaRPr lang="tr-TR" sz="16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47750" y="3978002"/>
            <a:ext cx="7254275" cy="106595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sz="240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%55;</a:t>
            </a:r>
            <a:r>
              <a:rPr lang="tr-TR" sz="240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Ionic, </a:t>
            </a:r>
            <a:r>
              <a:rPr lang="tr-TR" sz="240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tr-TR" sz="240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10‐15; </a:t>
            </a:r>
            <a:r>
              <a:rPr lang="tr-TR" sz="24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bound</a:t>
            </a:r>
            <a:r>
              <a:rPr lang="tr-TR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sz="240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proteins, </a:t>
            </a:r>
            <a:r>
              <a:rPr lang="tr-TR" sz="240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tr-TR" sz="240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  <a:r>
              <a:rPr lang="tr-TR" sz="240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complex </a:t>
            </a:r>
            <a:r>
              <a:rPr lang="tr-TR" sz="24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tr-TR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tr-TR" sz="24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tr-TR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 </a:t>
            </a:r>
            <a:r>
              <a:rPr lang="tr-TR" sz="24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r>
              <a:rPr lang="tr-TR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 Mg</a:t>
            </a:r>
            <a:r>
              <a:rPr lang="tr-TR" sz="240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40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00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00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00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0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tr-TR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cell</a:t>
            </a:r>
            <a:r>
              <a:rPr lang="tr-TR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tr-TR" sz="24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cytosol</a:t>
            </a:r>
            <a:r>
              <a:rPr lang="tr-TR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4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cell</a:t>
            </a:r>
            <a:r>
              <a:rPr lang="tr-TR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membrane</a:t>
            </a:r>
            <a:r>
              <a:rPr lang="tr-TR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tr-TR" sz="24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phospholipid</a:t>
            </a:r>
            <a:r>
              <a:rPr lang="tr-TR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br>
              <a:rPr lang="tr-TR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40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sz="24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Yuvarlatılmış Dikdörtgen 4"/>
          <p:cNvSpPr/>
          <p:nvPr/>
        </p:nvSpPr>
        <p:spPr>
          <a:xfrm>
            <a:off x="646124" y="2033786"/>
            <a:ext cx="475252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tr-TR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Inorganic</a:t>
            </a:r>
            <a:r>
              <a:rPr lang="tr-TR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Phosphorus: (%30) </a:t>
            </a:r>
            <a:r>
              <a:rPr lang="tr-TR" b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sz="1600" b="1">
                <a:solidFill>
                  <a:srgbClr val="7030A0"/>
                </a:solidFill>
              </a:rPr>
              <a:t>PO</a:t>
            </a:r>
            <a:r>
              <a:rPr lang="tr-TR" sz="1600" b="1" baseline="-25000">
                <a:solidFill>
                  <a:srgbClr val="7030A0"/>
                </a:solidFill>
              </a:rPr>
              <a:t>4</a:t>
            </a:r>
            <a:r>
              <a:rPr lang="tr-TR" sz="1600" b="1">
                <a:solidFill>
                  <a:srgbClr val="7030A0"/>
                </a:solidFill>
              </a:rPr>
              <a:t>)</a:t>
            </a:r>
            <a:r>
              <a:rPr lang="tr-TR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791766" y="3518709"/>
            <a:ext cx="374441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tr-TR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Organic</a:t>
            </a:r>
            <a:r>
              <a:rPr lang="tr-TR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phosphour:(%70)</a:t>
            </a:r>
            <a:br>
              <a:rPr lang="tr-TR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647750" y="367099"/>
            <a:ext cx="65527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altLang="tr-TR" sz="2400">
                <a:solidFill>
                  <a:srgbClr val="7030A0"/>
                </a:solidFill>
                <a:latin typeface="+mj-lt"/>
                <a:cs typeface="Arial" panose="020B0604020202020204" pitchFamily="34" charset="0"/>
              </a:rPr>
              <a:t>Phosphorus is found in plasma in two ways</a:t>
            </a:r>
            <a:r>
              <a:rPr lang="tr-TR" altLang="tr-TR" sz="2400" smtClean="0">
                <a:solidFill>
                  <a:srgbClr val="7030A0"/>
                </a:solidFill>
                <a:latin typeface="+mj-lt"/>
                <a:cs typeface="Arial" panose="020B0604020202020204" pitchFamily="34" charset="0"/>
              </a:rPr>
              <a:t>:</a:t>
            </a:r>
            <a:r>
              <a:rPr lang="tr-TR" sz="2400">
                <a:solidFill>
                  <a:srgbClr val="7030A0"/>
                </a:solidFill>
                <a:latin typeface="+mj-lt"/>
                <a:cs typeface="Arial" panose="020B0604020202020204" pitchFamily="34" charset="0"/>
              </a:rPr>
              <a:t/>
            </a:r>
            <a:br>
              <a:rPr lang="tr-TR" sz="2400">
                <a:solidFill>
                  <a:srgbClr val="7030A0"/>
                </a:solidFill>
                <a:latin typeface="+mj-lt"/>
                <a:cs typeface="Arial" panose="020B0604020202020204" pitchFamily="34" charset="0"/>
              </a:rPr>
            </a:br>
            <a:endParaRPr lang="tr-TR" sz="2400">
              <a:solidFill>
                <a:srgbClr val="7030A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31348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7790" y="-144463"/>
            <a:ext cx="6677025" cy="1066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altLang="zh-CN" sz="2400" dirty="0" smtClean="0">
                <a:solidFill>
                  <a:srgbClr val="7030A0"/>
                </a:solidFill>
              </a:rPr>
              <a:t>IMPORTANCE </a:t>
            </a:r>
            <a:r>
              <a:rPr lang="tr-TR" altLang="zh-CN" sz="2400" smtClean="0">
                <a:solidFill>
                  <a:srgbClr val="7030A0"/>
                </a:solidFill>
              </a:rPr>
              <a:t>OF PHOSPHORUS</a:t>
            </a:r>
            <a:endParaRPr lang="en-US" altLang="zh-CN" sz="2400" dirty="0" smtClean="0">
              <a:solidFill>
                <a:srgbClr val="7030A0"/>
              </a:solidFill>
            </a:endParaRP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588168" y="1414462"/>
            <a:ext cx="7332390" cy="82867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r-TR" sz="1600" smtClean="0">
                <a:latin typeface="Arial" panose="020B0604020202020204" pitchFamily="34" charset="0"/>
                <a:cs typeface="Arial" panose="020B0604020202020204" pitchFamily="34" charset="0"/>
              </a:rPr>
              <a:t>Bone and tooth mineralization and skeletal development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1600" smtClean="0">
                <a:latin typeface="Arial" panose="020B0604020202020204" pitchFamily="34" charset="0"/>
                <a:cs typeface="Arial" panose="020B0604020202020204" pitchFamily="34" charset="0"/>
              </a:rPr>
              <a:t>Energy Metabolism (ATP)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16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>
                <a:latin typeface="Arial" panose="020B0604020202020204" pitchFamily="34" charset="0"/>
                <a:cs typeface="Arial" panose="020B0604020202020204" pitchFamily="34" charset="0"/>
              </a:rPr>
              <a:t>Nucleotide and phospholipid metabolism (phospholipids of cellular and intracellular membranes, RNA and DNA)</a:t>
            </a:r>
            <a:endParaRPr lang="tr-TR" altLang="tr-TR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tr-TR" sz="16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tr-TR" sz="1600" smtClean="0">
                <a:latin typeface="Arial" panose="020B0604020202020204" pitchFamily="34" charset="0"/>
                <a:cs typeface="Arial" panose="020B0604020202020204" pitchFamily="34" charset="0"/>
              </a:rPr>
              <a:t> Protein Phosphorylation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1600" smtClean="0">
                <a:latin typeface="Arial" panose="020B0604020202020204" pitchFamily="34" charset="0"/>
                <a:cs typeface="Arial" panose="020B0604020202020204" pitchFamily="34" charset="0"/>
              </a:rPr>
              <a:t>Intracellular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signaling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err="1"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r>
              <a:rPr lang="tr-TR" sz="1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tr-TR" sz="1600" smtClean="0">
                <a:latin typeface="Arial" panose="020B0604020202020204" pitchFamily="34" charset="0"/>
                <a:cs typeface="Arial" panose="020B0604020202020204" pitchFamily="34" charset="0"/>
              </a:rPr>
              <a:t>Structure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activated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phosphoproteins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err="1">
                <a:latin typeface="Arial" panose="020B0604020202020204" pitchFamily="34" charset="0"/>
                <a:cs typeface="Arial" panose="020B0604020202020204" pitchFamily="34" charset="0"/>
              </a:rPr>
              <a:t>metabolic</a:t>
            </a:r>
            <a:r>
              <a:rPr lang="tr-TR" sz="1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smtClean="0">
                <a:latin typeface="Arial" panose="020B0604020202020204" pitchFamily="34" charset="0"/>
                <a:cs typeface="Arial" panose="020B0604020202020204" pitchFamily="34" charset="0"/>
              </a:rPr>
              <a:t>events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 smtClean="0"/>
          </a:p>
          <a:p>
            <a:endParaRPr lang="tr-TR" altLang="zh-CN" sz="2000" dirty="0"/>
          </a:p>
          <a:p>
            <a:endParaRPr lang="tr-TR" altLang="zh-CN" sz="2000" dirty="0" smtClean="0"/>
          </a:p>
          <a:p>
            <a:endParaRPr lang="tr-TR" altLang="zh-CN" sz="2000" dirty="0"/>
          </a:p>
        </p:txBody>
      </p:sp>
      <p:sp>
        <p:nvSpPr>
          <p:cNvPr id="53252" name="AutoShape 7" descr="ATP structure ile ilgili görsel sonucu"/>
          <p:cNvSpPr>
            <a:spLocks noChangeAspect="1" noChangeArrowheads="1"/>
          </p:cNvSpPr>
          <p:nvPr/>
        </p:nvSpPr>
        <p:spPr bwMode="auto">
          <a:xfrm>
            <a:off x="1152525" y="1676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53253" name="AutoShape 9" descr="ATP structure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47750" y="593626"/>
            <a:ext cx="5544616" cy="562744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tr-TR" altLang="zh-CN" sz="2400" dirty="0">
                <a:solidFill>
                  <a:srgbClr val="7030A0"/>
                </a:solidFill>
                <a:cs typeface="Arial" panose="020B0604020202020204" pitchFamily="34" charset="0"/>
              </a:rPr>
              <a:t>MINERALS</a:t>
            </a:r>
            <a:endParaRPr lang="tr-TR" sz="2400" dirty="0">
              <a:solidFill>
                <a:srgbClr val="7030A0"/>
              </a:solidFill>
              <a:cs typeface="Arial" panose="020B0604020202020204" pitchFamily="34" charset="0"/>
            </a:endParaRPr>
          </a:p>
        </p:txBody>
      </p:sp>
      <p:sp>
        <p:nvSpPr>
          <p:cNvPr id="11267" name="İçerik Yer Tutucusu 2"/>
          <p:cNvSpPr>
            <a:spLocks noGrp="1"/>
          </p:cNvSpPr>
          <p:nvPr>
            <p:ph idx="1"/>
          </p:nvPr>
        </p:nvSpPr>
        <p:spPr>
          <a:xfrm>
            <a:off x="863774" y="1557092"/>
            <a:ext cx="6552728" cy="3194050"/>
          </a:xfrm>
        </p:spPr>
        <p:txBody>
          <a:bodyPr>
            <a:normAutofit/>
          </a:bodyPr>
          <a:lstStyle/>
          <a:p>
            <a:pPr algn="ctr"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tr-TR" altLang="tr-TR" sz="18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600" smtClean="0">
                <a:latin typeface="Arial" panose="020B0604020202020204" pitchFamily="34" charset="0"/>
                <a:cs typeface="Arial" panose="020B0604020202020204" pitchFamily="34" charset="0"/>
              </a:rPr>
              <a:t>Inorganic compounds</a:t>
            </a:r>
            <a:endParaRPr lang="tr-TR" alt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tr-TR" altLang="tr-TR" sz="1600" smtClean="0">
                <a:latin typeface="Arial" panose="020B0604020202020204" pitchFamily="34" charset="0"/>
                <a:cs typeface="Arial" panose="020B0604020202020204" pitchFamily="34" charset="0"/>
              </a:rPr>
              <a:t> Minerals </a:t>
            </a:r>
            <a:r>
              <a:rPr lang="tr-TR" alt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tr-TR" altLang="tr-TR" sz="1600" dirty="0">
                <a:latin typeface="Arial" panose="020B0604020202020204" pitchFamily="34" charset="0"/>
                <a:cs typeface="Arial" panose="020B0604020202020204" pitchFamily="34" charset="0"/>
              </a:rPr>
              <a:t>not </a:t>
            </a:r>
            <a:r>
              <a:rPr lang="tr-TR" altLang="tr-TR" sz="1600" err="1">
                <a:latin typeface="Arial" panose="020B0604020202020204" pitchFamily="34" charset="0"/>
                <a:cs typeface="Arial" panose="020B0604020202020204" pitchFamily="34" charset="0"/>
              </a:rPr>
              <a:t>give</a:t>
            </a:r>
            <a:r>
              <a:rPr lang="tr-TR" altLang="tr-TR" sz="1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600" smtClean="0">
                <a:latin typeface="Arial" panose="020B0604020202020204" pitchFamily="34" charset="0"/>
                <a:cs typeface="Arial" panose="020B0604020202020204" pitchFamily="34" charset="0"/>
              </a:rPr>
              <a:t>energy</a:t>
            </a:r>
            <a:endParaRPr lang="tr-TR" alt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tr-TR" altLang="tr-TR" sz="1600" smtClean="0">
                <a:latin typeface="Arial" panose="020B0604020202020204" pitchFamily="34" charset="0"/>
                <a:cs typeface="Arial" panose="020B0604020202020204" pitchFamily="34" charset="0"/>
              </a:rPr>
              <a:t> Important </a:t>
            </a:r>
            <a:r>
              <a:rPr lang="tr-TR" alt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roles</a:t>
            </a:r>
            <a:r>
              <a:rPr lang="tr-TR" alt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alt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many</a:t>
            </a:r>
            <a:r>
              <a:rPr lang="tr-TR" alt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600" err="1" smtClean="0">
                <a:latin typeface="Arial" panose="020B0604020202020204" pitchFamily="34" charset="0"/>
                <a:cs typeface="Arial" panose="020B0604020202020204" pitchFamily="34" charset="0"/>
              </a:rPr>
              <a:t>biological</a:t>
            </a:r>
            <a:r>
              <a:rPr lang="tr-TR" altLang="tr-TR" sz="1600" smtClean="0">
                <a:latin typeface="Arial" panose="020B0604020202020204" pitchFamily="34" charset="0"/>
                <a:cs typeface="Arial" panose="020B0604020202020204" pitchFamily="34" charset="0"/>
              </a:rPr>
              <a:t> activities</a:t>
            </a:r>
            <a:endParaRPr lang="tr-TR" alt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tr-TR" altLang="tr-TR" sz="1600" smtClean="0">
                <a:latin typeface="Arial" panose="020B0604020202020204" pitchFamily="34" charset="0"/>
                <a:cs typeface="Arial" panose="020B0604020202020204" pitchFamily="34" charset="0"/>
              </a:rPr>
              <a:t> Normal </a:t>
            </a:r>
            <a:r>
              <a:rPr lang="tr-TR" alt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growth</a:t>
            </a:r>
            <a:r>
              <a:rPr lang="tr-TR" alt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alt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600" err="1" smtClean="0">
                <a:latin typeface="Arial" panose="020B0604020202020204" pitchFamily="34" charset="0"/>
                <a:cs typeface="Arial" panose="020B0604020202020204" pitchFamily="34" charset="0"/>
              </a:rPr>
              <a:t>homeostatic</a:t>
            </a:r>
            <a:r>
              <a:rPr lang="tr-TR" altLang="tr-TR" sz="1600" smtClean="0">
                <a:latin typeface="Arial" panose="020B0604020202020204" pitchFamily="34" charset="0"/>
                <a:cs typeface="Arial" panose="020B0604020202020204" pitchFamily="34" charset="0"/>
              </a:rPr>
              <a:t> balance</a:t>
            </a:r>
            <a:endParaRPr lang="tr-TR" alt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tr-TR" altLang="tr-TR" sz="1600" smtClean="0">
                <a:latin typeface="Arial" panose="020B0604020202020204" pitchFamily="34" charset="0"/>
                <a:cs typeface="Arial" panose="020B0604020202020204" pitchFamily="34" charset="0"/>
              </a:rPr>
              <a:t> M</a:t>
            </a:r>
            <a:r>
              <a:rPr lang="en-US" alt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ediation</a:t>
            </a:r>
            <a:r>
              <a:rPr lang="en-US" alt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of metabolic reactions in the skeleton,</a:t>
            </a:r>
            <a:r>
              <a:rPr lang="tr-TR" alt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t</a:t>
            </a:r>
            <a:r>
              <a:rPr lang="fr-FR" alt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issues, body </a:t>
            </a:r>
            <a:r>
              <a:rPr lang="fr-FR" alt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fluids</a:t>
            </a:r>
            <a:r>
              <a:rPr lang="fr-FR" altLang="tr-TR" sz="1600" dirty="0">
                <a:latin typeface="Arial" panose="020B0604020202020204" pitchFamily="34" charset="0"/>
                <a:cs typeface="Arial" panose="020B0604020202020204" pitchFamily="34" charset="0"/>
              </a:rPr>
              <a:t>, digestive </a:t>
            </a:r>
            <a:r>
              <a:rPr lang="fr-FR" alt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juices</a:t>
            </a:r>
            <a:r>
              <a:rPr lang="fr-FR" altLang="tr-TR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alt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endParaRPr lang="tr-TR" altLang="tr-T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38137" y="1444625"/>
            <a:ext cx="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-1587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b="0" i="0" u="none" strike="noStrike" cap="none" normalizeH="0" baseline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tr-TR" altLang="tr-TR" b="0" i="0" u="none" strike="noStrike" cap="none" normalizeH="0" baseline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tr-TR" altLang="tr-TR" b="0" i="0" u="none" strike="noStrike" cap="none" normalizeH="0" baseline="0" smtClean="0">
              <a:ln>
                <a:noFill/>
              </a:ln>
              <a:solidFill>
                <a:srgbClr val="21212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-338137" y="1444625"/>
            <a:ext cx="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-338137" y="1534725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452" y="1457722"/>
            <a:ext cx="6935663" cy="319322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r-TR" alt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Phosphate</a:t>
            </a:r>
            <a:r>
              <a:rPr lang="tr-TR" alt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is an </a:t>
            </a:r>
            <a:r>
              <a:rPr lang="tr-TR" altLang="tr-TR" sz="1600" err="1">
                <a:latin typeface="Arial" panose="020B0604020202020204" pitchFamily="34" charset="0"/>
                <a:cs typeface="Arial" panose="020B0604020202020204" pitchFamily="34" charset="0"/>
              </a:rPr>
              <a:t>intracellular</a:t>
            </a:r>
            <a:r>
              <a:rPr lang="tr-TR" altLang="tr-TR" sz="1600">
                <a:latin typeface="Arial" panose="020B0604020202020204" pitchFamily="34" charset="0"/>
                <a:cs typeface="Arial" panose="020B0604020202020204" pitchFamily="34" charset="0"/>
              </a:rPr>
              <a:t> anion.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Most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intracellular phosphates have either complexed or bound to proteins 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or lipids.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Phosphate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ions can be added and removed from 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different molecules.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1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-17457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900" b="0" i="0" u="none" strike="noStrike" cap="none" normalizeH="0" baseline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Did you mean </a:t>
            </a:r>
            <a:r>
              <a:rPr kumimoji="0" lang="tr-TR" altLang="tr-TR" sz="900" b="0" i="0" u="none" strike="noStrike" cap="none" normalizeH="0" baseline="0" smtClean="0">
                <a:ln>
                  <a:noFill/>
                </a:ln>
                <a:solidFill>
                  <a:srgbClr val="6600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Çoğu hücre içi fosfat, protein ve </a:t>
            </a:r>
            <a:r>
              <a:rPr kumimoji="0" lang="tr-TR" altLang="tr-TR" sz="900" b="1" i="1" u="none" strike="noStrike" cap="none" normalizeH="0" baseline="0" smtClean="0">
                <a:ln>
                  <a:noFill/>
                </a:ln>
                <a:solidFill>
                  <a:srgbClr val="6600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lipitlerle</a:t>
            </a:r>
            <a:r>
              <a:rPr kumimoji="0" lang="tr-TR" altLang="tr-TR" sz="900" b="0" i="0" u="none" strike="noStrike" cap="none" normalizeH="0" baseline="0" smtClean="0">
                <a:ln>
                  <a:noFill/>
                </a:ln>
                <a:solidFill>
                  <a:srgbClr val="6600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 ya kompleks kurmuştur ya da onlara bağlıdır. Fosfat iyonları değişik moleküllerden eklenip çıkartılabilinir.</a:t>
            </a:r>
            <a:r>
              <a:rPr kumimoji="0" lang="tr-TR" altLang="tr-TR" sz="900" b="0" i="0" u="none" strike="noStrike" cap="none" normalizeH="0" baseline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kumimoji="0" lang="tr-TR" altLang="tr-TR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63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500285" y="1052712"/>
            <a:ext cx="756084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tr-TR" sz="1600" smtClean="0"/>
              <a:t>The </a:t>
            </a:r>
            <a:r>
              <a:rPr lang="tr-TR" sz="1600" dirty="0" err="1" smtClean="0"/>
              <a:t>major</a:t>
            </a:r>
            <a:r>
              <a:rPr lang="tr-TR" sz="1600" dirty="0" smtClean="0"/>
              <a:t> </a:t>
            </a:r>
            <a:r>
              <a:rPr lang="tr-TR" sz="1600" dirty="0" err="1" smtClean="0"/>
              <a:t>regulator</a:t>
            </a:r>
            <a:r>
              <a:rPr lang="tr-TR" sz="1600" dirty="0" smtClean="0"/>
              <a:t> of </a:t>
            </a:r>
            <a:r>
              <a:rPr lang="tr-TR" sz="1600" err="1" smtClean="0"/>
              <a:t>phosphate</a:t>
            </a:r>
            <a:r>
              <a:rPr lang="tr-TR" sz="1600" smtClean="0"/>
              <a:t> absorbtion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tr-TR" sz="1600" smtClean="0"/>
              <a:t>First </a:t>
            </a:r>
            <a:r>
              <a:rPr lang="tr-TR" sz="1600" dirty="0" err="1" smtClean="0"/>
              <a:t>regulator</a:t>
            </a:r>
            <a:r>
              <a:rPr lang="tr-TR" sz="1600" dirty="0" smtClean="0"/>
              <a:t> of </a:t>
            </a:r>
            <a:r>
              <a:rPr lang="tr-TR" sz="1600" dirty="0" err="1" smtClean="0"/>
              <a:t>renal</a:t>
            </a:r>
            <a:r>
              <a:rPr lang="tr-TR" sz="1600" dirty="0" smtClean="0"/>
              <a:t> </a:t>
            </a:r>
            <a:r>
              <a:rPr lang="tr-TR" sz="1600" err="1" smtClean="0"/>
              <a:t>phosphate</a:t>
            </a:r>
            <a:r>
              <a:rPr lang="tr-TR" sz="1600" smtClean="0"/>
              <a:t> absorbtion</a:t>
            </a:r>
            <a:endParaRPr lang="tr-TR" sz="16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tr-TR" sz="1600" smtClean="0"/>
              <a:t>It </a:t>
            </a:r>
            <a:r>
              <a:rPr lang="tr-TR" sz="1600" dirty="0" err="1" smtClean="0"/>
              <a:t>decreases</a:t>
            </a:r>
            <a:r>
              <a:rPr lang="tr-TR" sz="1600" dirty="0" smtClean="0"/>
              <a:t> </a:t>
            </a:r>
            <a:r>
              <a:rPr lang="tr-TR" sz="1600" dirty="0" err="1" smtClean="0"/>
              <a:t>renal</a:t>
            </a:r>
            <a:r>
              <a:rPr lang="tr-TR" sz="1600" dirty="0" smtClean="0"/>
              <a:t> </a:t>
            </a:r>
            <a:r>
              <a:rPr lang="tr-TR" sz="1600" dirty="0" err="1" smtClean="0"/>
              <a:t>phosphate</a:t>
            </a:r>
            <a:r>
              <a:rPr lang="tr-TR" sz="1600" dirty="0" smtClean="0"/>
              <a:t> </a:t>
            </a:r>
            <a:r>
              <a:rPr lang="tr-TR" sz="1600" dirty="0" err="1" smtClean="0"/>
              <a:t>absorbtion</a:t>
            </a:r>
            <a:r>
              <a:rPr lang="tr-TR" sz="1600" dirty="0" smtClean="0"/>
              <a:t> (</a:t>
            </a:r>
            <a:r>
              <a:rPr lang="tr-TR" sz="1600" err="1" smtClean="0"/>
              <a:t>proximal</a:t>
            </a:r>
            <a:r>
              <a:rPr lang="tr-TR" sz="1600" smtClean="0"/>
              <a:t> tubes)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tr-TR" sz="1600" smtClean="0"/>
              <a:t>It </a:t>
            </a:r>
            <a:r>
              <a:rPr lang="tr-TR" sz="1600" dirty="0" err="1" smtClean="0">
                <a:solidFill>
                  <a:srgbClr val="FF3300"/>
                </a:solidFill>
              </a:rPr>
              <a:t>increases</a:t>
            </a:r>
            <a:r>
              <a:rPr lang="tr-TR" sz="1600" dirty="0" smtClean="0">
                <a:solidFill>
                  <a:srgbClr val="FF3300"/>
                </a:solidFill>
              </a:rPr>
              <a:t> </a:t>
            </a:r>
            <a:r>
              <a:rPr lang="tr-TR" sz="1600" dirty="0" err="1" smtClean="0">
                <a:solidFill>
                  <a:srgbClr val="FF3300"/>
                </a:solidFill>
              </a:rPr>
              <a:t>phosphate</a:t>
            </a:r>
            <a:r>
              <a:rPr lang="tr-TR" sz="1600" dirty="0" smtClean="0">
                <a:solidFill>
                  <a:srgbClr val="FF3300"/>
                </a:solidFill>
              </a:rPr>
              <a:t> </a:t>
            </a:r>
            <a:r>
              <a:rPr lang="tr-TR" sz="1600" dirty="0" err="1" smtClean="0">
                <a:solidFill>
                  <a:srgbClr val="FF3300"/>
                </a:solidFill>
              </a:rPr>
              <a:t>excreation</a:t>
            </a:r>
            <a:r>
              <a:rPr lang="tr-TR" sz="1600" dirty="0" smtClean="0">
                <a:solidFill>
                  <a:srgbClr val="FF3300"/>
                </a:solidFill>
              </a:rPr>
              <a:t> </a:t>
            </a:r>
            <a:r>
              <a:rPr lang="tr-TR" sz="1600" err="1" smtClean="0">
                <a:solidFill>
                  <a:srgbClr val="FF3300"/>
                </a:solidFill>
              </a:rPr>
              <a:t>via</a:t>
            </a:r>
            <a:r>
              <a:rPr lang="tr-TR" sz="1600" smtClean="0">
                <a:solidFill>
                  <a:srgbClr val="FF3300"/>
                </a:solidFill>
              </a:rPr>
              <a:t> urine</a:t>
            </a:r>
            <a:endParaRPr lang="tr-TR" sz="1600" dirty="0">
              <a:solidFill>
                <a:srgbClr val="FF33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tr-TR" sz="1600" smtClean="0"/>
              <a:t>It </a:t>
            </a:r>
            <a:r>
              <a:rPr lang="en-US" sz="1600" dirty="0" smtClean="0">
                <a:solidFill>
                  <a:srgbClr val="FF3300"/>
                </a:solidFill>
              </a:rPr>
              <a:t>enhances </a:t>
            </a:r>
            <a:r>
              <a:rPr lang="en-US" sz="1600" dirty="0">
                <a:solidFill>
                  <a:srgbClr val="FF3300"/>
                </a:solidFill>
              </a:rPr>
              <a:t>the uptake of phosphate from the intestine and bones </a:t>
            </a:r>
            <a:r>
              <a:rPr lang="en-US" sz="1600" dirty="0"/>
              <a:t>into the </a:t>
            </a:r>
            <a:r>
              <a:rPr lang="en-US" sz="1600"/>
              <a:t>blood. </a:t>
            </a:r>
            <a:endParaRPr lang="tr-TR" sz="1600" smtClean="0"/>
          </a:p>
          <a:p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791766" y="593626"/>
            <a:ext cx="24673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u="sng">
                <a:solidFill>
                  <a:srgbClr val="7030A0"/>
                </a:solidFill>
              </a:rPr>
              <a:t>Paratyhroid hormone: </a:t>
            </a:r>
          </a:p>
        </p:txBody>
      </p:sp>
      <p:sp>
        <p:nvSpPr>
          <p:cNvPr id="4" name="Dikdörtgen 3"/>
          <p:cNvSpPr/>
          <p:nvPr/>
        </p:nvSpPr>
        <p:spPr>
          <a:xfrm>
            <a:off x="356269" y="3659910"/>
            <a:ext cx="784887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tr-TR" sz="1600"/>
              <a:t>I</a:t>
            </a:r>
            <a:r>
              <a:rPr lang="tr-TR" sz="1600" smtClean="0"/>
              <a:t>ncreases calcium and phosphate absorbtion  from intestine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smtClean="0"/>
              <a:t>The absorption of phosphate is not as dependent on vitamin D as is that of calcium. </a:t>
            </a:r>
            <a:endParaRPr lang="tr-TR" sz="1600" smtClean="0"/>
          </a:p>
          <a:p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500285" y="3207584"/>
            <a:ext cx="19117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u="sng" smtClean="0">
                <a:solidFill>
                  <a:srgbClr val="7030A0"/>
                </a:solidFill>
              </a:rPr>
              <a:t>Calcitriol (Vit D);</a:t>
            </a:r>
            <a:r>
              <a:rPr lang="tr-TR" u="sng" smtClean="0"/>
              <a:t> </a:t>
            </a:r>
            <a:endParaRPr lang="tr-TR" u="sng"/>
          </a:p>
        </p:txBody>
      </p:sp>
    </p:spTree>
    <p:extLst>
      <p:ext uri="{BB962C8B-B14F-4D97-AF65-F5344CB8AC3E}">
        <p14:creationId xmlns:p14="http://schemas.microsoft.com/office/powerpoint/2010/main" val="6798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151806" y="1529730"/>
            <a:ext cx="5724475" cy="628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05000"/>
              </a:lnSpc>
              <a:spcBef>
                <a:spcPct val="15000"/>
              </a:spcBef>
              <a:buFont typeface="Wingdings" panose="05000000000000000000" pitchFamily="2" charset="2"/>
              <a:buChar char="Ø"/>
            </a:pPr>
            <a:r>
              <a:rPr lang="tr-TR" altLang="zh-CN" sz="1600" dirty="0" err="1" smtClean="0"/>
              <a:t>Insulin</a:t>
            </a:r>
            <a:r>
              <a:rPr lang="tr-TR" altLang="zh-CN" sz="1600" dirty="0" smtClean="0"/>
              <a:t>, </a:t>
            </a:r>
            <a:r>
              <a:rPr lang="tr-TR" altLang="zh-CN" sz="1600" dirty="0" err="1" smtClean="0"/>
              <a:t>increases</a:t>
            </a:r>
            <a:r>
              <a:rPr lang="tr-TR" altLang="zh-CN" sz="1600" dirty="0" smtClean="0"/>
              <a:t> </a:t>
            </a:r>
            <a:r>
              <a:rPr lang="tr-TR" altLang="zh-CN" sz="1600" dirty="0" err="1"/>
              <a:t>renal</a:t>
            </a:r>
            <a:r>
              <a:rPr lang="tr-TR" altLang="zh-CN" sz="1600" dirty="0"/>
              <a:t> </a:t>
            </a:r>
            <a:r>
              <a:rPr lang="tr-TR" altLang="zh-CN" sz="1600" dirty="0" err="1" smtClean="0"/>
              <a:t>phosphate</a:t>
            </a:r>
            <a:r>
              <a:rPr lang="tr-TR" altLang="zh-CN" sz="1600" dirty="0" smtClean="0"/>
              <a:t> </a:t>
            </a:r>
            <a:r>
              <a:rPr lang="tr-TR" altLang="zh-CN" sz="1600" dirty="0" err="1" smtClean="0"/>
              <a:t>reabsorbtion</a:t>
            </a:r>
            <a:endParaRPr lang="tr-TR" altLang="zh-CN" sz="1600" dirty="0"/>
          </a:p>
          <a:p>
            <a:pPr eaLnBrk="1" hangingPunct="1">
              <a:lnSpc>
                <a:spcPct val="105000"/>
              </a:lnSpc>
              <a:spcBef>
                <a:spcPct val="15000"/>
              </a:spcBef>
              <a:buFont typeface="Wingdings" panose="05000000000000000000" pitchFamily="2" charset="2"/>
              <a:buChar char="Ø"/>
            </a:pPr>
            <a:r>
              <a:rPr lang="tr-TR" altLang="zh-CN" sz="1600" dirty="0" err="1" smtClean="0"/>
              <a:t>Ca:P</a:t>
            </a:r>
            <a:r>
              <a:rPr lang="tr-TR" altLang="zh-CN" sz="1600" dirty="0"/>
              <a:t> </a:t>
            </a:r>
            <a:r>
              <a:rPr lang="tr-TR" altLang="zh-CN" sz="1600" dirty="0" err="1" smtClean="0"/>
              <a:t>ratio</a:t>
            </a:r>
            <a:r>
              <a:rPr lang="tr-TR" altLang="zh-CN" sz="1600" dirty="0" smtClean="0"/>
              <a:t> 1:2-2:1; → </a:t>
            </a:r>
            <a:r>
              <a:rPr lang="tr-TR" altLang="zh-CN" sz="1600" dirty="0" err="1"/>
              <a:t>Ca</a:t>
            </a:r>
            <a:r>
              <a:rPr lang="tr-TR" altLang="zh-CN" sz="1600" dirty="0"/>
              <a:t> </a:t>
            </a:r>
            <a:r>
              <a:rPr lang="tr-TR" altLang="zh-CN" sz="1600" dirty="0" err="1" smtClean="0"/>
              <a:t>and</a:t>
            </a:r>
            <a:r>
              <a:rPr lang="tr-TR" altLang="zh-CN" sz="1600" dirty="0" smtClean="0"/>
              <a:t> </a:t>
            </a:r>
            <a:r>
              <a:rPr lang="tr-TR" altLang="zh-CN" sz="1600" dirty="0"/>
              <a:t>P </a:t>
            </a:r>
            <a:r>
              <a:rPr lang="tr-TR" altLang="zh-CN" sz="1600" dirty="0" err="1" smtClean="0"/>
              <a:t>absorbtion</a:t>
            </a:r>
            <a:r>
              <a:rPr lang="tr-TR" altLang="zh-CN" sz="1600" dirty="0" smtClean="0"/>
              <a:t> is optimum</a:t>
            </a:r>
            <a:endParaRPr lang="tr-TR" altLang="zh-CN" sz="1600" dirty="0"/>
          </a:p>
        </p:txBody>
      </p:sp>
    </p:spTree>
    <p:extLst>
      <p:ext uri="{BB962C8B-B14F-4D97-AF65-F5344CB8AC3E}">
        <p14:creationId xmlns:p14="http://schemas.microsoft.com/office/powerpoint/2010/main" val="41675241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Unvan 1"/>
          <p:cNvSpPr>
            <a:spLocks noGrp="1"/>
          </p:cNvSpPr>
          <p:nvPr>
            <p:ph type="title"/>
          </p:nvPr>
        </p:nvSpPr>
        <p:spPr>
          <a:xfrm>
            <a:off x="863774" y="398827"/>
            <a:ext cx="6553200" cy="752475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tr-TR" altLang="tr-TR" sz="2400" dirty="0" err="1" smtClean="0">
                <a:solidFill>
                  <a:srgbClr val="7030A0"/>
                </a:solidFill>
                <a:cs typeface="Arial" panose="020B0604020202020204" pitchFamily="34" charset="0"/>
              </a:rPr>
              <a:t>Hypophosphatemia</a:t>
            </a:r>
            <a:endParaRPr lang="tr-TR" altLang="tr-TR" sz="2400" dirty="0" smtClean="0">
              <a:solidFill>
                <a:srgbClr val="7030A0"/>
              </a:solidFill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4533" y="1562499"/>
            <a:ext cx="6234621" cy="3193227"/>
          </a:xfrm>
        </p:spPr>
        <p:txBody>
          <a:bodyPr rtlCol="0">
            <a:normAutofit/>
          </a:bodyPr>
          <a:lstStyle/>
          <a:p>
            <a:pPr>
              <a:buFont typeface="Wingdings" panose="05000000000000000000" pitchFamily="2" charset="2"/>
              <a:buChar char="v"/>
              <a:defRPr/>
            </a:pP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Phosphate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&lt; </a:t>
            </a:r>
            <a:r>
              <a:rPr lang="tr-TR" sz="1600" smtClean="0">
                <a:latin typeface="Arial" panose="020B0604020202020204" pitchFamily="34" charset="0"/>
                <a:cs typeface="Arial" panose="020B0604020202020204" pitchFamily="34" charset="0"/>
              </a:rPr>
              <a:t>2,5 mg/dl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tr-TR" sz="1600" smtClean="0">
                <a:latin typeface="Arial" panose="020B0604020202020204" pitchFamily="34" charset="0"/>
                <a:cs typeface="Arial" panose="020B0604020202020204" pitchFamily="34" charset="0"/>
              </a:rPr>
              <a:t>Reduction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tr-TR" sz="1600" err="1">
                <a:latin typeface="Arial" panose="020B0604020202020204" pitchFamily="34" charset="0"/>
                <a:cs typeface="Arial" panose="020B0604020202020204" pitchFamily="34" charset="0"/>
              </a:rPr>
              <a:t>intestinal</a:t>
            </a:r>
            <a:r>
              <a:rPr lang="tr-TR" sz="1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smtClean="0">
                <a:latin typeface="Arial" panose="020B0604020202020204" pitchFamily="34" charset="0"/>
                <a:cs typeface="Arial" panose="020B0604020202020204" pitchFamily="34" charset="0"/>
              </a:rPr>
              <a:t>absorbtion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tr-TR" sz="1600" smtClean="0">
                <a:latin typeface="Arial" panose="020B0604020202020204" pitchFamily="34" charset="0"/>
                <a:cs typeface="Arial" panose="020B0604020202020204" pitchFamily="34" charset="0"/>
              </a:rPr>
              <a:t>Increased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excretion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tr-TR" sz="1600" smtClean="0">
                <a:latin typeface="Arial" panose="020B0604020202020204" pitchFamily="34" charset="0"/>
                <a:cs typeface="Arial" panose="020B0604020202020204" pitchFamily="34" charset="0"/>
              </a:rPr>
              <a:t>urine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tr-TR" altLang="tr-TR" sz="1600" smtClean="0">
                <a:latin typeface="Arial" panose="020B0604020202020204" pitchFamily="34" charset="0"/>
                <a:cs typeface="Arial" panose="020B0604020202020204" pitchFamily="34" charset="0"/>
              </a:rPr>
              <a:t>Physical </a:t>
            </a:r>
            <a:r>
              <a:rPr lang="tr-TR" alt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effects</a:t>
            </a:r>
            <a:r>
              <a:rPr lang="tr-TR" alt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tr-TR" alt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rare</a:t>
            </a:r>
            <a:r>
              <a:rPr lang="tr-TR" altLang="tr-TR" sz="160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tr-TR" altLang="tr-TR" sz="16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tr-TR" sz="160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uncontrolled </a:t>
            </a: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diabetes</a:t>
            </a:r>
            <a:r>
              <a:rPr lang="tr-TR" sz="1600" smtClean="0">
                <a:latin typeface="Arial" panose="020B0604020202020204" pitchFamily="34" charset="0"/>
                <a:cs typeface="Arial" panose="020B0604020202020204" pitchFamily="34" charset="0"/>
              </a:rPr>
              <a:t> occurs acutely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Mild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hypophosphatemia occurs after 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kidney </a:t>
            </a: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transplantation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tr-TR" altLang="tr-TR" sz="1600" smtClean="0">
                <a:latin typeface="Arial" panose="020B0604020202020204" pitchFamily="34" charset="0"/>
                <a:cs typeface="Arial" panose="020B0604020202020204" pitchFamily="34" charset="0"/>
              </a:rPr>
              <a:t>Long-term </a:t>
            </a:r>
            <a:r>
              <a:rPr lang="tr-TR" alt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alcohol</a:t>
            </a:r>
            <a:r>
              <a:rPr lang="tr-TR" alt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r>
              <a:rPr lang="tr-TR" alt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alt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chronic</a:t>
            </a:r>
            <a:r>
              <a:rPr lang="tr-TR" alt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malnutrition</a:t>
            </a:r>
            <a:r>
              <a:rPr lang="tr-TR" alt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cause</a:t>
            </a:r>
            <a:r>
              <a:rPr lang="tr-TR" alt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reduction</a:t>
            </a:r>
            <a:r>
              <a:rPr lang="tr-TR" alt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of body </a:t>
            </a:r>
            <a:r>
              <a:rPr lang="tr-TR" alt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phosphate</a:t>
            </a:r>
            <a:r>
              <a:rPr lang="tr-TR" alt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levels</a:t>
            </a:r>
            <a:r>
              <a:rPr lang="tr-TR" alt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tr-TR" sz="2000" dirty="0" smtClean="0"/>
          </a:p>
          <a:p>
            <a:pPr>
              <a:defRPr/>
            </a:pPr>
            <a:endParaRPr lang="en-US" sz="2000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sz="2000" dirty="0"/>
          </a:p>
          <a:p>
            <a:pPr marL="0" indent="0" defTabSz="318623" eaLnBrk="1" fontAlgn="auto" hangingPunct="1">
              <a:spcBef>
                <a:spcPts val="697"/>
              </a:spcBef>
              <a:spcAft>
                <a:spcPts val="0"/>
              </a:spcAft>
              <a:buFont typeface="Wingdings 3" charset="2"/>
              <a:buNone/>
              <a:defRPr/>
            </a:pPr>
            <a:endParaRPr lang="tr-TR" sz="1394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-144338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8871" y="1562499"/>
            <a:ext cx="7079679" cy="319322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r-TR" sz="16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Reductions</a:t>
            </a:r>
            <a:r>
              <a:rPr lang="tr-TR" sz="1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serum </a:t>
            </a:r>
            <a:r>
              <a:rPr lang="tr-TR" sz="16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phosphorus</a:t>
            </a:r>
            <a:r>
              <a:rPr lang="tr-TR" sz="1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levels</a:t>
            </a:r>
            <a:r>
              <a:rPr lang="tr-TR" sz="1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seen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sz="16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rickets</a:t>
            </a:r>
            <a:r>
              <a:rPr lang="tr-TR" sz="1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1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hyperparathyroidism</a:t>
            </a:r>
            <a:r>
              <a:rPr lang="tr-TR" sz="160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tr-TR" sz="1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sz="16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endParaRPr lang="tr-TR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tr-TR" sz="1600" smtClean="0">
                <a:solidFill>
                  <a:srgbClr val="E375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Phosphourus Deficiency; </a:t>
            </a:r>
            <a:r>
              <a:rPr lang="tr-TR" sz="1600" smtClean="0">
                <a:latin typeface="Arial" panose="020B0604020202020204" pitchFamily="34" charset="0"/>
                <a:cs typeface="Arial" panose="020B0604020202020204" pitchFamily="34" charset="0"/>
              </a:rPr>
              <a:t>cause </a:t>
            </a:r>
            <a:r>
              <a:rPr lang="tr-TR" sz="1600" dirty="0" err="1">
                <a:solidFill>
                  <a:srgbClr val="0E72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osteomalacia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adults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0E72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rickets</a:t>
            </a:r>
            <a:r>
              <a:rPr lang="tr-TR" sz="1600" dirty="0">
                <a:solidFill>
                  <a:srgbClr val="0E72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children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Tx/>
              <a:buChar char="-"/>
            </a:pP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Absorption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phosphate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intestinal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diseases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such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tr-TR" sz="16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Crohn's</a:t>
            </a:r>
            <a:r>
              <a:rPr lang="tr-TR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r>
              <a:rPr lang="tr-TR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6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ulcerative</a:t>
            </a:r>
            <a:r>
              <a:rPr lang="tr-TR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colitis</a:t>
            </a:r>
            <a:r>
              <a:rPr lang="tr-TR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decreased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Chronic</a:t>
            </a:r>
            <a:r>
              <a:rPr lang="tr-TR" sz="1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diarrhea</a:t>
            </a:r>
            <a:r>
              <a:rPr lang="tr-TR" sz="1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can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cause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moderate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hypophophatemia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alt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25047593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altLang="tr-TR" smtClean="0"/>
          </a:p>
        </p:txBody>
      </p:sp>
      <p:sp>
        <p:nvSpPr>
          <p:cNvPr id="62467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rgbClr val="2D1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release of insulin after meals is </a:t>
            </a:r>
            <a:r>
              <a:rPr lang="en-US" sz="1600" dirty="0">
                <a:solidFill>
                  <a:srgbClr val="750B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main factor </a:t>
            </a:r>
            <a:r>
              <a:rPr lang="en-US" sz="1600" dirty="0">
                <a:solidFill>
                  <a:srgbClr val="2D1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entry of phosphate into the cell</a:t>
            </a:r>
            <a:r>
              <a:rPr lang="en-US" sz="1600">
                <a:solidFill>
                  <a:srgbClr val="2D1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tr-TR" sz="1600" smtClean="0">
              <a:solidFill>
                <a:srgbClr val="2D18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tr-TR" sz="1600" dirty="0" smtClean="0">
              <a:solidFill>
                <a:srgbClr val="2D18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  <a:r>
              <a:rPr lang="en-US" sz="16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hypophosphatemia is exacerbated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patients may experience </a:t>
            </a:r>
            <a:r>
              <a:rPr lang="en-US" sz="160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muscle </a:t>
            </a:r>
            <a:r>
              <a:rPr lang="en-US" sz="160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weakness</a:t>
            </a:r>
            <a:r>
              <a:rPr lang="tr-TR" sz="160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endParaRPr lang="tr-TR" sz="1600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600" smtClean="0">
                <a:solidFill>
                  <a:srgbClr val="F913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Chronic </a:t>
            </a:r>
            <a:r>
              <a:rPr lang="en-US" sz="1600" dirty="0">
                <a:solidFill>
                  <a:srgbClr val="F913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hypophosphatemia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(in patients with genetically modified phosphate deficiency) may be seen as a finding of curvature in the legs. </a:t>
            </a:r>
            <a:r>
              <a:rPr lang="en-US" sz="16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Bone pain, muscle weakness, skeletal deformities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are seen.</a:t>
            </a:r>
          </a:p>
          <a:p>
            <a:pPr marL="171450" indent="-171450">
              <a:buFontTx/>
              <a:buChar char="-"/>
            </a:pPr>
            <a:endParaRPr lang="tr-TR" altLang="tr-TR" sz="2000" dirty="0"/>
          </a:p>
          <a:p>
            <a:endParaRPr lang="tr-TR" altLang="tr-T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altLang="tr-TR" sz="2400" dirty="0">
                <a:solidFill>
                  <a:srgbClr val="7030A0"/>
                </a:solidFill>
                <a:cs typeface="Arial" panose="020B0604020202020204" pitchFamily="34" charset="0"/>
              </a:rPr>
              <a:t>HYPERPHOSPHATEMIA</a:t>
            </a:r>
          </a:p>
        </p:txBody>
      </p:sp>
      <p:sp>
        <p:nvSpPr>
          <p:cNvPr id="64515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Increase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 phosphate intake or increase in the release of 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cellular </a:t>
            </a: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phosphate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tr-TR" altLang="tr-TR" sz="1600" smtClean="0">
                <a:latin typeface="Arial" panose="020B0604020202020204" pitchFamily="34" charset="0"/>
                <a:cs typeface="Arial" panose="020B0604020202020204" pitchFamily="34" charset="0"/>
              </a:rPr>
              <a:t>Reduction </a:t>
            </a:r>
            <a:r>
              <a:rPr lang="tr-TR" altLang="tr-TR" sz="16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tr-TR" alt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renal</a:t>
            </a:r>
            <a:r>
              <a:rPr lang="tr-TR" alt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600" err="1">
                <a:latin typeface="Arial" panose="020B0604020202020204" pitchFamily="34" charset="0"/>
                <a:cs typeface="Arial" panose="020B0604020202020204" pitchFamily="34" charset="0"/>
              </a:rPr>
              <a:t>phosphate</a:t>
            </a:r>
            <a:r>
              <a:rPr lang="tr-TR" altLang="tr-TR" sz="1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600" smtClean="0">
                <a:latin typeface="Arial" panose="020B0604020202020204" pitchFamily="34" charset="0"/>
                <a:cs typeface="Arial" panose="020B0604020202020204" pitchFamily="34" charset="0"/>
              </a:rPr>
              <a:t>excretion</a:t>
            </a:r>
            <a:endParaRPr lang="tr-TR" alt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is seen in chronic nephritis and hypoparathyroidism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tr-TR" alt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tr-TR" altLang="tr-TR" sz="1600" smtClean="0">
                <a:latin typeface="Arial" panose="020B0604020202020204" pitchFamily="34" charset="0"/>
                <a:cs typeface="Arial" panose="020B0604020202020204" pitchFamily="34" charset="0"/>
              </a:rPr>
              <a:t>D vit </a:t>
            </a:r>
            <a:r>
              <a:rPr lang="tr-TR" alt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intoxication</a:t>
            </a:r>
            <a:r>
              <a:rPr lang="tr-TR" alt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tr-TR" altLang="tr-TR" dirty="0" smtClean="0"/>
          </a:p>
          <a:p>
            <a:endParaRPr lang="tr-TR" altLang="tr-TR" dirty="0" smtClean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04800" y="447675"/>
            <a:ext cx="2503190" cy="252632"/>
          </a:xfrm>
        </p:spPr>
        <p:txBody>
          <a:bodyPr rtlCol="0">
            <a:noAutofit/>
          </a:bodyPr>
          <a:lstStyle/>
          <a:p>
            <a:pPr defTabSz="318623" eaLnBrk="1" fontAlgn="auto" hangingPunct="1">
              <a:spcAft>
                <a:spcPts val="0"/>
              </a:spcAft>
              <a:defRPr/>
            </a:pPr>
            <a:r>
              <a:rPr lang="tr-TR" sz="2400" dirty="0" smtClean="0">
                <a:solidFill>
                  <a:srgbClr val="7030A0"/>
                </a:solidFill>
                <a:cs typeface="Arial" panose="020B0604020202020204" pitchFamily="34" charset="0"/>
              </a:rPr>
              <a:t>MAGNESIUM</a:t>
            </a:r>
            <a:endParaRPr lang="tr-TR" sz="2400" dirty="0">
              <a:solidFill>
                <a:srgbClr val="7030A0"/>
              </a:solidFill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715962" y="1318622"/>
            <a:ext cx="936625" cy="7921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99332" name="Metin kutusu 4"/>
          <p:cNvSpPr txBox="1">
            <a:spLocks noChangeArrowheads="1"/>
          </p:cNvSpPr>
          <p:nvPr/>
        </p:nvSpPr>
        <p:spPr bwMode="auto">
          <a:xfrm>
            <a:off x="679449" y="1391538"/>
            <a:ext cx="110490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dirty="0" smtClean="0"/>
              <a:t>BONE </a:t>
            </a:r>
            <a:r>
              <a:rPr lang="tr-TR" altLang="tr-TR" dirty="0"/>
              <a:t>(%53)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230940" y="1356737"/>
            <a:ext cx="3600450" cy="7921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99334" name="Metin kutusu 6"/>
          <p:cNvSpPr txBox="1">
            <a:spLocks noChangeArrowheads="1"/>
          </p:cNvSpPr>
          <p:nvPr/>
        </p:nvSpPr>
        <p:spPr bwMode="auto">
          <a:xfrm>
            <a:off x="2230940" y="1431668"/>
            <a:ext cx="33845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tr-TR" altLang="tr-TR" dirty="0" smtClean="0"/>
              <a:t>MUSCLE, OTHER TISSUES, SOFT TISSIES (%</a:t>
            </a:r>
            <a:r>
              <a:rPr lang="tr-TR" altLang="tr-TR" dirty="0"/>
              <a:t>46)</a:t>
            </a:r>
          </a:p>
        </p:txBody>
      </p:sp>
      <p:sp>
        <p:nvSpPr>
          <p:cNvPr id="8" name="Dikdörtgen 7"/>
          <p:cNvSpPr/>
          <p:nvPr/>
        </p:nvSpPr>
        <p:spPr>
          <a:xfrm>
            <a:off x="6367123" y="1353024"/>
            <a:ext cx="1985483" cy="10366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99336" name="Metin kutusu 8"/>
          <p:cNvSpPr txBox="1">
            <a:spLocks noChangeArrowheads="1"/>
          </p:cNvSpPr>
          <p:nvPr/>
        </p:nvSpPr>
        <p:spPr bwMode="auto">
          <a:xfrm>
            <a:off x="5988591" y="1189333"/>
            <a:ext cx="248585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tr-TR" altLang="tr-TR" dirty="0" smtClean="0"/>
              <a:t>                                       SERUM AND ERYTROCYTES</a:t>
            </a:r>
          </a:p>
          <a:p>
            <a:pPr algn="ctr"/>
            <a:r>
              <a:rPr lang="tr-TR" altLang="tr-TR" dirty="0" smtClean="0"/>
              <a:t>(%1)</a:t>
            </a:r>
            <a:endParaRPr lang="tr-TR" altLang="tr-TR" dirty="0"/>
          </a:p>
        </p:txBody>
      </p:sp>
      <p:sp>
        <p:nvSpPr>
          <p:cNvPr id="10" name="Dikdörtgen 9"/>
          <p:cNvSpPr/>
          <p:nvPr/>
        </p:nvSpPr>
        <p:spPr>
          <a:xfrm>
            <a:off x="1094728" y="2383631"/>
            <a:ext cx="4772025" cy="24018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99338" name="Metin kutusu 10"/>
          <p:cNvSpPr txBox="1">
            <a:spLocks noChangeArrowheads="1"/>
          </p:cNvSpPr>
          <p:nvPr/>
        </p:nvSpPr>
        <p:spPr bwMode="auto">
          <a:xfrm>
            <a:off x="2465388" y="2720975"/>
            <a:ext cx="1368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/>
              <a:t>SERUM</a:t>
            </a:r>
          </a:p>
        </p:txBody>
      </p:sp>
      <p:sp>
        <p:nvSpPr>
          <p:cNvPr id="99339" name="Metin kutusu 11"/>
          <p:cNvSpPr txBox="1">
            <a:spLocks noChangeArrowheads="1"/>
          </p:cNvSpPr>
          <p:nvPr/>
        </p:nvSpPr>
        <p:spPr bwMode="auto">
          <a:xfrm>
            <a:off x="1184275" y="3113088"/>
            <a:ext cx="414399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dirty="0" smtClean="0"/>
              <a:t>1/3 </a:t>
            </a:r>
            <a:r>
              <a:rPr lang="tr-TR" altLang="tr-TR" dirty="0" err="1" smtClean="0"/>
              <a:t>bound</a:t>
            </a:r>
            <a:r>
              <a:rPr lang="tr-TR" altLang="tr-TR" dirty="0" smtClean="0"/>
              <a:t> </a:t>
            </a:r>
            <a:r>
              <a:rPr lang="tr-TR" altLang="tr-TR" err="1" smtClean="0"/>
              <a:t>to</a:t>
            </a:r>
            <a:r>
              <a:rPr lang="tr-TR" altLang="tr-TR" smtClean="0"/>
              <a:t> albumin</a:t>
            </a:r>
            <a:endParaRPr lang="tr-TR" altLang="tr-TR" dirty="0"/>
          </a:p>
          <a:p>
            <a:r>
              <a:rPr lang="tr-TR" altLang="tr-TR" dirty="0"/>
              <a:t>2/3</a:t>
            </a:r>
          </a:p>
        </p:txBody>
      </p:sp>
      <p:cxnSp>
        <p:nvCxnSpPr>
          <p:cNvPr id="14" name="Düz Ok Bağlayıcısı 13"/>
          <p:cNvCxnSpPr/>
          <p:nvPr/>
        </p:nvCxnSpPr>
        <p:spPr>
          <a:xfrm>
            <a:off x="1784350" y="3584575"/>
            <a:ext cx="57626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Düz Ok Bağlayıcısı 15"/>
          <p:cNvCxnSpPr/>
          <p:nvPr/>
        </p:nvCxnSpPr>
        <p:spPr>
          <a:xfrm>
            <a:off x="1727200" y="3702050"/>
            <a:ext cx="504825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342" name="Metin kutusu 16"/>
          <p:cNvSpPr txBox="1">
            <a:spLocks noChangeArrowheads="1"/>
          </p:cNvSpPr>
          <p:nvPr/>
        </p:nvSpPr>
        <p:spPr bwMode="auto">
          <a:xfrm>
            <a:off x="2447925" y="3440113"/>
            <a:ext cx="30243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dirty="0"/>
              <a:t>%61 </a:t>
            </a:r>
            <a:r>
              <a:rPr lang="tr-TR" altLang="tr-TR" dirty="0" err="1" smtClean="0"/>
              <a:t>free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or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ionized</a:t>
            </a:r>
            <a:r>
              <a:rPr lang="tr-TR" altLang="tr-TR" dirty="0" smtClean="0"/>
              <a:t> </a:t>
            </a:r>
            <a:endParaRPr lang="tr-TR" altLang="tr-TR" dirty="0"/>
          </a:p>
        </p:txBody>
      </p:sp>
      <p:sp>
        <p:nvSpPr>
          <p:cNvPr id="99343" name="Metin kutusu 17"/>
          <p:cNvSpPr txBox="1">
            <a:spLocks noChangeArrowheads="1"/>
          </p:cNvSpPr>
          <p:nvPr/>
        </p:nvSpPr>
        <p:spPr bwMode="auto">
          <a:xfrm>
            <a:off x="2416175" y="3951288"/>
            <a:ext cx="27368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dirty="0"/>
              <a:t>%5 </a:t>
            </a:r>
            <a:r>
              <a:rPr lang="tr-TR" altLang="tr-TR" dirty="0" smtClean="0"/>
              <a:t>is </a:t>
            </a:r>
            <a:r>
              <a:rPr lang="tr-TR" altLang="tr-TR" dirty="0" err="1" smtClean="0"/>
              <a:t>complex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with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other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ions</a:t>
            </a:r>
            <a:r>
              <a:rPr lang="tr-TR" altLang="tr-TR" dirty="0" smtClean="0"/>
              <a:t> ( </a:t>
            </a:r>
            <a:r>
              <a:rPr lang="tr-TR" altLang="tr-TR" dirty="0" err="1" smtClean="0"/>
              <a:t>phosphate</a:t>
            </a:r>
            <a:r>
              <a:rPr lang="tr-TR" altLang="tr-TR" dirty="0" smtClean="0"/>
              <a:t>, </a:t>
            </a:r>
            <a:r>
              <a:rPr lang="tr-TR" altLang="tr-TR" dirty="0" err="1" smtClean="0"/>
              <a:t>citrate</a:t>
            </a:r>
            <a:r>
              <a:rPr lang="tr-TR" altLang="tr-TR" dirty="0" smtClean="0"/>
              <a:t>)</a:t>
            </a:r>
            <a:endParaRPr lang="tr-TR" altLang="tr-TR" dirty="0"/>
          </a:p>
        </p:txBody>
      </p:sp>
      <p:sp>
        <p:nvSpPr>
          <p:cNvPr id="4" name="Dikdörtgen 3"/>
          <p:cNvSpPr/>
          <p:nvPr/>
        </p:nvSpPr>
        <p:spPr>
          <a:xfrm>
            <a:off x="3028950" y="-48915"/>
            <a:ext cx="424815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FF6699"/>
                </a:solidFill>
              </a:rPr>
              <a:t>In the intracellular environment, the second most common ion</a:t>
            </a:r>
            <a:endParaRPr lang="tr-TR" dirty="0">
              <a:solidFill>
                <a:srgbClr val="FF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29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47750" y="9112"/>
            <a:ext cx="6553200" cy="1066800"/>
          </a:xfrm>
        </p:spPr>
        <p:txBody>
          <a:bodyPr rtlCol="0">
            <a:noAutofit/>
          </a:bodyPr>
          <a:lstStyle/>
          <a:p>
            <a:pPr defTabSz="318623" eaLnBrk="1" fontAlgn="auto" hangingPunct="1">
              <a:spcAft>
                <a:spcPts val="0"/>
              </a:spcAft>
              <a:defRPr/>
            </a:pPr>
            <a:r>
              <a:rPr lang="tr-TR" sz="2400" dirty="0" err="1" smtClean="0">
                <a:solidFill>
                  <a:srgbClr val="7030A0"/>
                </a:solidFill>
                <a:cs typeface="Arial" panose="020B0604020202020204" pitchFamily="34" charset="0"/>
              </a:rPr>
              <a:t>Functions</a:t>
            </a:r>
            <a:r>
              <a:rPr lang="tr-TR" sz="2400" dirty="0" smtClean="0">
                <a:solidFill>
                  <a:srgbClr val="7030A0"/>
                </a:solidFill>
                <a:cs typeface="Arial" panose="020B0604020202020204" pitchFamily="34" charset="0"/>
              </a:rPr>
              <a:t> of </a:t>
            </a:r>
            <a:r>
              <a:rPr lang="tr-TR" sz="2400" dirty="0" err="1" smtClean="0">
                <a:solidFill>
                  <a:srgbClr val="7030A0"/>
                </a:solidFill>
                <a:cs typeface="Arial" panose="020B0604020202020204" pitchFamily="34" charset="0"/>
              </a:rPr>
              <a:t>Magnesium</a:t>
            </a:r>
            <a:endParaRPr lang="tr-TR" sz="2400" dirty="0">
              <a:solidFill>
                <a:srgbClr val="7030A0"/>
              </a:solidFill>
              <a:cs typeface="Arial" panose="020B0604020202020204" pitchFamily="34" charset="0"/>
            </a:endParaRPr>
          </a:p>
        </p:txBody>
      </p:sp>
      <p:sp>
        <p:nvSpPr>
          <p:cNvPr id="100355" name="İçerik Yer Tutucusu 2"/>
          <p:cNvSpPr>
            <a:spLocks noGrp="1"/>
          </p:cNvSpPr>
          <p:nvPr>
            <p:ph idx="1"/>
          </p:nvPr>
        </p:nvSpPr>
        <p:spPr>
          <a:xfrm>
            <a:off x="791766" y="1529730"/>
            <a:ext cx="7296150" cy="319405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anose="05000000000000000000" pitchFamily="2" charset="2"/>
              <a:buChar char="v"/>
              <a:defRPr/>
            </a:pPr>
            <a:r>
              <a:rPr lang="tr-TR" altLang="tr-TR" sz="1800" dirty="0" err="1">
                <a:latin typeface="Arial" panose="020B0604020202020204" pitchFamily="34" charset="0"/>
                <a:cs typeface="Arial" panose="020B0604020202020204" pitchFamily="34" charset="0"/>
              </a:rPr>
              <a:t>Energy</a:t>
            </a:r>
            <a:r>
              <a:rPr lang="tr-TR" altLang="tr-T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cs typeface="Arial" panose="020B0604020202020204" pitchFamily="34" charset="0"/>
              </a:rPr>
              <a:t>production</a:t>
            </a:r>
            <a:r>
              <a:rPr lang="tr-TR" altLang="tr-TR" sz="1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tr-TR" altLang="tr-TR" sz="1800">
                <a:latin typeface="Arial" panose="020B0604020202020204" pitchFamily="34" charset="0"/>
                <a:cs typeface="Arial" panose="020B0604020202020204" pitchFamily="34" charset="0"/>
              </a:rPr>
              <a:t>Mg-ATP</a:t>
            </a:r>
            <a:r>
              <a:rPr lang="tr-TR" altLang="tr-TR" sz="180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tr-TR" alt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v"/>
              <a:defRPr/>
            </a:pPr>
            <a:r>
              <a:rPr lang="tr-TR" altLang="tr-TR" sz="1800" dirty="0">
                <a:latin typeface="Arial" panose="020B0604020202020204" pitchFamily="34" charset="0"/>
                <a:cs typeface="Arial" panose="020B0604020202020204" pitchFamily="34" charset="0"/>
              </a:rPr>
              <a:t>Cell </a:t>
            </a:r>
            <a:r>
              <a:rPr lang="tr-TR" altLang="tr-TR" sz="1800" dirty="0" err="1">
                <a:latin typeface="Arial" panose="020B0604020202020204" pitchFamily="34" charset="0"/>
                <a:cs typeface="Arial" panose="020B0604020202020204" pitchFamily="34" charset="0"/>
              </a:rPr>
              <a:t>membrane</a:t>
            </a:r>
            <a:r>
              <a:rPr lang="tr-TR" altLang="tr-T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cs typeface="Arial" panose="020B0604020202020204" pitchFamily="34" charset="0"/>
              </a:rPr>
              <a:t>stabilization</a:t>
            </a:r>
            <a:endParaRPr lang="tr-TR" alt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v"/>
              <a:defRPr/>
            </a:pPr>
            <a:r>
              <a:rPr lang="tr-TR" altLang="tr-TR" sz="1800" dirty="0">
                <a:latin typeface="Arial" panose="020B0604020202020204" pitchFamily="34" charset="0"/>
                <a:cs typeface="Arial" panose="020B0604020202020204" pitchFamily="34" charset="0"/>
              </a:rPr>
              <a:t>DNA, RNA </a:t>
            </a:r>
            <a:r>
              <a:rPr lang="tr-TR" altLang="tr-TR" sz="18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altLang="tr-TR" sz="1800" dirty="0">
                <a:latin typeface="Arial" panose="020B0604020202020204" pitchFamily="34" charset="0"/>
                <a:cs typeface="Arial" panose="020B0604020202020204" pitchFamily="34" charset="0"/>
              </a:rPr>
              <a:t> protein </a:t>
            </a:r>
            <a:r>
              <a:rPr lang="tr-TR" altLang="tr-TR" sz="1800" dirty="0" err="1">
                <a:latin typeface="Arial" panose="020B0604020202020204" pitchFamily="34" charset="0"/>
                <a:cs typeface="Arial" panose="020B0604020202020204" pitchFamily="34" charset="0"/>
              </a:rPr>
              <a:t>synthesis</a:t>
            </a:r>
            <a:endParaRPr lang="tr-TR" alt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v"/>
              <a:defRPr/>
            </a:pPr>
            <a:r>
              <a:rPr lang="en-US" sz="1800" smtClean="0">
                <a:latin typeface="Arial" panose="020B0604020202020204" pitchFamily="34" charset="0"/>
                <a:cs typeface="Arial" panose="020B0604020202020204" pitchFamily="34" charset="0"/>
              </a:rPr>
              <a:t>Many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enzymes involved in carbohydrate and lipid synthesis require Mg for their </a:t>
            </a: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lang="en-US" sz="180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18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It is necessary for active transport of potassium and calcium throughout the membrane. </a:t>
            </a:r>
            <a:r>
              <a:rPr lang="en-US" sz="1800" b="1" spc="-35">
                <a:solidFill>
                  <a:srgbClr val="7030A0"/>
                </a:solidFill>
              </a:rPr>
              <a:t>(Na-K ATPase, Calcium-ATPase</a:t>
            </a:r>
            <a:r>
              <a:rPr lang="tr-TR" sz="1800" b="1" spc="-35">
                <a:solidFill>
                  <a:srgbClr val="7030A0"/>
                </a:solidFill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Cell signaling </a:t>
            </a: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(Protein phosphorylation and formation of cell signaling molecules)</a:t>
            </a:r>
            <a:endParaRPr lang="tr-TR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sz="1800">
                <a:latin typeface="Arial" panose="020B0604020202020204" pitchFamily="34" charset="0"/>
                <a:cs typeface="Arial" panose="020B0604020202020204" pitchFamily="34" charset="0"/>
              </a:rPr>
              <a:t>Cell </a:t>
            </a:r>
            <a:r>
              <a:rPr lang="tr-TR" sz="1800" smtClean="0">
                <a:latin typeface="Arial" panose="020B0604020202020204" pitchFamily="34" charset="0"/>
                <a:cs typeface="Arial" panose="020B0604020202020204" pitchFamily="34" charset="0"/>
              </a:rPr>
              <a:t>Migration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1800">
                <a:latin typeface="Arial" panose="020B0604020202020204" pitchFamily="34" charset="0"/>
                <a:cs typeface="Arial" panose="020B0604020202020204" pitchFamily="34" charset="0"/>
              </a:rPr>
              <a:t>Mg increases the insulin sensitivity in individuals with a risk of diabetes.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v"/>
              <a:defRPr/>
            </a:pPr>
            <a:endParaRPr lang="tr-TR" alt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  <a:defRPr/>
            </a:pPr>
            <a:endParaRPr lang="tr-TR" alt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  <a:defRPr/>
            </a:pPr>
            <a:endParaRPr lang="tr-TR" altLang="tr-TR" sz="1600" b="1" dirty="0" smtClean="0"/>
          </a:p>
          <a:p>
            <a:pPr marL="171450" indent="-171450">
              <a:buFontTx/>
              <a:buChar char="-"/>
              <a:defRPr/>
            </a:pPr>
            <a:endParaRPr lang="tr-TR" altLang="tr-TR" sz="2400" b="1" dirty="0" smtClean="0"/>
          </a:p>
          <a:p>
            <a:pPr marL="171450" indent="-171450">
              <a:buFontTx/>
              <a:buChar char="-"/>
              <a:defRPr/>
            </a:pPr>
            <a:endParaRPr lang="tr-TR" alt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97216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Unvan 1"/>
          <p:cNvSpPr>
            <a:spLocks noGrp="1"/>
          </p:cNvSpPr>
          <p:nvPr>
            <p:ph type="title"/>
          </p:nvPr>
        </p:nvSpPr>
        <p:spPr>
          <a:xfrm>
            <a:off x="629845" y="737642"/>
            <a:ext cx="6553916" cy="537089"/>
          </a:xfrm>
        </p:spPr>
        <p:txBody>
          <a:bodyPr/>
          <a:lstStyle/>
          <a:p>
            <a:r>
              <a:rPr lang="tr-TR" altLang="tr-TR" sz="2400" dirty="0" err="1" smtClean="0">
                <a:solidFill>
                  <a:srgbClr val="7030A0"/>
                </a:solidFill>
                <a:cs typeface="Arial" panose="020B0604020202020204" pitchFamily="34" charset="0"/>
              </a:rPr>
              <a:t>Hypomagnesemia</a:t>
            </a:r>
            <a:endParaRPr lang="en-US" altLang="tr-TR" sz="3200" b="1" dirty="0" smtClean="0">
              <a:solidFill>
                <a:srgbClr val="7030A0"/>
              </a:solidFill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47750" y="1529730"/>
            <a:ext cx="7310652" cy="319322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  <a:defRPr/>
            </a:pP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Many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Mg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deficiency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can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affect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Vit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D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calcium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homeostasis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tr-TR" sz="1600" b="1" u="sng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Magnesium</a:t>
            </a:r>
            <a:r>
              <a:rPr lang="tr-TR" sz="1600" b="1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b="1" u="sng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deficiency</a:t>
            </a:r>
            <a:r>
              <a:rPr lang="tr-TR" sz="1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related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cardiovascular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diseases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osteoporosis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metabolic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diseases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associated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hypertension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diabetes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tr-TR" sz="1600" b="1" u="sng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</a:t>
            </a:r>
            <a:r>
              <a:rPr lang="tr-TR" sz="1600" b="1" u="sng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tr-TR" sz="1600" b="1" u="sng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Weakness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fatigue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muscle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cramps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tetany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arrhythmia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seen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Tx/>
              <a:buChar char="-"/>
              <a:defRPr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tr-TR" alt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9455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İçerik Yer Tutucusu 2"/>
          <p:cNvSpPr>
            <a:spLocks noGrp="1"/>
          </p:cNvSpPr>
          <p:nvPr>
            <p:ph idx="1"/>
          </p:nvPr>
        </p:nvSpPr>
        <p:spPr>
          <a:xfrm>
            <a:off x="719758" y="1313706"/>
            <a:ext cx="7632848" cy="319405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tr-TR" alt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Excessive</a:t>
            </a:r>
            <a:r>
              <a:rPr lang="tr-TR" alt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intake</a:t>
            </a:r>
            <a:r>
              <a:rPr lang="tr-TR" alt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alt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certain</a:t>
            </a:r>
            <a:r>
              <a:rPr lang="tr-TR" alt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minerals</a:t>
            </a:r>
            <a:r>
              <a:rPr lang="tr-TR" alt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can </a:t>
            </a:r>
            <a:r>
              <a:rPr lang="tr-TR" alt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tr-TR" alt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6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disrupt</a:t>
            </a:r>
            <a:r>
              <a:rPr lang="tr-TR" altLang="tr-TR" sz="1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6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homeostatic</a:t>
            </a:r>
            <a:r>
              <a:rPr lang="tr-TR" altLang="tr-TR" sz="1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6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balance</a:t>
            </a:r>
            <a:r>
              <a:rPr lang="tr-TR" altLang="tr-TR" sz="1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alt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6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</a:t>
            </a:r>
            <a:r>
              <a:rPr lang="tr-TR" altLang="tr-TR" sz="1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6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altLang="tr-TR" sz="1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6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toxic</a:t>
            </a:r>
            <a:r>
              <a:rPr lang="tr-TR" altLang="tr-TR" sz="1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6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effects</a:t>
            </a:r>
            <a:r>
              <a:rPr lang="tr-TR" altLang="tr-TR" sz="1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tr-TR" altLang="tr-TR" sz="16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tr-TR" alt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example, </a:t>
            </a:r>
            <a:r>
              <a:rPr lang="en-US" sz="1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excess sodium intake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is associated with </a:t>
            </a:r>
            <a:r>
              <a:rPr lang="en-US" sz="1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blood pressure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excessive </a:t>
            </a:r>
            <a:r>
              <a:rPr lang="en-US" sz="160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iron </a:t>
            </a:r>
            <a:r>
              <a:rPr lang="tr-TR" sz="160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…….</a:t>
            </a:r>
            <a:r>
              <a:rPr lang="en-US" sz="160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liver </a:t>
            </a:r>
            <a:r>
              <a:rPr lang="en-US" sz="1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damage.</a:t>
            </a:r>
            <a:endParaRPr lang="tr-TR" altLang="tr-TR" sz="16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err="1">
                <a:solidFill>
                  <a:srgbClr val="7030A0"/>
                </a:solidFill>
                <a:cs typeface="Arial" panose="020B0604020202020204" pitchFamily="34" charset="0"/>
              </a:rPr>
              <a:t>Hypermagnesemia</a:t>
            </a:r>
            <a:r>
              <a:rPr lang="tr-TR" sz="2400" dirty="0">
                <a:solidFill>
                  <a:srgbClr val="7030A0"/>
                </a:solidFill>
                <a:cs typeface="Arial" panose="020B0604020202020204" pitchFamily="34" charset="0"/>
              </a:rPr>
              <a:t>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It is less common than hypomagnesemia</a:t>
            </a: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16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Decreased excretion 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(Chronic or acute renal damage, hypothyroidism, hypoaldosteronism) </a:t>
            </a:r>
            <a:endParaRPr lang="tr-TR" sz="16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60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Increased </a:t>
            </a:r>
            <a:r>
              <a:rPr lang="en-US" sz="16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intake </a:t>
            </a: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sz="1600" smtClean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of drugs containing Mg)</a:t>
            </a:r>
            <a:endParaRPr lang="tr-TR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8623" lvl="1" indent="0">
              <a:buNone/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9314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defTabSz="318623" eaLnBrk="1" fontAlgn="auto" hangingPunct="1">
              <a:spcAft>
                <a:spcPts val="0"/>
              </a:spcAft>
              <a:defRPr/>
            </a:pPr>
            <a:r>
              <a:rPr lang="tr-TR" sz="2927" dirty="0" smtClean="0">
                <a:solidFill>
                  <a:srgbClr val="7030A0"/>
                </a:solidFill>
              </a:rPr>
              <a:t>IRON(Fe)</a:t>
            </a:r>
            <a:endParaRPr lang="tr-TR" sz="2927" dirty="0">
              <a:solidFill>
                <a:srgbClr val="7030A0"/>
              </a:solidFill>
            </a:endParaRPr>
          </a:p>
        </p:txBody>
      </p:sp>
      <p:sp>
        <p:nvSpPr>
          <p:cNvPr id="77827" name="İçerik Yer Tutucusu 2"/>
          <p:cNvSpPr>
            <a:spLocks noGrp="1"/>
          </p:cNvSpPr>
          <p:nvPr>
            <p:ph idx="1"/>
          </p:nvPr>
        </p:nvSpPr>
        <p:spPr>
          <a:xfrm>
            <a:off x="768871" y="1562499"/>
            <a:ext cx="7367711" cy="3193227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sz="1600" err="1" smtClean="0"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  <a:r>
              <a:rPr lang="tr-TR" altLang="tr-TR" sz="1600" smtClean="0">
                <a:latin typeface="Arial" panose="020B0604020202020204" pitchFamily="34" charset="0"/>
                <a:cs typeface="Arial" panose="020B0604020202020204" pitchFamily="34" charset="0"/>
              </a:rPr>
              <a:t> element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Its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biological significance is due to its ability to bind to oxygen and to play a role in electron transfer reactions.</a:t>
            </a:r>
            <a:endParaRPr lang="tr-TR" altLang="tr-T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3" name="Metin kutusu 5"/>
          <p:cNvSpPr txBox="1">
            <a:spLocks noChangeArrowheads="1"/>
          </p:cNvSpPr>
          <p:nvPr/>
        </p:nvSpPr>
        <p:spPr bwMode="auto">
          <a:xfrm>
            <a:off x="769938" y="212725"/>
            <a:ext cx="3201774" cy="542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z="2927" spc="-35">
                <a:solidFill>
                  <a:srgbClr val="7030A0"/>
                </a:solidFill>
                <a:latin typeface="+mj-lt"/>
                <a:ea typeface="+mj-ea"/>
                <a:cs typeface="+mj-cs"/>
              </a:rPr>
              <a:t>IRON DISTRUBITION </a:t>
            </a:r>
            <a:endParaRPr lang="tr-TR" altLang="tr-TR" sz="2927" spc="-35" dirty="0">
              <a:solidFill>
                <a:srgbClr val="7030A0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2" name="İçerik Yer Tutucusu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1424163"/>
              </p:ext>
            </p:extLst>
          </p:nvPr>
        </p:nvGraphicFramePr>
        <p:xfrm>
          <a:off x="-1152450" y="1097682"/>
          <a:ext cx="6235700" cy="319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Metin kutusu 13"/>
          <p:cNvSpPr txBox="1"/>
          <p:nvPr/>
        </p:nvSpPr>
        <p:spPr>
          <a:xfrm>
            <a:off x="1007790" y="3113906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smtClean="0"/>
              <a:t>Hemoglobin %66</a:t>
            </a:r>
            <a:endParaRPr lang="tr-TR" sz="1600"/>
          </a:p>
        </p:txBody>
      </p:sp>
      <p:sp>
        <p:nvSpPr>
          <p:cNvPr id="15" name="Metin kutusu 14"/>
          <p:cNvSpPr txBox="1"/>
          <p:nvPr/>
        </p:nvSpPr>
        <p:spPr>
          <a:xfrm>
            <a:off x="3445670" y="2683339"/>
            <a:ext cx="6347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/>
              <a:t>Iron-sulphur clusters(&lt;1 %) Hem enzyme &lt; 1%</a:t>
            </a:r>
            <a:endParaRPr lang="tr-TR"/>
          </a:p>
        </p:txBody>
      </p:sp>
      <p:sp>
        <p:nvSpPr>
          <p:cNvPr id="16" name="Metin kutusu 15"/>
          <p:cNvSpPr txBox="1"/>
          <p:nvPr/>
        </p:nvSpPr>
        <p:spPr>
          <a:xfrm>
            <a:off x="3168030" y="3118203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/>
              <a:t>Myoglobin %6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716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Iron deficiency is a common problem </a:t>
            </a:r>
            <a:endParaRPr lang="tr-TR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Iron </a:t>
            </a:r>
            <a:r>
              <a:rPr lang="en-US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overload… .. damages the heart, liver and endocrine </a:t>
            </a:r>
            <a:r>
              <a:rPr lang="en-US" sz="1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organs</a:t>
            </a:r>
            <a:endParaRPr lang="tr-TR" sz="16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Ferrous </a:t>
            </a:r>
            <a:r>
              <a:rPr lang="en-US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iron ↑ free radical formation </a:t>
            </a:r>
            <a:endParaRPr lang="tr-TR" sz="16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Factors affecting dietary iron absorption and bioavailability are strictly controlled throughout the body.</a:t>
            </a:r>
            <a:r>
              <a:rPr lang="tr-TR" sz="1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tr-TR" sz="1600"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54109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İçerik Yer Tutucusu 2"/>
          <p:cNvSpPr>
            <a:spLocks noGrp="1"/>
          </p:cNvSpPr>
          <p:nvPr>
            <p:ph idx="1"/>
          </p:nvPr>
        </p:nvSpPr>
        <p:spPr>
          <a:xfrm>
            <a:off x="358775" y="1457325"/>
            <a:ext cx="5004696" cy="31940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Iron 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(Fe + 3) is carried by transferrin.</a:t>
            </a:r>
            <a:endParaRPr lang="tr-TR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tr-TR" altLang="tr-TR" sz="16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tr-TR" altLang="tr-TR" sz="1600" smtClean="0">
                <a:latin typeface="Arial" panose="020B0604020202020204" pitchFamily="34" charset="0"/>
                <a:cs typeface="Arial" panose="020B0604020202020204" pitchFamily="34" charset="0"/>
              </a:rPr>
              <a:t>Transferin contains two spesific iron binding regions.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iron</a:t>
            </a:r>
            <a:r>
              <a:rPr lang="tr-TR" sz="1600">
                <a:latin typeface="Arial" panose="020B0604020202020204" pitchFamily="34" charset="0"/>
                <a:cs typeface="Arial" panose="020B0604020202020204" pitchFamily="34" charset="0"/>
              </a:rPr>
              <a:t>-transferin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>
                <a:latin typeface="Arial" panose="020B0604020202020204" pitchFamily="34" charset="0"/>
                <a:cs typeface="Arial" panose="020B0604020202020204" pitchFamily="34" charset="0"/>
              </a:rPr>
              <a:t>complex 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enters the cell through the specific </a:t>
            </a: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receptor.</a:t>
            </a:r>
            <a:endParaRPr lang="tr-TR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tr-TR" sz="1600" smtClean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tr-TR" sz="1600">
                <a:latin typeface="Arial" panose="020B0604020202020204" pitchFamily="34" charset="0"/>
                <a:cs typeface="Arial" panose="020B0604020202020204" pitchFamily="34" charset="0"/>
              </a:rPr>
              <a:t>protects the cells from the toxic ffects of </a:t>
            </a:r>
            <a:r>
              <a:rPr lang="tr-TR" sz="1600" smtClean="0">
                <a:latin typeface="Arial" panose="020B0604020202020204" pitchFamily="34" charset="0"/>
                <a:cs typeface="Arial" panose="020B0604020202020204" pitchFamily="34" charset="0"/>
              </a:rPr>
              <a:t>iron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1600" smtClean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tr-TR" sz="1600">
                <a:latin typeface="Arial" panose="020B0604020202020204" pitchFamily="34" charset="0"/>
                <a:cs typeface="Arial" panose="020B0604020202020204" pitchFamily="34" charset="0"/>
              </a:rPr>
              <a:t>is snythesized in the </a:t>
            </a:r>
            <a:r>
              <a:rPr lang="tr-TR" sz="1600" smtClean="0">
                <a:latin typeface="Arial" panose="020B0604020202020204" pitchFamily="34" charset="0"/>
                <a:cs typeface="Arial" panose="020B0604020202020204" pitchFamily="34" charset="0"/>
              </a:rPr>
              <a:t>liver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1600" smtClean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tr-TR" altLang="tr-TR" sz="1600">
                <a:latin typeface="Arial" panose="020B0604020202020204" pitchFamily="34" charset="0"/>
                <a:cs typeface="Arial" panose="020B0604020202020204" pitchFamily="34" charset="0"/>
              </a:rPr>
              <a:t>distributes iron to tissues</a:t>
            </a:r>
          </a:p>
          <a:p>
            <a:pPr>
              <a:buFont typeface="Wingdings" panose="05000000000000000000" pitchFamily="2" charset="2"/>
              <a:buChar char="v"/>
            </a:pPr>
            <a:endParaRPr lang="tr-TR" sz="1800">
              <a:solidFill>
                <a:schemeClr val="tx1"/>
              </a:solidFill>
            </a:endParaRPr>
          </a:p>
        </p:txBody>
      </p:sp>
      <p:sp>
        <p:nvSpPr>
          <p:cNvPr id="132100" name="Metin kutusu 6"/>
          <p:cNvSpPr txBox="1">
            <a:spLocks noChangeArrowheads="1"/>
          </p:cNvSpPr>
          <p:nvPr/>
        </p:nvSpPr>
        <p:spPr bwMode="auto">
          <a:xfrm>
            <a:off x="1079500" y="665163"/>
            <a:ext cx="18277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z="2000" smtClean="0">
                <a:solidFill>
                  <a:srgbClr val="7030A0"/>
                </a:solidFill>
              </a:rPr>
              <a:t>TRANSFERIN</a:t>
            </a:r>
            <a:endParaRPr lang="tr-TR" altLang="tr-TR" sz="2000">
              <a:solidFill>
                <a:srgbClr val="7030A0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6048349" y="1601738"/>
            <a:ext cx="716863" cy="57606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Metin kutusu 2"/>
          <p:cNvSpPr txBox="1"/>
          <p:nvPr/>
        </p:nvSpPr>
        <p:spPr>
          <a:xfrm>
            <a:off x="6048349" y="1705104"/>
            <a:ext cx="628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/>
              <a:t>Fe</a:t>
            </a:r>
            <a:r>
              <a:rPr lang="tr-TR" baseline="30000"/>
              <a:t>+3</a:t>
            </a:r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6912446" y="1599228"/>
            <a:ext cx="716863" cy="57606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Metin kutusu 7"/>
          <p:cNvSpPr txBox="1"/>
          <p:nvPr/>
        </p:nvSpPr>
        <p:spPr>
          <a:xfrm>
            <a:off x="6912445" y="1702594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/>
              <a:t>Fe</a:t>
            </a:r>
            <a:r>
              <a:rPr lang="tr-TR" baseline="30000"/>
              <a:t>+3 </a:t>
            </a:r>
            <a:endParaRPr lang="tr-TR"/>
          </a:p>
        </p:txBody>
      </p:sp>
      <p:sp>
        <p:nvSpPr>
          <p:cNvPr id="4" name="5-Nokta Yıldız 3"/>
          <p:cNvSpPr/>
          <p:nvPr/>
        </p:nvSpPr>
        <p:spPr>
          <a:xfrm>
            <a:off x="6765212" y="1705104"/>
            <a:ext cx="147234" cy="544706"/>
          </a:xfrm>
          <a:prstGeom prst="star5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6" name="Düz Ok Bağlayıcısı 5"/>
          <p:cNvCxnSpPr/>
          <p:nvPr/>
        </p:nvCxnSpPr>
        <p:spPr>
          <a:xfrm flipV="1">
            <a:off x="6838829" y="1110457"/>
            <a:ext cx="0" cy="592137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Metin kutusu 8"/>
          <p:cNvSpPr txBox="1"/>
          <p:nvPr/>
        </p:nvSpPr>
        <p:spPr>
          <a:xfrm>
            <a:off x="6301181" y="775491"/>
            <a:ext cx="122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/>
              <a:t>Transferin</a:t>
            </a:r>
            <a:endParaRPr lang="tr-TR"/>
          </a:p>
        </p:txBody>
      </p:sp>
      <p:cxnSp>
        <p:nvCxnSpPr>
          <p:cNvPr id="12" name="Düz Bağlayıcı 11"/>
          <p:cNvCxnSpPr/>
          <p:nvPr/>
        </p:nvCxnSpPr>
        <p:spPr>
          <a:xfrm>
            <a:off x="5976339" y="2321818"/>
            <a:ext cx="1872209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Metin kutusu 12"/>
          <p:cNvSpPr txBox="1"/>
          <p:nvPr/>
        </p:nvSpPr>
        <p:spPr>
          <a:xfrm>
            <a:off x="5760318" y="2363731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/>
              <a:t>Transferin Receptor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071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altLang="tr-TR" smtClean="0"/>
          </a:p>
        </p:txBody>
      </p:sp>
      <p:sp>
        <p:nvSpPr>
          <p:cNvPr id="3" name="Dikdörtgen 2"/>
          <p:cNvSpPr/>
          <p:nvPr/>
        </p:nvSpPr>
        <p:spPr>
          <a:xfrm>
            <a:off x="575742" y="1322324"/>
            <a:ext cx="673258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tr-TR" altLang="tr-TR" sz="160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It is found in the form of </a:t>
            </a:r>
            <a:r>
              <a:rPr lang="tr-TR" altLang="tr-TR" sz="1600">
                <a:solidFill>
                  <a:srgbClr val="7030A0"/>
                </a:solidFill>
                <a:cs typeface="Arial" panose="020B0604020202020204" pitchFamily="34" charset="0"/>
              </a:rPr>
              <a:t>Hb</a:t>
            </a:r>
            <a:r>
              <a:rPr lang="tr-TR" altLang="tr-TR" sz="160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 in the structure of e</a:t>
            </a:r>
            <a:r>
              <a:rPr lang="tr-TR" altLang="tr-TR" sz="1600">
                <a:solidFill>
                  <a:srgbClr val="7030A0"/>
                </a:solidFill>
                <a:cs typeface="Arial" panose="020B0604020202020204" pitchFamily="34" charset="0"/>
              </a:rPr>
              <a:t>rythrocytes</a:t>
            </a:r>
            <a:r>
              <a:rPr lang="tr-TR" altLang="tr-TR" sz="160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 in the blood and </a:t>
            </a:r>
            <a:r>
              <a:rPr lang="tr-TR" altLang="tr-TR" sz="1600">
                <a:solidFill>
                  <a:srgbClr val="7030A0"/>
                </a:solidFill>
                <a:cs typeface="Arial" panose="020B0604020202020204" pitchFamily="34" charset="0"/>
              </a:rPr>
              <a:t>plasma</a:t>
            </a:r>
            <a:r>
              <a:rPr lang="tr-TR" altLang="tr-TR" sz="160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 in the structure of the </a:t>
            </a:r>
            <a:r>
              <a:rPr lang="tr-TR" altLang="tr-TR" sz="1600">
                <a:solidFill>
                  <a:srgbClr val="7030A0"/>
                </a:solidFill>
                <a:cs typeface="Arial" panose="020B0604020202020204" pitchFamily="34" charset="0"/>
              </a:rPr>
              <a:t>transferin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endParaRPr lang="tr-TR" altLang="tr-TR" sz="160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tr-TR" altLang="tr-TR" sz="160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It is transported in the form of </a:t>
            </a:r>
            <a:r>
              <a:rPr lang="tr-TR" altLang="tr-TR" sz="1600">
                <a:solidFill>
                  <a:srgbClr val="7030A0"/>
                </a:solidFill>
                <a:cs typeface="Arial" panose="020B0604020202020204" pitchFamily="34" charset="0"/>
              </a:rPr>
              <a:t>transferrin</a:t>
            </a:r>
            <a:r>
              <a:rPr lang="tr-TR" altLang="tr-TR" sz="160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, stored in the form of </a:t>
            </a:r>
            <a:r>
              <a:rPr lang="tr-TR" altLang="tr-TR" sz="1600">
                <a:solidFill>
                  <a:srgbClr val="7030A0"/>
                </a:solidFill>
                <a:cs typeface="Arial" panose="020B0604020202020204" pitchFamily="34" charset="0"/>
              </a:rPr>
              <a:t>ferritin</a:t>
            </a:r>
            <a:r>
              <a:rPr lang="tr-TR" altLang="tr-TR" sz="160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 or </a:t>
            </a:r>
            <a:r>
              <a:rPr lang="tr-TR" altLang="tr-TR" sz="1600">
                <a:solidFill>
                  <a:srgbClr val="7030A0"/>
                </a:solidFill>
                <a:cs typeface="Arial" panose="020B0604020202020204" pitchFamily="34" charset="0"/>
              </a:rPr>
              <a:t>hemosiderin.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en-US" sz="160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About </a:t>
            </a: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35 mg of iron undergoes turnover on a daily basis. </a:t>
            </a:r>
            <a:endParaRPr lang="tr-TR" sz="160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en-US" sz="160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Only </a:t>
            </a: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about 1 mg of iron is lost by skin epithelial cells, GI and urinary canals, and a small amount of erythrocyte is lost with urine and stool. </a:t>
            </a:r>
            <a:endParaRPr lang="tr-TR" sz="160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en-US" sz="160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Women </a:t>
            </a: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lose 20-40 mg of iron with the menstrual cycle</a:t>
            </a:r>
            <a:endParaRPr lang="tr-TR" sz="160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v"/>
            </a:pPr>
            <a:endParaRPr lang="tr-TR" altLang="tr-TR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61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sz="2400" smtClean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+mn-cs"/>
              </a:rPr>
              <a:t>ABSORBTION</a:t>
            </a:r>
            <a:endParaRPr lang="tr-TR" altLang="tr-TR" sz="2400" dirty="0">
              <a:solidFill>
                <a:srgbClr val="7030A0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428933" y="1529730"/>
            <a:ext cx="5616624" cy="9361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/>
              <a:t/>
            </a:r>
            <a:br>
              <a:rPr lang="tr-TR"/>
            </a:br>
            <a:r>
              <a:rPr lang="tr-TR"/>
              <a:t>Phytates, polyphenols, calcium, oxalic acid, animal proteins, inhibit iron absorption</a:t>
            </a:r>
          </a:p>
        </p:txBody>
      </p:sp>
      <p:sp>
        <p:nvSpPr>
          <p:cNvPr id="6" name="Dikdörtgen 5"/>
          <p:cNvSpPr/>
          <p:nvPr/>
        </p:nvSpPr>
        <p:spPr>
          <a:xfrm>
            <a:off x="500619" y="2825874"/>
            <a:ext cx="5616624" cy="9361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r-TR" altLang="tr-TR"/>
              <a:t>Ascorbic acid, low phosphate </a:t>
            </a:r>
            <a:r>
              <a:rPr lang="tr-TR" altLang="tr-TR" smtClean="0"/>
              <a:t>diet increases absorbtion </a:t>
            </a:r>
            <a:endParaRPr lang="tr-TR" altLang="tr-TR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71686" y="101318"/>
            <a:ext cx="65" cy="25456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1109" rIns="0" bIns="-1110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38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Unvan 1"/>
          <p:cNvSpPr>
            <a:spLocks noGrp="1"/>
          </p:cNvSpPr>
          <p:nvPr>
            <p:ph type="title"/>
          </p:nvPr>
        </p:nvSpPr>
        <p:spPr>
          <a:xfrm>
            <a:off x="575742" y="665634"/>
            <a:ext cx="6553200" cy="465138"/>
          </a:xfrm>
        </p:spPr>
        <p:txBody>
          <a:bodyPr>
            <a:normAutofit/>
          </a:bodyPr>
          <a:lstStyle/>
          <a:p>
            <a:r>
              <a:rPr lang="tr-TR" altLang="tr-TR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FUNCTIONS </a:t>
            </a:r>
            <a:r>
              <a:rPr lang="tr-TR" altLang="tr-TR" sz="240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IRON</a:t>
            </a:r>
            <a:endParaRPr lang="tr-TR" altLang="tr-TR" sz="24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459" name="İçerik Yer Tutucusu 2"/>
          <p:cNvSpPr>
            <a:spLocks noGrp="1"/>
          </p:cNvSpPr>
          <p:nvPr>
            <p:ph idx="1"/>
          </p:nvPr>
        </p:nvSpPr>
        <p:spPr>
          <a:xfrm>
            <a:off x="287338" y="1457325"/>
            <a:ext cx="8010525" cy="319405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r-TR" sz="1600" smtClean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found in the structure of many biologically important molecules. </a:t>
            </a:r>
            <a:endParaRPr lang="tr-TR" sz="16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600" b="1" i="1" smtClean="0">
                <a:solidFill>
                  <a:srgbClr val="750B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Hemoglobin</a:t>
            </a: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is the primary protein found in red blood cells, It is also an iron-containing molecule </a:t>
            </a:r>
            <a:endParaRPr lang="tr-TR" sz="16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600" b="1" i="1">
                <a:solidFill>
                  <a:srgbClr val="750B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Myoglobin</a:t>
            </a: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is responsible for the transport and short-term storage of oxygen in muscle cells, It provides oxygen support to working </a:t>
            </a: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muscles.</a:t>
            </a:r>
            <a:endParaRPr lang="tr-TR" sz="16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600" b="1" i="1">
                <a:solidFill>
                  <a:srgbClr val="750B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Cytochrome C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 is the mobile component of ETS. They are conjugated proteins. </a:t>
            </a:r>
            <a:endParaRPr lang="tr-TR" sz="16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They 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contain both the group containing the porphyrin ring and the iron </a:t>
            </a: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atom.</a:t>
            </a:r>
            <a:endParaRPr lang="tr-TR" sz="16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Cytochromes 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are enzymes that contain both and play important roles in mitochondrial electron transport</a:t>
            </a: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16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1">
                <a:solidFill>
                  <a:srgbClr val="750B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Cytochrome p450 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enzymes metabolize toxic compounds in the liver (drugs, endogenous metabolism products such as fatty acids, steroids, vitamins A, K, bilurubin)</a:t>
            </a:r>
            <a:endParaRPr lang="tr-TR" altLang="tr-T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08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altLang="tr-TR" sz="200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FUNCTIONS OF </a:t>
            </a:r>
            <a:r>
              <a:rPr lang="tr-TR" altLang="tr-TR" sz="200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IRON</a:t>
            </a:r>
            <a:endParaRPr lang="tr-TR" sz="200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8871" y="1562499"/>
            <a:ext cx="7151687" cy="3193227"/>
          </a:xfrm>
        </p:spPr>
        <p:txBody>
          <a:bodyPr>
            <a:normAutofit/>
          </a:bodyPr>
          <a:lstStyle/>
          <a:p>
            <a:pPr lvl="0" defTabSz="91440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lang="tr-TR" sz="1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tr-TR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found in the structure of Fe-S proteins. (Succinate dehydrogenase, isocitrate dehydrogenase, NADH dehydrogenase) </a:t>
            </a:r>
            <a:endParaRPr lang="tr-TR" sz="16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lang="tr-TR" sz="1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Takes </a:t>
            </a:r>
            <a:r>
              <a:rPr lang="tr-TR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in DNA replication and repair (DNA polymerases and DNA helicases) </a:t>
            </a:r>
            <a:endParaRPr lang="tr-TR" sz="16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lang="tr-TR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Non-heme enzymes that require iron as a cofactor: (phenylalanine, lysine hydroxylase, ribonucleotide reductase) </a:t>
            </a:r>
          </a:p>
          <a:p>
            <a:pPr lvl="0" defTabSz="91440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lang="tr-TR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Proteins responsible for iron transport and storage: (Nonheme proteins) (Ferritin, transferrin, haptoglobin, hemopexin, lactoferrin).</a:t>
            </a:r>
          </a:p>
          <a:p>
            <a:pPr lvl="0" defTabSz="91440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lang="tr-TR" altLang="tr-TR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Catalase and some peroxidases</a:t>
            </a:r>
          </a:p>
          <a:p>
            <a:pPr marL="0" indent="0">
              <a:buNone/>
            </a:pP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8960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smtClean="0">
                <a:solidFill>
                  <a:srgbClr val="7030A0"/>
                </a:solidFill>
              </a:rPr>
              <a:t>Disorders of Iron Metabolism</a:t>
            </a:r>
            <a:r>
              <a:rPr lang="tr-TR" sz="2400"/>
              <a:t/>
            </a:r>
            <a:br>
              <a:rPr lang="tr-TR" sz="2400"/>
            </a:br>
            <a:endParaRPr lang="tr-TR" sz="2400">
              <a:solidFill>
                <a:srgbClr val="7030A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160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Iron deficiency</a:t>
            </a:r>
            <a:endParaRPr lang="tr-TR" sz="16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tr-TR" sz="1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Iron 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deficiency mainly leads to anemia, fatigue, a decrease in working capacity and a decrease in learning ability, especially in children.</a:t>
            </a:r>
            <a:endParaRPr lang="tr-TR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764667" y="2940478"/>
            <a:ext cx="759668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smtClean="0">
                <a:solidFill>
                  <a:srgbClr val="7030A0"/>
                </a:solidFill>
                <a:cs typeface="Arial" panose="020B0604020202020204" pitchFamily="34" charset="0"/>
              </a:rPr>
              <a:t>Iron Excess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Hemosiderosis or haemochromotosis occurs in excess iron. </a:t>
            </a:r>
            <a:endParaRPr lang="tr-TR" sz="160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There is an increase in iron depots, Fe absorption is very high</a:t>
            </a:r>
            <a:endParaRPr lang="tr-TR" sz="160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tr-TR" sz="160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Complications include joint inflammation (arthritis), diabetes, liver cirrhosis, heart rhythm irregularities and failure, increased skin pigmentation ( tanning).</a:t>
            </a:r>
            <a:r>
              <a:rPr lang="en-US" altLang="tr-TR" sz="20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/>
            </a:r>
            <a:br>
              <a:rPr lang="en-US" altLang="tr-TR" sz="20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</a:br>
            <a:endParaRPr lang="tr-TR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25325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87710" y="345950"/>
            <a:ext cx="2448272" cy="292686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tr-TR" altLang="zh-CN" sz="2400">
                <a:solidFill>
                  <a:srgbClr val="7030A0"/>
                </a:solidFill>
                <a:cs typeface="Arial" panose="020B0604020202020204" pitchFamily="34" charset="0"/>
              </a:rPr>
              <a:t>MINERALS</a:t>
            </a:r>
            <a:endParaRPr lang="en-US" altLang="zh-CN" sz="2740" dirty="0">
              <a:solidFill>
                <a:srgbClr val="002060"/>
              </a:solidFill>
            </a:endParaRPr>
          </a:p>
        </p:txBody>
      </p:sp>
      <p:sp>
        <p:nvSpPr>
          <p:cNvPr id="17428" name="Metin kutusu 1"/>
          <p:cNvSpPr txBox="1">
            <a:spLocks noChangeArrowheads="1"/>
          </p:cNvSpPr>
          <p:nvPr/>
        </p:nvSpPr>
        <p:spPr bwMode="auto">
          <a:xfrm>
            <a:off x="841269" y="4405159"/>
            <a:ext cx="517119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z="1400" b="1" smtClean="0">
                <a:solidFill>
                  <a:srgbClr val="002060"/>
                </a:solidFill>
              </a:rPr>
              <a:t>Daily requirement:    </a:t>
            </a:r>
            <a:r>
              <a:rPr lang="tr-TR" altLang="tr-TR" sz="1400" b="1">
                <a:solidFill>
                  <a:srgbClr val="002060"/>
                </a:solidFill>
              </a:rPr>
              <a:t>&gt;</a:t>
            </a:r>
            <a:r>
              <a:rPr lang="tr-TR" altLang="tr-TR" sz="1400" b="1" smtClean="0">
                <a:solidFill>
                  <a:srgbClr val="002060"/>
                </a:solidFill>
              </a:rPr>
              <a:t>100mg/day       &lt;</a:t>
            </a:r>
            <a:r>
              <a:rPr lang="tr-TR" altLang="tr-TR" sz="1400" b="1">
                <a:solidFill>
                  <a:srgbClr val="002060"/>
                </a:solidFill>
              </a:rPr>
              <a:t>100 </a:t>
            </a:r>
            <a:r>
              <a:rPr lang="tr-TR" altLang="tr-TR" sz="1400" b="1" smtClean="0">
                <a:solidFill>
                  <a:srgbClr val="002060"/>
                </a:solidFill>
              </a:rPr>
              <a:t>mg/day</a:t>
            </a:r>
            <a:endParaRPr lang="tr-TR" altLang="tr-TR" sz="1400" b="1">
              <a:solidFill>
                <a:srgbClr val="002060"/>
              </a:solidFill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481600"/>
              </p:ext>
            </p:extLst>
          </p:nvPr>
        </p:nvGraphicFramePr>
        <p:xfrm>
          <a:off x="2586882" y="953666"/>
          <a:ext cx="2832100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6050"/>
                <a:gridCol w="1416050"/>
              </a:tblGrid>
              <a:tr h="370840">
                <a:tc>
                  <a:txBody>
                    <a:bodyPr/>
                    <a:lstStyle/>
                    <a:p>
                      <a:endParaRPr lang="tr-TR" sz="1800" smtClean="0"/>
                    </a:p>
                    <a:p>
                      <a:r>
                        <a:rPr lang="tr-TR" sz="1400" b="1" kern="120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Minerals</a:t>
                      </a:r>
                      <a:endParaRPr lang="tr-TR" sz="1400" b="1" kern="120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1800" smtClean="0"/>
                    </a:p>
                    <a:p>
                      <a:r>
                        <a:rPr lang="tr-TR" sz="1400" b="1" kern="120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Minerals</a:t>
                      </a:r>
                      <a:endParaRPr lang="tr-TR" sz="1400" b="1" kern="120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b="1" smtClean="0"/>
                        <a:t>Ca</a:t>
                      </a:r>
                      <a:endParaRPr lang="tr-TR" sz="1800" b="1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b="1" smtClean="0"/>
                        <a:t>Fe</a:t>
                      </a:r>
                      <a:endParaRPr lang="tr-TR" sz="18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b="1" smtClean="0"/>
                        <a:t>P</a:t>
                      </a:r>
                      <a:endParaRPr lang="tr-TR" sz="1800" b="1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b="1" smtClean="0"/>
                        <a:t>Zn</a:t>
                      </a:r>
                      <a:endParaRPr lang="tr-TR" sz="18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b="1" smtClean="0"/>
                        <a:t>K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b="1" smtClean="0"/>
                        <a:t>Cu</a:t>
                      </a:r>
                      <a:endParaRPr lang="tr-TR" sz="18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b="1" smtClean="0"/>
                        <a:t>Na</a:t>
                      </a:r>
                      <a:endParaRPr lang="tr-TR" sz="1800" b="1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b="1" smtClean="0"/>
                        <a:t>Mo</a:t>
                      </a:r>
                      <a:endParaRPr lang="tr-TR" sz="18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b="1" smtClean="0"/>
                        <a:t>Cl</a:t>
                      </a:r>
                      <a:endParaRPr lang="tr-TR" sz="1800" b="1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b="1" smtClean="0"/>
                        <a:t>Se</a:t>
                      </a:r>
                      <a:endParaRPr lang="tr-TR" sz="18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b="1" smtClean="0"/>
                        <a:t>S</a:t>
                      </a:r>
                      <a:endParaRPr lang="tr-TR" sz="1800" b="1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b="1" smtClean="0"/>
                        <a:t>I</a:t>
                      </a:r>
                      <a:endParaRPr lang="tr-TR" sz="18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b="1" smtClean="0"/>
                        <a:t>Mg</a:t>
                      </a:r>
                      <a:endParaRPr lang="tr-TR" sz="1800" b="1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b="1" smtClean="0"/>
                        <a:t>Mn</a:t>
                      </a:r>
                    </a:p>
                    <a:p>
                      <a:r>
                        <a:rPr lang="tr-TR" sz="1800" b="1" smtClean="0"/>
                        <a:t>Co</a:t>
                      </a:r>
                      <a:endParaRPr lang="tr-TR" sz="1800" b="1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Metin kutusu 3"/>
          <p:cNvSpPr txBox="1"/>
          <p:nvPr/>
        </p:nvSpPr>
        <p:spPr>
          <a:xfrm>
            <a:off x="2850804" y="953666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>
                <a:solidFill>
                  <a:srgbClr val="002060"/>
                </a:solidFill>
              </a:rPr>
              <a:t>Major</a:t>
            </a:r>
          </a:p>
        </p:txBody>
      </p:sp>
      <p:sp>
        <p:nvSpPr>
          <p:cNvPr id="8" name="Metin kutusu 7"/>
          <p:cNvSpPr txBox="1"/>
          <p:nvPr/>
        </p:nvSpPr>
        <p:spPr>
          <a:xfrm>
            <a:off x="4176142" y="953666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smtClean="0">
                <a:solidFill>
                  <a:srgbClr val="002060"/>
                </a:solidFill>
              </a:rPr>
              <a:t>Minor</a:t>
            </a:r>
            <a:endParaRPr lang="tr-TR" sz="1400" b="1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5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19758" y="449610"/>
            <a:ext cx="6553200" cy="575270"/>
          </a:xfrm>
        </p:spPr>
        <p:txBody>
          <a:bodyPr rtlCol="0">
            <a:noAutofit/>
          </a:bodyPr>
          <a:lstStyle/>
          <a:p>
            <a:pPr defTabSz="318623" eaLnBrk="1" fontAlgn="auto" hangingPunct="1">
              <a:spcAft>
                <a:spcPts val="0"/>
              </a:spcAft>
              <a:defRPr/>
            </a:pPr>
            <a:r>
              <a:rPr lang="tr-TR" sz="2927" smtClean="0">
                <a:solidFill>
                  <a:srgbClr val="7030A0"/>
                </a:solidFill>
              </a:rPr>
              <a:t>COPPER </a:t>
            </a:r>
            <a:r>
              <a:rPr lang="tr-TR" sz="2927" dirty="0" smtClean="0">
                <a:solidFill>
                  <a:srgbClr val="7030A0"/>
                </a:solidFill>
              </a:rPr>
              <a:t>(Cu)</a:t>
            </a:r>
            <a:endParaRPr lang="tr-TR" sz="2927" dirty="0">
              <a:solidFill>
                <a:srgbClr val="7030A0"/>
              </a:solidFill>
            </a:endParaRPr>
          </a:p>
        </p:txBody>
      </p:sp>
      <p:sp>
        <p:nvSpPr>
          <p:cNvPr id="102403" name="İçerik Yer Tutucusu 2"/>
          <p:cNvSpPr>
            <a:spLocks noGrp="1"/>
          </p:cNvSpPr>
          <p:nvPr>
            <p:ph idx="1"/>
          </p:nvPr>
        </p:nvSpPr>
        <p:spPr>
          <a:xfrm>
            <a:off x="878508" y="1601738"/>
            <a:ext cx="6235700" cy="319405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1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Third </a:t>
            </a:r>
            <a:r>
              <a:rPr lang="en-US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trace element after iron and </a:t>
            </a:r>
            <a:r>
              <a:rPr lang="en-US" sz="1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zinc</a:t>
            </a:r>
            <a:endParaRPr lang="tr-TR" sz="16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1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 body contains about 100 mg of </a:t>
            </a:r>
            <a:r>
              <a:rPr lang="en-US" sz="1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copper.</a:t>
            </a:r>
            <a:endParaRPr lang="tr-TR" sz="16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1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US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found in </a:t>
            </a:r>
            <a:r>
              <a:rPr lang="en-US" sz="1600">
                <a:solidFill>
                  <a:srgbClr val="F913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muscles, liver, bone marrow, brain, kidney, heart and hair. </a:t>
            </a:r>
            <a:endParaRPr lang="tr-TR" sz="1600" smtClean="0">
              <a:solidFill>
                <a:srgbClr val="F913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1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0.9 </a:t>
            </a:r>
            <a:r>
              <a:rPr lang="en-US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mg / day (for adult women and men) (Recommended Dietary Allowance</a:t>
            </a:r>
            <a:r>
              <a:rPr lang="en-US" sz="1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tr-TR" sz="16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</a:pPr>
            <a:r>
              <a:rPr lang="tr-TR" altLang="tr-TR" sz="1600">
                <a:solidFill>
                  <a:srgbClr val="222222"/>
                </a:solidFill>
                <a:latin typeface="inherit"/>
              </a:rPr>
              <a:t>Transition element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tr-TR" altLang="tr-TR" sz="1600">
                <a:solidFill>
                  <a:srgbClr val="222222"/>
                </a:solidFill>
                <a:latin typeface="inherit"/>
              </a:rPr>
              <a:t>It can be found as </a:t>
            </a:r>
            <a:r>
              <a:rPr lang="tr-TR" sz="1600"/>
              <a:t>Cu </a:t>
            </a:r>
            <a:r>
              <a:rPr lang="tr-TR" sz="1600" baseline="30000"/>
              <a:t>+2</a:t>
            </a:r>
            <a:r>
              <a:rPr lang="tr-TR" sz="1600"/>
              <a:t>, Cu </a:t>
            </a:r>
            <a:r>
              <a:rPr lang="tr-TR" sz="1600" baseline="30000"/>
              <a:t>+1</a:t>
            </a:r>
            <a:r>
              <a:rPr lang="tr-TR" sz="1600"/>
              <a:t> </a:t>
            </a:r>
            <a:endParaRPr lang="tr-TR" sz="1600">
              <a:solidFill>
                <a:srgbClr val="222222"/>
              </a:solidFill>
              <a:latin typeface="inherit"/>
            </a:endParaRP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tr-TR" altLang="tr-TR" sz="1600">
                <a:solidFill>
                  <a:srgbClr val="222222"/>
                </a:solidFill>
                <a:latin typeface="inherit"/>
              </a:rPr>
              <a:t>It is found in vegetables, legumes, cereals, animal products.</a:t>
            </a:r>
            <a:r>
              <a:rPr lang="tr-TR" altLang="tr-TR" sz="300">
                <a:solidFill>
                  <a:schemeClr val="tx1"/>
                </a:solidFill>
              </a:rPr>
              <a:t> </a:t>
            </a:r>
            <a:endParaRPr lang="tr-TR" altLang="tr-TR" sz="120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tr-TR" altLang="tr-TR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endParaRPr lang="tr-TR" alt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80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İçerik Yer Tutucusu 2"/>
          <p:cNvSpPr>
            <a:spLocks noGrp="1"/>
          </p:cNvSpPr>
          <p:nvPr>
            <p:ph idx="1"/>
          </p:nvPr>
        </p:nvSpPr>
        <p:spPr>
          <a:xfrm>
            <a:off x="764667" y="1601738"/>
            <a:ext cx="7009448" cy="306222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r-TR" sz="16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% of the dietary copper is absorbed</a:t>
            </a: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16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Copper is mainly excreted in </a:t>
            </a:r>
            <a:r>
              <a:rPr lang="en-US" sz="1600">
                <a:solidFill>
                  <a:srgbClr val="F913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bile. </a:t>
            </a:r>
            <a:endParaRPr lang="tr-TR" sz="1600" smtClean="0">
              <a:solidFill>
                <a:srgbClr val="F913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Normal 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serum copper levels are 25-50 mg / dl</a:t>
            </a:r>
            <a:r>
              <a:rPr lang="tr-TR" altLang="tr-TR" sz="160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altLang="tr-T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van 1"/>
          <p:cNvSpPr>
            <a:spLocks noGrp="1"/>
          </p:cNvSpPr>
          <p:nvPr>
            <p:ph type="title"/>
          </p:nvPr>
        </p:nvSpPr>
        <p:spPr>
          <a:xfrm>
            <a:off x="719758" y="449610"/>
            <a:ext cx="6553200" cy="575270"/>
          </a:xfrm>
        </p:spPr>
        <p:txBody>
          <a:bodyPr rtlCol="0">
            <a:noAutofit/>
          </a:bodyPr>
          <a:lstStyle/>
          <a:p>
            <a:pPr defTabSz="318623" eaLnBrk="1" fontAlgn="auto" hangingPunct="1">
              <a:spcAft>
                <a:spcPts val="0"/>
              </a:spcAft>
              <a:defRPr/>
            </a:pPr>
            <a:r>
              <a:rPr lang="tr-TR" sz="2927" smtClean="0">
                <a:solidFill>
                  <a:srgbClr val="7030A0"/>
                </a:solidFill>
              </a:rPr>
              <a:t>COPPER </a:t>
            </a:r>
            <a:r>
              <a:rPr lang="tr-TR" sz="2927" dirty="0" smtClean="0">
                <a:solidFill>
                  <a:srgbClr val="7030A0"/>
                </a:solidFill>
              </a:rPr>
              <a:t>(Cu)</a:t>
            </a:r>
            <a:endParaRPr lang="tr-TR" sz="2927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06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defTabSz="318623" eaLnBrk="1" fontAlgn="auto" hangingPunct="1">
              <a:spcAft>
                <a:spcPts val="0"/>
              </a:spcAft>
              <a:defRPr/>
            </a:pPr>
            <a:r>
              <a:rPr lang="tr-TR" sz="2400" smtClean="0">
                <a:solidFill>
                  <a:srgbClr val="7030A0"/>
                </a:solidFill>
              </a:rPr>
              <a:t>FUNCTIONS OF COPPER</a:t>
            </a:r>
            <a:endParaRPr lang="tr-TR" sz="2400" dirty="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defTabSz="318623">
              <a:spcBef>
                <a:spcPts val="697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play a role in Hb and erythrocyte production. </a:t>
            </a:r>
            <a:endParaRPr lang="tr-TR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18623">
              <a:spcBef>
                <a:spcPts val="697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1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US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z="1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component of ALA, which is involved in </a:t>
            </a:r>
            <a:r>
              <a:rPr lang="tr-TR" sz="1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synthesis</a:t>
            </a:r>
            <a:r>
              <a:rPr lang="tr-TR" sz="1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hem</a:t>
            </a:r>
            <a:r>
              <a:rPr lang="en-US" sz="1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18623">
              <a:spcBef>
                <a:spcPts val="697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1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Required </a:t>
            </a:r>
            <a:r>
              <a:rPr lang="en-US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tyrosine kinase activity. </a:t>
            </a:r>
            <a:endParaRPr lang="tr-TR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18623">
              <a:spcBef>
                <a:spcPts val="697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1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US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a coenzyme function for enzymes such as tyrosinase, monoamine oxidase, uricase, ascorbic acid oxidase.</a:t>
            </a:r>
            <a:endParaRPr lang="tr-TR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18623">
              <a:spcBef>
                <a:spcPts val="697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Required for iron absorption and binding of iron to hemoglobin</a:t>
            </a:r>
            <a:endParaRPr lang="tr-TR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18623">
              <a:spcBef>
                <a:spcPts val="697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tr-TR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n-US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found in the structure of </a:t>
            </a:r>
            <a:r>
              <a:rPr lang="tr-TR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superoxide </a:t>
            </a:r>
            <a:r>
              <a:rPr lang="en-US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dismutase.</a:t>
            </a:r>
            <a:endParaRPr lang="tr-TR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18623">
              <a:spcBef>
                <a:spcPts val="697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tr-TR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18623">
              <a:spcBef>
                <a:spcPts val="697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tr-TR" altLang="tr-TR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8967" indent="-238967" defTabSz="318623" eaLnBrk="1" fontAlgn="auto" hangingPunct="1">
              <a:spcBef>
                <a:spcPts val="697"/>
              </a:spcBef>
              <a:spcAft>
                <a:spcPts val="0"/>
              </a:spcAft>
              <a:buFont typeface="Wingdings 3" charset="2"/>
              <a:buChar char=""/>
              <a:defRPr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318623" eaLnBrk="1" fontAlgn="auto" hangingPunct="1">
              <a:spcBef>
                <a:spcPts val="697"/>
              </a:spcBef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endParaRPr lang="tr-TR" sz="1394" dirty="0"/>
          </a:p>
        </p:txBody>
      </p:sp>
    </p:spTree>
    <p:extLst>
      <p:ext uri="{BB962C8B-B14F-4D97-AF65-F5344CB8AC3E}">
        <p14:creationId xmlns:p14="http://schemas.microsoft.com/office/powerpoint/2010/main" val="318363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>
                <a:solidFill>
                  <a:srgbClr val="7030A0"/>
                </a:solidFill>
              </a:rPr>
              <a:t>FUNCTIONS OF COPPER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8871" y="1562499"/>
            <a:ext cx="7439719" cy="3193227"/>
          </a:xfrm>
        </p:spPr>
        <p:txBody>
          <a:bodyPr/>
          <a:lstStyle/>
          <a:p>
            <a:r>
              <a:rPr lang="tr-TR" sz="1600" b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 Production: </a:t>
            </a:r>
            <a:r>
              <a:rPr lang="tr-TR" sz="1600">
                <a:latin typeface="Arial" panose="020B0604020202020204" pitchFamily="34" charset="0"/>
                <a:cs typeface="Arial" panose="020B0604020202020204" pitchFamily="34" charset="0"/>
              </a:rPr>
              <a:t>Copper-dependent enzyme, </a:t>
            </a:r>
            <a:r>
              <a:rPr lang="tr-TR" sz="1600" b="1" i="1">
                <a:solidFill>
                  <a:srgbClr val="750B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cytoxrome c oxidase</a:t>
            </a:r>
            <a:r>
              <a:rPr lang="tr-TR" sz="1600">
                <a:latin typeface="Arial" panose="020B0604020202020204" pitchFamily="34" charset="0"/>
                <a:cs typeface="Arial" panose="020B0604020202020204" pitchFamily="34" charset="0"/>
              </a:rPr>
              <a:t> plays a role in energy production. </a:t>
            </a:r>
            <a:endParaRPr lang="tr-TR" sz="16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1600" b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Connective tissue formation: </a:t>
            </a:r>
            <a:r>
              <a:rPr lang="tr-TR" sz="1600" b="1" i="1">
                <a:solidFill>
                  <a:srgbClr val="750B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Lysyl oxidase</a:t>
            </a:r>
            <a:r>
              <a:rPr lang="tr-TR" sz="1600">
                <a:latin typeface="Arial" panose="020B0604020202020204" pitchFamily="34" charset="0"/>
                <a:cs typeface="Arial" panose="020B0604020202020204" pitchFamily="34" charset="0"/>
              </a:rPr>
              <a:t>; cross-link formation in collagen and elastin, preservation of connective tissue integrity in blood vessels and </a:t>
            </a:r>
            <a:r>
              <a:rPr lang="tr-TR" sz="1600" smtClean="0">
                <a:latin typeface="Arial" panose="020B0604020202020204" pitchFamily="34" charset="0"/>
                <a:cs typeface="Arial" panose="020B0604020202020204" pitchFamily="34" charset="0"/>
              </a:rPr>
              <a:t>heart</a:t>
            </a:r>
          </a:p>
          <a:p>
            <a:r>
              <a:rPr lang="tr-TR" sz="1600" b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Iron </a:t>
            </a:r>
            <a:r>
              <a:rPr lang="tr-TR" sz="1600" b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metabolism: </a:t>
            </a:r>
            <a:r>
              <a:rPr lang="tr-TR" sz="1600" b="1" i="1">
                <a:solidFill>
                  <a:srgbClr val="750B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Multi-copper oxidase enzymes (MCO) </a:t>
            </a:r>
            <a:r>
              <a:rPr lang="tr-TR" sz="1600">
                <a:latin typeface="Arial" panose="020B0604020202020204" pitchFamily="34" charset="0"/>
                <a:cs typeface="Arial" panose="020B0604020202020204" pitchFamily="34" charset="0"/>
              </a:rPr>
              <a:t>(ferroxidases) oxidize ferrous (Fe + 2) iron to ferric (Fe + 3) iron. Fe + 3 can be linked to </a:t>
            </a:r>
            <a:r>
              <a:rPr lang="tr-TR" sz="1600" smtClean="0">
                <a:latin typeface="Arial" panose="020B0604020202020204" pitchFamily="34" charset="0"/>
                <a:cs typeface="Arial" panose="020B0604020202020204" pitchFamily="34" charset="0"/>
              </a:rPr>
              <a:t>transferine </a:t>
            </a:r>
          </a:p>
          <a:p>
            <a:r>
              <a:rPr lang="tr-TR" sz="1600" smtClean="0">
                <a:latin typeface="Arial" panose="020B0604020202020204" pitchFamily="34" charset="0"/>
                <a:cs typeface="Arial" panose="020B0604020202020204" pitchFamily="34" charset="0"/>
              </a:rPr>
              <a:t>MCO </a:t>
            </a:r>
            <a:r>
              <a:rPr lang="tr-TR" sz="1600">
                <a:latin typeface="Arial" panose="020B0604020202020204" pitchFamily="34" charset="0"/>
                <a:cs typeface="Arial" panose="020B0604020202020204" pitchFamily="34" charset="0"/>
              </a:rPr>
              <a:t>family; Contains ceruloplasmin, hephaestin.</a:t>
            </a:r>
            <a:endParaRPr lang="tr-TR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altLang="tr-TR" sz="1800">
              <a:latin typeface="Arial" panose="020B0604020202020204" pitchFamily="34" charset="0"/>
            </a:endParaRPr>
          </a:p>
          <a:p>
            <a:endParaRPr lang="tr-TR" sz="1800">
              <a:latin typeface="Arial" panose="020B0604020202020204" pitchFamily="34" charset="0"/>
              <a:ea typeface="+mn-ea"/>
              <a:cs typeface="+mn-cs"/>
            </a:endParaRPr>
          </a:p>
          <a:p>
            <a:endParaRPr lang="tr-TR"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101318"/>
            <a:ext cx="65" cy="25456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1109" rIns="0" bIns="-1110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53136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smtClean="0">
                <a:solidFill>
                  <a:srgbClr val="7030A0"/>
                </a:solidFill>
              </a:rPr>
              <a:t>Copper Absorption</a:t>
            </a:r>
            <a:endParaRPr lang="tr-TR" sz="2400" dirty="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r-TR" sz="1600" smtClean="0">
                <a:latin typeface="Arial" panose="020B0604020202020204" pitchFamily="34" charset="0"/>
                <a:cs typeface="Arial" panose="020B0604020202020204" pitchFamily="34" charset="0"/>
              </a:rPr>
              <a:t>Effect of pH and digestion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tr-TR" sz="1600" smtClean="0">
                <a:latin typeface="Arial" panose="020B0604020202020204" pitchFamily="34" charset="0"/>
                <a:cs typeface="Arial" panose="020B0604020202020204" pitchFamily="34" charset="0"/>
              </a:rPr>
              <a:t>Sodium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tr-TR" altLang="tr-TR" sz="1600">
                <a:latin typeface="Arial" panose="020B0604020202020204" pitchFamily="34" charset="0"/>
                <a:cs typeface="Arial" panose="020B0604020202020204" pitchFamily="34" charset="0"/>
              </a:rPr>
              <a:t>The effect of phytate on copper absorption is not as common as zinc or calcium. </a:t>
            </a:r>
            <a:endParaRPr lang="tr-TR" alt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tr-TR" altLang="tr-TR" sz="1600">
                <a:latin typeface="Arial" panose="020B0604020202020204" pitchFamily="34" charset="0"/>
                <a:cs typeface="Arial" panose="020B0604020202020204" pitchFamily="34" charset="0"/>
              </a:rPr>
              <a:t>Copper can </a:t>
            </a:r>
            <a:r>
              <a:rPr lang="tr-TR" altLang="tr-TR" sz="1600" smtClean="0">
                <a:latin typeface="Arial" panose="020B0604020202020204" pitchFamily="34" charset="0"/>
                <a:cs typeface="Arial" panose="020B0604020202020204" pitchFamily="34" charset="0"/>
              </a:rPr>
              <a:t>precipitate with </a:t>
            </a:r>
            <a:r>
              <a:rPr lang="tr-TR" altLang="tr-TR" sz="1600">
                <a:latin typeface="Arial" panose="020B0604020202020204" pitchFamily="34" charset="0"/>
                <a:cs typeface="Arial" panose="020B0604020202020204" pitchFamily="34" charset="0"/>
              </a:rPr>
              <a:t>phytates </a:t>
            </a:r>
            <a:r>
              <a:rPr lang="tr-TR" altLang="tr-TR" sz="160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presence of excess calcium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altLang="tr-TR" sz="1600">
                <a:solidFill>
                  <a:srgbClr val="F913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Dietary fructose </a:t>
            </a:r>
            <a:r>
              <a:rPr lang="tr-TR" altLang="tr-TR" sz="1600">
                <a:latin typeface="Arial" panose="020B0604020202020204" pitchFamily="34" charset="0"/>
                <a:cs typeface="Arial" panose="020B0604020202020204" pitchFamily="34" charset="0"/>
              </a:rPr>
              <a:t>enhances the effects of copper deficiency. 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101318"/>
            <a:ext cx="65" cy="25456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1109" rIns="0" bIns="-1110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38688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35782" y="996750"/>
            <a:ext cx="3168353" cy="1065959"/>
          </a:xfrm>
        </p:spPr>
        <p:txBody>
          <a:bodyPr>
            <a:normAutofit fontScale="90000"/>
          </a:bodyPr>
          <a:lstStyle/>
          <a:p>
            <a:r>
              <a:rPr lang="tr-TR" sz="2700" smtClean="0">
                <a:solidFill>
                  <a:srgbClr val="7030A0"/>
                </a:solidFill>
              </a:rPr>
              <a:t>Ceruloplasmin</a:t>
            </a:r>
            <a:r>
              <a:rPr lang="tr-TR" sz="2700" dirty="0">
                <a:solidFill>
                  <a:srgbClr val="7030A0"/>
                </a:solidFill>
              </a:rPr>
              <a:t/>
            </a:r>
            <a:br>
              <a:rPr lang="tr-TR" sz="2700" dirty="0">
                <a:solidFill>
                  <a:srgbClr val="7030A0"/>
                </a:solidFill>
              </a:rPr>
            </a:br>
            <a:r>
              <a:rPr lang="tr-TR" dirty="0">
                <a:solidFill>
                  <a:srgbClr val="7030A0"/>
                </a:solidFill>
              </a:rPr>
              <a:t/>
            </a:r>
            <a:br>
              <a:rPr lang="tr-TR" dirty="0">
                <a:solidFill>
                  <a:srgbClr val="7030A0"/>
                </a:solidFill>
              </a:rPr>
            </a:br>
            <a:r>
              <a:rPr lang="tr-TR" smtClean="0"/>
              <a:t/>
            </a:r>
            <a:br>
              <a:rPr lang="tr-TR" smtClean="0"/>
            </a:b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935782" y="1529730"/>
            <a:ext cx="597666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tr-TR" altLang="tr-TR" sz="1600">
                <a:solidFill>
                  <a:srgbClr val="222222"/>
                </a:solidFill>
                <a:cs typeface="Arial" panose="020B0604020202020204" pitchFamily="34" charset="0"/>
              </a:rPr>
              <a:t>It is the </a:t>
            </a:r>
            <a:r>
              <a:rPr lang="tr-TR" altLang="tr-TR" sz="1600">
                <a:solidFill>
                  <a:srgbClr val="F91313"/>
                </a:solidFill>
                <a:cs typeface="Arial" panose="020B0604020202020204" pitchFamily="34" charset="0"/>
              </a:rPr>
              <a:t>major copper transport protein</a:t>
            </a:r>
            <a:r>
              <a:rPr lang="tr-TR" altLang="tr-TR" sz="1600">
                <a:solidFill>
                  <a:srgbClr val="222222"/>
                </a:solidFill>
                <a:cs typeface="Arial" panose="020B0604020202020204" pitchFamily="34" charset="0"/>
              </a:rPr>
              <a:t>.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tr-TR" altLang="tr-TR" sz="1600">
                <a:solidFill>
                  <a:srgbClr val="222222"/>
                </a:solidFill>
                <a:cs typeface="Arial" panose="020B0604020202020204" pitchFamily="34" charset="0"/>
              </a:rPr>
              <a:t>It </a:t>
            </a:r>
            <a:r>
              <a:rPr lang="tr-TR" altLang="tr-TR" sz="1600">
                <a:solidFill>
                  <a:srgbClr val="0E720E"/>
                </a:solidFill>
                <a:cs typeface="Arial" panose="020B0604020202020204" pitchFamily="34" charset="0"/>
              </a:rPr>
              <a:t>increases</a:t>
            </a:r>
            <a:r>
              <a:rPr lang="tr-TR" altLang="tr-TR" sz="1600">
                <a:solidFill>
                  <a:srgbClr val="222222"/>
                </a:solidFill>
                <a:cs typeface="Arial" panose="020B0604020202020204" pitchFamily="34" charset="0"/>
              </a:rPr>
              <a:t> in </a:t>
            </a:r>
            <a:r>
              <a:rPr lang="tr-TR" altLang="tr-TR" sz="1600">
                <a:solidFill>
                  <a:srgbClr val="0E720E"/>
                </a:solidFill>
                <a:cs typeface="Arial" panose="020B0604020202020204" pitchFamily="34" charset="0"/>
              </a:rPr>
              <a:t>active liver diseases and tissue damage  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tr-TR" altLang="tr-TR" sz="1600">
                <a:solidFill>
                  <a:srgbClr val="222222"/>
                </a:solidFill>
                <a:cs typeface="Arial" panose="020B0604020202020204" pitchFamily="34" charset="0"/>
              </a:rPr>
              <a:t>It </a:t>
            </a:r>
            <a:r>
              <a:rPr lang="tr-TR" altLang="tr-TR" sz="1600">
                <a:solidFill>
                  <a:srgbClr val="0E720E"/>
                </a:solidFill>
                <a:cs typeface="Arial" panose="020B0604020202020204" pitchFamily="34" charset="0"/>
              </a:rPr>
              <a:t>decreases</a:t>
            </a:r>
            <a:r>
              <a:rPr lang="tr-TR" altLang="tr-TR" sz="1600">
                <a:solidFill>
                  <a:srgbClr val="222222"/>
                </a:solidFill>
                <a:cs typeface="Arial" panose="020B0604020202020204" pitchFamily="34" charset="0"/>
              </a:rPr>
              <a:t> in </a:t>
            </a:r>
            <a:r>
              <a:rPr lang="tr-TR" altLang="tr-TR" sz="1600">
                <a:solidFill>
                  <a:srgbClr val="0E720E"/>
                </a:solidFill>
                <a:cs typeface="Arial" panose="020B0604020202020204" pitchFamily="34" charset="0"/>
              </a:rPr>
              <a:t>Wilson's disease</a:t>
            </a:r>
            <a:r>
              <a:rPr lang="tr-TR" altLang="tr-TR" sz="1600">
                <a:solidFill>
                  <a:srgbClr val="222222"/>
                </a:solidFill>
                <a:cs typeface="Arial" panose="020B0604020202020204" pitchFamily="34" charset="0"/>
              </a:rPr>
              <a:t>.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tr-TR" altLang="tr-TR" sz="1600">
                <a:solidFill>
                  <a:srgbClr val="222222"/>
                </a:solidFill>
                <a:cs typeface="Arial" panose="020B0604020202020204" pitchFamily="34" charset="0"/>
              </a:rPr>
              <a:t>It facilitates iron metabolism </a:t>
            </a:r>
            <a:r>
              <a:rPr lang="tr-TR" altLang="tr-TR" sz="1600" b="1" i="1">
                <a:solidFill>
                  <a:srgbClr val="E37507"/>
                </a:solidFill>
                <a:cs typeface="Arial" panose="020B0604020202020204" pitchFamily="34" charset="0"/>
              </a:rPr>
              <a:t>through copper-dependent ferroxidase activity</a:t>
            </a:r>
            <a:r>
              <a:rPr lang="tr-TR" altLang="tr-TR" sz="1600" b="1" i="1" smtClean="0">
                <a:solidFill>
                  <a:srgbClr val="E37507"/>
                </a:solidFill>
                <a:cs typeface="Arial" panose="020B0604020202020204" pitchFamily="34" charset="0"/>
              </a:rPr>
              <a:t>.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endParaRPr lang="tr-TR" altLang="tr-TR" sz="1600" b="1" i="1">
              <a:solidFill>
                <a:srgbClr val="E37507"/>
              </a:solidFill>
              <a:cs typeface="Arial" panose="020B0604020202020204" pitchFamily="34" charset="0"/>
            </a:endParaRPr>
          </a:p>
          <a:p>
            <a:pPr lvl="0"/>
            <a:endParaRPr lang="tr-TR" altLang="tr-TR" sz="1600" b="1" i="1">
              <a:solidFill>
                <a:srgbClr val="E37507"/>
              </a:solidFill>
              <a:cs typeface="Arial" panose="020B060402020202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tr-TR" altLang="tr-TR" sz="1600" b="1" i="1" u="sng">
                <a:solidFill>
                  <a:srgbClr val="7030A0"/>
                </a:solidFill>
                <a:cs typeface="Arial" panose="020B0604020202020204" pitchFamily="34" charset="0"/>
              </a:rPr>
              <a:t>Hephaestin</a:t>
            </a:r>
            <a:r>
              <a:rPr lang="tr-TR" altLang="tr-TR" sz="1600">
                <a:solidFill>
                  <a:srgbClr val="222222"/>
                </a:solidFill>
                <a:cs typeface="Arial" panose="020B0604020202020204" pitchFamily="34" charset="0"/>
              </a:rPr>
              <a:t> is another copper-dependent ferroxidase and</a:t>
            </a:r>
          </a:p>
          <a:p>
            <a:pPr lvl="0"/>
            <a:r>
              <a:rPr lang="tr-TR" altLang="tr-TR" sz="1600">
                <a:solidFill>
                  <a:srgbClr val="222222"/>
                </a:solidFill>
                <a:cs typeface="Arial" panose="020B0604020202020204" pitchFamily="34" charset="0"/>
              </a:rPr>
              <a:t> is expressed in the duedonal mucosa and facilitates the transfer of </a:t>
            </a:r>
          </a:p>
          <a:p>
            <a:pPr lvl="0"/>
            <a:r>
              <a:rPr lang="tr-TR" altLang="tr-TR" sz="1600">
                <a:solidFill>
                  <a:srgbClr val="222222"/>
                </a:solidFill>
                <a:cs typeface="Arial" panose="020B0604020202020204" pitchFamily="34" charset="0"/>
              </a:rPr>
              <a:t>ferric ion transport to the transfer of the basolateral surface.</a:t>
            </a:r>
          </a:p>
        </p:txBody>
      </p:sp>
    </p:spTree>
    <p:extLst>
      <p:ext uri="{BB962C8B-B14F-4D97-AF65-F5344CB8AC3E}">
        <p14:creationId xmlns:p14="http://schemas.microsoft.com/office/powerpoint/2010/main" val="310384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1011109" y="1889770"/>
            <a:ext cx="651656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anose="05000000000000000000" pitchFamily="2" charset="2"/>
              <a:buChar char="v"/>
            </a:pPr>
            <a:r>
              <a:rPr lang="tr-TR" altLang="tr-TR" sz="1600">
                <a:solidFill>
                  <a:srgbClr val="7030A0"/>
                </a:solidFill>
                <a:cs typeface="Arial" panose="020B0604020202020204" pitchFamily="34" charset="0"/>
              </a:rPr>
              <a:t>Decreased</a:t>
            </a:r>
            <a:r>
              <a:rPr lang="tr-TR" altLang="tr-TR" sz="1600">
                <a:solidFill>
                  <a:srgbClr val="222222"/>
                </a:solidFill>
                <a:cs typeface="Arial" panose="020B0604020202020204" pitchFamily="34" charset="0"/>
              </a:rPr>
              <a:t> </a:t>
            </a:r>
            <a:r>
              <a:rPr lang="tr-TR" altLang="tr-TR" sz="1600">
                <a:solidFill>
                  <a:srgbClr val="7030A0"/>
                </a:solidFill>
                <a:cs typeface="Arial" panose="020B0604020202020204" pitchFamily="34" charset="0"/>
              </a:rPr>
              <a:t>ceruloplasmin and hephaestin activities </a:t>
            </a:r>
            <a:r>
              <a:rPr lang="tr-TR" altLang="tr-TR" sz="1600">
                <a:solidFill>
                  <a:srgbClr val="222222"/>
                </a:solidFill>
                <a:cs typeface="Arial" panose="020B0604020202020204" pitchFamily="34" charset="0"/>
              </a:rPr>
              <a:t>cause </a:t>
            </a:r>
            <a:r>
              <a:rPr lang="tr-TR" altLang="tr-TR" sz="1600">
                <a:solidFill>
                  <a:srgbClr val="7030A0"/>
                </a:solidFill>
                <a:cs typeface="Arial" panose="020B0604020202020204" pitchFamily="34" charset="0"/>
              </a:rPr>
              <a:t>impaired iron absorption </a:t>
            </a:r>
            <a:r>
              <a:rPr lang="tr-TR" altLang="tr-TR" sz="1600">
                <a:solidFill>
                  <a:srgbClr val="222222"/>
                </a:solidFill>
                <a:cs typeface="Arial" panose="020B0604020202020204" pitchFamily="34" charset="0"/>
              </a:rPr>
              <a:t>from the small intestine 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tr-TR" altLang="tr-TR" sz="1600">
                <a:solidFill>
                  <a:srgbClr val="222222"/>
                </a:solidFill>
                <a:cs typeface="Arial" panose="020B0604020202020204" pitchFamily="34" charset="0"/>
              </a:rPr>
              <a:t>Systemic transport is disrupted by transfrin</a:t>
            </a:r>
          </a:p>
          <a:p>
            <a:pPr lvl="0">
              <a:buFont typeface="Wingdings" panose="05000000000000000000" pitchFamily="2" charset="2"/>
              <a:buChar char="v"/>
            </a:pPr>
            <a:endParaRPr lang="tr-TR" altLang="tr-TR" sz="1600">
              <a:solidFill>
                <a:srgbClr val="222222"/>
              </a:solidFill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tr-TR" altLang="tr-TR" sz="1600">
                <a:solidFill>
                  <a:srgbClr val="222222"/>
                </a:solidFill>
                <a:cs typeface="Arial" panose="020B0604020202020204" pitchFamily="34" charset="0"/>
              </a:rPr>
              <a:t>Insufficient iron incorporation occurs in protoporphyrin. </a:t>
            </a:r>
          </a:p>
          <a:p>
            <a:pPr lvl="0">
              <a:buFont typeface="Wingdings" panose="05000000000000000000" pitchFamily="2" charset="2"/>
              <a:buChar char="v"/>
            </a:pPr>
            <a:endParaRPr lang="tr-TR" altLang="tr-TR" sz="1600">
              <a:solidFill>
                <a:srgbClr val="222222"/>
              </a:solidFill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tr-TR" altLang="tr-TR" sz="1600">
                <a:solidFill>
                  <a:srgbClr val="222222"/>
                </a:solidFill>
                <a:cs typeface="Arial" panose="020B0604020202020204" pitchFamily="34" charset="0"/>
              </a:rPr>
              <a:t>Hem synthesis weakens</a:t>
            </a:r>
            <a:r>
              <a:rPr lang="tr-TR" altLang="tr-TR" sz="1600"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9410921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8871" y="1562499"/>
            <a:ext cx="7079679" cy="3193227"/>
          </a:xfrm>
        </p:spPr>
        <p:txBody>
          <a:bodyPr/>
          <a:lstStyle/>
          <a:p>
            <a:pPr marL="0" indent="0" defTabSz="307975">
              <a:spcBef>
                <a:spcPts val="675"/>
              </a:spcBef>
              <a:buNone/>
            </a:pP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07975">
              <a:spcBef>
                <a:spcPts val="675"/>
              </a:spcBef>
              <a:buFont typeface="Wingdings" panose="05000000000000000000" pitchFamily="2" charset="2"/>
              <a:buChar char="v"/>
            </a:pPr>
            <a:r>
              <a:rPr lang="tr-TR" alt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tr-TR" alt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Cu </a:t>
            </a:r>
            <a:r>
              <a:rPr lang="tr-TR" alt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deficiency</a:t>
            </a:r>
            <a:r>
              <a:rPr lang="tr-TR" altLang="tr-TR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alt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growth</a:t>
            </a:r>
            <a:r>
              <a:rPr lang="tr-TR" alt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stop, </a:t>
            </a:r>
            <a:r>
              <a:rPr lang="tr-TR" alt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hair</a:t>
            </a:r>
            <a:r>
              <a:rPr lang="tr-TR" alt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loss</a:t>
            </a:r>
            <a:r>
              <a:rPr lang="tr-TR" altLang="tr-TR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alt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milk</a:t>
            </a:r>
            <a:r>
              <a:rPr lang="tr-TR" alt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reduction</a:t>
            </a:r>
            <a:r>
              <a:rPr lang="tr-TR" altLang="tr-TR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alt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walking</a:t>
            </a:r>
            <a:r>
              <a:rPr lang="tr-TR" alt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disorders</a:t>
            </a:r>
            <a:r>
              <a:rPr lang="tr-TR" alt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tr-TR" alt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seen</a:t>
            </a:r>
            <a:r>
              <a:rPr lang="tr-TR" altLang="tr-TR" sz="160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tr-TR" altLang="tr-TR" sz="1600">
                <a:latin typeface="Arial" panose="020B0604020202020204" pitchFamily="34" charset="0"/>
                <a:cs typeface="Arial" panose="020B0604020202020204" pitchFamily="34" charset="0"/>
              </a:rPr>
              <a:t>Copper deficiency restricts copper-dependent enzymatic activity. </a:t>
            </a:r>
          </a:p>
          <a:p>
            <a:pPr lvl="0">
              <a:buFont typeface="Wingdings" panose="05000000000000000000" pitchFamily="2" charset="2"/>
              <a:buChar char="v"/>
            </a:pPr>
            <a:endParaRPr lang="tr-TR" altLang="tr-TR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tr-TR" altLang="tr-TR" sz="1600">
                <a:latin typeface="Arial" panose="020B0604020202020204" pitchFamily="34" charset="0"/>
                <a:cs typeface="Arial" panose="020B0604020202020204" pitchFamily="34" charset="0"/>
              </a:rPr>
              <a:t>It causes hypopigmentation, osteoporosis, anemia, neutropenia, myelopathy and peripheral neuropathy in the hair and skin.</a:t>
            </a:r>
          </a:p>
          <a:p>
            <a:pPr defTabSz="307975">
              <a:spcBef>
                <a:spcPts val="675"/>
              </a:spcBef>
              <a:buFont typeface="Wingdings" panose="05000000000000000000" pitchFamily="2" charset="2"/>
              <a:buChar char="v"/>
            </a:pPr>
            <a:endParaRPr lang="tr-TR" altLang="tr-TR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07975">
              <a:spcBef>
                <a:spcPts val="675"/>
              </a:spcBef>
              <a:buFont typeface="Wingdings" panose="05000000000000000000" pitchFamily="2" charset="2"/>
              <a:buChar char="v"/>
            </a:pPr>
            <a:endParaRPr lang="tr-TR" alt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defTabSz="307975">
              <a:spcBef>
                <a:spcPts val="675"/>
              </a:spcBef>
              <a:buFontTx/>
              <a:buChar char="-"/>
            </a:pPr>
            <a:endParaRPr lang="tr-TR" sz="16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08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>
              <a:defRPr/>
            </a:pPr>
            <a:r>
              <a:rPr lang="tr-TR" altLang="tr-TR" sz="2400" dirty="0" err="1" smtClean="0">
                <a:solidFill>
                  <a:srgbClr val="7030A0"/>
                </a:solidFill>
                <a:cs typeface="Arial" panose="020B0604020202020204" pitchFamily="34" charset="0"/>
              </a:rPr>
              <a:t>Copper</a:t>
            </a:r>
            <a:r>
              <a:rPr lang="tr-TR" altLang="tr-TR" sz="2400" dirty="0" smtClean="0">
                <a:solidFill>
                  <a:srgbClr val="7030A0"/>
                </a:solidFill>
                <a:cs typeface="Arial" panose="020B0604020202020204" pitchFamily="34" charset="0"/>
              </a:rPr>
              <a:t> </a:t>
            </a:r>
            <a:r>
              <a:rPr lang="tr-TR" altLang="tr-TR" sz="2400" err="1" smtClean="0">
                <a:solidFill>
                  <a:srgbClr val="7030A0"/>
                </a:solidFill>
                <a:cs typeface="Arial" panose="020B0604020202020204" pitchFamily="34" charset="0"/>
              </a:rPr>
              <a:t>Metabolism</a:t>
            </a:r>
            <a:r>
              <a:rPr lang="tr-TR" altLang="tr-TR" sz="2400" smtClean="0">
                <a:solidFill>
                  <a:srgbClr val="7030A0"/>
                </a:solidFill>
                <a:cs typeface="Arial" panose="020B0604020202020204" pitchFamily="34" charset="0"/>
              </a:rPr>
              <a:t> Disorders:</a:t>
            </a:r>
            <a:r>
              <a:rPr lang="tr-TR" altLang="tr-TR" sz="2400" b="1" dirty="0" smtClean="0">
                <a:solidFill>
                  <a:srgbClr val="7030A0"/>
                </a:solidFill>
              </a:rPr>
              <a:t/>
            </a:r>
            <a:br>
              <a:rPr lang="tr-TR" altLang="tr-TR" sz="2400" b="1" dirty="0" smtClean="0">
                <a:solidFill>
                  <a:srgbClr val="7030A0"/>
                </a:solidFill>
              </a:rPr>
            </a:br>
            <a:r>
              <a:rPr lang="tr-TR" altLang="tr-TR" sz="2400" b="1" dirty="0" smtClean="0">
                <a:solidFill>
                  <a:srgbClr val="7030A0"/>
                </a:solidFill>
              </a:rPr>
              <a:t/>
            </a:r>
            <a:br>
              <a:rPr lang="tr-TR" altLang="tr-TR" sz="2400" b="1" dirty="0" smtClean="0">
                <a:solidFill>
                  <a:srgbClr val="7030A0"/>
                </a:solidFill>
              </a:rPr>
            </a:br>
            <a:endParaRPr lang="tr-TR" sz="2400" dirty="0">
              <a:solidFill>
                <a:srgbClr val="7030A0"/>
              </a:solidFill>
            </a:endParaRPr>
          </a:p>
        </p:txBody>
      </p:sp>
      <p:sp>
        <p:nvSpPr>
          <p:cNvPr id="168963" name="İçerik Yer Tutucusu 2"/>
          <p:cNvSpPr>
            <a:spLocks noGrp="1"/>
          </p:cNvSpPr>
          <p:nvPr>
            <p:ph idx="1"/>
          </p:nvPr>
        </p:nvSpPr>
        <p:spPr>
          <a:xfrm>
            <a:off x="431726" y="1334446"/>
            <a:ext cx="8340944" cy="3193227"/>
          </a:xfrm>
        </p:spPr>
        <p:txBody>
          <a:bodyPr>
            <a:normAutofit/>
          </a:bodyPr>
          <a:lstStyle/>
          <a:p>
            <a:r>
              <a:rPr lang="tr-TR" altLang="tr-TR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altLang="tr-TR" sz="160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ilson</a:t>
            </a:r>
            <a:r>
              <a:rPr lang="tr-TR" altLang="tr-TR" sz="16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60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altLang="tr-TR" sz="160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1/50.000</a:t>
            </a:r>
            <a:endParaRPr lang="tr-TR" altLang="tr-TR" sz="16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60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Wilson</a:t>
            </a:r>
            <a:r>
              <a:rPr lang="tr-TR" sz="160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r>
              <a:rPr lang="tr-TR" sz="1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gen ATP </a:t>
            </a:r>
            <a:r>
              <a:rPr lang="tr-TR" sz="160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7B mutation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1600" smtClean="0">
                <a:latin typeface="Arial" panose="020B0604020202020204" pitchFamily="34" charset="0"/>
                <a:cs typeface="Arial" panose="020B0604020202020204" pitchFamily="34" charset="0"/>
              </a:rPr>
              <a:t>ATP7B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protein is a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copper-transporting</a:t>
            </a:r>
            <a:r>
              <a:rPr lang="tr-TR" sz="16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tr-TR" sz="1600" smtClean="0">
                <a:latin typeface="Arial" panose="020B0604020202020204" pitchFamily="34" charset="0"/>
                <a:cs typeface="Arial" panose="020B0604020202020204" pitchFamily="34" charset="0"/>
              </a:rPr>
              <a:t>P type ATP ase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tr-TR" altLang="tr-TR" sz="1600">
                <a:latin typeface="Arial" panose="020B0604020202020204" pitchFamily="34" charset="0"/>
                <a:cs typeface="Arial" panose="020B0604020202020204" pitchFamily="34" charset="0"/>
              </a:rPr>
              <a:t>Autosomal </a:t>
            </a:r>
            <a:r>
              <a:rPr lang="tr-TR" alt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ressesive</a:t>
            </a:r>
            <a:r>
              <a:rPr lang="tr-TR" alt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r>
              <a:rPr lang="tr-TR" alt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altLang="tr-TR" sz="1600" err="1">
                <a:latin typeface="Arial" panose="020B0604020202020204" pitchFamily="34" charset="0"/>
                <a:cs typeface="Arial" panose="020B0604020202020204" pitchFamily="34" charset="0"/>
              </a:rPr>
              <a:t>copper</a:t>
            </a:r>
            <a:r>
              <a:rPr lang="tr-TR" altLang="tr-TR" sz="1600">
                <a:latin typeface="Arial" panose="020B0604020202020204" pitchFamily="34" charset="0"/>
                <a:cs typeface="Arial" panose="020B0604020202020204" pitchFamily="34" charset="0"/>
              </a:rPr>
              <a:t> transport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altLang="tr-TR" sz="1600">
                <a:latin typeface="Arial" panose="020B0604020202020204" pitchFamily="34" charset="0"/>
                <a:cs typeface="Arial" panose="020B0604020202020204" pitchFamily="34" charset="0"/>
              </a:rPr>
              <a:t>Ceruloplasmin </a:t>
            </a:r>
            <a:r>
              <a:rPr lang="tr-TR" alt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drop</a:t>
            </a:r>
            <a:r>
              <a:rPr lang="tr-TR" alt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alt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alt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blood</a:t>
            </a:r>
            <a:r>
              <a:rPr lang="tr-TR" alt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alt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600" err="1">
                <a:latin typeface="Arial" panose="020B0604020202020204" pitchFamily="34" charset="0"/>
                <a:cs typeface="Arial" panose="020B0604020202020204" pitchFamily="34" charset="0"/>
              </a:rPr>
              <a:t>copper</a:t>
            </a:r>
            <a:r>
              <a:rPr lang="tr-TR" altLang="tr-TR" sz="1600">
                <a:latin typeface="Arial" panose="020B0604020202020204" pitchFamily="34" charset="0"/>
                <a:cs typeface="Arial" panose="020B0604020202020204" pitchFamily="34" charset="0"/>
              </a:rPr>
              <a:t> accumulation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Copper excretion with bile</a:t>
            </a:r>
            <a:r>
              <a:rPr lang="tr-TR" sz="1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decreases</a:t>
            </a:r>
            <a:endParaRPr lang="tr-TR" alt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06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altLang="tr-TR" sz="2400">
                <a:solidFill>
                  <a:srgbClr val="7030A0"/>
                </a:solidFill>
                <a:ea typeface="+mn-ea"/>
                <a:cs typeface="Arial" panose="020B0604020202020204" pitchFamily="34" charset="0"/>
              </a:rPr>
              <a:t>Wilson Disease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452967" y="1745754"/>
            <a:ext cx="76328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sz="1600" smtClean="0"/>
              <a:t>Accumulation </a:t>
            </a:r>
            <a:r>
              <a:rPr lang="tr-TR" sz="1600"/>
              <a:t>of copper in the liver</a:t>
            </a:r>
            <a:r>
              <a:rPr lang="tr-TR" sz="1600">
                <a:solidFill>
                  <a:srgbClr val="E37507"/>
                </a:solidFill>
              </a:rPr>
              <a:t>…. Hepatocellular </a:t>
            </a:r>
            <a:r>
              <a:rPr lang="tr-TR" sz="1600" smtClean="0">
                <a:solidFill>
                  <a:srgbClr val="E37507"/>
                </a:solidFill>
              </a:rPr>
              <a:t>degeneration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sz="1600" smtClean="0"/>
              <a:t>Accumulation </a:t>
            </a:r>
            <a:r>
              <a:rPr lang="tr-TR" sz="1600"/>
              <a:t>of brain in basal ganglia ……. </a:t>
            </a:r>
            <a:r>
              <a:rPr lang="tr-TR" sz="1600">
                <a:solidFill>
                  <a:srgbClr val="E37507"/>
                </a:solidFill>
              </a:rPr>
              <a:t>Leticular degeneration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sz="1600" smtClean="0"/>
              <a:t>Accumulation </a:t>
            </a:r>
            <a:r>
              <a:rPr lang="tr-TR" sz="1600"/>
              <a:t>around the cornea… ..</a:t>
            </a:r>
            <a:r>
              <a:rPr lang="tr-TR" sz="1600">
                <a:solidFill>
                  <a:srgbClr val="E37507"/>
                </a:solidFill>
              </a:rPr>
              <a:t>Kayser-Kleischer ring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101318"/>
            <a:ext cx="65" cy="25456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1109" rIns="0" bIns="-1110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358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90591" y="487764"/>
            <a:ext cx="7646670" cy="869950"/>
          </a:xfrm>
        </p:spPr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tr-TR" altLang="zh-CN" sz="2400" dirty="0" smtClean="0">
                <a:solidFill>
                  <a:srgbClr val="7030A0"/>
                </a:solidFill>
                <a:cs typeface="Arial" panose="020B0604020202020204" pitchFamily="34" charset="0"/>
              </a:rPr>
              <a:t>MINERALS</a:t>
            </a:r>
            <a:endParaRPr lang="en-US" altLang="zh-CN" sz="2400" dirty="0">
              <a:solidFill>
                <a:srgbClr val="7030A0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4" name="Tablo Yer Tutucusu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830713456"/>
              </p:ext>
            </p:extLst>
          </p:nvPr>
        </p:nvGraphicFramePr>
        <p:xfrm>
          <a:off x="718400" y="1745754"/>
          <a:ext cx="6991052" cy="2433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4830812"/>
              </a:tblGrid>
              <a:tr h="539124">
                <a:tc>
                  <a:txBody>
                    <a:bodyPr/>
                    <a:lstStyle/>
                    <a:p>
                      <a:r>
                        <a:rPr lang="tr-TR" sz="1600" b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Major</a:t>
                      </a:r>
                      <a:r>
                        <a:rPr lang="tr-TR" sz="16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600" b="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cations</a:t>
                      </a:r>
                      <a:endParaRPr lang="tr-TR" sz="1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b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Sodium</a:t>
                      </a:r>
                      <a:r>
                        <a:rPr lang="tr-TR" sz="16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tr-TR" sz="1600" b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Potassium</a:t>
                      </a:r>
                      <a:r>
                        <a:rPr lang="tr-TR" sz="16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tr-TR" sz="1600" b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Magnesium</a:t>
                      </a:r>
                      <a:r>
                        <a:rPr lang="tr-TR" sz="16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tr-TR" sz="1600" b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Calcium</a:t>
                      </a:r>
                      <a:endParaRPr lang="tr-TR" sz="1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639780">
                <a:tc>
                  <a:txBody>
                    <a:bodyPr/>
                    <a:lstStyle/>
                    <a:p>
                      <a:r>
                        <a:rPr lang="tr-TR" sz="1600" b="0" kern="120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Major </a:t>
                      </a:r>
                      <a:r>
                        <a:rPr lang="tr-TR" sz="1600" b="0" kern="12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Anions</a:t>
                      </a:r>
                      <a:endParaRPr lang="tr-TR" sz="1600" b="0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b="0" kern="120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Chlorine</a:t>
                      </a:r>
                      <a:r>
                        <a:rPr lang="tr-TR" sz="1600" b="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tr-TR" sz="1600" b="0" kern="12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bicarbonate</a:t>
                      </a:r>
                      <a:r>
                        <a:rPr lang="tr-TR" sz="1600" b="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tr-TR" sz="1600" b="0" kern="12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phosphate</a:t>
                      </a:r>
                      <a:endParaRPr lang="tr-TR" sz="1600" b="0" kern="12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tr-TR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431748">
                <a:tc>
                  <a:txBody>
                    <a:bodyPr/>
                    <a:lstStyle/>
                    <a:p>
                      <a:r>
                        <a:rPr lang="tr-TR" sz="1600" b="0" kern="12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Extracellular</a:t>
                      </a:r>
                      <a:r>
                        <a:rPr lang="tr-TR" sz="1600" b="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600" b="0" kern="12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fluid</a:t>
                      </a:r>
                      <a:endParaRPr lang="tr-TR" sz="1600" b="0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b="0" kern="120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</a:t>
                      </a:r>
                      <a:r>
                        <a:rPr lang="tr-TR" sz="1600" kern="1200" baseline="3000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tr-TR" sz="1600" b="0" kern="120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: </a:t>
                      </a:r>
                      <a:r>
                        <a:rPr lang="tr-TR" sz="1600" b="0" kern="12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major</a:t>
                      </a:r>
                      <a:r>
                        <a:rPr lang="tr-TR" sz="1600" b="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600" b="0" kern="12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cation</a:t>
                      </a:r>
                      <a:r>
                        <a:rPr lang="tr-TR" sz="1600" b="0" kern="120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Cl</a:t>
                      </a:r>
                      <a:r>
                        <a:rPr lang="tr-TR" sz="1600" b="0" kern="1200" baseline="3000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tr-TR" sz="1600" b="0" kern="120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600" b="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</a:t>
                      </a:r>
                      <a:r>
                        <a:rPr lang="tr-TR" sz="1600" b="0" kern="12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major</a:t>
                      </a:r>
                      <a:r>
                        <a:rPr lang="tr-TR" sz="1600" b="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600" b="0" kern="12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anion</a:t>
                      </a:r>
                      <a:endParaRPr lang="tr-TR" sz="1600" b="0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773525">
                <a:tc>
                  <a:txBody>
                    <a:bodyPr/>
                    <a:lstStyle/>
                    <a:p>
                      <a:endParaRPr lang="tr-TR" sz="2000" b="1" kern="12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tr-TR" sz="1600" b="0" kern="12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Intracellular</a:t>
                      </a:r>
                      <a:r>
                        <a:rPr lang="tr-TR" sz="1600" b="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600" b="0" kern="12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fluid</a:t>
                      </a:r>
                      <a:endParaRPr lang="tr-TR" sz="1600" b="0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1600" b="0" kern="12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tr-TR" sz="1600" b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lang="tr-TR" sz="1600" kern="1200" baseline="3000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tr-TR" sz="1600" b="0" kern="120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600" b="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</a:t>
                      </a:r>
                      <a:r>
                        <a:rPr lang="tr-TR" sz="1600" b="0" kern="120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major</a:t>
                      </a:r>
                      <a:r>
                        <a:rPr lang="tr-TR" sz="1600" b="0" kern="120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cation</a:t>
                      </a:r>
                      <a:endParaRPr lang="tr-TR" sz="1600" b="0" kern="12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tr-TR" sz="1600" kern="1200" baseline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HPO</a:t>
                      </a:r>
                      <a:r>
                        <a:rPr lang="tr-TR" sz="1600" kern="1200" baseline="-2500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tr-TR" sz="1600" kern="1200" baseline="3000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</a:t>
                      </a:r>
                      <a:r>
                        <a:rPr lang="tr-TR" sz="1600" b="0" kern="120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:major </a:t>
                      </a:r>
                      <a:r>
                        <a:rPr lang="tr-TR" sz="1600" b="0" kern="12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anion</a:t>
                      </a:r>
                      <a:endParaRPr lang="tr-TR" sz="1600" b="0" kern="12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65709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Unvan 1"/>
          <p:cNvSpPr>
            <a:spLocks noGrp="1"/>
          </p:cNvSpPr>
          <p:nvPr>
            <p:ph type="title"/>
          </p:nvPr>
        </p:nvSpPr>
        <p:spPr>
          <a:xfrm>
            <a:off x="575742" y="-8161"/>
            <a:ext cx="6553916" cy="1065959"/>
          </a:xfrm>
        </p:spPr>
        <p:txBody>
          <a:bodyPr/>
          <a:lstStyle/>
          <a:p>
            <a:r>
              <a:rPr lang="tr-TR" altLang="tr-TR" sz="2400" dirty="0" err="1" smtClean="0">
                <a:solidFill>
                  <a:srgbClr val="7030A0"/>
                </a:solidFill>
              </a:rPr>
              <a:t>Menkes</a:t>
            </a:r>
            <a:r>
              <a:rPr lang="tr-TR" altLang="tr-TR" sz="2400" dirty="0" smtClean="0">
                <a:solidFill>
                  <a:srgbClr val="7030A0"/>
                </a:solidFill>
              </a:rPr>
              <a:t> </a:t>
            </a:r>
            <a:r>
              <a:rPr lang="tr-TR" altLang="tr-TR" sz="2400" dirty="0" err="1" smtClean="0">
                <a:solidFill>
                  <a:srgbClr val="7030A0"/>
                </a:solidFill>
              </a:rPr>
              <a:t>kinky</a:t>
            </a:r>
            <a:r>
              <a:rPr lang="tr-TR" altLang="tr-TR" sz="2400" dirty="0" smtClean="0">
                <a:solidFill>
                  <a:srgbClr val="7030A0"/>
                </a:solidFill>
              </a:rPr>
              <a:t> </a:t>
            </a:r>
            <a:r>
              <a:rPr lang="tr-TR" altLang="tr-TR" sz="2400" dirty="0" err="1" smtClean="0">
                <a:solidFill>
                  <a:srgbClr val="7030A0"/>
                </a:solidFill>
              </a:rPr>
              <a:t>hair</a:t>
            </a:r>
            <a:r>
              <a:rPr lang="tr-TR" altLang="tr-TR" sz="2400" dirty="0" smtClean="0">
                <a:solidFill>
                  <a:srgbClr val="7030A0"/>
                </a:solidFill>
              </a:rPr>
              <a:t> </a:t>
            </a:r>
            <a:r>
              <a:rPr lang="tr-TR" altLang="tr-TR" sz="2400" dirty="0" err="1" smtClean="0">
                <a:solidFill>
                  <a:srgbClr val="7030A0"/>
                </a:solidFill>
              </a:rPr>
              <a:t>syndrome</a:t>
            </a:r>
            <a:endParaRPr lang="tr-TR" altLang="tr-TR" sz="2400" dirty="0" smtClean="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5960" y="1664536"/>
            <a:ext cx="7850621" cy="319405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  <a:defRPr/>
            </a:pPr>
            <a:r>
              <a:rPr lang="tr-TR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Copper</a:t>
            </a:r>
            <a:r>
              <a:rPr lang="tr-T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 </a:t>
            </a:r>
            <a:r>
              <a:rPr lang="tr-TR" sz="1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disease 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tr-TR" sz="1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dependent ressesive disease</a:t>
            </a:r>
            <a:endParaRPr lang="tr-T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sz="1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Mutations 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genes encoding </a:t>
            </a:r>
            <a:r>
              <a:rPr lang="en-US" sz="160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ATP </a:t>
            </a:r>
            <a:r>
              <a:rPr lang="en-US" sz="160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7A</a:t>
            </a:r>
            <a:endParaRPr lang="tr-TR" sz="1600" dirty="0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ATP7A </a:t>
            </a:r>
            <a:r>
              <a:rPr lang="en-US" sz="1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provides </a:t>
            </a:r>
            <a:r>
              <a:rPr lang="en-US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release of copper out of the cell from the intracellular environment </a:t>
            </a:r>
            <a:endParaRPr lang="tr-TR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tr-TR" sz="160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Characteristic </a:t>
            </a:r>
            <a:r>
              <a:rPr lang="tr-TR" sz="16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findings</a:t>
            </a:r>
            <a:r>
              <a:rPr lang="tr-TR" sz="1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Kinky</a:t>
            </a:r>
            <a:r>
              <a:rPr lang="tr-T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hair,growth</a:t>
            </a:r>
            <a:r>
              <a:rPr lang="tr-T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retardation</a:t>
            </a:r>
            <a:r>
              <a:rPr lang="tr-T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nervous</a:t>
            </a:r>
            <a:r>
              <a:rPr lang="tr-T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r>
              <a:rPr lang="tr-T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disorders</a:t>
            </a:r>
            <a:r>
              <a:rPr lang="tr-TR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reduced</a:t>
            </a:r>
            <a:r>
              <a:rPr lang="tr-TR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growth</a:t>
            </a:r>
            <a:r>
              <a:rPr lang="tr-T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hypothermia</a:t>
            </a:r>
            <a:r>
              <a:rPr lang="tr-T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brain</a:t>
            </a:r>
            <a:r>
              <a:rPr lang="tr-T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degeneration</a:t>
            </a:r>
            <a:r>
              <a:rPr lang="tr-T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hair</a:t>
            </a:r>
            <a:r>
              <a:rPr lang="tr-T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discoloration</a:t>
            </a:r>
            <a:r>
              <a:rPr lang="tr-T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plasma</a:t>
            </a:r>
            <a:r>
              <a:rPr lang="tr-T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Cu </a:t>
            </a:r>
            <a:r>
              <a:rPr lang="tr-TR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levels</a:t>
            </a:r>
            <a:r>
              <a:rPr lang="tr-T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decrease</a:t>
            </a:r>
            <a:r>
              <a:rPr lang="tr-T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copper</a:t>
            </a:r>
            <a:r>
              <a:rPr lang="tr-T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accumulates</a:t>
            </a:r>
            <a:r>
              <a:rPr lang="tr-T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inside </a:t>
            </a:r>
            <a:r>
              <a:rPr lang="tr-TR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cell</a:t>
            </a:r>
            <a:endParaRPr lang="en-US" altLang="tr-T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tr-T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85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solidFill>
                  <a:srgbClr val="FF0000"/>
                </a:solidFill>
              </a:rPr>
              <a:t>ZINC</a:t>
            </a:r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935782" y="1745754"/>
            <a:ext cx="424815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tr-TR" altLang="tr-TR" sz="1600">
                <a:solidFill>
                  <a:srgbClr val="222222"/>
                </a:solidFill>
                <a:cs typeface="Arial" panose="020B0604020202020204" pitchFamily="34" charset="0"/>
              </a:rPr>
              <a:t>Zinc is the second most abundant trace element necessary for living things. 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tr-TR" altLang="tr-TR" sz="1600">
                <a:solidFill>
                  <a:srgbClr val="222222"/>
                </a:solidFill>
                <a:cs typeface="Arial" panose="020B0604020202020204" pitchFamily="34" charset="0"/>
              </a:rPr>
              <a:t>It is found as Zn</a:t>
            </a:r>
            <a:r>
              <a:rPr lang="tr-TR" sz="1600" baseline="30000">
                <a:cs typeface="Arial" panose="020B0604020202020204" pitchFamily="34" charset="0"/>
              </a:rPr>
              <a:t>+2</a:t>
            </a:r>
            <a:endParaRPr lang="tr-TR" altLang="tr-TR" sz="16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84636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59313" y="89570"/>
            <a:ext cx="6553200" cy="1066800"/>
          </a:xfrm>
        </p:spPr>
        <p:txBody>
          <a:bodyPr rtlCol="0">
            <a:noAutofit/>
          </a:bodyPr>
          <a:lstStyle/>
          <a:p>
            <a:pPr defTabSz="318623" eaLnBrk="1" fontAlgn="auto" hangingPunct="1">
              <a:spcAft>
                <a:spcPts val="0"/>
              </a:spcAft>
              <a:defRPr/>
            </a:pPr>
            <a:r>
              <a:rPr lang="tr-TR" sz="2400" smtClean="0">
                <a:solidFill>
                  <a:srgbClr val="7030A0"/>
                </a:solidFill>
              </a:rPr>
              <a:t>ZINC</a:t>
            </a:r>
            <a:endParaRPr lang="tr-TR" sz="2400" dirty="0">
              <a:solidFill>
                <a:srgbClr val="7030A0"/>
              </a:solidFill>
            </a:endParaRPr>
          </a:p>
        </p:txBody>
      </p:sp>
      <p:sp>
        <p:nvSpPr>
          <p:cNvPr id="113667" name="İçerik Yer Tutucusu 2"/>
          <p:cNvSpPr>
            <a:spLocks noGrp="1"/>
          </p:cNvSpPr>
          <p:nvPr>
            <p:ph idx="1"/>
          </p:nvPr>
        </p:nvSpPr>
        <p:spPr>
          <a:xfrm>
            <a:off x="768871" y="1562499"/>
            <a:ext cx="6935663" cy="319322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r-TR" sz="1800" smtClean="0"/>
              <a:t> </a:t>
            </a:r>
            <a:r>
              <a:rPr lang="tr-TR" sz="1600" smtClean="0">
                <a:latin typeface="Arial" panose="020B0604020202020204" pitchFamily="34" charset="0"/>
                <a:cs typeface="Arial" panose="020B0604020202020204" pitchFamily="34" charset="0"/>
              </a:rPr>
              <a:t>Major </a:t>
            </a:r>
            <a:r>
              <a:rPr lang="tr-TR" sz="1600">
                <a:latin typeface="Arial" panose="020B0604020202020204" pitchFamily="34" charset="0"/>
                <a:cs typeface="Arial" panose="020B0604020202020204" pitchFamily="34" charset="0"/>
              </a:rPr>
              <a:t>sources of Zinc include cereals, beans, meat, and </a:t>
            </a:r>
            <a:r>
              <a:rPr lang="tr-TR" sz="1600" smtClean="0">
                <a:latin typeface="Arial" panose="020B0604020202020204" pitchFamily="34" charset="0"/>
                <a:cs typeface="Arial" panose="020B0604020202020204" pitchFamily="34" charset="0"/>
              </a:rPr>
              <a:t>shellfish.</a:t>
            </a:r>
          </a:p>
          <a:p>
            <a:pPr>
              <a:buFont typeface="Wingdings" panose="05000000000000000000" pitchFamily="2" charset="2"/>
              <a:buChar char="v"/>
            </a:pPr>
            <a:endParaRPr lang="tr-TR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tr-TR" sz="1600" smtClean="0">
                <a:latin typeface="Arial" panose="020B0604020202020204" pitchFamily="34" charset="0"/>
                <a:cs typeface="Arial" panose="020B0604020202020204" pitchFamily="34" charset="0"/>
              </a:rPr>
              <a:t>More </a:t>
            </a:r>
            <a:r>
              <a:rPr lang="tr-TR" sz="1600">
                <a:latin typeface="Arial" panose="020B0604020202020204" pitchFamily="34" charset="0"/>
                <a:cs typeface="Arial" panose="020B0604020202020204" pitchFamily="34" charset="0"/>
              </a:rPr>
              <a:t>than 300 enzymes in the human body are zinc-dependent. (Carboxypeptidase, carbonic anhydrase, alkaline phosphatase, lactate dehydrogenase, alcohol </a:t>
            </a:r>
            <a:r>
              <a:rPr lang="tr-TR" sz="1600" smtClean="0">
                <a:latin typeface="Arial" panose="020B0604020202020204" pitchFamily="34" charset="0"/>
                <a:cs typeface="Arial" panose="020B0604020202020204" pitchFamily="34" charset="0"/>
              </a:rPr>
              <a:t>dehydrogenase)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altLang="tr-TR" sz="1600" smtClean="0">
                <a:solidFill>
                  <a:srgbClr val="222222"/>
                </a:solidFill>
                <a:latin typeface="inherit"/>
              </a:rPr>
              <a:t>Compared </a:t>
            </a:r>
            <a:r>
              <a:rPr lang="tr-TR" altLang="tr-TR" sz="1600">
                <a:solidFill>
                  <a:srgbClr val="222222"/>
                </a:solidFill>
                <a:latin typeface="inherit"/>
              </a:rPr>
              <a:t>to adults; babies, children, adolescents, pregnant and lactating women have increased </a:t>
            </a:r>
            <a:r>
              <a:rPr lang="tr-TR" altLang="tr-TR" sz="1600" smtClean="0">
                <a:solidFill>
                  <a:srgbClr val="222222"/>
                </a:solidFill>
                <a:latin typeface="inherit"/>
              </a:rPr>
              <a:t>requirements </a:t>
            </a:r>
            <a:r>
              <a:rPr lang="tr-TR" altLang="tr-TR" sz="1600">
                <a:solidFill>
                  <a:srgbClr val="222222"/>
                </a:solidFill>
                <a:latin typeface="inherit"/>
              </a:rPr>
              <a:t>for zinc, and therefore the risk of zinc depletion is higher.</a:t>
            </a:r>
            <a:r>
              <a:rPr lang="tr-TR" altLang="tr-TR" sz="300">
                <a:solidFill>
                  <a:schemeClr val="tx1"/>
                </a:solidFill>
              </a:rPr>
              <a:t> </a:t>
            </a:r>
            <a:endParaRPr lang="tr-TR" altLang="tr-TR" sz="120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tr-TR" altLang="tr-TR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1800" smtClean="0"/>
              <a:t> </a:t>
            </a:r>
            <a:endParaRPr lang="tr-TR" alt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84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647750" y="1817762"/>
            <a:ext cx="813658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tr-TR" altLang="tr-TR" sz="1600">
                <a:solidFill>
                  <a:srgbClr val="222222"/>
                </a:solidFill>
                <a:cs typeface="Arial" panose="020B0604020202020204" pitchFamily="34" charset="0"/>
              </a:rPr>
              <a:t>Epidermal, gastrointestinal, central nervous, immune, skeletal and reproductive systems </a:t>
            </a:r>
            <a:r>
              <a:rPr lang="tr-TR" altLang="tr-TR" sz="1600" smtClean="0">
                <a:solidFill>
                  <a:srgbClr val="222222"/>
                </a:solidFill>
                <a:cs typeface="Arial" panose="020B0604020202020204" pitchFamily="34" charset="0"/>
              </a:rPr>
              <a:t>are </a:t>
            </a:r>
            <a:r>
              <a:rPr lang="tr-TR" altLang="tr-TR" sz="1600">
                <a:solidFill>
                  <a:srgbClr val="222222"/>
                </a:solidFill>
                <a:cs typeface="Arial" panose="020B0604020202020204" pitchFamily="34" charset="0"/>
              </a:rPr>
              <a:t>the organs most affected clinically by zinc deficiency.</a:t>
            </a:r>
            <a:r>
              <a:rPr lang="tr-TR" altLang="tr-TR" sz="1600">
                <a:cs typeface="Arial" panose="020B0604020202020204" pitchFamily="34" charset="0"/>
              </a:rPr>
              <a:t> </a:t>
            </a:r>
            <a:endParaRPr lang="tr-TR" altLang="tr-TR" sz="1600" smtClean="0"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v"/>
            </a:pPr>
            <a:endParaRPr lang="tr-TR" altLang="tr-TR" sz="1600" smtClean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tr-TR" sz="1600"/>
              <a:t> </a:t>
            </a:r>
            <a:r>
              <a:rPr lang="en-US" sz="1600"/>
              <a:t>Many dietary factors affect absorption. </a:t>
            </a:r>
            <a:endParaRPr lang="tr-TR" sz="160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600" smtClean="0"/>
              <a:t>Phytate</a:t>
            </a:r>
            <a:r>
              <a:rPr lang="en-US" sz="1600"/>
              <a:t>, calcium, copper and iron ↓ </a:t>
            </a:r>
            <a:endParaRPr lang="tr-TR" sz="160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600"/>
              <a:t>Small p</a:t>
            </a:r>
            <a:r>
              <a:rPr lang="tr-TR" sz="1600"/>
              <a:t>e</a:t>
            </a:r>
            <a:r>
              <a:rPr lang="en-US" sz="1600"/>
              <a:t>ptids and amino acids ↑</a:t>
            </a:r>
            <a:endParaRPr lang="tr-TR" sz="1600"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v"/>
            </a:pPr>
            <a:endParaRPr lang="tr-TR" altLang="tr-TR" sz="16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57185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smtClean="0">
                <a:solidFill>
                  <a:srgbClr val="7030A0"/>
                </a:solidFill>
              </a:rPr>
              <a:t>Excreation</a:t>
            </a:r>
            <a:endParaRPr lang="tr-TR" sz="240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tr-TR" sz="1600" smtClean="0">
                <a:solidFill>
                  <a:schemeClr val="tx1"/>
                </a:solidFill>
              </a:rPr>
              <a:t> </a:t>
            </a:r>
            <a:r>
              <a:rPr lang="en-US" sz="1600" smtClean="0">
                <a:solidFill>
                  <a:srgbClr val="2D1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Loss </a:t>
            </a:r>
            <a:r>
              <a:rPr lang="en-US" sz="1600">
                <a:solidFill>
                  <a:srgbClr val="2D1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zinc through the gastrointestinal tract </a:t>
            </a:r>
            <a:r>
              <a:rPr lang="en-US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accounts for about </a:t>
            </a:r>
            <a:r>
              <a:rPr lang="en-US" sz="1600">
                <a:solidFill>
                  <a:srgbClr val="2D1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half of all zinc </a:t>
            </a:r>
            <a:r>
              <a:rPr lang="en-US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removed from the body. </a:t>
            </a:r>
            <a:endParaRPr lang="tr-TR" sz="16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significant amount of zinc is secreted from </a:t>
            </a:r>
            <a:r>
              <a:rPr lang="en-US" sz="1600">
                <a:solidFill>
                  <a:srgbClr val="2D1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bile</a:t>
            </a:r>
            <a:r>
              <a:rPr lang="en-US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intestinal secretions, but most are reabsorbed. </a:t>
            </a:r>
            <a:endParaRPr lang="tr-TR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</a:t>
            </a:r>
            <a:r>
              <a:rPr lang="en-US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ways of excreting zinc include </a:t>
            </a:r>
            <a:r>
              <a:rPr lang="en-US" sz="1600">
                <a:solidFill>
                  <a:srgbClr val="2D1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urine and surface losses (skin, hair, sweat).</a:t>
            </a:r>
            <a:endParaRPr lang="tr-TR" sz="1600">
              <a:solidFill>
                <a:srgbClr val="2D18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tr-TR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63635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sz="2400" dirty="0" smtClean="0">
                <a:solidFill>
                  <a:srgbClr val="2D1868"/>
                </a:solidFill>
                <a:cs typeface="Arial" panose="020B0604020202020204" pitchFamily="34" charset="0"/>
              </a:rPr>
              <a:t>FUNCTIONS OF ZINC</a:t>
            </a:r>
          </a:p>
        </p:txBody>
      </p:sp>
      <p:sp>
        <p:nvSpPr>
          <p:cNvPr id="216067" name="İçerik Yer Tutucusu 2"/>
          <p:cNvSpPr>
            <a:spLocks noGrp="1"/>
          </p:cNvSpPr>
          <p:nvPr>
            <p:ph idx="1"/>
          </p:nvPr>
        </p:nvSpPr>
        <p:spPr>
          <a:xfrm>
            <a:off x="450850" y="1411288"/>
            <a:ext cx="3467100" cy="3194050"/>
          </a:xfrm>
        </p:spPr>
        <p:txBody>
          <a:bodyPr>
            <a:normAutofit/>
          </a:bodyPr>
          <a:lstStyle/>
          <a:p>
            <a:r>
              <a:rPr lang="tr-TR" alt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Catalytic</a:t>
            </a:r>
            <a:r>
              <a:rPr lang="tr-TR" alt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Role</a:t>
            </a:r>
          </a:p>
          <a:p>
            <a:r>
              <a:rPr lang="tr-TR" alt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Structural</a:t>
            </a:r>
            <a:r>
              <a:rPr lang="tr-TR" alt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Role</a:t>
            </a:r>
          </a:p>
          <a:p>
            <a:endParaRPr lang="tr-TR" alt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altLang="tr-TR" sz="16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altLang="tr-TR" sz="1600" smtClean="0">
                <a:latin typeface="Arial" panose="020B0604020202020204" pitchFamily="34" charset="0"/>
                <a:cs typeface="Arial" panose="020B0604020202020204" pitchFamily="34" charset="0"/>
              </a:rPr>
              <a:t>Regulatory </a:t>
            </a:r>
            <a:r>
              <a:rPr lang="tr-TR" alt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Role</a:t>
            </a:r>
          </a:p>
          <a:p>
            <a:endParaRPr lang="tr-TR" altLang="tr-TR" sz="1600" dirty="0" smtClean="0"/>
          </a:p>
        </p:txBody>
      </p:sp>
      <p:sp>
        <p:nvSpPr>
          <p:cNvPr id="216068" name="Metin kutusu 2"/>
          <p:cNvSpPr txBox="1">
            <a:spLocks noChangeArrowheads="1"/>
          </p:cNvSpPr>
          <p:nvPr/>
        </p:nvSpPr>
        <p:spPr bwMode="auto">
          <a:xfrm>
            <a:off x="287710" y="4155124"/>
            <a:ext cx="7848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It plays a role in growth and development, immune response, neurological functions and reproduction.</a:t>
            </a:r>
            <a:endParaRPr lang="tr-TR" altLang="tr-TR" sz="1600" dirty="0"/>
          </a:p>
        </p:txBody>
      </p:sp>
      <p:sp>
        <p:nvSpPr>
          <p:cNvPr id="216069" name="Metin kutusu 3"/>
          <p:cNvSpPr txBox="1">
            <a:spLocks noChangeArrowheads="1"/>
          </p:cNvSpPr>
          <p:nvPr/>
        </p:nvSpPr>
        <p:spPr bwMode="auto">
          <a:xfrm>
            <a:off x="3689350" y="1344613"/>
            <a:ext cx="378610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600" dirty="0"/>
              <a:t>300 </a:t>
            </a:r>
            <a:r>
              <a:rPr lang="tr-TR" altLang="tr-TR" sz="1600" dirty="0" err="1" smtClean="0"/>
              <a:t>diffrent</a:t>
            </a:r>
            <a:r>
              <a:rPr lang="tr-TR" altLang="tr-TR" sz="1600" dirty="0" smtClean="0"/>
              <a:t> </a:t>
            </a:r>
            <a:r>
              <a:rPr lang="tr-TR" altLang="tr-TR" sz="1600" dirty="0" err="1" smtClean="0"/>
              <a:t>enzyme</a:t>
            </a:r>
            <a:r>
              <a:rPr lang="tr-TR" altLang="tr-TR" sz="1600" dirty="0" smtClean="0"/>
              <a:t> </a:t>
            </a:r>
            <a:r>
              <a:rPr lang="tr-TR" altLang="tr-TR" sz="1600" dirty="0" err="1" smtClean="0"/>
              <a:t>are</a:t>
            </a:r>
            <a:r>
              <a:rPr lang="tr-TR" altLang="tr-TR" sz="1600" dirty="0" smtClean="0"/>
              <a:t> </a:t>
            </a:r>
            <a:r>
              <a:rPr lang="tr-TR" altLang="tr-TR" sz="1600" dirty="0" err="1" smtClean="0"/>
              <a:t>zinc</a:t>
            </a:r>
            <a:r>
              <a:rPr lang="tr-TR" altLang="tr-TR" sz="1600" dirty="0" smtClean="0"/>
              <a:t> </a:t>
            </a:r>
            <a:r>
              <a:rPr lang="tr-TR" altLang="tr-TR" sz="1600" dirty="0" err="1" smtClean="0"/>
              <a:t>dependent</a:t>
            </a:r>
            <a:endParaRPr lang="tr-TR" altLang="tr-TR" sz="1600" dirty="0"/>
          </a:p>
        </p:txBody>
      </p:sp>
      <p:cxnSp>
        <p:nvCxnSpPr>
          <p:cNvPr id="6" name="Düz Ok Bağlayıcısı 5"/>
          <p:cNvCxnSpPr/>
          <p:nvPr/>
        </p:nvCxnSpPr>
        <p:spPr>
          <a:xfrm>
            <a:off x="2519363" y="1530350"/>
            <a:ext cx="12080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>
            <a:off x="2592388" y="2033588"/>
            <a:ext cx="113506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072" name="Metin kutusu 8"/>
          <p:cNvSpPr txBox="1">
            <a:spLocks noChangeArrowheads="1"/>
          </p:cNvSpPr>
          <p:nvPr/>
        </p:nvSpPr>
        <p:spPr bwMode="auto">
          <a:xfrm>
            <a:off x="3736181" y="1764239"/>
            <a:ext cx="42656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z="1600" dirty="0" err="1" smtClean="0"/>
              <a:t>Zinc-finger</a:t>
            </a:r>
            <a:r>
              <a:rPr lang="tr-TR" altLang="tr-TR" sz="1600" dirty="0" smtClean="0"/>
              <a:t> motif </a:t>
            </a:r>
            <a:endParaRPr lang="tr-TR" altLang="tr-TR" sz="1600" dirty="0"/>
          </a:p>
        </p:txBody>
      </p:sp>
      <p:sp>
        <p:nvSpPr>
          <p:cNvPr id="10" name="Metin kutusu 9"/>
          <p:cNvSpPr txBox="1"/>
          <p:nvPr/>
        </p:nvSpPr>
        <p:spPr>
          <a:xfrm>
            <a:off x="3727450" y="2191757"/>
            <a:ext cx="3698448" cy="135421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/>
            </a:r>
            <a:br>
              <a:rPr lang="en-US" dirty="0"/>
            </a:br>
            <a:r>
              <a:rPr lang="en-US" sz="1600" dirty="0"/>
              <a:t>It regulates gene expression by acting </a:t>
            </a:r>
            <a:endParaRPr lang="tr-TR" sz="1600" dirty="0" smtClean="0"/>
          </a:p>
          <a:p>
            <a:pPr>
              <a:defRPr/>
            </a:pPr>
            <a:r>
              <a:rPr lang="en-US" sz="1600" dirty="0" smtClean="0"/>
              <a:t>as </a:t>
            </a:r>
            <a:r>
              <a:rPr lang="en-US" sz="1600" dirty="0"/>
              <a:t>a transcription factor. </a:t>
            </a:r>
            <a:endParaRPr lang="tr-TR" sz="1600" dirty="0" smtClean="0"/>
          </a:p>
          <a:p>
            <a:pPr>
              <a:defRPr/>
            </a:pPr>
            <a:r>
              <a:rPr lang="en-US" sz="1600" dirty="0" smtClean="0"/>
              <a:t>Cell signaling</a:t>
            </a:r>
            <a:endParaRPr lang="tr-TR" sz="1600" dirty="0" smtClean="0"/>
          </a:p>
          <a:p>
            <a:pPr>
              <a:defRPr/>
            </a:pPr>
            <a:r>
              <a:rPr lang="en-US" sz="1600" dirty="0" smtClean="0"/>
              <a:t> </a:t>
            </a:r>
            <a:r>
              <a:rPr lang="en-US" sz="1600" dirty="0"/>
              <a:t>Apoptosis</a:t>
            </a:r>
            <a:endParaRPr lang="tr-TR" sz="1600" dirty="0">
              <a:solidFill>
                <a:srgbClr val="FFC000"/>
              </a:solidFill>
            </a:endParaRPr>
          </a:p>
        </p:txBody>
      </p:sp>
      <p:cxnSp>
        <p:nvCxnSpPr>
          <p:cNvPr id="13" name="Düz Ok Bağlayıcısı 12"/>
          <p:cNvCxnSpPr/>
          <p:nvPr/>
        </p:nvCxnSpPr>
        <p:spPr>
          <a:xfrm>
            <a:off x="2782888" y="2825750"/>
            <a:ext cx="81756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121637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791766" y="449610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Zinc- Finger Motif</a:t>
            </a:r>
            <a:endParaRPr lang="tr-TR" sz="2400" dirty="0">
              <a:solidFill>
                <a:srgbClr val="7030A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935782" y="1457722"/>
            <a:ext cx="684076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tr-TR" sz="1600" smtClean="0"/>
              <a:t>It plays a role in the i</a:t>
            </a:r>
            <a:r>
              <a:rPr lang="en-US" sz="1600" smtClean="0">
                <a:solidFill>
                  <a:srgbClr val="7030A0"/>
                </a:solidFill>
              </a:rPr>
              <a:t>nteractions </a:t>
            </a:r>
            <a:r>
              <a:rPr lang="en-US" sz="1600">
                <a:solidFill>
                  <a:srgbClr val="7030A0"/>
                </a:solidFill>
              </a:rPr>
              <a:t>between proteins and nucleic acids </a:t>
            </a:r>
            <a:r>
              <a:rPr lang="en-US" sz="1600"/>
              <a:t>for replication, transcription and </a:t>
            </a:r>
            <a:r>
              <a:rPr lang="en-US" sz="1600" smtClean="0"/>
              <a:t>translation </a:t>
            </a:r>
            <a:r>
              <a:rPr lang="en-US" sz="1600"/>
              <a:t>and </a:t>
            </a:r>
            <a:r>
              <a:rPr lang="en-US" sz="1600" smtClean="0"/>
              <a:t>also</a:t>
            </a:r>
            <a:r>
              <a:rPr lang="tr-TR" sz="1600" smtClean="0"/>
              <a:t> it </a:t>
            </a:r>
            <a:r>
              <a:rPr lang="en-US" sz="1600" smtClean="0"/>
              <a:t> </a:t>
            </a:r>
            <a:r>
              <a:rPr lang="en-US" sz="1600"/>
              <a:t>is central to the regulation of these processes. </a:t>
            </a:r>
            <a:endParaRPr lang="tr-TR" sz="1600" smtClean="0"/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tr-TR" sz="160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600" smtClean="0"/>
              <a:t>Zinc </a:t>
            </a:r>
            <a:r>
              <a:rPr lang="en-US" sz="1600"/>
              <a:t>plays an important role in the structure of proteins and cell membranes.  </a:t>
            </a:r>
            <a:endParaRPr lang="tr-TR" sz="1600" smtClean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600" smtClean="0"/>
              <a:t>A </a:t>
            </a:r>
            <a:r>
              <a:rPr lang="en-US" sz="1600"/>
              <a:t>finger-like structure known as a zinc finger motif stabilizes the structure of a number of proteins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183294019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altLang="tr-TR" sz="2400" dirty="0" err="1">
                <a:solidFill>
                  <a:srgbClr val="7030A0"/>
                </a:solidFill>
              </a:rPr>
              <a:t>Zinc</a:t>
            </a:r>
            <a:r>
              <a:rPr lang="tr-TR" altLang="tr-TR" sz="2400" dirty="0">
                <a:solidFill>
                  <a:srgbClr val="7030A0"/>
                </a:solidFill>
              </a:rPr>
              <a:t> </a:t>
            </a:r>
            <a:r>
              <a:rPr lang="tr-TR" altLang="tr-TR" sz="2400" dirty="0" err="1">
                <a:solidFill>
                  <a:srgbClr val="7030A0"/>
                </a:solidFill>
              </a:rPr>
              <a:t>Deficiency</a:t>
            </a:r>
            <a:endParaRPr lang="tr-TR" altLang="tr-TR" sz="2400" dirty="0">
              <a:solidFill>
                <a:srgbClr val="7030A0"/>
              </a:solidFill>
            </a:endParaRPr>
          </a:p>
        </p:txBody>
      </p:sp>
      <p:sp>
        <p:nvSpPr>
          <p:cNvPr id="104451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sz="1400" dirty="0"/>
              <a:t/>
            </a:r>
            <a:br>
              <a:rPr lang="tr-TR" sz="1400" dirty="0"/>
            </a:br>
            <a:endParaRPr lang="tr-TR" sz="1400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1700" smtClean="0">
                <a:latin typeface="Arial" panose="020B0604020202020204" pitchFamily="34" charset="0"/>
                <a:cs typeface="Arial" panose="020B0604020202020204" pitchFamily="34" charset="0"/>
              </a:rPr>
              <a:t>Reduction </a:t>
            </a:r>
            <a:r>
              <a:rPr lang="tr-TR" sz="17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tr-TR" sz="1700" dirty="0" err="1">
                <a:latin typeface="Arial" panose="020B0604020202020204" pitchFamily="34" charset="0"/>
                <a:cs typeface="Arial" panose="020B0604020202020204" pitchFamily="34" charset="0"/>
              </a:rPr>
              <a:t>wound</a:t>
            </a:r>
            <a:r>
              <a:rPr lang="tr-TR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700" err="1">
                <a:latin typeface="Arial" panose="020B0604020202020204" pitchFamily="34" charset="0"/>
                <a:cs typeface="Arial" panose="020B0604020202020204" pitchFamily="34" charset="0"/>
              </a:rPr>
              <a:t>healing</a:t>
            </a:r>
            <a:r>
              <a:rPr lang="tr-TR" sz="17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sz="17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tr-TR" sz="1700" smtClean="0">
                <a:latin typeface="Arial" panose="020B0604020202020204" pitchFamily="34" charset="0"/>
                <a:cs typeface="Arial" panose="020B0604020202020204" pitchFamily="34" charset="0"/>
              </a:rPr>
              <a:t>Skin </a:t>
            </a:r>
            <a:r>
              <a:rPr lang="tr-TR" sz="1700" err="1">
                <a:latin typeface="Arial" panose="020B0604020202020204" pitchFamily="34" charset="0"/>
                <a:cs typeface="Arial" panose="020B0604020202020204" pitchFamily="34" charset="0"/>
              </a:rPr>
              <a:t>lesions</a:t>
            </a:r>
            <a:r>
              <a:rPr lang="tr-TR" sz="17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sz="17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tr-TR" sz="1700" smtClean="0">
                <a:latin typeface="Arial" panose="020B0604020202020204" pitchFamily="34" charset="0"/>
                <a:cs typeface="Arial" panose="020B0604020202020204" pitchFamily="34" charset="0"/>
              </a:rPr>
              <a:t>Disruption </a:t>
            </a:r>
            <a:r>
              <a:rPr lang="tr-TR" sz="17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tr-TR" sz="1700" err="1">
                <a:latin typeface="Arial" panose="020B0604020202020204" pitchFamily="34" charset="0"/>
                <a:cs typeface="Arial" panose="020B0604020202020204" pitchFamily="34" charset="0"/>
              </a:rPr>
              <a:t>spermatogenesis</a:t>
            </a:r>
            <a:r>
              <a:rPr lang="tr-TR" sz="17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sz="17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tr-TR" sz="1700" smtClean="0">
                <a:latin typeface="Arial" panose="020B0604020202020204" pitchFamily="34" charset="0"/>
                <a:cs typeface="Arial" panose="020B0604020202020204" pitchFamily="34" charset="0"/>
              </a:rPr>
              <a:t>Dermatitis</a:t>
            </a:r>
            <a:endParaRPr lang="tr-T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tr-TR" sz="1700" smtClean="0">
                <a:latin typeface="Arial" panose="020B0604020202020204" pitchFamily="34" charset="0"/>
                <a:cs typeface="Arial" panose="020B0604020202020204" pitchFamily="34" charset="0"/>
              </a:rPr>
              <a:t>Loss </a:t>
            </a:r>
            <a:r>
              <a:rPr lang="tr-TR" sz="17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tr-TR" sz="1700" err="1">
                <a:latin typeface="Arial" panose="020B0604020202020204" pitchFamily="34" charset="0"/>
                <a:cs typeface="Arial" panose="020B0604020202020204" pitchFamily="34" charset="0"/>
              </a:rPr>
              <a:t>appetite</a:t>
            </a:r>
            <a:r>
              <a:rPr lang="tr-TR" sz="17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sz="17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tr-TR" sz="1700" smtClean="0">
                <a:latin typeface="Arial" panose="020B0604020202020204" pitchFamily="34" charset="0"/>
                <a:cs typeface="Arial" panose="020B0604020202020204" pitchFamily="34" charset="0"/>
              </a:rPr>
              <a:t>Disruption </a:t>
            </a:r>
            <a:r>
              <a:rPr lang="tr-TR" sz="17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tr-TR" sz="1700" dirty="0" err="1">
                <a:latin typeface="Arial" panose="020B0604020202020204" pitchFamily="34" charset="0"/>
                <a:cs typeface="Arial" panose="020B0604020202020204" pitchFamily="34" charset="0"/>
              </a:rPr>
              <a:t>immune</a:t>
            </a:r>
            <a:r>
              <a:rPr lang="tr-TR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700" err="1">
                <a:latin typeface="Arial" panose="020B0604020202020204" pitchFamily="34" charset="0"/>
                <a:cs typeface="Arial" panose="020B0604020202020204" pitchFamily="34" charset="0"/>
              </a:rPr>
              <a:t>functions</a:t>
            </a:r>
            <a:r>
              <a:rPr lang="tr-TR" sz="17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sz="17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tr-TR" sz="1700" smtClean="0">
                <a:latin typeface="Arial" panose="020B0604020202020204" pitchFamily="34" charset="0"/>
                <a:cs typeface="Arial" panose="020B0604020202020204" pitchFamily="34" charset="0"/>
              </a:rPr>
              <a:t>Hair loss</a:t>
            </a:r>
            <a:endParaRPr lang="tr-T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tr-TR" sz="1700" smtClean="0">
                <a:latin typeface="Arial" panose="020B0604020202020204" pitchFamily="34" charset="0"/>
                <a:cs typeface="Arial" panose="020B0604020202020204" pitchFamily="34" charset="0"/>
              </a:rPr>
              <a:t>Diarrhea</a:t>
            </a:r>
            <a:endParaRPr lang="tr-T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tr-TR" alt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Unvan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defTabSz="318623" eaLnBrk="1" fontAlgn="auto" hangingPunct="1">
              <a:spcAft>
                <a:spcPts val="0"/>
              </a:spcAft>
              <a:defRPr/>
            </a:pPr>
            <a:r>
              <a:rPr lang="tr-TR" altLang="tr-TR" sz="2400" dirty="0" smtClean="0">
                <a:solidFill>
                  <a:srgbClr val="7030A0"/>
                </a:solidFill>
              </a:rPr>
              <a:t>SODIUM (</a:t>
            </a:r>
            <a:r>
              <a:rPr lang="tr-TR" altLang="tr-TR" sz="2400" dirty="0" err="1" smtClean="0">
                <a:solidFill>
                  <a:srgbClr val="7030A0"/>
                </a:solidFill>
              </a:rPr>
              <a:t>Na</a:t>
            </a:r>
            <a:r>
              <a:rPr lang="tr-TR" altLang="tr-TR" sz="2400" dirty="0" smtClean="0">
                <a:solidFill>
                  <a:srgbClr val="7030A0"/>
                </a:solidFill>
              </a:rPr>
              <a:t>)</a:t>
            </a:r>
          </a:p>
        </p:txBody>
      </p:sp>
      <p:sp>
        <p:nvSpPr>
          <p:cNvPr id="118787" name="İçerik Yer Tutucusu 2"/>
          <p:cNvSpPr>
            <a:spLocks noGrp="1"/>
          </p:cNvSpPr>
          <p:nvPr>
            <p:ph idx="1"/>
          </p:nvPr>
        </p:nvSpPr>
        <p:spPr>
          <a:xfrm>
            <a:off x="768871" y="1562499"/>
            <a:ext cx="6863655" cy="319322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r-TR" alt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Sodium</a:t>
            </a:r>
            <a:r>
              <a:rPr lang="tr-TR" alt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tr-TR" altLang="tr-TR" sz="1600" i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altLang="tr-TR" sz="16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600" i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</a:t>
            </a:r>
            <a:r>
              <a:rPr lang="tr-TR" altLang="tr-TR" sz="16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600" i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abundant</a:t>
            </a:r>
            <a:r>
              <a:rPr lang="tr-TR" altLang="tr-TR" sz="16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600" i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cation</a:t>
            </a:r>
            <a:r>
              <a:rPr lang="tr-TR" altLang="tr-TR" sz="16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altLang="tr-TR" sz="1600" i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extracellular</a:t>
            </a:r>
            <a:r>
              <a:rPr lang="tr-TR" altLang="tr-TR" sz="16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600" i="1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fluid</a:t>
            </a:r>
            <a:r>
              <a:rPr lang="tr-TR" altLang="tr-TR" sz="1600" i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altLang="tr-TR" sz="1600" i="1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tr-TR" sz="1600" smtClean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etermines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6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osmolality, plasma volume and acid base balance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plasma</a:t>
            </a:r>
            <a:r>
              <a:rPr lang="tr-TR" sz="16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has a great effect on the osmotic pressure of 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body </a:t>
            </a: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fluids.</a:t>
            </a:r>
            <a:endParaRPr lang="tr-T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Normal 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plasma osmolality of about 295 nmol / L </a:t>
            </a:r>
            <a:endParaRPr lang="tr-TR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Caused 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by 270 mmol / L sodium and related anions</a:t>
            </a:r>
            <a:endParaRPr lang="tr-TR" alt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smtClean="0">
                <a:solidFill>
                  <a:srgbClr val="7030A0"/>
                </a:solidFill>
              </a:rPr>
              <a:t>Regulation</a:t>
            </a:r>
            <a:endParaRPr lang="tr-TR" sz="240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r-TR" altLang="tr-TR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smtClean="0">
                <a:latin typeface="+mj-lt"/>
              </a:rPr>
              <a:t>Plasma </a:t>
            </a:r>
            <a:r>
              <a:rPr lang="en-US" sz="1600">
                <a:latin typeface="+mj-lt"/>
              </a:rPr>
              <a:t>sodium concentration mainly depends on water intake and excretion and to a lesser extent on renal sodium regulation.</a:t>
            </a:r>
            <a:endParaRPr lang="tr-TR" sz="160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151806" y="2609850"/>
            <a:ext cx="6840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Tx/>
              <a:buAutoNum type="arabicPeriod"/>
              <a:defRPr/>
            </a:pPr>
            <a:r>
              <a:rPr lang="en-US" sz="1600" smtClean="0">
                <a:solidFill>
                  <a:srgbClr val="0070C0"/>
                </a:solidFill>
                <a:cs typeface="Arial" panose="020B0604020202020204" pitchFamily="34" charset="0"/>
              </a:rPr>
              <a:t>Water </a:t>
            </a:r>
            <a:r>
              <a:rPr lang="en-US" sz="1600">
                <a:solidFill>
                  <a:srgbClr val="0070C0"/>
                </a:solidFill>
                <a:cs typeface="Arial" panose="020B0604020202020204" pitchFamily="34" charset="0"/>
              </a:rPr>
              <a:t>intake </a:t>
            </a:r>
            <a:endParaRPr lang="tr-TR" sz="1600" smtClean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L="228600" indent="-228600">
              <a:buFontTx/>
              <a:buAutoNum type="arabicPeriod"/>
              <a:defRPr/>
            </a:pPr>
            <a:r>
              <a:rPr lang="en-US" sz="1600" smtClean="0">
                <a:solidFill>
                  <a:srgbClr val="0070C0"/>
                </a:solidFill>
                <a:cs typeface="Arial" panose="020B0604020202020204" pitchFamily="34" charset="0"/>
              </a:rPr>
              <a:t>Water excretion</a:t>
            </a:r>
            <a:endParaRPr lang="tr-TR" sz="1600" smtClean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L="228600" indent="-228600">
              <a:buFontTx/>
              <a:buAutoNum type="arabicPeriod"/>
              <a:defRPr/>
            </a:pPr>
            <a:r>
              <a:rPr lang="en-US" sz="1600" smtClean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en-US" sz="1600">
                <a:solidFill>
                  <a:srgbClr val="0070C0"/>
                </a:solidFill>
                <a:cs typeface="Arial" panose="020B0604020202020204" pitchFamily="34" charset="0"/>
              </a:rPr>
              <a:t>Blood volume status affects sodium excretion.</a:t>
            </a:r>
            <a:r>
              <a:rPr lang="tr-TR" altLang="tr-TR" sz="160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Dikdörtgen 4"/>
          <p:cNvSpPr/>
          <p:nvPr/>
        </p:nvSpPr>
        <p:spPr>
          <a:xfrm>
            <a:off x="1007790" y="1819479"/>
            <a:ext cx="489268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/>
              <a:t/>
            </a:r>
            <a:br>
              <a:rPr lang="en-US" sz="2000"/>
            </a:br>
            <a:r>
              <a:rPr lang="en-US" sz="2000" b="1" i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three events are of primary </a:t>
            </a:r>
            <a:r>
              <a:rPr lang="en-US" sz="2000" b="1" i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importance.</a:t>
            </a:r>
            <a:endParaRPr lang="tr-TR" altLang="tr-TR" sz="2000" b="1" i="1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212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altLang="tr-TR" sz="3200" dirty="0" err="1" smtClean="0">
                <a:solidFill>
                  <a:srgbClr val="7030A0"/>
                </a:solidFill>
                <a:cs typeface="Arial" panose="020B0604020202020204" pitchFamily="34" charset="0"/>
              </a:rPr>
              <a:t>Calcium</a:t>
            </a:r>
            <a:r>
              <a:rPr lang="tr-TR" altLang="tr-TR" sz="3200" dirty="0" smtClean="0">
                <a:solidFill>
                  <a:srgbClr val="7030A0"/>
                </a:solidFill>
                <a:cs typeface="Arial" panose="020B0604020202020204" pitchFamily="34" charset="0"/>
              </a:rPr>
              <a:t> (</a:t>
            </a:r>
            <a:r>
              <a:rPr lang="tr-TR" altLang="tr-TR" sz="3200" dirty="0" err="1" smtClean="0">
                <a:solidFill>
                  <a:srgbClr val="7030A0"/>
                </a:solidFill>
                <a:cs typeface="Arial" panose="020B0604020202020204" pitchFamily="34" charset="0"/>
              </a:rPr>
              <a:t>Ca</a:t>
            </a:r>
            <a:r>
              <a:rPr lang="tr-TR" altLang="tr-TR" sz="3200" dirty="0" smtClean="0">
                <a:solidFill>
                  <a:srgbClr val="7030A0"/>
                </a:solidFill>
                <a:cs typeface="Arial" panose="020B0604020202020204" pitchFamily="34" charset="0"/>
              </a:rPr>
              <a:t>)</a:t>
            </a:r>
          </a:p>
        </p:txBody>
      </p:sp>
      <p:sp>
        <p:nvSpPr>
          <p:cNvPr id="20488" name="Dikdörtgen 12"/>
          <p:cNvSpPr>
            <a:spLocks noChangeArrowheads="1"/>
          </p:cNvSpPr>
          <p:nvPr/>
        </p:nvSpPr>
        <p:spPr bwMode="auto">
          <a:xfrm>
            <a:off x="791766" y="1457722"/>
            <a:ext cx="4701157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altLang="tr-TR" sz="1600" smtClean="0">
                <a:solidFill>
                  <a:srgbClr val="7030A0"/>
                </a:solidFill>
              </a:rPr>
              <a:t>Bone mineralization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altLang="tr-TR" sz="1600" smtClean="0">
                <a:solidFill>
                  <a:srgbClr val="00B050"/>
                </a:solidFill>
              </a:rPr>
              <a:t>Muscle contraction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altLang="tr-TR" sz="1600" smtClean="0"/>
              <a:t>Nerve transmission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altLang="tr-TR" sz="1600" smtClean="0">
                <a:solidFill>
                  <a:srgbClr val="FF0000"/>
                </a:solidFill>
              </a:rPr>
              <a:t>Blood coagulation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altLang="tr-TR" sz="1600" smtClean="0">
                <a:solidFill>
                  <a:srgbClr val="92D050"/>
                </a:solidFill>
              </a:rPr>
              <a:t>Secretion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altLang="tr-TR" sz="1600" smtClean="0"/>
              <a:t>Enzyme reactions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altLang="tr-TR" sz="1600" smtClean="0">
                <a:solidFill>
                  <a:srgbClr val="FF3300"/>
                </a:solidFill>
              </a:rPr>
              <a:t>Hormon and neurotranmitter secretion </a:t>
            </a:r>
            <a:endParaRPr lang="tr-TR" altLang="tr-TR" sz="16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</a:pPr>
            <a:r>
              <a:rPr lang="tr-TR" altLang="tr-TR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160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Kidneys are capable of removing or protecting sodium in large </a:t>
            </a:r>
            <a:r>
              <a:rPr lang="tr-TR" altLang="tr-TR" sz="160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quantities </a:t>
            </a:r>
            <a:r>
              <a:rPr lang="tr-TR" altLang="tr-TR" sz="160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depending on the sodium content of ECF and blood volume.</a:t>
            </a:r>
            <a:r>
              <a:rPr lang="tr-TR" altLang="tr-TR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v"/>
            </a:pPr>
            <a:endParaRPr lang="tr-TR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782964" y="0"/>
            <a:ext cx="7009448" cy="11041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637245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345" kern="1200" spc="-35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tr-TR" sz="2400">
                <a:solidFill>
                  <a:srgbClr val="7030A0"/>
                </a:solidFill>
              </a:rPr>
              <a:t>Regulation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23613" y="2002428"/>
            <a:ext cx="65" cy="25456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1109" rIns="0" bIns="-1110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93135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altLang="tr-TR" sz="2400" smtClean="0">
                <a:solidFill>
                  <a:srgbClr val="7030A0"/>
                </a:solidFill>
              </a:rPr>
              <a:t>Functions of Sodium</a:t>
            </a:r>
            <a:endParaRPr lang="tr-TR" altLang="tr-TR" sz="2400" dirty="0">
              <a:solidFill>
                <a:srgbClr val="7030A0"/>
              </a:solidFill>
            </a:endParaRPr>
          </a:p>
        </p:txBody>
      </p:sp>
      <p:sp>
        <p:nvSpPr>
          <p:cNvPr id="238595" name="İçerik Yer Tutucusu 2"/>
          <p:cNvSpPr>
            <a:spLocks noGrp="1"/>
          </p:cNvSpPr>
          <p:nvPr>
            <p:ph idx="1"/>
          </p:nvPr>
        </p:nvSpPr>
        <p:spPr>
          <a:xfrm>
            <a:off x="768350" y="1562100"/>
            <a:ext cx="7440613" cy="319405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r-TR" altLang="tr-TR" sz="1600">
                <a:latin typeface="Arial" panose="020B0604020202020204" pitchFamily="34" charset="0"/>
                <a:cs typeface="Arial" panose="020B0604020202020204" pitchFamily="34" charset="0"/>
              </a:rPr>
              <a:t>Providing the membrane potential (In nerve impulse conduction, muscle contraction and cardiac functions)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altLang="tr-TR" sz="1600">
                <a:latin typeface="Arial" panose="020B0604020202020204" pitchFamily="34" charset="0"/>
                <a:cs typeface="Arial" panose="020B0604020202020204" pitchFamily="34" charset="0"/>
              </a:rPr>
              <a:t>Absorption and transport of foods (Chlorine, amino acids, glucose and water)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altLang="tr-TR" sz="1600">
                <a:latin typeface="Arial" panose="020B0604020202020204" pitchFamily="34" charset="0"/>
                <a:cs typeface="Arial" panose="020B0604020202020204" pitchFamily="34" charset="0"/>
              </a:rPr>
              <a:t>Adjusting blood volume and blood pressure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It is effective in ensuring cell permeability. </a:t>
            </a:r>
            <a:endParaRPr lang="tr-TR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It is effective in stimulating the muscles.</a:t>
            </a:r>
            <a:endParaRPr lang="tr-TR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 It affects nerve and muscle functions, </a:t>
            </a:r>
            <a:endParaRPr lang="tr-TR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tr-TR" sz="160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 is responsible for preserving membrane potential, is responsible for the transmission of nerve impulses.</a:t>
            </a:r>
            <a:endParaRPr lang="tr-TR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tr-TR" altLang="tr-TR" sz="120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tr-TR" altLang="tr-TR" sz="16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tr-TR" altLang="tr-TR" sz="16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tr-TR" altLang="tr-TR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tr-TR" altLang="tr-TR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101318"/>
            <a:ext cx="65" cy="25456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1109" rIns="0" bIns="-1110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22368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3774" y="881658"/>
            <a:ext cx="7009448" cy="306222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altLang="tr-TR" sz="2400">
                <a:solidFill>
                  <a:srgbClr val="7030A0"/>
                </a:solidFill>
                <a:latin typeface="+mj-lt"/>
              </a:rPr>
              <a:t>Functions of Sodium</a:t>
            </a:r>
            <a:endParaRPr lang="tr-TR" altLang="tr-TR" sz="2400" dirty="0">
              <a:solidFill>
                <a:srgbClr val="7030A0"/>
              </a:solidFill>
              <a:latin typeface="+mj-lt"/>
            </a:endParaRPr>
          </a:p>
          <a:p>
            <a:pPr>
              <a:defRPr/>
            </a:pPr>
            <a:endParaRPr lang="tr-TR" altLang="tr-TR" sz="2000" dirty="0"/>
          </a:p>
          <a:p>
            <a:pPr lvl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</a:pPr>
            <a:r>
              <a:rPr lang="tr-TR" altLang="tr-TR" sz="2000" smtClean="0">
                <a:solidFill>
                  <a:srgbClr val="222222"/>
                </a:solidFill>
                <a:latin typeface="inherit"/>
                <a:cs typeface="Arial" panose="020B0604020202020204" pitchFamily="34" charset="0"/>
              </a:rPr>
              <a:t> </a:t>
            </a:r>
            <a:r>
              <a:rPr lang="tr-TR" altLang="tr-TR" sz="160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tr-TR" altLang="tr-TR" sz="160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involved in the absorption of monosaccharides, amino acids, pyrimidines and bile </a:t>
            </a:r>
            <a:r>
              <a:rPr lang="tr-TR" altLang="tr-TR" sz="160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salts.</a:t>
            </a:r>
          </a:p>
          <a:p>
            <a:pPr lvl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</a:pPr>
            <a:r>
              <a:rPr lang="tr-TR" altLang="tr-TR" sz="160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Changes </a:t>
            </a:r>
            <a:r>
              <a:rPr lang="tr-TR" altLang="tr-TR" sz="160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osmotic pressure largely depend on sodium </a:t>
            </a:r>
            <a:r>
              <a:rPr lang="tr-TR" altLang="tr-TR" sz="160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concentrations.</a:t>
            </a:r>
          </a:p>
          <a:p>
            <a:pPr lvl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</a:pPr>
            <a:r>
              <a:rPr lang="tr-TR" altLang="tr-TR" sz="160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Its </a:t>
            </a:r>
            <a:r>
              <a:rPr lang="tr-TR" altLang="tr-TR" sz="160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metabolism is regulated by aldosterone.</a:t>
            </a:r>
            <a:endParaRPr lang="tr-TR" altLang="tr-TR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tr-TR" altLang="tr-TR" dirty="0"/>
          </a:p>
          <a:p>
            <a:endParaRPr lang="tr-TR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52400" y="-51825"/>
            <a:ext cx="65" cy="408452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1109" rIns="0" bIns="-11109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0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tr-TR" altLang="tr-TR" sz="10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70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altLang="tr-TR" sz="2400">
                <a:solidFill>
                  <a:srgbClr val="7030A0"/>
                </a:solidFill>
              </a:rPr>
              <a:t>Functions of Sodium</a:t>
            </a:r>
            <a:endParaRPr lang="tr-TR" sz="240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r-TR" altLang="tr-TR" sz="2000" smtClean="0">
                <a:latin typeface="Arial" panose="020B0604020202020204" pitchFamily="34" charset="0"/>
              </a:rPr>
              <a:t> </a:t>
            </a: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Sodium 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is rapidly absorbed in the form of sodium ions and is added to the circulation</a:t>
            </a: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16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Its excretion is mainly from the kidneys in the form of sodium chloride or sodium phosphate. Reasonable losses are lost with sweating. </a:t>
            </a:r>
            <a:endParaRPr lang="tr-TR" sz="16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loss varies in proportion to the humidity of the air.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53335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Unvan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defTabSz="318623" eaLnBrk="1" fontAlgn="auto" hangingPunct="1">
              <a:spcAft>
                <a:spcPts val="0"/>
              </a:spcAft>
              <a:defRPr/>
            </a:pPr>
            <a:r>
              <a:rPr lang="tr-TR" altLang="tr-TR" sz="2400" smtClean="0">
                <a:solidFill>
                  <a:srgbClr val="7030A0"/>
                </a:solidFill>
              </a:rPr>
              <a:t>Hypernatremia</a:t>
            </a:r>
            <a:endParaRPr lang="tr-TR" altLang="tr-TR" sz="2400" dirty="0">
              <a:solidFill>
                <a:srgbClr val="7030A0"/>
              </a:solidFill>
            </a:endParaRPr>
          </a:p>
        </p:txBody>
      </p:sp>
      <p:sp>
        <p:nvSpPr>
          <p:cNvPr id="59395" name="İçerik Yer Tutucusu 2"/>
          <p:cNvSpPr>
            <a:spLocks noGrp="1"/>
          </p:cNvSpPr>
          <p:nvPr>
            <p:ph idx="1"/>
          </p:nvPr>
        </p:nvSpPr>
        <p:spPr>
          <a:xfrm>
            <a:off x="768350" y="1562100"/>
            <a:ext cx="7368232" cy="3194050"/>
          </a:xfrm>
        </p:spPr>
        <p:txBody>
          <a:bodyPr rtlCol="0">
            <a:normAutofit/>
          </a:bodyPr>
          <a:lstStyle/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tr-TR" altLang="tr-TR" sz="90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altLang="tr-TR" sz="90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altLang="tr-TR" sz="500">
              <a:solidFill>
                <a:schemeClr val="tx1"/>
              </a:solidFill>
            </a:endParaRPr>
          </a:p>
          <a:p>
            <a:pPr lvl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</a:pPr>
            <a:r>
              <a:rPr lang="tr-TR" altLang="tr-TR" sz="160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an increase in sodium levels in the blood. </a:t>
            </a:r>
            <a:endParaRPr lang="tr-TR" altLang="tr-TR" sz="1600" smtClean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</a:pPr>
            <a:r>
              <a:rPr lang="tr-TR" altLang="tr-TR" sz="160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occurs in Cushing disease.</a:t>
            </a:r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tr-TR" altLang="tr-TR" sz="160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altLang="tr-TR" sz="160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60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ACTH production </a:t>
            </a:r>
            <a:r>
              <a:rPr lang="tr-TR" altLang="tr-TR" sz="160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increases). </a:t>
            </a:r>
          </a:p>
          <a:p>
            <a:pPr lvl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</a:pPr>
            <a:r>
              <a:rPr lang="tr-TR" altLang="tr-TR" sz="160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Dietary </a:t>
            </a:r>
            <a:r>
              <a:rPr lang="tr-TR" altLang="tr-TR" sz="160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intake of excess sodium causes hypertension</a:t>
            </a:r>
            <a:endParaRPr lang="tr-TR" altLang="tr-TR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8967" indent="-238967" defTabSz="318623" eaLnBrk="1" fontAlgn="auto" hangingPunct="1">
              <a:spcBef>
                <a:spcPts val="697"/>
              </a:spcBef>
              <a:spcAft>
                <a:spcPts val="0"/>
              </a:spcAft>
              <a:buFont typeface="Wingdings 3" charset="2"/>
              <a:buChar char=""/>
              <a:defRPr/>
            </a:pPr>
            <a:endParaRPr lang="tr-TR" altLang="tr-T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318623" eaLnBrk="1" fontAlgn="auto" hangingPunct="1">
              <a:spcBef>
                <a:spcPts val="697"/>
              </a:spcBef>
              <a:spcAft>
                <a:spcPts val="0"/>
              </a:spcAft>
              <a:buNone/>
              <a:defRPr/>
            </a:pPr>
            <a:endParaRPr lang="tr-TR" altLang="tr-TR" sz="1394" dirty="0" smtClean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52400" y="25119"/>
            <a:ext cx="65" cy="25456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1109" rIns="0" bIns="-11109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46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altLang="tr-TR" sz="2400">
                <a:solidFill>
                  <a:srgbClr val="7030A0"/>
                </a:solidFill>
              </a:rPr>
              <a:t>Hypernatremia</a:t>
            </a:r>
            <a:endParaRPr lang="tr-TR" sz="240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1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US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an increase in sodium levels in the blood. </a:t>
            </a:r>
            <a:endParaRPr lang="tr-TR" sz="16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tr-TR" sz="1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seen in Cushings Disease. </a:t>
            </a:r>
            <a:r>
              <a:rPr lang="en-US" sz="1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ACTH </a:t>
            </a:r>
            <a:r>
              <a:rPr lang="en-US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production </a:t>
            </a:r>
            <a:r>
              <a:rPr lang="en-US" sz="1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increases</a:t>
            </a:r>
            <a:r>
              <a:rPr lang="tr-TR" sz="1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drenal </a:t>
            </a:r>
            <a:r>
              <a:rPr lang="en-US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glands are </a:t>
            </a:r>
            <a:r>
              <a:rPr lang="en-US" sz="1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stimulated</a:t>
            </a:r>
            <a:endParaRPr lang="tr-TR" sz="16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Dietary </a:t>
            </a:r>
            <a:r>
              <a:rPr lang="en-US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intake of excess sodium causes hypertension.  </a:t>
            </a:r>
            <a:endParaRPr lang="tr-TR" sz="16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Excessive </a:t>
            </a:r>
            <a:r>
              <a:rPr lang="en-US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 </a:t>
            </a:r>
            <a:r>
              <a:rPr lang="en-US" sz="1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loss</a:t>
            </a:r>
            <a:r>
              <a:rPr lang="tr-TR" sz="1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 water intake and excess sodium intake</a:t>
            </a:r>
            <a:endParaRPr lang="tr-TR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20975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279229"/>
              </p:ext>
            </p:extLst>
          </p:nvPr>
        </p:nvGraphicFramePr>
        <p:xfrm>
          <a:off x="1079798" y="1598291"/>
          <a:ext cx="6840760" cy="2011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/>
                <a:gridCol w="3240360"/>
              </a:tblGrid>
              <a:tr h="365326">
                <a:tc>
                  <a:txBody>
                    <a:bodyPr/>
                    <a:lstStyle/>
                    <a:p>
                      <a:r>
                        <a:rPr lang="tr-TR" sz="1600" b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Urine osmolality &lt; 300 Osmol/kg</a:t>
                      </a:r>
                      <a:endParaRPr lang="tr-TR" sz="16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Diabetes</a:t>
                      </a:r>
                      <a:r>
                        <a:rPr lang="tr-TR" sz="1600" b="0" baseline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insipidus</a:t>
                      </a:r>
                      <a:endParaRPr lang="tr-TR" sz="16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65326">
                <a:tc>
                  <a:txBody>
                    <a:bodyPr/>
                    <a:lstStyle/>
                    <a:p>
                      <a:pPr marL="0" marR="0" lvl="0" indent="0" algn="l" defTabSz="6372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Urine osmolality 300-700 Osmol/kg</a:t>
                      </a:r>
                    </a:p>
                    <a:p>
                      <a:endParaRPr lang="tr-TR" sz="16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kern="1200" baseline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Partial disturbance in ADH release</a:t>
                      </a:r>
                      <a:endParaRPr lang="tr-TR" sz="1600" b="0" kern="1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90304">
                <a:tc>
                  <a:txBody>
                    <a:bodyPr/>
                    <a:lstStyle/>
                    <a:p>
                      <a:r>
                        <a:rPr lang="tr-TR" sz="1600" b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Urine osmolality &gt; 700 Osmol/kg</a:t>
                      </a:r>
                      <a:endParaRPr lang="tr-TR" sz="16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Loss of thirst, loss of water from the skin or breath, gastrointestinal loss of hypotonic fluid, excessive sodium intake</a:t>
                      </a:r>
                      <a:endParaRPr lang="tr-TR" sz="16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ikdörtgen 4"/>
          <p:cNvSpPr/>
          <p:nvPr/>
        </p:nvSpPr>
        <p:spPr>
          <a:xfrm>
            <a:off x="719758" y="809650"/>
            <a:ext cx="37839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altLang="tr-TR" sz="2400">
                <a:solidFill>
                  <a:srgbClr val="7030A0"/>
                </a:solidFill>
                <a:latin typeface="+mj-lt"/>
              </a:rPr>
              <a:t>Hypernatremia </a:t>
            </a:r>
            <a:r>
              <a:rPr lang="tr-TR" altLang="tr-TR" sz="2400" smtClean="0">
                <a:solidFill>
                  <a:srgbClr val="7030A0"/>
                </a:solidFill>
                <a:latin typeface="+mj-lt"/>
              </a:rPr>
              <a:t>(150 mmol/L)</a:t>
            </a:r>
            <a:endParaRPr lang="tr-TR" sz="240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702320" y="3761978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mtClean="0">
                <a:solidFill>
                  <a:srgbClr val="222222"/>
                </a:solidFill>
                <a:latin typeface="arial" panose="020B0604020202020204" pitchFamily="34" charset="0"/>
              </a:rPr>
              <a:t>Disruption </a:t>
            </a:r>
            <a:r>
              <a:rPr lang="en-US">
                <a:solidFill>
                  <a:srgbClr val="222222"/>
                </a:solidFill>
                <a:latin typeface="arial" panose="020B0604020202020204" pitchFamily="34" charset="0"/>
              </a:rPr>
              <a:t>of mental condition, restlessness, fever, vomiting, increased thirst, difficulty breathing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285621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Unvan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defTabSz="318623" eaLnBrk="1" fontAlgn="auto" hangingPunct="1">
              <a:spcAft>
                <a:spcPts val="0"/>
              </a:spcAft>
              <a:defRPr/>
            </a:pPr>
            <a:r>
              <a:rPr lang="tr-TR" altLang="tr-TR" sz="2400" smtClean="0">
                <a:solidFill>
                  <a:srgbClr val="7030A0"/>
                </a:solidFill>
              </a:rPr>
              <a:t>Hyponatremia</a:t>
            </a:r>
            <a:endParaRPr lang="tr-TR" altLang="tr-TR" sz="2400" dirty="0">
              <a:solidFill>
                <a:srgbClr val="7030A0"/>
              </a:solidFill>
            </a:endParaRPr>
          </a:p>
        </p:txBody>
      </p:sp>
      <p:sp>
        <p:nvSpPr>
          <p:cNvPr id="236547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</a:pPr>
            <a:r>
              <a:rPr lang="tr-TR" altLang="tr-TR" sz="2000" smtClean="0">
                <a:latin typeface="Arial" panose="020B0604020202020204" pitchFamily="34" charset="0"/>
              </a:rPr>
              <a:t> </a:t>
            </a:r>
            <a:r>
              <a:rPr lang="tr-TR" altLang="tr-TR" sz="160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 sodium levels in serum  </a:t>
            </a:r>
          </a:p>
          <a:p>
            <a:pPr lvl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</a:pPr>
            <a:r>
              <a:rPr lang="tr-TR" altLang="tr-TR" sz="160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tr-TR" altLang="tr-TR" sz="160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common in the </a:t>
            </a:r>
            <a:r>
              <a:rPr lang="tr-TR" altLang="tr-TR" sz="160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elderly people</a:t>
            </a:r>
          </a:p>
          <a:p>
            <a:pPr lvl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</a:pPr>
            <a:r>
              <a:rPr lang="tr-TR" altLang="tr-TR" sz="160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Acute </a:t>
            </a:r>
            <a:r>
              <a:rPr lang="tr-TR" altLang="tr-TR" sz="160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hyponatremia… </a:t>
            </a:r>
            <a:r>
              <a:rPr lang="tr-TR" altLang="tr-TR" sz="160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Headache, nausea, vomiting, muscle cramps are seen. </a:t>
            </a:r>
            <a:endParaRPr lang="tr-TR" altLang="tr-TR" sz="1600" smtClean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</a:pPr>
            <a:r>
              <a:rPr lang="tr-TR" altLang="tr-TR" sz="160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Rapidly </a:t>
            </a:r>
            <a:r>
              <a:rPr lang="tr-TR" altLang="tr-TR" sz="160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progressive hyponatremia may include brain edema coma and brain </a:t>
            </a:r>
            <a:r>
              <a:rPr lang="tr-TR" altLang="tr-TR" sz="160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damage.</a:t>
            </a:r>
          </a:p>
          <a:p>
            <a:pPr lvl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</a:pPr>
            <a:r>
              <a:rPr lang="tr-TR" altLang="tr-TR" sz="160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tr-TR" altLang="tr-TR" sz="160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occurs in Addison's disease. (cortisol and aldosterone hormone decreased in the blood</a:t>
            </a:r>
            <a:r>
              <a:rPr lang="tr-TR" altLang="tr-TR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v"/>
            </a:pPr>
            <a:endParaRPr lang="tr-TR" altLang="tr-TR" sz="2000" dirty="0">
              <a:latin typeface="Arial" panose="020B0604020202020204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101319"/>
            <a:ext cx="65" cy="25456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1109" rIns="0" bIns="-1110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79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Unvan 1"/>
          <p:cNvSpPr>
            <a:spLocks noGrp="1"/>
          </p:cNvSpPr>
          <p:nvPr>
            <p:ph type="title"/>
          </p:nvPr>
        </p:nvSpPr>
        <p:spPr>
          <a:xfrm>
            <a:off x="764667" y="218137"/>
            <a:ext cx="4203563" cy="447497"/>
          </a:xfrm>
        </p:spPr>
        <p:txBody>
          <a:bodyPr rtlCol="0">
            <a:noAutofit/>
          </a:bodyPr>
          <a:lstStyle/>
          <a:p>
            <a:pPr defTabSz="318623" eaLnBrk="1" fontAlgn="auto" hangingPunct="1">
              <a:spcAft>
                <a:spcPts val="0"/>
              </a:spcAft>
              <a:defRPr/>
            </a:pPr>
            <a:r>
              <a:rPr lang="tr-TR" altLang="tr-TR" sz="2400" dirty="0" err="1">
                <a:solidFill>
                  <a:srgbClr val="7030A0"/>
                </a:solidFill>
              </a:rPr>
              <a:t>Potassium</a:t>
            </a:r>
            <a:r>
              <a:rPr lang="tr-TR" altLang="tr-TR" sz="2400" dirty="0">
                <a:solidFill>
                  <a:srgbClr val="7030A0"/>
                </a:solidFill>
              </a:rPr>
              <a:t> (K)</a:t>
            </a:r>
          </a:p>
        </p:txBody>
      </p:sp>
      <p:sp>
        <p:nvSpPr>
          <p:cNvPr id="244739" name="İçerik Yer Tutucusu 2"/>
          <p:cNvSpPr>
            <a:spLocks noGrp="1"/>
          </p:cNvSpPr>
          <p:nvPr>
            <p:ph idx="1"/>
          </p:nvPr>
        </p:nvSpPr>
        <p:spPr>
          <a:xfrm>
            <a:off x="773246" y="1529730"/>
            <a:ext cx="7511727" cy="319322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r-TR" sz="16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</a:t>
            </a:r>
            <a:r>
              <a:rPr lang="tr-TR" sz="16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cation</a:t>
            </a:r>
            <a:r>
              <a:rPr lang="tr-TR" sz="16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160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intracellular</a:t>
            </a:r>
            <a:r>
              <a:rPr lang="tr-TR" sz="160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fluid.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160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plays role </a:t>
            </a:r>
            <a:r>
              <a:rPr lang="tr-TR" sz="16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tr-TR" sz="160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acid-base</a:t>
            </a:r>
            <a:r>
              <a:rPr lang="tr-TR" sz="160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balance.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160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Regulation </a:t>
            </a:r>
            <a:r>
              <a:rPr lang="tr-TR" sz="16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tr-TR" sz="160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osmotic</a:t>
            </a:r>
            <a:r>
              <a:rPr lang="tr-TR" sz="160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pressure</a:t>
            </a:r>
            <a:endParaRPr lang="tr-TR" sz="1600" dirty="0" smtClean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tr-TR" sz="160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Nerve </a:t>
            </a:r>
            <a:r>
              <a:rPr lang="tr-TR" sz="160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impulse</a:t>
            </a:r>
            <a:r>
              <a:rPr lang="tr-TR" sz="160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transmission</a:t>
            </a:r>
            <a:endParaRPr lang="tr-TR" sz="1600" dirty="0" smtClean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tr-TR" sz="160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Muscle </a:t>
            </a:r>
            <a:r>
              <a:rPr lang="tr-TR" sz="160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contraction</a:t>
            </a:r>
            <a:r>
              <a:rPr lang="tr-TR" sz="160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sz="1600" dirty="0" smtClean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tr-TR" sz="160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Providing </a:t>
            </a:r>
            <a:r>
              <a:rPr lang="tr-TR" sz="160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membrane</a:t>
            </a:r>
            <a:r>
              <a:rPr lang="tr-TR" sz="160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potential</a:t>
            </a:r>
            <a:endParaRPr lang="tr-TR" sz="1600" dirty="0" smtClean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tr-TR" sz="160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Cofactor </a:t>
            </a:r>
            <a:r>
              <a:rPr lang="tr-TR" sz="16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tr-TR" sz="16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enzymes</a:t>
            </a:r>
            <a:r>
              <a:rPr lang="tr-TR" sz="16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tr-TR" sz="16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Sodium-potassium</a:t>
            </a:r>
            <a:r>
              <a:rPr lang="tr-TR" sz="16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ATPase</a:t>
            </a:r>
            <a:r>
              <a:rPr lang="tr-TR" sz="16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6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pyruvate</a:t>
            </a:r>
            <a:r>
              <a:rPr lang="tr-TR" sz="16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kinase</a:t>
            </a:r>
            <a:r>
              <a:rPr lang="tr-TR" sz="160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tr-TR" sz="1600" dirty="0" smtClean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10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4667" y="2157476"/>
            <a:ext cx="7009448" cy="3062224"/>
          </a:xfrm>
        </p:spPr>
        <p:txBody>
          <a:bodyPr>
            <a:normAutofit/>
          </a:bodyPr>
          <a:lstStyle/>
          <a:p>
            <a:pPr marL="0" lvl="0" indent="0" algn="ctr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tr-TR" altLang="tr-TR" sz="2400">
                <a:solidFill>
                  <a:srgbClr val="FF3300"/>
                </a:solidFill>
                <a:latin typeface="inherit"/>
              </a:rPr>
              <a:t>Many functions of sodium and potassium are in coordination.</a:t>
            </a:r>
            <a:r>
              <a:rPr lang="tr-TR" altLang="tr-TR" sz="2400">
                <a:solidFill>
                  <a:srgbClr val="FF3300"/>
                </a:solidFill>
              </a:rPr>
              <a:t> </a:t>
            </a:r>
            <a:endParaRPr lang="tr-TR" altLang="tr-TR" sz="240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101318"/>
            <a:ext cx="65" cy="25456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1109" rIns="0" bIns="-1110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191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19758" y="521618"/>
            <a:ext cx="6264275" cy="6604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altLang="zh-CN" sz="2400">
                <a:solidFill>
                  <a:srgbClr val="7030A0"/>
                </a:solidFill>
                <a:cs typeface="Arial" panose="020B0604020202020204" pitchFamily="34" charset="0"/>
              </a:rPr>
              <a:t>Factors </a:t>
            </a:r>
            <a:r>
              <a:rPr lang="en-US" altLang="zh-CN" sz="2400" dirty="0">
                <a:solidFill>
                  <a:srgbClr val="7030A0"/>
                </a:solidFill>
                <a:cs typeface="Arial" panose="020B0604020202020204" pitchFamily="34" charset="0"/>
              </a:rPr>
              <a:t>Regulating </a:t>
            </a:r>
            <a:r>
              <a:rPr lang="en-US" altLang="zh-CN" sz="2400">
                <a:solidFill>
                  <a:srgbClr val="7030A0"/>
                </a:solidFill>
                <a:cs typeface="Arial" panose="020B0604020202020204" pitchFamily="34" charset="0"/>
              </a:rPr>
              <a:t>Plasma Ca</a:t>
            </a:r>
            <a:r>
              <a:rPr lang="tr-TR" altLang="zh-CN" sz="2400">
                <a:solidFill>
                  <a:srgbClr val="7030A0"/>
                </a:solidFill>
                <a:cs typeface="Arial" panose="020B0604020202020204" pitchFamily="34" charset="0"/>
              </a:rPr>
              <a:t>lcium</a:t>
            </a:r>
            <a:r>
              <a:rPr lang="en-US" altLang="zh-CN" sz="2400">
                <a:solidFill>
                  <a:srgbClr val="7030A0"/>
                </a:solidFill>
                <a:cs typeface="Arial" panose="020B0604020202020204" pitchFamily="34" charset="0"/>
              </a:rPr>
              <a:t> </a:t>
            </a:r>
            <a:r>
              <a:rPr lang="en-US" altLang="zh-CN" sz="2400" dirty="0">
                <a:solidFill>
                  <a:srgbClr val="7030A0"/>
                </a:solidFill>
                <a:cs typeface="Arial" panose="020B0604020202020204" pitchFamily="34" charset="0"/>
              </a:rPr>
              <a:t>Level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368300" y="1601738"/>
            <a:ext cx="3447802" cy="2773363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zh-CN" sz="16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Paratiroid</a:t>
            </a:r>
            <a:r>
              <a:rPr lang="tr-TR" altLang="zh-CN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zh-CN" sz="160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hormon</a:t>
            </a:r>
            <a:r>
              <a:rPr lang="en-US" altLang="zh-CN" sz="160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(PTH)</a:t>
            </a:r>
            <a:endParaRPr lang="tr-TR" altLang="zh-CN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zh-CN" sz="160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altLang="zh-CN" sz="16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</a:t>
            </a:r>
            <a:r>
              <a:rPr lang="tr-TR" altLang="zh-CN" sz="16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altLang="zh-CN" sz="160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itonin</a:t>
            </a:r>
            <a:r>
              <a:rPr lang="en-US" altLang="zh-CN" sz="160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(CT</a:t>
            </a:r>
            <a:r>
              <a:rPr lang="tr-TR" altLang="zh-CN" sz="160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zh-CN" sz="160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Vit </a:t>
            </a:r>
            <a:r>
              <a:rPr lang="tr-TR" altLang="zh-CN" sz="1600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4056582" y="1745754"/>
            <a:ext cx="5854901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zh-CN" sz="1600" dirty="0">
                <a:solidFill>
                  <a:srgbClr val="002060"/>
                </a:solidFill>
                <a:cs typeface="Arial" panose="020B0604020202020204" pitchFamily="34" charset="0"/>
              </a:rPr>
              <a:t>Vitamin D</a:t>
            </a:r>
            <a:r>
              <a:rPr lang="en-US" altLang="zh-CN" sz="1600" baseline="-25000" dirty="0">
                <a:solidFill>
                  <a:srgbClr val="002060"/>
                </a:solidFill>
                <a:cs typeface="Arial" panose="020B0604020202020204" pitchFamily="34" charset="0"/>
              </a:rPr>
              <a:t>3</a:t>
            </a:r>
            <a:r>
              <a:rPr lang="en-US" altLang="zh-CN" sz="1600" dirty="0">
                <a:solidFill>
                  <a:srgbClr val="002060"/>
                </a:solidFill>
                <a:cs typeface="Arial" panose="020B0604020202020204" pitchFamily="34" charset="0"/>
              </a:rPr>
              <a:t> and PTH :  plasma Ca↑</a:t>
            </a:r>
          </a:p>
          <a:p>
            <a:pPr eaLnBrk="1" hangingPunct="1">
              <a:defRPr/>
            </a:pPr>
            <a:r>
              <a:rPr lang="tr-TR" altLang="zh-CN" sz="1600" dirty="0">
                <a:solidFill>
                  <a:srgbClr val="002060"/>
                </a:solidFill>
                <a:cs typeface="Arial" panose="020B0604020202020204" pitchFamily="34" charset="0"/>
              </a:rPr>
              <a:t>C</a:t>
            </a:r>
            <a:r>
              <a:rPr lang="en-US" altLang="zh-CN" sz="1600" smtClean="0">
                <a:solidFill>
                  <a:srgbClr val="002060"/>
                </a:solidFill>
                <a:cs typeface="Arial" panose="020B0604020202020204" pitchFamily="34" charset="0"/>
              </a:rPr>
              <a:t>al</a:t>
            </a:r>
            <a:r>
              <a:rPr lang="tr-TR" altLang="zh-CN" sz="1600" smtClean="0">
                <a:solidFill>
                  <a:srgbClr val="002060"/>
                </a:solidFill>
                <a:cs typeface="Arial" panose="020B0604020202020204" pitchFamily="34" charset="0"/>
              </a:rPr>
              <a:t>citonin</a:t>
            </a:r>
            <a:r>
              <a:rPr lang="en-US" altLang="zh-CN" sz="160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zh-CN" sz="1600" dirty="0">
                <a:solidFill>
                  <a:srgbClr val="002060"/>
                </a:solidFill>
                <a:cs typeface="Arial" panose="020B0604020202020204" pitchFamily="34" charset="0"/>
              </a:rPr>
              <a:t>: plasma Ca↓</a:t>
            </a:r>
          </a:p>
          <a:p>
            <a:pPr>
              <a:defRPr/>
            </a:pPr>
            <a:endParaRPr lang="tr-TR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bldLvl="2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Unvan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defTabSz="318623">
              <a:defRPr/>
            </a:pPr>
            <a:r>
              <a:rPr lang="tr-TR" sz="2400">
                <a:solidFill>
                  <a:srgbClr val="7030A0"/>
                </a:solidFill>
              </a:rPr>
              <a:t>Hyperkalemia</a:t>
            </a:r>
            <a:br>
              <a:rPr lang="tr-TR" sz="2400">
                <a:solidFill>
                  <a:srgbClr val="7030A0"/>
                </a:solidFill>
              </a:rPr>
            </a:br>
            <a:endParaRPr lang="tr-TR" altLang="tr-TR" sz="2400" dirty="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411288"/>
            <a:ext cx="7598990" cy="3194050"/>
          </a:xfrm>
        </p:spPr>
        <p:txBody>
          <a:bodyPr rtlCol="0">
            <a:normAutofit/>
          </a:bodyPr>
          <a:lstStyle/>
          <a:p>
            <a:pPr>
              <a:buFont typeface="Wingdings" panose="05000000000000000000" pitchFamily="2" charset="2"/>
              <a:buChar char="v"/>
              <a:defRPr/>
            </a:pPr>
            <a:r>
              <a:rPr lang="tr-TR" sz="1600" smtClean="0">
                <a:latin typeface="Arial" panose="020B0604020202020204" pitchFamily="34" charset="0"/>
                <a:cs typeface="Arial" panose="020B0604020202020204" pitchFamily="34" charset="0"/>
              </a:rPr>
              <a:t>Serum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potassium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levels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increased</a:t>
            </a:r>
            <a:r>
              <a:rPr lang="tr-TR" sz="160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tr-TR" sz="1600" smtClean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occurs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Addison's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Fatigue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loss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appetite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weight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loss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nausea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vomiting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dizziness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darkening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skin,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muscle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joint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pain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such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signs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symptoms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observed</a:t>
            </a:r>
            <a:r>
              <a:rPr lang="tr-TR" sz="1600">
                <a:latin typeface="Arial" panose="020B0604020202020204" pitchFamily="34" charset="0"/>
                <a:cs typeface="Arial" panose="020B0604020202020204" pitchFamily="34" charset="0"/>
              </a:rPr>
              <a:t>.) </a:t>
            </a:r>
            <a:endParaRPr lang="tr-TR" sz="16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tr-TR" sz="1600" smtClean="0">
                <a:latin typeface="Arial" panose="020B0604020202020204" pitchFamily="34" charset="0"/>
                <a:cs typeface="Arial" panose="020B0604020202020204" pitchFamily="34" charset="0"/>
              </a:rPr>
              <a:t>Excess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salt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demand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Sodium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decline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potassium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increase</a:t>
            </a:r>
            <a:endParaRPr lang="tr-TR" alt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8967" indent="-238967" defTabSz="318623" eaLnBrk="1" fontAlgn="auto" hangingPunct="1">
              <a:spcBef>
                <a:spcPts val="697"/>
              </a:spcBef>
              <a:spcAft>
                <a:spcPts val="0"/>
              </a:spcAft>
              <a:buFont typeface="Wingdings 3" charset="2"/>
              <a:buChar char=""/>
              <a:defRPr/>
            </a:pPr>
            <a:endParaRPr lang="tr-TR" sz="2000" b="1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Unvan 1"/>
          <p:cNvSpPr>
            <a:spLocks noGrp="1"/>
          </p:cNvSpPr>
          <p:nvPr>
            <p:ph type="title"/>
          </p:nvPr>
        </p:nvSpPr>
        <p:spPr>
          <a:xfrm>
            <a:off x="764667" y="218137"/>
            <a:ext cx="4635611" cy="303481"/>
          </a:xfrm>
        </p:spPr>
        <p:txBody>
          <a:bodyPr>
            <a:noAutofit/>
          </a:bodyPr>
          <a:lstStyle/>
          <a:p>
            <a:r>
              <a:rPr lang="tr-TR" altLang="tr-TR" sz="2400" smtClean="0">
                <a:solidFill>
                  <a:srgbClr val="7030A0"/>
                </a:solidFill>
              </a:rPr>
              <a:t>Hypokalemia</a:t>
            </a:r>
            <a:endParaRPr lang="tr-TR" altLang="tr-TR" sz="2400" dirty="0">
              <a:solidFill>
                <a:srgbClr val="7030A0"/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7378336"/>
              </p:ext>
            </p:extLst>
          </p:nvPr>
        </p:nvGraphicFramePr>
        <p:xfrm>
          <a:off x="450850" y="865188"/>
          <a:ext cx="7440614" cy="324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0307"/>
                <a:gridCol w="3720307"/>
              </a:tblGrid>
              <a:tr h="370840">
                <a:tc>
                  <a:txBody>
                    <a:bodyPr/>
                    <a:lstStyle/>
                    <a:p>
                      <a:endParaRPr lang="tr-T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endParaRPr lang="tr-T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5" marR="9144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Gastrointestinal</a:t>
                      </a:r>
                      <a:r>
                        <a:rPr lang="tr-T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lost</a:t>
                      </a:r>
                      <a:endParaRPr lang="tr-T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Vomiting</a:t>
                      </a:r>
                      <a:r>
                        <a:rPr lang="tr-T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tr-TR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diarrhea</a:t>
                      </a:r>
                      <a:r>
                        <a:rPr lang="tr-T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tr-TR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intestinal</a:t>
                      </a:r>
                      <a:r>
                        <a:rPr lang="tr-T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tumor</a:t>
                      </a:r>
                      <a:r>
                        <a:rPr lang="tr-T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tr-TR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malabsorption</a:t>
                      </a:r>
                      <a:r>
                        <a:rPr lang="tr-T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tr-TR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cancer</a:t>
                      </a:r>
                      <a:r>
                        <a:rPr lang="tr-T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treatment</a:t>
                      </a:r>
                      <a:r>
                        <a:rPr lang="tr-T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tr-TR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chemotherapy</a:t>
                      </a:r>
                      <a:r>
                        <a:rPr lang="tr-T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tr-TR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radiotherapy</a:t>
                      </a:r>
                      <a:r>
                        <a:rPr lang="tr-T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tr-TR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</a:t>
                      </a:r>
                      <a:r>
                        <a:rPr lang="tr-T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dose</a:t>
                      </a:r>
                      <a:r>
                        <a:rPr lang="tr-T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laxative</a:t>
                      </a:r>
                      <a:r>
                        <a:rPr lang="tr-T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</a:t>
                      </a:r>
                      <a:endParaRPr lang="tr-T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5" marR="9144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Renal</a:t>
                      </a:r>
                      <a:r>
                        <a:rPr lang="tr-T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lost</a:t>
                      </a:r>
                      <a:endParaRPr lang="tr-T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r>
                        <a:rPr lang="tr-TR" sz="160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Vomiting</a:t>
                      </a:r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tr-TR" sz="160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diarrhea</a:t>
                      </a:r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tr-TR" sz="160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intestinal</a:t>
                      </a:r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60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tumor</a:t>
                      </a:r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tr-TR" sz="160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malabsorption</a:t>
                      </a:r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tr-TR" sz="160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cancer</a:t>
                      </a:r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60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treatment</a:t>
                      </a:r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tr-TR" sz="160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chemotherapy</a:t>
                      </a:r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tr-TR" sz="160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radiotherapy</a:t>
                      </a:r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tr-TR" sz="160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high</a:t>
                      </a:r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60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dose</a:t>
                      </a:r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60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laxative</a:t>
                      </a:r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60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use</a:t>
                      </a:r>
                      <a:endParaRPr lang="tr-TR" sz="16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5" marR="9144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Cellular </a:t>
                      </a:r>
                      <a:r>
                        <a:rPr lang="tr-TR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Schift</a:t>
                      </a:r>
                      <a:endParaRPr lang="tr-T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Alkolosis</a:t>
                      </a:r>
                      <a:r>
                        <a:rPr lang="tr-T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tr-T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insülin </a:t>
                      </a:r>
                      <a:r>
                        <a:rPr lang="tr-TR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overdose</a:t>
                      </a:r>
                      <a:endParaRPr lang="tr-T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5" marR="9144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Decrease</a:t>
                      </a:r>
                      <a:r>
                        <a:rPr lang="tr-T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tr-TR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intake</a:t>
                      </a:r>
                      <a:endParaRPr lang="tr-T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endParaRPr lang="tr-T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5" marR="9144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Unvan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defTabSz="318623" eaLnBrk="1" fontAlgn="auto" hangingPunct="1">
              <a:spcAft>
                <a:spcPts val="0"/>
              </a:spcAft>
              <a:defRPr/>
            </a:pPr>
            <a:r>
              <a:rPr lang="tr-TR" altLang="tr-TR" sz="2400" smtClean="0">
                <a:solidFill>
                  <a:srgbClr val="7030A0"/>
                </a:solidFill>
              </a:rPr>
              <a:t>Chloride </a:t>
            </a:r>
            <a:r>
              <a:rPr lang="tr-TR" altLang="tr-TR" sz="2400" dirty="0">
                <a:solidFill>
                  <a:srgbClr val="7030A0"/>
                </a:solidFill>
              </a:rPr>
              <a:t>(Cl)</a:t>
            </a:r>
          </a:p>
        </p:txBody>
      </p:sp>
      <p:sp>
        <p:nvSpPr>
          <p:cNvPr id="66563" name="İçerik Yer Tutucusu 2"/>
          <p:cNvSpPr>
            <a:spLocks noGrp="1"/>
          </p:cNvSpPr>
          <p:nvPr>
            <p:ph idx="1"/>
          </p:nvPr>
        </p:nvSpPr>
        <p:spPr>
          <a:xfrm>
            <a:off x="647750" y="1529730"/>
            <a:ext cx="6235700" cy="3194050"/>
          </a:xfrm>
        </p:spPr>
        <p:txBody>
          <a:bodyPr rtlCol="0">
            <a:normAutofit/>
          </a:bodyPr>
          <a:lstStyle/>
          <a:p>
            <a:pPr marL="0" indent="0" defTabSz="318623" eaLnBrk="1" fontAlgn="auto" hangingPunct="1">
              <a:spcBef>
                <a:spcPts val="697"/>
              </a:spcBef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endParaRPr lang="tr-TR" altLang="tr-TR" sz="2927" b="1" spc="-35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Cl is the major anion in the 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extracellular </a:t>
            </a: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fluid.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is responsible for providing osmotic pressure of 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extracellular </a:t>
            </a: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fluid.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is a major anion of 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gastric </a:t>
            </a: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fluid.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Participates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 the production of 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gastric </a:t>
            </a: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acid.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tr-TR" sz="1600" smtClean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excreted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via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urine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>
                <a:latin typeface="Arial" panose="020B0604020202020204" pitchFamily="34" charset="0"/>
                <a:cs typeface="Arial" panose="020B0604020202020204" pitchFamily="34" charset="0"/>
              </a:rPr>
              <a:t>gaita</a:t>
            </a: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altLang="tr-T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66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3694" y="1"/>
            <a:ext cx="7009448" cy="593626"/>
          </a:xfrm>
        </p:spPr>
        <p:txBody>
          <a:bodyPr>
            <a:normAutofit/>
          </a:bodyPr>
          <a:lstStyle/>
          <a:p>
            <a:r>
              <a:rPr lang="tr-TR" sz="1400" smtClean="0"/>
              <a:t>REFERENCES</a:t>
            </a:r>
            <a:endParaRPr lang="tr-TR" sz="140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7710" y="665634"/>
            <a:ext cx="7009448" cy="3062224"/>
          </a:xfrm>
        </p:spPr>
        <p:txBody>
          <a:bodyPr>
            <a:normAutofit fontScale="25000" lnSpcReduction="20000"/>
          </a:bodyPr>
          <a:lstStyle/>
          <a:p>
            <a:r>
              <a:rPr lang="tr-TR" sz="4000" smtClean="0"/>
              <a:t>1. Electrolytes </a:t>
            </a:r>
            <a:r>
              <a:rPr lang="tr-TR" sz="4000"/>
              <a:t>Joani E. Polancic, Chapter 14 pages 297-300</a:t>
            </a:r>
          </a:p>
          <a:p>
            <a:r>
              <a:rPr lang="tr-TR" sz="4000"/>
              <a:t>2. Hiponatremi; Güncel Tanı ve Tedavisi Hyponatremia; Current Diagnosis and Treatment, Gürsel YILDIZ Mansur KAYATAŞ Ferhan Candan, Turk Neph Dial Transpl 2011; 20 (2): </a:t>
            </a:r>
            <a:r>
              <a:rPr lang="tr-TR" sz="4000" smtClean="0"/>
              <a:t>115-131</a:t>
            </a:r>
          </a:p>
          <a:p>
            <a:r>
              <a:rPr lang="tr-TR" sz="4000" smtClean="0"/>
              <a:t>3. </a:t>
            </a:r>
            <a:r>
              <a:rPr lang="tr-TR" sz="4000"/>
              <a:t>Copper absorption and bioavailability, Raul A Wapnir. Am J Clin Nutr 1998; 67: 1054S-60S</a:t>
            </a:r>
            <a:r>
              <a:rPr lang="tr-TR" sz="4000" smtClean="0"/>
              <a:t>.</a:t>
            </a:r>
          </a:p>
          <a:p>
            <a:r>
              <a:rPr lang="tr-TR" sz="4000" smtClean="0"/>
              <a:t>4.  </a:t>
            </a:r>
            <a:r>
              <a:rPr lang="tr-TR" sz="4000"/>
              <a:t>R.Hossain, D.D. Grier, Copper Deficiency, Journal of Science and </a:t>
            </a:r>
            <a:r>
              <a:rPr lang="tr-TR" sz="4000" smtClean="0"/>
              <a:t>Medicine</a:t>
            </a:r>
          </a:p>
          <a:p>
            <a:r>
              <a:rPr lang="tr-TR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Calcium Metabolism in Health and Disease</a:t>
            </a:r>
            <a:r>
              <a:rPr lang="tr-TR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Munro Peacock</a:t>
            </a:r>
            <a:r>
              <a:rPr lang="tr-TR" sz="40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CJASN January 2010, 5 (Supplement 1) S23-S30; DOI: </a:t>
            </a: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https://doi.org/10.2215/CJN.05910809</a:t>
            </a:r>
            <a:r>
              <a:rPr lang="tr-TR" sz="40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Clinical Journal of the American Society of Nephrology</a:t>
            </a: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Vol. 5, Issue Supplement 11 Jan </a:t>
            </a: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2010</a:t>
            </a:r>
            <a:endParaRPr lang="tr-TR" sz="4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4000" u="sng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6. </a:t>
            </a:r>
            <a:r>
              <a:rPr lang="en-US" sz="4000" u="sng" smtClean="0">
                <a:hlinkClick r:id="rId5"/>
              </a:rPr>
              <a:t>Fong </a:t>
            </a:r>
            <a:r>
              <a:rPr lang="en-US" sz="4000" u="sng">
                <a:hlinkClick r:id="rId5"/>
              </a:rPr>
              <a:t>J</a:t>
            </a:r>
            <a:r>
              <a:rPr lang="en-US" sz="4000" baseline="30000"/>
              <a:t>1</a:t>
            </a:r>
            <a:r>
              <a:rPr lang="en-US" sz="4000"/>
              <a:t>, </a:t>
            </a:r>
            <a:r>
              <a:rPr lang="en-US" sz="4000" u="sng">
                <a:hlinkClick r:id="rId6"/>
              </a:rPr>
              <a:t>Khan A</a:t>
            </a:r>
            <a:r>
              <a:rPr lang="en-US" sz="4000"/>
              <a:t>.</a:t>
            </a:r>
            <a:r>
              <a:rPr lang="en-US" sz="4000" b="1"/>
              <a:t> Hypocalcemia: updates in diagnosis and management for primary care.</a:t>
            </a:r>
            <a:r>
              <a:rPr lang="en-US" sz="4000" u="sng">
                <a:hlinkClick r:id="rId7" tooltip="Canadian family physician Medecin de famille canadien."/>
              </a:rPr>
              <a:t> Can Fam Physician.</a:t>
            </a:r>
            <a:r>
              <a:rPr lang="en-US" sz="4000"/>
              <a:t> 2012 Feb;58(2):</a:t>
            </a:r>
            <a:r>
              <a:rPr lang="en-US" sz="4000" smtClean="0"/>
              <a:t>158-62</a:t>
            </a:r>
            <a:endParaRPr lang="tr-TR" sz="4000" smtClean="0"/>
          </a:p>
          <a:p>
            <a:r>
              <a:rPr lang="tr-TR" sz="4000" smtClean="0">
                <a:hlinkClick r:id="rId8"/>
              </a:rPr>
              <a:t>7. R </a:t>
            </a:r>
            <a:r>
              <a:rPr lang="tr-TR" sz="4000">
                <a:hlinkClick r:id="rId8"/>
              </a:rPr>
              <a:t>Swaminathan</a:t>
            </a:r>
            <a:r>
              <a:rPr lang="tr-TR" sz="4000"/>
              <a:t>, Magnesium Metabolism and its Disorders, </a:t>
            </a:r>
            <a:r>
              <a:rPr lang="tr-TR" sz="4000">
                <a:hlinkClick r:id="rId9"/>
              </a:rPr>
              <a:t>Clin Biochem Rev</a:t>
            </a:r>
            <a:r>
              <a:rPr lang="tr-TR" sz="4000"/>
              <a:t>. 2003 May; 24(2): </a:t>
            </a:r>
            <a:r>
              <a:rPr lang="tr-TR" sz="4000" smtClean="0"/>
              <a:t>47–66.</a:t>
            </a:r>
          </a:p>
          <a:p>
            <a:r>
              <a:rPr lang="tr-TR" sz="4000" smtClean="0"/>
              <a:t>8. Murray </a:t>
            </a:r>
            <a:r>
              <a:rPr lang="tr-TR" sz="4000"/>
              <a:t>J Favus, David A. Bushinsky, Jacob, Chapter 13. Regulation of Calcium, Magnesium, and Phosğhate Metabolism, American Society for Bone and Mineral Research, </a:t>
            </a:r>
            <a:r>
              <a:rPr lang="tr-TR" sz="4000" smtClean="0"/>
              <a:t>2006.</a:t>
            </a:r>
          </a:p>
          <a:p>
            <a:r>
              <a:rPr lang="tr-TR" sz="4000" smtClean="0"/>
              <a:t>9.</a:t>
            </a:r>
            <a:r>
              <a:rPr lang="tr-TR" sz="4000">
                <a:latin typeface="Arial" panose="020B0604020202020204" pitchFamily="34" charset="0"/>
                <a:cs typeface="Arial" panose="020B0604020202020204" pitchFamily="34" charset="0"/>
              </a:rPr>
              <a:t> Review on iron and its importance for human health, Nazanin Abbaspour, Richard Hurrel, Roya Kelishadi, </a:t>
            </a:r>
            <a:r>
              <a:rPr lang="tr-TR" sz="4000"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J Res Med Sci</a:t>
            </a:r>
            <a:r>
              <a:rPr lang="tr-TR" sz="4000">
                <a:latin typeface="Arial" panose="020B0604020202020204" pitchFamily="34" charset="0"/>
                <a:cs typeface="Arial" panose="020B0604020202020204" pitchFamily="34" charset="0"/>
              </a:rPr>
              <a:t>. 2014 Feb; 19(2): </a:t>
            </a:r>
            <a:r>
              <a:rPr lang="tr-TR" sz="4000" smtClean="0">
                <a:latin typeface="Arial" panose="020B0604020202020204" pitchFamily="34" charset="0"/>
                <a:cs typeface="Arial" panose="020B0604020202020204" pitchFamily="34" charset="0"/>
              </a:rPr>
              <a:t>164–174</a:t>
            </a:r>
          </a:p>
          <a:p>
            <a:r>
              <a:rPr lang="tr-TR" sz="4000" smtClean="0"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10. Transfus </a:t>
            </a:r>
            <a:r>
              <a:rPr lang="tr-TR" sz="4000"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Med Hemother</a:t>
            </a:r>
            <a:r>
              <a:rPr lang="tr-TR" sz="4000">
                <a:latin typeface="Arial" panose="020B0604020202020204" pitchFamily="34" charset="0"/>
                <a:cs typeface="Arial" panose="020B0604020202020204" pitchFamily="34" charset="0"/>
              </a:rPr>
              <a:t>. 2014 Jun; 41(3): 213–221, Physiology of Iron Metabolism, </a:t>
            </a:r>
            <a:r>
              <a:rPr lang="tr-TR" sz="4000">
                <a:latin typeface="Arial" panose="020B0604020202020204" pitchFamily="34" charset="0"/>
                <a:cs typeface="Arial" panose="020B0604020202020204" pitchFamily="34" charset="0"/>
                <a:hlinkClick r:id="rId12"/>
              </a:rPr>
              <a:t>Sophie Waldvogel-Abramowski</a:t>
            </a:r>
            <a:r>
              <a:rPr lang="tr-TR" sz="4000">
                <a:latin typeface="Arial" panose="020B0604020202020204" pitchFamily="34" charset="0"/>
                <a:cs typeface="Arial" panose="020B0604020202020204" pitchFamily="34" charset="0"/>
              </a:rPr>
              <a:t>,a </a:t>
            </a:r>
            <a:r>
              <a:rPr lang="tr-TR" sz="4000">
                <a:latin typeface="Arial" panose="020B0604020202020204" pitchFamily="34" charset="0"/>
                <a:cs typeface="Arial" panose="020B0604020202020204" pitchFamily="34" charset="0"/>
                <a:hlinkClick r:id="rId13"/>
              </a:rPr>
              <a:t>Gérard Waeber</a:t>
            </a:r>
            <a:r>
              <a:rPr lang="tr-TR" sz="4000">
                <a:latin typeface="Arial" panose="020B0604020202020204" pitchFamily="34" charset="0"/>
                <a:cs typeface="Arial" panose="020B0604020202020204" pitchFamily="34" charset="0"/>
              </a:rPr>
              <a:t>,b </a:t>
            </a:r>
            <a:r>
              <a:rPr lang="tr-TR" sz="4000">
                <a:latin typeface="Arial" panose="020B0604020202020204" pitchFamily="34" charset="0"/>
                <a:cs typeface="Arial" panose="020B0604020202020204" pitchFamily="34" charset="0"/>
                <a:hlinkClick r:id="rId14"/>
              </a:rPr>
              <a:t>Christoph Gassner</a:t>
            </a:r>
            <a:r>
              <a:rPr lang="tr-TR" sz="4000">
                <a:latin typeface="Arial" panose="020B0604020202020204" pitchFamily="34" charset="0"/>
                <a:cs typeface="Arial" panose="020B0604020202020204" pitchFamily="34" charset="0"/>
              </a:rPr>
              <a:t>,c </a:t>
            </a:r>
            <a:r>
              <a:rPr lang="tr-TR" sz="4000">
                <a:latin typeface="Arial" panose="020B0604020202020204" pitchFamily="34" charset="0"/>
                <a:cs typeface="Arial" panose="020B0604020202020204" pitchFamily="34" charset="0"/>
                <a:hlinkClick r:id="rId15"/>
              </a:rPr>
              <a:t>Andreas Buser</a:t>
            </a:r>
            <a:r>
              <a:rPr lang="tr-TR" sz="4000">
                <a:latin typeface="Arial" panose="020B0604020202020204" pitchFamily="34" charset="0"/>
                <a:cs typeface="Arial" panose="020B0604020202020204" pitchFamily="34" charset="0"/>
              </a:rPr>
              <a:t>,d </a:t>
            </a:r>
            <a:r>
              <a:rPr lang="tr-TR" sz="4000">
                <a:latin typeface="Arial" panose="020B0604020202020204" pitchFamily="34" charset="0"/>
                <a:cs typeface="Arial" panose="020B0604020202020204" pitchFamily="34" charset="0"/>
                <a:hlinkClick r:id="rId16"/>
              </a:rPr>
              <a:t>Beat M. Frey</a:t>
            </a:r>
            <a:r>
              <a:rPr lang="tr-TR" sz="4000">
                <a:latin typeface="Arial" panose="020B0604020202020204" pitchFamily="34" charset="0"/>
                <a:cs typeface="Arial" panose="020B0604020202020204" pitchFamily="34" charset="0"/>
              </a:rPr>
              <a:t>,c </a:t>
            </a:r>
            <a:r>
              <a:rPr lang="tr-TR" sz="4000">
                <a:latin typeface="Arial" panose="020B0604020202020204" pitchFamily="34" charset="0"/>
                <a:cs typeface="Arial" panose="020B0604020202020204" pitchFamily="34" charset="0"/>
                <a:hlinkClick r:id="rId17"/>
              </a:rPr>
              <a:t>Bernard Favrat</a:t>
            </a:r>
            <a:r>
              <a:rPr lang="tr-TR" sz="4000">
                <a:latin typeface="Arial" panose="020B0604020202020204" pitchFamily="34" charset="0"/>
                <a:cs typeface="Arial" panose="020B0604020202020204" pitchFamily="34" charset="0"/>
              </a:rPr>
              <a:t>,e and </a:t>
            </a:r>
            <a:r>
              <a:rPr lang="tr-TR" sz="4000">
                <a:latin typeface="Arial" panose="020B0604020202020204" pitchFamily="34" charset="0"/>
                <a:cs typeface="Arial" panose="020B0604020202020204" pitchFamily="34" charset="0"/>
                <a:hlinkClick r:id="rId18"/>
              </a:rPr>
              <a:t>Jean-Daniel Tissot</a:t>
            </a:r>
            <a:r>
              <a:rPr lang="tr-TR" sz="400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tr-TR" sz="4000" smtClean="0">
                <a:latin typeface="Arial" panose="020B0604020202020204" pitchFamily="34" charset="0"/>
                <a:cs typeface="Arial" panose="020B0604020202020204" pitchFamily="34" charset="0"/>
              </a:rPr>
              <a:t>,*</a:t>
            </a:r>
          </a:p>
          <a:p>
            <a:r>
              <a:rPr lang="tr-TR" sz="4000" smtClean="0">
                <a:latin typeface="Arial" panose="020B0604020202020204" pitchFamily="34" charset="0"/>
                <a:cs typeface="Arial" panose="020B0604020202020204" pitchFamily="34" charset="0"/>
              </a:rPr>
              <a:t>11.Şule </a:t>
            </a:r>
            <a:r>
              <a:rPr lang="tr-TR" sz="4000">
                <a:latin typeface="Arial" panose="020B0604020202020204" pitchFamily="34" charset="0"/>
                <a:cs typeface="Arial" panose="020B0604020202020204" pitchFamily="34" charset="0"/>
              </a:rPr>
              <a:t>Mine BAKANAY ÖZTÜRK, Iron Metabolism, Turkiye Klinikleri J Hematol-Special Topics. 2017;10(3):</a:t>
            </a:r>
            <a:r>
              <a:rPr lang="tr-TR" sz="4000" smtClean="0">
                <a:latin typeface="Arial" panose="020B0604020202020204" pitchFamily="34" charset="0"/>
                <a:cs typeface="Arial" panose="020B0604020202020204" pitchFamily="34" charset="0"/>
              </a:rPr>
              <a:t>161-6</a:t>
            </a:r>
          </a:p>
          <a:p>
            <a:r>
              <a:rPr lang="tr-TR" sz="4000" smtClean="0">
                <a:latin typeface="Arial" panose="020B0604020202020204" pitchFamily="34" charset="0"/>
                <a:cs typeface="Arial" panose="020B0604020202020204" pitchFamily="34" charset="0"/>
              </a:rPr>
              <a:t>12. Biochemistry</a:t>
            </a:r>
            <a:r>
              <a:rPr lang="tr-TR" sz="4000">
                <a:latin typeface="Arial" panose="020B0604020202020204" pitchFamily="34" charset="0"/>
                <a:cs typeface="Arial" panose="020B0604020202020204" pitchFamily="34" charset="0"/>
              </a:rPr>
              <a:t>, Iron Absorption, Thomas Ems, Martin R. </a:t>
            </a:r>
            <a:r>
              <a:rPr lang="tr-TR" sz="4000" smtClean="0">
                <a:latin typeface="Arial" panose="020B0604020202020204" pitchFamily="34" charset="0"/>
                <a:cs typeface="Arial" panose="020B0604020202020204" pitchFamily="34" charset="0"/>
              </a:rPr>
              <a:t>Huecker</a:t>
            </a:r>
          </a:p>
          <a:p>
            <a:r>
              <a:rPr lang="tr-TR" sz="4000" smtClean="0">
                <a:latin typeface="Arial" panose="020B0604020202020204" pitchFamily="34" charset="0"/>
                <a:cs typeface="Arial" panose="020B0604020202020204" pitchFamily="34" charset="0"/>
                <a:hlinkClick r:id="rId19"/>
              </a:rPr>
              <a:t>13.</a:t>
            </a:r>
            <a:r>
              <a:rPr lang="en-US" sz="4000" smtClean="0">
                <a:hlinkClick r:id="rId19"/>
              </a:rPr>
              <a:t>Maret </a:t>
            </a:r>
            <a:r>
              <a:rPr lang="en-US" sz="4000">
                <a:hlinkClick r:id="rId19"/>
              </a:rPr>
              <a:t>W</a:t>
            </a:r>
            <a:r>
              <a:rPr lang="en-US" sz="4000" baseline="30000"/>
              <a:t>1</a:t>
            </a:r>
            <a:r>
              <a:rPr lang="en-US" sz="4000"/>
              <a:t>. Zinc biochemistry: from a single zinc enzyme to a key element of life.</a:t>
            </a:r>
            <a:r>
              <a:rPr lang="en-US" sz="4000">
                <a:hlinkClick r:id="rId20" tooltip="Advances in nutrition (Bethesda, Md.)."/>
              </a:rPr>
              <a:t> Adv Nutr.</a:t>
            </a:r>
            <a:r>
              <a:rPr lang="en-US" sz="4000"/>
              <a:t> 2013 Jan 1;4(1):82-91. </a:t>
            </a:r>
            <a:endParaRPr lang="tr-TR" sz="4000" smtClean="0"/>
          </a:p>
          <a:p>
            <a:r>
              <a:rPr lang="tr-TR" sz="4000" u="sng" smtClean="0">
                <a:hlinkClick r:id="rId21"/>
              </a:rPr>
              <a:t>14. </a:t>
            </a:r>
            <a:r>
              <a:rPr lang="en-US" sz="4000" u="sng" smtClean="0">
                <a:hlinkClick r:id="rId21"/>
              </a:rPr>
              <a:t>Pfeiffer </a:t>
            </a:r>
            <a:r>
              <a:rPr lang="en-US" sz="4000" u="sng">
                <a:hlinkClick r:id="rId21"/>
              </a:rPr>
              <a:t>CC</a:t>
            </a:r>
            <a:r>
              <a:rPr lang="en-US" sz="4000"/>
              <a:t>, </a:t>
            </a:r>
            <a:r>
              <a:rPr lang="en-US" sz="4000">
                <a:hlinkClick r:id="rId22"/>
              </a:rPr>
              <a:t>Braverman ER</a:t>
            </a:r>
            <a:r>
              <a:rPr lang="en-US" sz="4000"/>
              <a:t>. Zinc, the brain and behavior.</a:t>
            </a:r>
            <a:r>
              <a:rPr lang="en-US" sz="4000">
                <a:hlinkClick r:id="rId23" tooltip="Biological psychiatry."/>
              </a:rPr>
              <a:t> Biol Psychiatry.</a:t>
            </a:r>
            <a:r>
              <a:rPr lang="en-US" sz="4000"/>
              <a:t> 1982 Apr;17(4):</a:t>
            </a:r>
            <a:r>
              <a:rPr lang="en-US" sz="4000" smtClean="0"/>
              <a:t>513-32.</a:t>
            </a:r>
            <a:endParaRPr lang="tr-TR" sz="4000" smtClean="0"/>
          </a:p>
          <a:p>
            <a:r>
              <a:rPr lang="tr-TR" sz="4000" u="sng" smtClean="0">
                <a:hlinkClick r:id="rId24"/>
              </a:rPr>
              <a:t>15.Nazanin </a:t>
            </a:r>
            <a:r>
              <a:rPr lang="tr-TR" sz="4000" u="sng">
                <a:hlinkClick r:id="rId24"/>
              </a:rPr>
              <a:t>Roohani</a:t>
            </a:r>
            <a:r>
              <a:rPr lang="tr-TR" sz="4000" u="sng"/>
              <a:t>, </a:t>
            </a:r>
            <a:r>
              <a:rPr lang="tr-TR" sz="4000" u="sng">
                <a:hlinkClick r:id="rId25"/>
              </a:rPr>
              <a:t>Richard Hurrell</a:t>
            </a:r>
            <a:r>
              <a:rPr lang="tr-TR" sz="4000" u="sng"/>
              <a:t>, </a:t>
            </a:r>
            <a:r>
              <a:rPr lang="tr-TR" sz="4000" u="sng">
                <a:hlinkClick r:id="rId26"/>
              </a:rPr>
              <a:t>Roya Kelishadi</a:t>
            </a:r>
            <a:r>
              <a:rPr lang="tr-TR" sz="4000" u="sng"/>
              <a:t>, </a:t>
            </a:r>
            <a:r>
              <a:rPr lang="tr-TR" sz="4000" u="sng">
                <a:hlinkClick r:id="rId27"/>
              </a:rPr>
              <a:t>Rainer Schulin</a:t>
            </a:r>
            <a:r>
              <a:rPr lang="tr-TR" sz="4000" u="sng"/>
              <a:t>, Zinc and its importance for human health: An integrative review,  </a:t>
            </a:r>
            <a:r>
              <a:rPr lang="tr-TR" sz="4000">
                <a:hlinkClick r:id="rId28"/>
              </a:rPr>
              <a:t>J </a:t>
            </a:r>
            <a:r>
              <a:rPr lang="tr-TR" sz="4000" u="sng">
                <a:hlinkClick r:id="rId28"/>
              </a:rPr>
              <a:t>Res Med Sci</a:t>
            </a:r>
            <a:r>
              <a:rPr lang="tr-TR" sz="4000" u="sng"/>
              <a:t>. 2013 Feb; 18(2): </a:t>
            </a:r>
            <a:r>
              <a:rPr lang="tr-TR" sz="4000" u="sng" smtClean="0"/>
              <a:t>144–157.</a:t>
            </a:r>
          </a:p>
          <a:p>
            <a:r>
              <a:rPr lang="tr-TR" sz="4000" u="sng" smtClean="0">
                <a:hlinkClick r:id="rId29" tooltip="Taiho Kambe"/>
              </a:rPr>
              <a:t>16.Taiho </a:t>
            </a:r>
            <a:r>
              <a:rPr lang="tr-TR" sz="4000" u="sng">
                <a:hlinkClick r:id="rId29" tooltip="Taiho Kambe"/>
              </a:rPr>
              <a:t>Kambe</a:t>
            </a:r>
            <a:r>
              <a:rPr lang="tr-TR" sz="4000" u="sng"/>
              <a:t>, </a:t>
            </a:r>
            <a:r>
              <a:rPr lang="tr-TR" sz="4000" u="sng">
                <a:hlinkClick r:id="rId29" tooltip="Tokuji Tsuji"/>
              </a:rPr>
              <a:t>Tokuji Tsuji</a:t>
            </a:r>
            <a:r>
              <a:rPr lang="tr-TR" sz="4000" u="sng"/>
              <a:t>, </a:t>
            </a:r>
            <a:r>
              <a:rPr lang="tr-TR" sz="4000" u="sng">
                <a:hlinkClick r:id="rId29" tooltip="Ayako Hashimoto"/>
              </a:rPr>
              <a:t>Ayako Hashimoto</a:t>
            </a:r>
            <a:r>
              <a:rPr lang="tr-TR" sz="4000" u="sng"/>
              <a:t>, Naoya Itsumura, The Physiological, Biochemical, and Molecular Roles of Zinc Transporters in Zinc Homeostasis and Metabolism,  2015, </a:t>
            </a:r>
            <a:r>
              <a:rPr lang="tr-TR" sz="4000" u="sng">
                <a:hlinkClick r:id="rId30"/>
              </a:rPr>
              <a:t>https://doi.org/10.1152/physrev.00035.2014</a:t>
            </a:r>
            <a:endParaRPr lang="tr-TR" sz="4000" u="sng"/>
          </a:p>
          <a:p>
            <a:endParaRPr lang="tr-TR" sz="25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1400"/>
          </a:p>
          <a:p>
            <a:endParaRPr lang="tr-TR" sz="1400"/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3068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altLang="tr-TR" sz="2400" dirty="0">
                <a:solidFill>
                  <a:srgbClr val="7030A0"/>
                </a:solidFill>
                <a:cs typeface="Arial" panose="020B0604020202020204" pitchFamily="34" charset="0"/>
              </a:rPr>
              <a:t>Vitamin </a:t>
            </a:r>
            <a:r>
              <a:rPr lang="tr-TR" altLang="tr-TR" sz="2400">
                <a:solidFill>
                  <a:srgbClr val="7030A0"/>
                </a:solidFill>
                <a:cs typeface="Arial" panose="020B0604020202020204" pitchFamily="34" charset="0"/>
              </a:rPr>
              <a:t>D3 (Cholecalciferol</a:t>
            </a:r>
            <a:r>
              <a:rPr lang="tr-TR" altLang="tr-TR" sz="2400" dirty="0">
                <a:solidFill>
                  <a:srgbClr val="7030A0"/>
                </a:solidFill>
                <a:cs typeface="Arial" panose="020B0604020202020204" pitchFamily="34" charset="0"/>
              </a:rPr>
              <a:t>)</a:t>
            </a:r>
          </a:p>
        </p:txBody>
      </p:sp>
      <p:sp>
        <p:nvSpPr>
          <p:cNvPr id="24579" name="İçerik Yer Tutucusu 2"/>
          <p:cNvSpPr>
            <a:spLocks noGrp="1"/>
          </p:cNvSpPr>
          <p:nvPr>
            <p:ph idx="1"/>
          </p:nvPr>
        </p:nvSpPr>
        <p:spPr>
          <a:xfrm>
            <a:off x="1151806" y="1961778"/>
            <a:ext cx="5616996" cy="144303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altLang="tr-TR" sz="1600" b="1" spc="-35" smtClean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Sources:</a:t>
            </a:r>
            <a:r>
              <a:rPr lang="tr-TR" altLang="tr-TR" sz="160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600" smtClean="0">
                <a:latin typeface="Arial" panose="020B0604020202020204" pitchFamily="34" charset="0"/>
                <a:cs typeface="Arial" panose="020B0604020202020204" pitchFamily="34" charset="0"/>
              </a:rPr>
              <a:t>Diet, sunlight</a:t>
            </a:r>
          </a:p>
          <a:p>
            <a:pPr>
              <a:defRPr/>
            </a:pPr>
            <a:r>
              <a:rPr lang="tr-TR" altLang="tr-TR" sz="1600" smtClean="0">
                <a:latin typeface="Arial" panose="020B0604020202020204" pitchFamily="34" charset="0"/>
                <a:cs typeface="Arial" panose="020B0604020202020204" pitchFamily="34" charset="0"/>
              </a:rPr>
              <a:t>Liver…25-hydroxycolecalciferol</a:t>
            </a:r>
          </a:p>
          <a:p>
            <a:pPr>
              <a:defRPr/>
            </a:pPr>
            <a:r>
              <a:rPr lang="tr-TR" altLang="tr-TR" sz="1600" smtClean="0">
                <a:latin typeface="Arial" panose="020B0604020202020204" pitchFamily="34" charset="0"/>
                <a:cs typeface="Arial" panose="020B0604020202020204" pitchFamily="34" charset="0"/>
              </a:rPr>
              <a:t>Kidney…. 1,25-dihydroxycolecalciferol </a:t>
            </a:r>
            <a:endParaRPr lang="tr-TR" altLang="tr-T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72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Unvan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defTabSz="318623" eaLnBrk="1" fontAlgn="auto" hangingPunct="1">
              <a:spcAft>
                <a:spcPts val="0"/>
              </a:spcAft>
              <a:defRPr/>
            </a:pPr>
            <a:r>
              <a:rPr lang="tr-TR" altLang="tr-TR" sz="2400" dirty="0" err="1" smtClean="0">
                <a:solidFill>
                  <a:srgbClr val="7030A0"/>
                </a:solidFill>
                <a:cs typeface="Arial" panose="020B0604020202020204" pitchFamily="34" charset="0"/>
              </a:rPr>
              <a:t>Calcium</a:t>
            </a:r>
            <a:r>
              <a:rPr lang="tr-TR" altLang="tr-TR" sz="2400" dirty="0" smtClean="0">
                <a:solidFill>
                  <a:srgbClr val="7030A0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575742" y="1673746"/>
            <a:ext cx="6624637" cy="1282700"/>
          </a:xfrm>
        </p:spPr>
        <p:txBody>
          <a:bodyPr rtlCol="0">
            <a:noAutofit/>
          </a:bodyPr>
          <a:lstStyle/>
          <a:p>
            <a:pPr defTabSz="318623" eaLnBrk="1" fontAlgn="auto" hangingPunct="1">
              <a:spcBef>
                <a:spcPts val="697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calcium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sz="1600" smtClean="0">
                <a:latin typeface="Arial" panose="020B0604020202020204" pitchFamily="34" charset="0"/>
                <a:cs typeface="Arial" panose="020B0604020202020204" pitchFamily="34" charset="0"/>
              </a:rPr>
              <a:t>1-1.5 kg</a:t>
            </a:r>
          </a:p>
          <a:p>
            <a:pPr defTabSz="318623" eaLnBrk="1" fontAlgn="auto" hangingPunct="1">
              <a:spcBef>
                <a:spcPts val="697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tr-TR" sz="1600" smtClean="0">
                <a:latin typeface="Arial" panose="020B0604020202020204" pitchFamily="34" charset="0"/>
                <a:cs typeface="Arial" panose="020B0604020202020204" pitchFamily="34" charset="0"/>
              </a:rPr>
              <a:t>%99 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bone (</a:t>
            </a:r>
            <a:r>
              <a:rPr lang="tr-TR" sz="1600" err="1" smtClean="0">
                <a:latin typeface="Arial" panose="020B0604020202020204" pitchFamily="34" charset="0"/>
                <a:cs typeface="Arial" panose="020B0604020202020204" pitchFamily="34" charset="0"/>
              </a:rPr>
              <a:t>Hidroxyapetite</a:t>
            </a:r>
            <a:r>
              <a:rPr lang="tr-TR" sz="160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18623" eaLnBrk="1" fontAlgn="auto" hangingPunct="1">
              <a:spcBef>
                <a:spcPts val="697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tr-TR" sz="160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blood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ECF,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very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little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cytosol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soft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tissues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318623" eaLnBrk="1" fontAlgn="auto" hangingPunct="1">
              <a:spcBef>
                <a:spcPts val="697"/>
              </a:spcBef>
              <a:spcAft>
                <a:spcPts val="0"/>
              </a:spcAft>
              <a:buFont typeface="Wingdings 3" charset="2"/>
              <a:buNone/>
              <a:defRPr/>
            </a:pPr>
            <a:endParaRPr lang="tr-TR" altLang="zh-CN" sz="16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çmişe bakış">
  <a:themeElements>
    <a:clrScheme name="Geçmişe bakış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14299</TotalTime>
  <Words>3273</Words>
  <Application>Microsoft Office PowerPoint</Application>
  <PresentationFormat>Özel</PresentationFormat>
  <Paragraphs>612</Paragraphs>
  <Slides>73</Slides>
  <Notes>73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10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73</vt:i4>
      </vt:variant>
    </vt:vector>
  </HeadingPairs>
  <TitlesOfParts>
    <vt:vector size="84" baseType="lpstr">
      <vt:lpstr>宋体</vt:lpstr>
      <vt:lpstr>Arial</vt:lpstr>
      <vt:lpstr>Arial</vt:lpstr>
      <vt:lpstr>Calibri</vt:lpstr>
      <vt:lpstr>Calibri Light</vt:lpstr>
      <vt:lpstr>Comic Sans MS</vt:lpstr>
      <vt:lpstr>inherit</vt:lpstr>
      <vt:lpstr>Times New Roman</vt:lpstr>
      <vt:lpstr>Wingdings</vt:lpstr>
      <vt:lpstr>Wingdings 3</vt:lpstr>
      <vt:lpstr>Geçmişe bakış</vt:lpstr>
      <vt:lpstr>MINERALS</vt:lpstr>
      <vt:lpstr>MINERALS</vt:lpstr>
      <vt:lpstr>PowerPoint Sunusu</vt:lpstr>
      <vt:lpstr>MINERALS</vt:lpstr>
      <vt:lpstr>MINERALS</vt:lpstr>
      <vt:lpstr>Calcium (Ca)</vt:lpstr>
      <vt:lpstr>Factors Regulating Plasma Calcium Level</vt:lpstr>
      <vt:lpstr>Vitamin D3 (Cholecalciferol)</vt:lpstr>
      <vt:lpstr>Calcium </vt:lpstr>
      <vt:lpstr>PowerPoint Sunusu</vt:lpstr>
      <vt:lpstr>PowerPoint Sunusu</vt:lpstr>
      <vt:lpstr>HYPOCALCEMIA</vt:lpstr>
      <vt:lpstr>PowerPoint Sunusu</vt:lpstr>
      <vt:lpstr>HYPERCALCEMIA</vt:lpstr>
      <vt:lpstr>PowerPoint Sunusu</vt:lpstr>
      <vt:lpstr>PowerPoint Sunusu</vt:lpstr>
      <vt:lpstr>Phosphorus (P)</vt:lpstr>
      <vt:lpstr>%55; Ionic, %10‐15; bound to proteins, %35; complex with  Na , Ca ve Mg    In the cell; cytosol, cell membrane (phospholipid),   </vt:lpstr>
      <vt:lpstr>IMPORTANCE OF PHOSPHORUS</vt:lpstr>
      <vt:lpstr>PowerPoint Sunusu</vt:lpstr>
      <vt:lpstr>PowerPoint Sunusu</vt:lpstr>
      <vt:lpstr>PowerPoint Sunusu</vt:lpstr>
      <vt:lpstr>Hypophosphatemia</vt:lpstr>
      <vt:lpstr>PowerPoint Sunusu</vt:lpstr>
      <vt:lpstr>PowerPoint Sunusu</vt:lpstr>
      <vt:lpstr>HYPERPHOSPHATEMIA</vt:lpstr>
      <vt:lpstr>MAGNESIUM</vt:lpstr>
      <vt:lpstr>Functions of Magnesium</vt:lpstr>
      <vt:lpstr>Hypomagnesemia</vt:lpstr>
      <vt:lpstr>Hypermagnesemia:</vt:lpstr>
      <vt:lpstr>IRON(Fe)</vt:lpstr>
      <vt:lpstr>PowerPoint Sunusu</vt:lpstr>
      <vt:lpstr>PowerPoint Sunusu</vt:lpstr>
      <vt:lpstr>PowerPoint Sunusu</vt:lpstr>
      <vt:lpstr>PowerPoint Sunusu</vt:lpstr>
      <vt:lpstr>ABSORBTION</vt:lpstr>
      <vt:lpstr>FUNCTIONS OF IRON</vt:lpstr>
      <vt:lpstr>FUNCTIONS OF IRON</vt:lpstr>
      <vt:lpstr>Disorders of Iron Metabolism </vt:lpstr>
      <vt:lpstr>COPPER (Cu)</vt:lpstr>
      <vt:lpstr>COPPER (Cu)</vt:lpstr>
      <vt:lpstr>FUNCTIONS OF COPPER</vt:lpstr>
      <vt:lpstr>FUNCTIONS OF COPPER</vt:lpstr>
      <vt:lpstr>Copper Absorption</vt:lpstr>
      <vt:lpstr>Ceruloplasmin    </vt:lpstr>
      <vt:lpstr>PowerPoint Sunusu</vt:lpstr>
      <vt:lpstr>PowerPoint Sunusu</vt:lpstr>
      <vt:lpstr>Copper Metabolism Disorders:  </vt:lpstr>
      <vt:lpstr>Wilson Disease</vt:lpstr>
      <vt:lpstr>Menkes kinky hair syndrome</vt:lpstr>
      <vt:lpstr>ZINC</vt:lpstr>
      <vt:lpstr>ZINC</vt:lpstr>
      <vt:lpstr>PowerPoint Sunusu</vt:lpstr>
      <vt:lpstr>Excreation</vt:lpstr>
      <vt:lpstr>FUNCTIONS OF ZINC</vt:lpstr>
      <vt:lpstr>PowerPoint Sunusu</vt:lpstr>
      <vt:lpstr>Zinc Deficiency</vt:lpstr>
      <vt:lpstr>SODIUM (Na)</vt:lpstr>
      <vt:lpstr>Regulation</vt:lpstr>
      <vt:lpstr>PowerPoint Sunusu</vt:lpstr>
      <vt:lpstr>Functions of Sodium</vt:lpstr>
      <vt:lpstr>PowerPoint Sunusu</vt:lpstr>
      <vt:lpstr>Functions of Sodium</vt:lpstr>
      <vt:lpstr>Hypernatremia</vt:lpstr>
      <vt:lpstr>Hypernatremia</vt:lpstr>
      <vt:lpstr>PowerPoint Sunusu</vt:lpstr>
      <vt:lpstr>Hyponatremia</vt:lpstr>
      <vt:lpstr>Potassium (K)</vt:lpstr>
      <vt:lpstr>PowerPoint Sunusu</vt:lpstr>
      <vt:lpstr>Hyperkalemia </vt:lpstr>
      <vt:lpstr>Hypokalemia</vt:lpstr>
      <vt:lpstr>Chloride (Cl)</vt:lpstr>
      <vt:lpstr>REFERENCES</vt:lpstr>
    </vt:vector>
  </TitlesOfParts>
  <Company>2.LF UK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MINERALS AND TRACE ELEMENTS</dc:title>
  <dc:creator>Jana</dc:creator>
  <cp:lastModifiedBy>aslikoc79@gmail.com</cp:lastModifiedBy>
  <cp:revision>944</cp:revision>
  <cp:lastPrinted>2020-04-26T20:00:51Z</cp:lastPrinted>
  <dcterms:created xsi:type="dcterms:W3CDTF">2007-03-21T17:23:28Z</dcterms:created>
  <dcterms:modified xsi:type="dcterms:W3CDTF">2020-05-02T13:22:06Z</dcterms:modified>
</cp:coreProperties>
</file>