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A041198-FF6D-4282-8F05-08EE95EDAAB9}" type="datetimeFigureOut">
              <a:rPr lang="tr-TR" smtClean="0"/>
              <a:t>17.05.2020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175499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041198-FF6D-4282-8F05-08EE95EDAAB9}" type="datetimeFigureOut">
              <a:rPr lang="tr-TR" smtClean="0"/>
              <a:t>17.05.2020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34449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041198-FF6D-4282-8F05-08EE95EDAAB9}" type="datetimeFigureOut">
              <a:rPr lang="tr-TR" smtClean="0"/>
              <a:t>17.05.2020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274305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041198-FF6D-4282-8F05-08EE95EDAAB9}" type="datetimeFigureOut">
              <a:rPr lang="tr-TR" smtClean="0"/>
              <a:t>17.05.2020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384977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A041198-FF6D-4282-8F05-08EE95EDAAB9}" type="datetimeFigureOut">
              <a:rPr lang="tr-TR" smtClean="0"/>
              <a:t>17.05.2020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174524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A041198-FF6D-4282-8F05-08EE95EDAAB9}" type="datetimeFigureOut">
              <a:rPr lang="tr-TR" smtClean="0"/>
              <a:t>17.05.2020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298897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A041198-FF6D-4282-8F05-08EE95EDAAB9}" type="datetimeFigureOut">
              <a:rPr lang="tr-TR" smtClean="0"/>
              <a:t>17.05.2020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412204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A041198-FF6D-4282-8F05-08EE95EDAAB9}" type="datetimeFigureOut">
              <a:rPr lang="tr-TR" smtClean="0"/>
              <a:t>17.05.2020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2843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A041198-FF6D-4282-8F05-08EE95EDAAB9}" type="datetimeFigureOut">
              <a:rPr lang="tr-TR" smtClean="0"/>
              <a:t>17.05.2020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97855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A041198-FF6D-4282-8F05-08EE95EDAAB9}" type="datetimeFigureOut">
              <a:rPr lang="tr-TR" smtClean="0"/>
              <a:t>17.05.2020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233244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A041198-FF6D-4282-8F05-08EE95EDAAB9}" type="datetimeFigureOut">
              <a:rPr lang="tr-TR" smtClean="0"/>
              <a:t>17.05.2020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B14145D-8CF6-484C-A6F8-2D2FDA9F0AEB}" type="slidenum">
              <a:rPr lang="tr-TR" smtClean="0"/>
              <a:t>‹#›</a:t>
            </a:fld>
            <a:endParaRPr lang="tr-TR"/>
          </a:p>
        </p:txBody>
      </p:sp>
    </p:spTree>
    <p:extLst>
      <p:ext uri="{BB962C8B-B14F-4D97-AF65-F5344CB8AC3E}">
        <p14:creationId xmlns:p14="http://schemas.microsoft.com/office/powerpoint/2010/main" val="177548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41198-FF6D-4282-8F05-08EE95EDAAB9}" type="datetimeFigureOut">
              <a:rPr lang="tr-TR" smtClean="0"/>
              <a:t>17.05.2020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4145D-8CF6-484C-A6F8-2D2FDA9F0AEB}" type="slidenum">
              <a:rPr lang="tr-TR" smtClean="0"/>
              <a:t>‹#›</a:t>
            </a:fld>
            <a:endParaRPr lang="tr-TR"/>
          </a:p>
        </p:txBody>
      </p:sp>
    </p:spTree>
    <p:extLst>
      <p:ext uri="{BB962C8B-B14F-4D97-AF65-F5344CB8AC3E}">
        <p14:creationId xmlns:p14="http://schemas.microsoft.com/office/powerpoint/2010/main" val="167005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2"/>
            <a:ext cx="9144000" cy="5524097"/>
          </a:xfrm>
        </p:spPr>
        <p:txBody>
          <a:bodyPr>
            <a:normAutofit/>
          </a:bodyPr>
          <a:lstStyle/>
          <a:p>
            <a:r>
              <a:rPr lang="tr-TR" dirty="0" smtClean="0"/>
              <a:t>Kuvvetler ayrılığı</a:t>
            </a:r>
            <a:br>
              <a:rPr lang="tr-TR" dirty="0" smtClean="0"/>
            </a:br>
            <a:r>
              <a:rPr lang="tr-TR" dirty="0" smtClean="0"/>
              <a:t>Anayasacılık ve Demokrasi</a:t>
            </a:r>
            <a:br>
              <a:rPr lang="tr-TR" dirty="0" smtClean="0"/>
            </a:br>
            <a:r>
              <a:rPr lang="tr-TR" dirty="0" smtClean="0"/>
              <a:t>Anayasa</a:t>
            </a:r>
            <a:br>
              <a:rPr lang="tr-TR" dirty="0" smtClean="0"/>
            </a:br>
            <a:r>
              <a:rPr lang="tr-TR" dirty="0" err="1" smtClean="0"/>
              <a:t>Anayasa</a:t>
            </a:r>
            <a:r>
              <a:rPr lang="tr-TR" dirty="0" smtClean="0"/>
              <a:t> hukuku</a:t>
            </a:r>
            <a:br>
              <a:rPr lang="tr-TR" dirty="0" smtClean="0"/>
            </a:br>
            <a:endParaRPr lang="tr-TR" dirty="0"/>
          </a:p>
        </p:txBody>
      </p:sp>
    </p:spTree>
    <p:extLst>
      <p:ext uri="{BB962C8B-B14F-4D97-AF65-F5344CB8AC3E}">
        <p14:creationId xmlns:p14="http://schemas.microsoft.com/office/powerpoint/2010/main" val="403578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DEMOKRASİ…</a:t>
            </a:r>
            <a:endParaRPr lang="tr-TR" dirty="0"/>
          </a:p>
        </p:txBody>
      </p:sp>
      <p:pic>
        <p:nvPicPr>
          <p:cNvPr id="4" name="İçerik Yer Tutucusu 3"/>
          <p:cNvPicPr>
            <a:picLocks noGrp="1" noChangeAspect="1"/>
          </p:cNvPicPr>
          <p:nvPr>
            <p:ph idx="1"/>
          </p:nvPr>
        </p:nvPicPr>
        <p:blipFill>
          <a:blip r:embed="rId2"/>
          <a:stretch>
            <a:fillRect/>
          </a:stretch>
        </p:blipFill>
        <p:spPr>
          <a:xfrm>
            <a:off x="3384646" y="1923991"/>
            <a:ext cx="5690192" cy="3835148"/>
          </a:xfrm>
          <a:prstGeom prst="rect">
            <a:avLst/>
          </a:prstGeom>
        </p:spPr>
      </p:pic>
    </p:spTree>
    <p:extLst>
      <p:ext uri="{BB962C8B-B14F-4D97-AF65-F5344CB8AC3E}">
        <p14:creationId xmlns:p14="http://schemas.microsoft.com/office/powerpoint/2010/main" val="134264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OTORİTER REJİMLER…</a:t>
            </a:r>
            <a:endParaRPr lang="tr-TR" dirty="0"/>
          </a:p>
        </p:txBody>
      </p:sp>
      <p:pic>
        <p:nvPicPr>
          <p:cNvPr id="4" name="İçerik Yer Tutucusu 3"/>
          <p:cNvPicPr>
            <a:picLocks noGrp="1" noChangeAspect="1"/>
          </p:cNvPicPr>
          <p:nvPr>
            <p:ph idx="1"/>
          </p:nvPr>
        </p:nvPicPr>
        <p:blipFill>
          <a:blip r:embed="rId2"/>
          <a:stretch>
            <a:fillRect/>
          </a:stretch>
        </p:blipFill>
        <p:spPr>
          <a:xfrm>
            <a:off x="838200" y="1690687"/>
            <a:ext cx="6122420" cy="4217743"/>
          </a:xfrm>
          <a:prstGeom prst="rect">
            <a:avLst/>
          </a:prstGeom>
        </p:spPr>
      </p:pic>
      <p:sp>
        <p:nvSpPr>
          <p:cNvPr id="5" name="Metin kutusu 4"/>
          <p:cNvSpPr txBox="1"/>
          <p:nvPr/>
        </p:nvSpPr>
        <p:spPr>
          <a:xfrm>
            <a:off x="7441810" y="2066942"/>
            <a:ext cx="4445391" cy="1692771"/>
          </a:xfrm>
          <a:prstGeom prst="rect">
            <a:avLst/>
          </a:prstGeom>
          <a:noFill/>
        </p:spPr>
        <p:txBody>
          <a:bodyPr wrap="square" rtlCol="0">
            <a:spAutoFit/>
          </a:bodyPr>
          <a:lstStyle/>
          <a:p>
            <a:pPr algn="just"/>
            <a:r>
              <a:rPr lang="tr-TR" sz="2600" dirty="0" smtClean="0"/>
              <a:t>Otoriter rejimler, siyasi alanın bir kişinin veya küçük bir grubun tekelinde olduğu sistemlerdir.</a:t>
            </a:r>
            <a:endParaRPr lang="tr-TR" sz="2600" dirty="0"/>
          </a:p>
        </p:txBody>
      </p:sp>
    </p:spTree>
    <p:extLst>
      <p:ext uri="{BB962C8B-B14F-4D97-AF65-F5344CB8AC3E}">
        <p14:creationId xmlns:p14="http://schemas.microsoft.com/office/powerpoint/2010/main" val="9990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TOTALİTER REJİMLER</a:t>
            </a:r>
            <a:endParaRPr lang="tr-TR" dirty="0"/>
          </a:p>
        </p:txBody>
      </p:sp>
      <p:pic>
        <p:nvPicPr>
          <p:cNvPr id="4" name="İçerik Yer Tutucusu 3"/>
          <p:cNvPicPr>
            <a:picLocks noGrp="1" noChangeAspect="1"/>
          </p:cNvPicPr>
          <p:nvPr>
            <p:ph idx="1"/>
          </p:nvPr>
        </p:nvPicPr>
        <p:blipFill>
          <a:blip r:embed="rId2"/>
          <a:stretch>
            <a:fillRect/>
          </a:stretch>
        </p:blipFill>
        <p:spPr>
          <a:xfrm>
            <a:off x="838200" y="1984484"/>
            <a:ext cx="5414002" cy="2614812"/>
          </a:xfrm>
          <a:prstGeom prst="rect">
            <a:avLst/>
          </a:prstGeom>
        </p:spPr>
      </p:pic>
      <p:sp>
        <p:nvSpPr>
          <p:cNvPr id="5" name="Metin kutusu 4"/>
          <p:cNvSpPr txBox="1"/>
          <p:nvPr/>
        </p:nvSpPr>
        <p:spPr>
          <a:xfrm>
            <a:off x="6523630" y="1984484"/>
            <a:ext cx="4830170" cy="3046988"/>
          </a:xfrm>
          <a:prstGeom prst="rect">
            <a:avLst/>
          </a:prstGeom>
          <a:noFill/>
        </p:spPr>
        <p:txBody>
          <a:bodyPr wrap="square" rtlCol="0">
            <a:spAutoFit/>
          </a:bodyPr>
          <a:lstStyle/>
          <a:p>
            <a:pPr algn="just"/>
            <a:r>
              <a:rPr lang="tr-TR" sz="2400" dirty="0" smtClean="0"/>
              <a:t>Totaliter rejim, tekelci ve totaliter bir kitle partisinin kapsayıcı bir ideoloji doğrultusunda toplumu baştanbaşa düzenlemeyi ve onu bir yandan propagandayla diğer yandan devletin cebri mekanizmaları aracılığıyla kontrol altında tutmayı hedefleyen rejim türüdür.</a:t>
            </a:r>
            <a:endParaRPr lang="tr-TR" sz="2400" dirty="0"/>
          </a:p>
        </p:txBody>
      </p:sp>
    </p:spTree>
    <p:extLst>
      <p:ext uri="{BB962C8B-B14F-4D97-AF65-F5344CB8AC3E}">
        <p14:creationId xmlns:p14="http://schemas.microsoft.com/office/powerpoint/2010/main" val="170093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ARA KATEGORİLER VE GEÇİŞ REJİMLERİ</a:t>
            </a:r>
            <a:endParaRPr lang="tr-TR" dirty="0"/>
          </a:p>
        </p:txBody>
      </p:sp>
      <p:pic>
        <p:nvPicPr>
          <p:cNvPr id="4" name="İçerik Yer Tutucusu 3"/>
          <p:cNvPicPr>
            <a:picLocks noGrp="1" noChangeAspect="1"/>
          </p:cNvPicPr>
          <p:nvPr>
            <p:ph idx="1"/>
          </p:nvPr>
        </p:nvPicPr>
        <p:blipFill>
          <a:blip r:embed="rId2"/>
          <a:stretch>
            <a:fillRect/>
          </a:stretch>
        </p:blipFill>
        <p:spPr>
          <a:xfrm>
            <a:off x="838200" y="1797607"/>
            <a:ext cx="2162175" cy="2114550"/>
          </a:xfrm>
          <a:prstGeom prst="rect">
            <a:avLst/>
          </a:prstGeom>
        </p:spPr>
      </p:pic>
      <p:pic>
        <p:nvPicPr>
          <p:cNvPr id="5" name="Resim 4"/>
          <p:cNvPicPr>
            <a:picLocks noChangeAspect="1"/>
          </p:cNvPicPr>
          <p:nvPr/>
        </p:nvPicPr>
        <p:blipFill>
          <a:blip r:embed="rId3"/>
          <a:stretch>
            <a:fillRect/>
          </a:stretch>
        </p:blipFill>
        <p:spPr>
          <a:xfrm>
            <a:off x="7943850" y="3533775"/>
            <a:ext cx="4248150" cy="3324225"/>
          </a:xfrm>
          <a:prstGeom prst="rect">
            <a:avLst/>
          </a:prstGeom>
        </p:spPr>
      </p:pic>
      <p:sp>
        <p:nvSpPr>
          <p:cNvPr id="6" name="Metin kutusu 5"/>
          <p:cNvSpPr txBox="1"/>
          <p:nvPr/>
        </p:nvSpPr>
        <p:spPr>
          <a:xfrm>
            <a:off x="4080681" y="1897039"/>
            <a:ext cx="3702619" cy="2123658"/>
          </a:xfrm>
          <a:prstGeom prst="rect">
            <a:avLst/>
          </a:prstGeom>
          <a:noFill/>
        </p:spPr>
        <p:txBody>
          <a:bodyPr wrap="square" rtlCol="0">
            <a:spAutoFit/>
          </a:bodyPr>
          <a:lstStyle/>
          <a:p>
            <a:pPr marL="342900" indent="-342900" algn="just">
              <a:buFont typeface="Arial" panose="020B0604020202020204" pitchFamily="34" charset="0"/>
              <a:buChar char="•"/>
            </a:pPr>
            <a:r>
              <a:rPr lang="tr-TR" sz="2200" dirty="0" smtClean="0"/>
              <a:t>Yarı demokrasi</a:t>
            </a:r>
          </a:p>
          <a:p>
            <a:pPr marL="342900" indent="-342900" algn="just">
              <a:buFont typeface="Arial" panose="020B0604020202020204" pitchFamily="34" charset="0"/>
              <a:buChar char="•"/>
            </a:pPr>
            <a:r>
              <a:rPr lang="tr-TR" sz="2200" dirty="0" err="1" smtClean="0"/>
              <a:t>Seçimsel</a:t>
            </a:r>
            <a:r>
              <a:rPr lang="tr-TR" sz="2200" dirty="0" smtClean="0"/>
              <a:t> demokrasi</a:t>
            </a:r>
          </a:p>
          <a:p>
            <a:pPr marL="342900" indent="-342900" algn="just">
              <a:buFont typeface="Arial" panose="020B0604020202020204" pitchFamily="34" charset="0"/>
              <a:buChar char="•"/>
            </a:pPr>
            <a:r>
              <a:rPr lang="tr-TR" sz="2200" dirty="0" err="1" smtClean="0"/>
              <a:t>İlliberal</a:t>
            </a:r>
            <a:r>
              <a:rPr lang="tr-TR" sz="2200" dirty="0" smtClean="0"/>
              <a:t> demokrasiler</a:t>
            </a:r>
          </a:p>
          <a:p>
            <a:pPr marL="342900" indent="-342900" algn="just">
              <a:buFont typeface="Arial" panose="020B0604020202020204" pitchFamily="34" charset="0"/>
              <a:buChar char="•"/>
            </a:pPr>
            <a:r>
              <a:rPr lang="tr-TR" sz="2200" dirty="0" smtClean="0"/>
              <a:t>Seçimli </a:t>
            </a:r>
            <a:r>
              <a:rPr lang="tr-TR" sz="2200" dirty="0" err="1" smtClean="0"/>
              <a:t>otoriterizm</a:t>
            </a:r>
            <a:endParaRPr lang="tr-TR" sz="2200" dirty="0" smtClean="0"/>
          </a:p>
          <a:p>
            <a:pPr marL="342900" indent="-342900" algn="just">
              <a:buFont typeface="Arial" panose="020B0604020202020204" pitchFamily="34" charset="0"/>
              <a:buChar char="•"/>
            </a:pPr>
            <a:r>
              <a:rPr lang="tr-TR" sz="2200" dirty="0" smtClean="0"/>
              <a:t>Rekabetçi </a:t>
            </a:r>
            <a:r>
              <a:rPr lang="tr-TR" sz="2200" dirty="0" err="1" smtClean="0"/>
              <a:t>otoriterizm</a:t>
            </a:r>
            <a:endParaRPr lang="tr-TR" sz="2200" dirty="0" smtClean="0"/>
          </a:p>
          <a:p>
            <a:pPr marL="342900" indent="-342900" algn="just">
              <a:buFont typeface="Arial" panose="020B0604020202020204" pitchFamily="34" charset="0"/>
              <a:buChar char="•"/>
            </a:pPr>
            <a:r>
              <a:rPr lang="tr-TR" sz="2200" dirty="0" smtClean="0"/>
              <a:t>Vekaleten demokrasi</a:t>
            </a:r>
            <a:endParaRPr lang="tr-TR" sz="2200" dirty="0"/>
          </a:p>
        </p:txBody>
      </p:sp>
      <p:pic>
        <p:nvPicPr>
          <p:cNvPr id="7" name="Resim 6"/>
          <p:cNvPicPr>
            <a:picLocks noChangeAspect="1"/>
          </p:cNvPicPr>
          <p:nvPr/>
        </p:nvPicPr>
        <p:blipFill>
          <a:blip r:embed="rId4"/>
          <a:stretch>
            <a:fillRect/>
          </a:stretch>
        </p:blipFill>
        <p:spPr>
          <a:xfrm>
            <a:off x="941411" y="4894428"/>
            <a:ext cx="2857500" cy="1600200"/>
          </a:xfrm>
          <a:prstGeom prst="rect">
            <a:avLst/>
          </a:prstGeom>
        </p:spPr>
      </p:pic>
      <p:pic>
        <p:nvPicPr>
          <p:cNvPr id="8" name="Resim 7"/>
          <p:cNvPicPr>
            <a:picLocks noChangeAspect="1"/>
          </p:cNvPicPr>
          <p:nvPr/>
        </p:nvPicPr>
        <p:blipFill>
          <a:blip r:embed="rId5"/>
          <a:stretch>
            <a:fillRect/>
          </a:stretch>
        </p:blipFill>
        <p:spPr>
          <a:xfrm>
            <a:off x="8407021" y="1252748"/>
            <a:ext cx="3630375" cy="2039809"/>
          </a:xfrm>
          <a:prstGeom prst="rect">
            <a:avLst/>
          </a:prstGeom>
        </p:spPr>
      </p:pic>
    </p:spTree>
    <p:extLst>
      <p:ext uri="{BB962C8B-B14F-4D97-AF65-F5344CB8AC3E}">
        <p14:creationId xmlns:p14="http://schemas.microsoft.com/office/powerpoint/2010/main" val="129762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MONARŞİ, CUMHURİYET VE DEMOKRASİ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0082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MONARŞİ, CUMHURİYET VE DEMOKRASİ</a:t>
            </a:r>
            <a:endParaRPr lang="tr-TR" dirty="0"/>
          </a:p>
        </p:txBody>
      </p:sp>
      <p:pic>
        <p:nvPicPr>
          <p:cNvPr id="4" name="İçerik Yer Tutucusu 3"/>
          <p:cNvPicPr>
            <a:picLocks noGrp="1" noChangeAspect="1"/>
          </p:cNvPicPr>
          <p:nvPr>
            <p:ph idx="1"/>
          </p:nvPr>
        </p:nvPicPr>
        <p:blipFill>
          <a:blip r:embed="rId2"/>
          <a:stretch>
            <a:fillRect/>
          </a:stretch>
        </p:blipFill>
        <p:spPr>
          <a:xfrm>
            <a:off x="1046256" y="1690688"/>
            <a:ext cx="2238375" cy="1238250"/>
          </a:xfrm>
          <a:prstGeom prst="rect">
            <a:avLst/>
          </a:prstGeom>
        </p:spPr>
      </p:pic>
      <p:pic>
        <p:nvPicPr>
          <p:cNvPr id="5" name="Resim 4"/>
          <p:cNvPicPr>
            <a:picLocks noChangeAspect="1"/>
          </p:cNvPicPr>
          <p:nvPr/>
        </p:nvPicPr>
        <p:blipFill>
          <a:blip r:embed="rId3"/>
          <a:stretch>
            <a:fillRect/>
          </a:stretch>
        </p:blipFill>
        <p:spPr>
          <a:xfrm>
            <a:off x="1438667" y="4455449"/>
            <a:ext cx="3690702" cy="2040885"/>
          </a:xfrm>
          <a:prstGeom prst="rect">
            <a:avLst/>
          </a:prstGeom>
        </p:spPr>
      </p:pic>
      <p:pic>
        <p:nvPicPr>
          <p:cNvPr id="7" name="Resim 6"/>
          <p:cNvPicPr>
            <a:picLocks noChangeAspect="1"/>
          </p:cNvPicPr>
          <p:nvPr/>
        </p:nvPicPr>
        <p:blipFill>
          <a:blip r:embed="rId4"/>
          <a:stretch>
            <a:fillRect/>
          </a:stretch>
        </p:blipFill>
        <p:spPr>
          <a:xfrm>
            <a:off x="5205033" y="1304049"/>
            <a:ext cx="6788901" cy="3442506"/>
          </a:xfrm>
          <a:prstGeom prst="rect">
            <a:avLst/>
          </a:prstGeom>
        </p:spPr>
      </p:pic>
      <p:sp>
        <p:nvSpPr>
          <p:cNvPr id="8" name="Metin kutusu 7"/>
          <p:cNvSpPr txBox="1"/>
          <p:nvPr/>
        </p:nvSpPr>
        <p:spPr>
          <a:xfrm>
            <a:off x="540815" y="3121665"/>
            <a:ext cx="4153381" cy="430887"/>
          </a:xfrm>
          <a:prstGeom prst="rect">
            <a:avLst/>
          </a:prstGeom>
          <a:noFill/>
        </p:spPr>
        <p:txBody>
          <a:bodyPr wrap="none" rtlCol="0">
            <a:spAutoFit/>
          </a:bodyPr>
          <a:lstStyle/>
          <a:p>
            <a:r>
              <a:rPr lang="tr-TR" sz="2200" dirty="0" smtClean="0"/>
              <a:t>Monarşi, krallık yönetimi demektir.</a:t>
            </a:r>
            <a:endParaRPr lang="tr-TR" sz="2200" dirty="0"/>
          </a:p>
        </p:txBody>
      </p:sp>
      <p:sp>
        <p:nvSpPr>
          <p:cNvPr id="9" name="Metin kutusu 8"/>
          <p:cNvSpPr txBox="1"/>
          <p:nvPr/>
        </p:nvSpPr>
        <p:spPr>
          <a:xfrm>
            <a:off x="6118296" y="4918692"/>
            <a:ext cx="5235504" cy="1446550"/>
          </a:xfrm>
          <a:prstGeom prst="rect">
            <a:avLst/>
          </a:prstGeom>
          <a:noFill/>
        </p:spPr>
        <p:txBody>
          <a:bodyPr wrap="square" rtlCol="0">
            <a:spAutoFit/>
          </a:bodyPr>
          <a:lstStyle/>
          <a:p>
            <a:r>
              <a:rPr lang="tr-TR" sz="2200" dirty="0" smtClean="0"/>
              <a:t>Bir hükümet şekli olarak cumhuriyet devlet başkanlığının şu veya bu hanedana  ait bir ayrıcalık olmayıp bütün vatandaşlara açık olmasıdır.</a:t>
            </a:r>
            <a:endParaRPr lang="tr-TR" sz="2200" dirty="0"/>
          </a:p>
        </p:txBody>
      </p:sp>
    </p:spTree>
    <p:extLst>
      <p:ext uri="{BB962C8B-B14F-4D97-AF65-F5344CB8AC3E}">
        <p14:creationId xmlns:p14="http://schemas.microsoft.com/office/powerpoint/2010/main" val="263356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HÜKÜMET SİSTEMLERİ</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15006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HÜKÜMET SİSTEMLERİ</a:t>
            </a:r>
            <a:endParaRPr lang="tr-TR" dirty="0"/>
          </a:p>
        </p:txBody>
      </p:sp>
      <p:sp>
        <p:nvSpPr>
          <p:cNvPr id="3" name="İçerik Yer Tutucusu 2"/>
          <p:cNvSpPr>
            <a:spLocks noGrp="1"/>
          </p:cNvSpPr>
          <p:nvPr>
            <p:ph idx="1"/>
          </p:nvPr>
        </p:nvSpPr>
        <p:spPr/>
        <p:txBody>
          <a:bodyPr>
            <a:normAutofit/>
          </a:bodyPr>
          <a:lstStyle/>
          <a:p>
            <a:pPr marL="0" indent="0" algn="just">
              <a:buNone/>
            </a:pPr>
            <a:r>
              <a:rPr lang="tr-TR" sz="3200" dirty="0" smtClean="0"/>
              <a:t>Hükümet sistemi terimiyle kastedilen, devletin üç temel hukuk işlevinin anayasal organları arasında nasıl paylaştırıldığı ve bu organlar arasındaki ilişkilerin nasıl düzenlendiğidir.</a:t>
            </a:r>
            <a:endParaRPr lang="tr-TR" sz="3200" dirty="0"/>
          </a:p>
        </p:txBody>
      </p:sp>
    </p:spTree>
    <p:extLst>
      <p:ext uri="{BB962C8B-B14F-4D97-AF65-F5344CB8AC3E}">
        <p14:creationId xmlns:p14="http://schemas.microsoft.com/office/powerpoint/2010/main" val="423251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BAŞKANLIK HÜKÜMETİ SİSTEMİ</a:t>
            </a:r>
            <a:endParaRPr lang="tr-TR" dirty="0"/>
          </a:p>
        </p:txBody>
      </p:sp>
      <p:pic>
        <p:nvPicPr>
          <p:cNvPr id="4" name="İçerik Yer Tutucusu 3"/>
          <p:cNvPicPr>
            <a:picLocks noGrp="1" noChangeAspect="1"/>
          </p:cNvPicPr>
          <p:nvPr>
            <p:ph idx="1"/>
          </p:nvPr>
        </p:nvPicPr>
        <p:blipFill>
          <a:blip r:embed="rId2"/>
          <a:stretch>
            <a:fillRect/>
          </a:stretch>
        </p:blipFill>
        <p:spPr>
          <a:xfrm>
            <a:off x="1151246" y="1349494"/>
            <a:ext cx="8101936" cy="3870107"/>
          </a:xfrm>
          <a:prstGeom prst="rect">
            <a:avLst/>
          </a:prstGeom>
        </p:spPr>
      </p:pic>
      <p:sp>
        <p:nvSpPr>
          <p:cNvPr id="5" name="Dikdörtgen 4"/>
          <p:cNvSpPr/>
          <p:nvPr/>
        </p:nvSpPr>
        <p:spPr>
          <a:xfrm>
            <a:off x="6323464" y="5560795"/>
            <a:ext cx="6096000" cy="646331"/>
          </a:xfrm>
          <a:prstGeom prst="rect">
            <a:avLst/>
          </a:prstGeom>
        </p:spPr>
        <p:txBody>
          <a:bodyPr>
            <a:spAutoFit/>
          </a:bodyPr>
          <a:lstStyle/>
          <a:p>
            <a:r>
              <a:rPr lang="tr-TR" dirty="0" smtClean="0"/>
              <a:t>https://www.politicalscienceview.com/presidential-government/</a:t>
            </a:r>
            <a:endParaRPr lang="tr-TR" dirty="0"/>
          </a:p>
        </p:txBody>
      </p:sp>
    </p:spTree>
    <p:extLst>
      <p:ext uri="{BB962C8B-B14F-4D97-AF65-F5344CB8AC3E}">
        <p14:creationId xmlns:p14="http://schemas.microsoft.com/office/powerpoint/2010/main" val="356133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PARLAMENTER HÜKÜMET SİSTEMİ</a:t>
            </a:r>
            <a:endParaRPr lang="tr-TR" dirty="0"/>
          </a:p>
        </p:txBody>
      </p:sp>
      <p:pic>
        <p:nvPicPr>
          <p:cNvPr id="4" name="İçerik Yer Tutucusu 3"/>
          <p:cNvPicPr>
            <a:picLocks noGrp="1" noChangeAspect="1"/>
          </p:cNvPicPr>
          <p:nvPr>
            <p:ph idx="1"/>
          </p:nvPr>
        </p:nvPicPr>
        <p:blipFill>
          <a:blip r:embed="rId2"/>
          <a:stretch>
            <a:fillRect/>
          </a:stretch>
        </p:blipFill>
        <p:spPr>
          <a:xfrm>
            <a:off x="723332" y="1690688"/>
            <a:ext cx="5268320" cy="3951240"/>
          </a:xfrm>
          <a:prstGeom prst="rect">
            <a:avLst/>
          </a:prstGeom>
        </p:spPr>
      </p:pic>
      <p:sp>
        <p:nvSpPr>
          <p:cNvPr id="5" name="Metin kutusu 4"/>
          <p:cNvSpPr txBox="1"/>
          <p:nvPr/>
        </p:nvSpPr>
        <p:spPr>
          <a:xfrm>
            <a:off x="6692889" y="1909052"/>
            <a:ext cx="3959674" cy="892552"/>
          </a:xfrm>
          <a:prstGeom prst="rect">
            <a:avLst/>
          </a:prstGeom>
          <a:noFill/>
        </p:spPr>
        <p:txBody>
          <a:bodyPr wrap="none" rtlCol="0">
            <a:spAutoFit/>
          </a:bodyPr>
          <a:lstStyle/>
          <a:p>
            <a:r>
              <a:rPr lang="tr-TR" sz="2600" dirty="0" smtClean="0"/>
              <a:t>Kuvvetlerin yumuşak ayrılığı</a:t>
            </a:r>
          </a:p>
          <a:p>
            <a:r>
              <a:rPr lang="tr-TR" sz="2600" dirty="0" smtClean="0"/>
              <a:t>Kuvvetlerin işbirliği </a:t>
            </a:r>
            <a:endParaRPr lang="tr-TR" sz="2600" dirty="0"/>
          </a:p>
        </p:txBody>
      </p:sp>
      <p:sp>
        <p:nvSpPr>
          <p:cNvPr id="6" name="Metin kutusu 5"/>
          <p:cNvSpPr txBox="1"/>
          <p:nvPr/>
        </p:nvSpPr>
        <p:spPr>
          <a:xfrm>
            <a:off x="6692890" y="3188006"/>
            <a:ext cx="4800416" cy="3139321"/>
          </a:xfrm>
          <a:prstGeom prst="rect">
            <a:avLst/>
          </a:prstGeom>
          <a:noFill/>
        </p:spPr>
        <p:txBody>
          <a:bodyPr wrap="square" rtlCol="0">
            <a:spAutoFit/>
          </a:bodyPr>
          <a:lstStyle/>
          <a:p>
            <a:pPr marL="342900" indent="-342900">
              <a:buFont typeface="Arial" panose="020B0604020202020204" pitchFamily="34" charset="0"/>
              <a:buChar char="•"/>
            </a:pPr>
            <a:r>
              <a:rPr lang="tr-TR" sz="2200" dirty="0" smtClean="0"/>
              <a:t>Yürütme iki başlıdır.</a:t>
            </a:r>
          </a:p>
          <a:p>
            <a:pPr marL="342900" indent="-342900">
              <a:buFont typeface="Arial" panose="020B0604020202020204" pitchFamily="34" charset="0"/>
              <a:buChar char="•"/>
            </a:pPr>
            <a:r>
              <a:rPr lang="tr-TR" sz="2200" dirty="0" smtClean="0"/>
              <a:t>Başbakan parlamento üyesidir.</a:t>
            </a:r>
          </a:p>
          <a:p>
            <a:pPr marL="342900" indent="-342900">
              <a:buFont typeface="Arial" panose="020B0604020202020204" pitchFamily="34" charset="0"/>
              <a:buChar char="•"/>
            </a:pPr>
            <a:r>
              <a:rPr lang="tr-TR" sz="2200" dirty="0" smtClean="0"/>
              <a:t>Devlet başkanının siyasi sorumluluğu yoktur.</a:t>
            </a:r>
          </a:p>
          <a:p>
            <a:pPr marL="342900" indent="-342900">
              <a:buFont typeface="Arial" panose="020B0604020202020204" pitchFamily="34" charset="0"/>
              <a:buChar char="•"/>
            </a:pPr>
            <a:r>
              <a:rPr lang="tr-TR" sz="2200" dirty="0" smtClean="0"/>
              <a:t>Bakanlar Kurulu parlamentoya karşı siyaseten sorumludur.</a:t>
            </a:r>
          </a:p>
          <a:p>
            <a:pPr marL="342900" indent="-342900">
              <a:buFont typeface="Arial" panose="020B0604020202020204" pitchFamily="34" charset="0"/>
              <a:buChar char="•"/>
            </a:pPr>
            <a:r>
              <a:rPr lang="tr-TR" sz="2200" dirty="0" smtClean="0"/>
              <a:t>Çoğu parlamenter rejimde, yürütme yasama organını feshetme yetkisine sahiptir.</a:t>
            </a:r>
            <a:endParaRPr lang="tr-TR" sz="2200" dirty="0"/>
          </a:p>
        </p:txBody>
      </p:sp>
    </p:spTree>
    <p:extLst>
      <p:ext uri="{BB962C8B-B14F-4D97-AF65-F5344CB8AC3E}">
        <p14:creationId xmlns:p14="http://schemas.microsoft.com/office/powerpoint/2010/main" val="201828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Kuvvetler ayrılığı</a:t>
            </a:r>
            <a:r>
              <a:rPr lang="tr-TR" dirty="0" smtClean="0"/>
              <a:t/>
            </a:r>
            <a:br>
              <a:rPr lang="tr-TR" dirty="0" smtClean="0"/>
            </a:br>
            <a:endParaRPr lang="tr-TR" dirty="0"/>
          </a:p>
        </p:txBody>
      </p:sp>
      <p:sp>
        <p:nvSpPr>
          <p:cNvPr id="3" name="İçerik Yer Tutucusu 2"/>
          <p:cNvSpPr>
            <a:spLocks noGrp="1"/>
          </p:cNvSpPr>
          <p:nvPr>
            <p:ph idx="1"/>
          </p:nvPr>
        </p:nvSpPr>
        <p:spPr>
          <a:xfrm>
            <a:off x="838200" y="1143237"/>
            <a:ext cx="10515600" cy="4351338"/>
          </a:xfrm>
        </p:spPr>
        <p:txBody>
          <a:bodyPr>
            <a:normAutofit fontScale="92500" lnSpcReduction="20000"/>
          </a:bodyPr>
          <a:lstStyle/>
          <a:p>
            <a:pPr marL="0" indent="0" algn="just">
              <a:buNone/>
            </a:pPr>
            <a:r>
              <a:rPr lang="tr-TR" dirty="0" smtClean="0"/>
              <a:t>Siyasal </a:t>
            </a:r>
            <a:r>
              <a:rPr lang="tr-TR" dirty="0"/>
              <a:t>iktidarın farklı organlar arasında paylaştırılmasının bir aracı olarak kuvvetler ayrılığı modern anayasacılığın temellerinden biridir. </a:t>
            </a:r>
            <a:endParaRPr lang="tr-TR" dirty="0" smtClean="0"/>
          </a:p>
          <a:p>
            <a:pPr marL="0" indent="0" algn="just">
              <a:buNone/>
            </a:pPr>
            <a:r>
              <a:rPr lang="tr-TR" dirty="0" smtClean="0"/>
              <a:t>Kuvvetler </a:t>
            </a:r>
            <a:r>
              <a:rPr lang="tr-TR" dirty="0"/>
              <a:t>ayrılığı </a:t>
            </a:r>
            <a:r>
              <a:rPr lang="tr-TR" dirty="0" smtClean="0"/>
              <a:t>doktrininin </a:t>
            </a:r>
            <a:r>
              <a:rPr lang="tr-TR" dirty="0"/>
              <a:t>amacı, </a:t>
            </a:r>
            <a:r>
              <a:rPr lang="tr-TR" dirty="0" smtClean="0"/>
              <a:t>siyasi </a:t>
            </a:r>
            <a:r>
              <a:rPr lang="tr-TR" dirty="0"/>
              <a:t>özgürlüğü garanti etmektir. </a:t>
            </a:r>
            <a:endParaRPr lang="tr-TR" dirty="0" smtClean="0"/>
          </a:p>
          <a:p>
            <a:pPr marL="0" indent="0" algn="just">
              <a:buNone/>
            </a:pPr>
            <a:r>
              <a:rPr lang="tr-TR" dirty="0" smtClean="0"/>
              <a:t>Bu </a:t>
            </a:r>
            <a:r>
              <a:rPr lang="tr-TR" dirty="0"/>
              <a:t>doktrin yüzyıllar boyunca özgür toplumların kurumsal yapılarını özgür olmayanlarınkinden ayırt edebileceği iddia edilen başlıca anayasal teori olmuştur. </a:t>
            </a:r>
            <a:endParaRPr lang="tr-TR" dirty="0" smtClean="0"/>
          </a:p>
          <a:p>
            <a:pPr marL="0" indent="0" algn="just">
              <a:buNone/>
            </a:pPr>
            <a:r>
              <a:rPr lang="tr-TR" dirty="0" smtClean="0"/>
              <a:t>Geleneksel </a:t>
            </a:r>
            <a:r>
              <a:rPr lang="tr-TR" dirty="0"/>
              <a:t>kuvvetler ayrılığı doktrini devlet otoritesini bireysel özgürlük ve </a:t>
            </a:r>
            <a:r>
              <a:rPr lang="tr-TR" dirty="0" smtClean="0"/>
              <a:t>uzlaştırmanın </a:t>
            </a:r>
            <a:r>
              <a:rPr lang="tr-TR" dirty="0"/>
              <a:t>bir yolu olarak, yasama, yürütme ve yargı işlevlerinin, birbirlerinin işlemlerini frenleyebilecek olan farklı kurumlara verilmesini öngörür.</a:t>
            </a:r>
          </a:p>
          <a:p>
            <a:pPr marL="0" indent="0" algn="just">
              <a:buNone/>
            </a:pPr>
            <a:r>
              <a:rPr lang="tr-TR" dirty="0"/>
              <a:t>Bu işlevsel kuvvetler ayrılığı doktrininin tipik anlatımını </a:t>
            </a:r>
            <a:r>
              <a:rPr lang="tr-TR" dirty="0" err="1"/>
              <a:t>Montesquieu’da</a:t>
            </a:r>
            <a:r>
              <a:rPr lang="tr-TR" dirty="0"/>
              <a:t> bulmaktayız.</a:t>
            </a:r>
          </a:p>
          <a:p>
            <a:endParaRPr lang="tr-TR" dirty="0"/>
          </a:p>
        </p:txBody>
      </p:sp>
    </p:spTree>
    <p:extLst>
      <p:ext uri="{BB962C8B-B14F-4D97-AF65-F5344CB8AC3E}">
        <p14:creationId xmlns:p14="http://schemas.microsoft.com/office/powerpoint/2010/main" val="338011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MECLİS HÜKÜMETİ SİSTEMİ</a:t>
            </a:r>
            <a:endParaRPr lang="tr-TR" dirty="0"/>
          </a:p>
        </p:txBody>
      </p:sp>
      <p:sp>
        <p:nvSpPr>
          <p:cNvPr id="3" name="İçerik Yer Tutucusu 2"/>
          <p:cNvSpPr>
            <a:spLocks noGrp="1"/>
          </p:cNvSpPr>
          <p:nvPr>
            <p:ph idx="1"/>
          </p:nvPr>
        </p:nvSpPr>
        <p:spPr/>
        <p:txBody>
          <a:bodyPr/>
          <a:lstStyle/>
          <a:p>
            <a:r>
              <a:rPr lang="tr-TR" dirty="0" smtClean="0"/>
              <a:t>Meclis hükümeti yasama organının üstünlüğüne dayanan bir kuvvetler birliği sistemidir.</a:t>
            </a:r>
            <a:endParaRPr lang="tr-TR" dirty="0"/>
          </a:p>
        </p:txBody>
      </p:sp>
    </p:spTree>
    <p:extLst>
      <p:ext uri="{BB962C8B-B14F-4D97-AF65-F5344CB8AC3E}">
        <p14:creationId xmlns:p14="http://schemas.microsoft.com/office/powerpoint/2010/main" val="240869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855747"/>
          </a:xfrm>
        </p:spPr>
        <p:txBody>
          <a:bodyPr/>
          <a:lstStyle/>
          <a:p>
            <a:r>
              <a:rPr lang="tr-TR" dirty="0" smtClean="0"/>
              <a:t>YARI BAŞKANLIK SİSTEMİ VE BAŞKANLI PARLAMENTARİZM</a:t>
            </a:r>
            <a:endParaRPr lang="tr-TR" dirty="0"/>
          </a:p>
        </p:txBody>
      </p:sp>
      <p:pic>
        <p:nvPicPr>
          <p:cNvPr id="5" name="Resim 4"/>
          <p:cNvPicPr>
            <a:picLocks noChangeAspect="1"/>
          </p:cNvPicPr>
          <p:nvPr/>
        </p:nvPicPr>
        <p:blipFill>
          <a:blip r:embed="rId2"/>
          <a:stretch>
            <a:fillRect/>
          </a:stretch>
        </p:blipFill>
        <p:spPr>
          <a:xfrm>
            <a:off x="7491412" y="2585556"/>
            <a:ext cx="4204719" cy="2644664"/>
          </a:xfrm>
          <a:prstGeom prst="rect">
            <a:avLst/>
          </a:prstGeom>
        </p:spPr>
      </p:pic>
    </p:spTree>
    <p:extLst>
      <p:ext uri="{BB962C8B-B14F-4D97-AF65-F5344CB8AC3E}">
        <p14:creationId xmlns:p14="http://schemas.microsoft.com/office/powerpoint/2010/main" val="289944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İşlevsel (Yatay) Kuvvetler Ayrılığı</a:t>
            </a:r>
            <a:r>
              <a:rPr lang="tr-TR" dirty="0" smtClean="0"/>
              <a:t/>
            </a:r>
            <a:br>
              <a:rPr lang="tr-TR" dirty="0" smtClean="0"/>
            </a:br>
            <a:endParaRPr lang="tr-TR" dirty="0"/>
          </a:p>
        </p:txBody>
      </p:sp>
      <p:sp>
        <p:nvSpPr>
          <p:cNvPr id="3" name="İçerik Yer Tutucusu 2"/>
          <p:cNvSpPr>
            <a:spLocks noGrp="1"/>
          </p:cNvSpPr>
          <p:nvPr>
            <p:ph idx="1"/>
          </p:nvPr>
        </p:nvSpPr>
        <p:spPr>
          <a:xfrm>
            <a:off x="838200" y="1197828"/>
            <a:ext cx="10515600" cy="4351338"/>
          </a:xfrm>
        </p:spPr>
        <p:txBody>
          <a:bodyPr>
            <a:normAutofit lnSpcReduction="10000"/>
          </a:bodyPr>
          <a:lstStyle/>
          <a:p>
            <a:pPr marL="0" indent="0" algn="just">
              <a:buNone/>
            </a:pPr>
            <a:r>
              <a:rPr lang="tr-TR" dirty="0" smtClean="0"/>
              <a:t>Modern anayasacılık tarihinde işlevsel kuvvetler ayrılığını bir özgürlük güvencesi olarak ilk gündeme getiren kişi İngiliz siyasal düşünürü John </a:t>
            </a:r>
            <a:r>
              <a:rPr lang="tr-TR" dirty="0" err="1" smtClean="0"/>
              <a:t>Locke’dur</a:t>
            </a:r>
            <a:r>
              <a:rPr lang="tr-TR" dirty="0" smtClean="0"/>
              <a:t>.</a:t>
            </a:r>
          </a:p>
          <a:p>
            <a:pPr marL="0" indent="0" algn="just">
              <a:buNone/>
            </a:pPr>
            <a:r>
              <a:rPr lang="tr-TR" dirty="0" smtClean="0"/>
              <a:t>John Locke, kötüye kullanılmasına yol açacak şekilde iktidarın tek elde toplanmasını önlemek için yasama ve yürütüme kuvvetlerinin birbirinden ayrılması gerektiğini söyler.</a:t>
            </a:r>
          </a:p>
          <a:p>
            <a:pPr marL="0" indent="0" algn="just">
              <a:buNone/>
            </a:pPr>
            <a:r>
              <a:rPr lang="tr-TR" dirty="0" smtClean="0"/>
              <a:t>İşlevsel kuvvetler ayrılığı modelinin tipik anlatımını </a:t>
            </a:r>
            <a:r>
              <a:rPr lang="tr-TR" dirty="0" err="1" smtClean="0"/>
              <a:t>Montesque’da</a:t>
            </a:r>
            <a:r>
              <a:rPr lang="tr-TR" dirty="0" smtClean="0"/>
              <a:t> buluyoruz. </a:t>
            </a:r>
            <a:r>
              <a:rPr lang="tr-TR" dirty="0" err="1" smtClean="0"/>
              <a:t>Montesque’ya</a:t>
            </a:r>
            <a:r>
              <a:rPr lang="tr-TR" dirty="0" smtClean="0"/>
              <a:t> göre, bir devlette yasama, yürütme ve yargı işlevlerine karşılık gelen üç temel «kuvvet» veya hukuki iktidar vardır. Devletin genel iradesini temsil eden yasama birincil kuvvettir; bu sıfatla kanunları yapar, değiştirir ve kaldırır.</a:t>
            </a:r>
            <a:endParaRPr lang="tr-TR" dirty="0"/>
          </a:p>
          <a:p>
            <a:endParaRPr lang="tr-TR" dirty="0"/>
          </a:p>
        </p:txBody>
      </p:sp>
    </p:spTree>
    <p:extLst>
      <p:ext uri="{BB962C8B-B14F-4D97-AF65-F5344CB8AC3E}">
        <p14:creationId xmlns:p14="http://schemas.microsoft.com/office/powerpoint/2010/main" val="407731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Mülki (Dikey) Kuvvetler Ayrılığı</a:t>
            </a:r>
            <a:r>
              <a:rPr lang="tr-TR" dirty="0" smtClean="0"/>
              <a:t/>
            </a:r>
            <a:br>
              <a:rPr lang="tr-TR" dirty="0" smtClean="0"/>
            </a:br>
            <a:endParaRPr lang="tr-TR" dirty="0"/>
          </a:p>
        </p:txBody>
      </p:sp>
      <p:sp>
        <p:nvSpPr>
          <p:cNvPr id="3" name="İçerik Yer Tutucusu 2"/>
          <p:cNvSpPr>
            <a:spLocks noGrp="1"/>
          </p:cNvSpPr>
          <p:nvPr>
            <p:ph idx="1"/>
          </p:nvPr>
        </p:nvSpPr>
        <p:spPr>
          <a:xfrm>
            <a:off x="838200" y="1197828"/>
            <a:ext cx="10515600" cy="4351338"/>
          </a:xfrm>
        </p:spPr>
        <p:txBody>
          <a:bodyPr>
            <a:normAutofit lnSpcReduction="10000"/>
          </a:bodyPr>
          <a:lstStyle/>
          <a:p>
            <a:pPr marL="0" indent="0" algn="just">
              <a:buNone/>
            </a:pPr>
            <a:r>
              <a:rPr lang="tr-TR" dirty="0" smtClean="0"/>
              <a:t>Devlet iktidarının tek elde toplanmasını önlemenin başka bir yolu da yetkilerini merkezden çevreye doğru dağıtmaktır. </a:t>
            </a:r>
          </a:p>
          <a:p>
            <a:pPr marL="0" indent="0" algn="just">
              <a:buNone/>
            </a:pPr>
            <a:r>
              <a:rPr lang="tr-TR" dirty="0" smtClean="0"/>
              <a:t>İktidarın bu şekilde dikey olarak bölünmesinin ideal yöntemi federalizmdir.</a:t>
            </a:r>
          </a:p>
          <a:p>
            <a:pPr marL="0" indent="0" algn="just">
              <a:buNone/>
            </a:pPr>
            <a:r>
              <a:rPr lang="tr-TR" dirty="0" smtClean="0"/>
              <a:t>Federalizm ayrıca iktidarı dağıtmak suretiyle çoğulculuk ve </a:t>
            </a:r>
            <a:r>
              <a:rPr lang="tr-TR" dirty="0" err="1" smtClean="0"/>
              <a:t>çelitliliği</a:t>
            </a:r>
            <a:r>
              <a:rPr lang="tr-TR" dirty="0" smtClean="0"/>
              <a:t> de teşvik edebilir.</a:t>
            </a:r>
          </a:p>
          <a:p>
            <a:pPr marL="0" indent="0" algn="just">
              <a:buNone/>
            </a:pPr>
            <a:r>
              <a:rPr lang="tr-TR" dirty="0" smtClean="0"/>
              <a:t>Federal devlet modelinin unsurları şunlardır:</a:t>
            </a:r>
          </a:p>
          <a:p>
            <a:pPr marL="514350" indent="-514350" algn="just">
              <a:buAutoNum type="arabicParenR"/>
            </a:pPr>
            <a:r>
              <a:rPr lang="tr-TR" dirty="0" smtClean="0"/>
              <a:t>İki özerk yönetim düzeyi	4) Dış temsilde federal devletin tekeli</a:t>
            </a:r>
          </a:p>
          <a:p>
            <a:pPr marL="514350" indent="-514350" algn="just">
              <a:buAutoNum type="arabicParenR"/>
            </a:pPr>
            <a:r>
              <a:rPr lang="tr-TR" dirty="0" smtClean="0"/>
              <a:t>Bağlantı kurumları		5) Anayasal hakem</a:t>
            </a:r>
          </a:p>
          <a:p>
            <a:pPr marL="514350" indent="-514350" algn="just">
              <a:buAutoNum type="arabicParenR"/>
            </a:pPr>
            <a:r>
              <a:rPr lang="tr-TR" dirty="0" smtClean="0"/>
              <a:t>Eyaletlerin genel yetkisi	6) Yazılı anayasa</a:t>
            </a:r>
            <a:endParaRPr lang="tr-TR" dirty="0"/>
          </a:p>
          <a:p>
            <a:endParaRPr lang="tr-TR" dirty="0"/>
          </a:p>
        </p:txBody>
      </p:sp>
    </p:spTree>
    <p:extLst>
      <p:ext uri="{BB962C8B-B14F-4D97-AF65-F5344CB8AC3E}">
        <p14:creationId xmlns:p14="http://schemas.microsoft.com/office/powerpoint/2010/main" val="143766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Anayasacılık ve Demokrasi</a:t>
            </a:r>
            <a:r>
              <a:rPr lang="tr-TR" dirty="0" smtClean="0"/>
              <a:t/>
            </a:r>
            <a:br>
              <a:rPr lang="tr-TR" dirty="0" smtClean="0"/>
            </a:br>
            <a:endParaRPr lang="tr-TR" dirty="0"/>
          </a:p>
        </p:txBody>
      </p:sp>
      <p:sp>
        <p:nvSpPr>
          <p:cNvPr id="3" name="İçerik Yer Tutucusu 2"/>
          <p:cNvSpPr>
            <a:spLocks noGrp="1"/>
          </p:cNvSpPr>
          <p:nvPr>
            <p:ph idx="1"/>
          </p:nvPr>
        </p:nvSpPr>
        <p:spPr>
          <a:xfrm>
            <a:off x="838200" y="1197828"/>
            <a:ext cx="10515600" cy="4351338"/>
          </a:xfrm>
        </p:spPr>
        <p:txBody>
          <a:bodyPr>
            <a:normAutofit/>
          </a:bodyPr>
          <a:lstStyle/>
          <a:p>
            <a:pPr marL="0" indent="0">
              <a:buNone/>
            </a:pPr>
            <a:r>
              <a:rPr lang="tr-TR" dirty="0" smtClean="0"/>
              <a:t>Demokrasi devlete halkın iradesinin hakim olması esasına dayanırken, anayasacılık halk iradesinin sınırlanmasını gerektirmektedir.</a:t>
            </a:r>
          </a:p>
          <a:p>
            <a:pPr marL="0" indent="0">
              <a:buNone/>
            </a:pPr>
            <a:r>
              <a:rPr lang="tr-TR" dirty="0" smtClean="0"/>
              <a:t>Demokrasi halkın kendi kendisini yönetmesi anlamına gelirken, anayasacılık kendi kendini yöneten halkın tercihlerine sınırlar getirilmesini gerektirir.</a:t>
            </a:r>
            <a:endParaRPr lang="tr-TR" dirty="0"/>
          </a:p>
        </p:txBody>
      </p:sp>
    </p:spTree>
    <p:extLst>
      <p:ext uri="{BB962C8B-B14F-4D97-AF65-F5344CB8AC3E}">
        <p14:creationId xmlns:p14="http://schemas.microsoft.com/office/powerpoint/2010/main" val="10281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Anayasa: Kavram ve Terim</a:t>
            </a:r>
            <a:r>
              <a:rPr lang="tr-TR" dirty="0" smtClean="0"/>
              <a:t/>
            </a:r>
            <a:br>
              <a:rPr lang="tr-TR" dirty="0" smtClean="0"/>
            </a:br>
            <a:endParaRPr lang="tr-TR" dirty="0"/>
          </a:p>
        </p:txBody>
      </p:sp>
      <p:sp>
        <p:nvSpPr>
          <p:cNvPr id="3" name="İçerik Yer Tutucusu 2"/>
          <p:cNvSpPr>
            <a:spLocks noGrp="1"/>
          </p:cNvSpPr>
          <p:nvPr>
            <p:ph idx="1"/>
          </p:nvPr>
        </p:nvSpPr>
        <p:spPr>
          <a:xfrm>
            <a:off x="838200" y="1197828"/>
            <a:ext cx="10515600" cy="4351338"/>
          </a:xfrm>
        </p:spPr>
        <p:txBody>
          <a:bodyPr>
            <a:normAutofit/>
          </a:bodyPr>
          <a:lstStyle/>
          <a:p>
            <a:pPr marL="0" indent="0">
              <a:buNone/>
            </a:pPr>
            <a:r>
              <a:rPr lang="tr-TR" dirty="0" smtClean="0"/>
              <a:t>Anayasa siyasi bir kavramdır; hem devletin temel yapısına, yani devlet içinde iktidarın nasıl dağıldığına, hem de devlet-yurttaş ilişkilerinin hangi ilke ve kurallara bağlandığına işaret eder. </a:t>
            </a:r>
            <a:endParaRPr lang="tr-TR" dirty="0"/>
          </a:p>
          <a:p>
            <a:pPr marL="0" indent="0">
              <a:buNone/>
            </a:pPr>
            <a:r>
              <a:rPr lang="tr-TR" dirty="0" smtClean="0"/>
              <a:t>Bu anlamda, yazılı olsun ya da olmasın, her devletin bir anayasası vardır.</a:t>
            </a:r>
          </a:p>
          <a:p>
            <a:pPr marL="0" indent="0">
              <a:buNone/>
            </a:pPr>
            <a:endParaRPr lang="tr-TR" dirty="0"/>
          </a:p>
        </p:txBody>
      </p:sp>
    </p:spTree>
    <p:extLst>
      <p:ext uri="{BB962C8B-B14F-4D97-AF65-F5344CB8AC3E}">
        <p14:creationId xmlns:p14="http://schemas.microsoft.com/office/powerpoint/2010/main" val="411699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Anayasa Hukuku</a:t>
            </a:r>
            <a:r>
              <a:rPr lang="tr-TR" dirty="0" smtClean="0"/>
              <a:t/>
            </a:r>
            <a:br>
              <a:rPr lang="tr-TR" dirty="0" smtClean="0"/>
            </a:br>
            <a:endParaRPr lang="tr-TR" dirty="0"/>
          </a:p>
        </p:txBody>
      </p:sp>
      <p:sp>
        <p:nvSpPr>
          <p:cNvPr id="3" name="İçerik Yer Tutucusu 2"/>
          <p:cNvSpPr>
            <a:spLocks noGrp="1"/>
          </p:cNvSpPr>
          <p:nvPr>
            <p:ph idx="1"/>
          </p:nvPr>
        </p:nvSpPr>
        <p:spPr>
          <a:xfrm>
            <a:off x="838200" y="1197828"/>
            <a:ext cx="10515600" cy="4351338"/>
          </a:xfrm>
        </p:spPr>
        <p:txBody>
          <a:bodyPr>
            <a:normAutofit/>
          </a:bodyPr>
          <a:lstStyle/>
          <a:p>
            <a:pPr marL="0" indent="0">
              <a:buNone/>
            </a:pPr>
            <a:r>
              <a:rPr lang="tr-TR" dirty="0" smtClean="0"/>
              <a:t>Anayasa hukuku, devletin temel kuruluşunu, işleyişini, iktidarın el değiştirmesini ve iktidar karşısında bireylerin özgürlüklerini inceleyen bir disiplindir. </a:t>
            </a:r>
          </a:p>
          <a:p>
            <a:pPr marL="0" indent="0">
              <a:buNone/>
            </a:pPr>
            <a:r>
              <a:rPr lang="tr-TR" dirty="0" smtClean="0"/>
              <a:t>Anayasa hukuku, kısaca, siyasal iktidarın hukuksal çerçevesini konu alan bir hukuk dalıdır.</a:t>
            </a:r>
          </a:p>
          <a:p>
            <a:pPr marL="0" indent="0">
              <a:buNone/>
            </a:pPr>
            <a:r>
              <a:rPr lang="tr-TR" dirty="0" smtClean="0"/>
              <a:t>Anayasa hukukunun işlevi, topluma ve devletin örgütlenmesine ilişkin en temel meseleleri çözmektir.</a:t>
            </a:r>
          </a:p>
          <a:p>
            <a:pPr marL="0" indent="0">
              <a:buNone/>
            </a:pPr>
            <a:r>
              <a:rPr lang="tr-TR" dirty="0" smtClean="0"/>
              <a:t>Anayasada yer almayan anayasal değerde kurallar bulunduğu gibi, resmi anayasada yer aldığı halde anayasa hukukuna dahil olmayan kural ve düzenlemeler de var olabilir.</a:t>
            </a:r>
          </a:p>
        </p:txBody>
      </p:sp>
    </p:spTree>
    <p:extLst>
      <p:ext uri="{BB962C8B-B14F-4D97-AF65-F5344CB8AC3E}">
        <p14:creationId xmlns:p14="http://schemas.microsoft.com/office/powerpoint/2010/main" val="206804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Anayasa Hukukunun </a:t>
            </a:r>
            <a:r>
              <a:rPr lang="tr-TR" b="1" dirty="0" err="1" smtClean="0"/>
              <a:t>Disiplinlerarası</a:t>
            </a:r>
            <a:r>
              <a:rPr lang="tr-TR" b="1" dirty="0" smtClean="0"/>
              <a:t> Niteliği</a:t>
            </a:r>
            <a:r>
              <a:rPr lang="tr-TR" dirty="0" smtClean="0"/>
              <a:t/>
            </a:r>
            <a:br>
              <a:rPr lang="tr-TR" dirty="0" smtClean="0"/>
            </a:br>
            <a:endParaRPr lang="tr-TR" dirty="0"/>
          </a:p>
        </p:txBody>
      </p:sp>
      <p:sp>
        <p:nvSpPr>
          <p:cNvPr id="3" name="İçerik Yer Tutucusu 2"/>
          <p:cNvSpPr>
            <a:spLocks noGrp="1"/>
          </p:cNvSpPr>
          <p:nvPr>
            <p:ph idx="1"/>
          </p:nvPr>
        </p:nvSpPr>
        <p:spPr>
          <a:xfrm>
            <a:off x="838200" y="1197828"/>
            <a:ext cx="10515600" cy="4351338"/>
          </a:xfrm>
        </p:spPr>
        <p:txBody>
          <a:bodyPr>
            <a:normAutofit/>
          </a:bodyPr>
          <a:lstStyle/>
          <a:p>
            <a:pPr marL="0" indent="0">
              <a:buNone/>
            </a:pPr>
            <a:r>
              <a:rPr lang="tr-TR" dirty="0" smtClean="0"/>
              <a:t>Anayasa hukukunun ele aldığı bütün konular siyasi iktidar olgusuyla şu veya bu şekilde ilişkilidir, bu da onu en başta siyaset bilimiyle veya siyaset teorisiyle ve siyaset sosyolojisiyle yakından bağlantılı olarak düşünmeyi gerektirmektedir.</a:t>
            </a:r>
          </a:p>
        </p:txBody>
      </p:sp>
    </p:spTree>
    <p:extLst>
      <p:ext uri="{BB962C8B-B14F-4D97-AF65-F5344CB8AC3E}">
        <p14:creationId xmlns:p14="http://schemas.microsoft.com/office/powerpoint/2010/main" val="70162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3999" y="1122363"/>
            <a:ext cx="10062949" cy="3313160"/>
          </a:xfrm>
        </p:spPr>
        <p:txBody>
          <a:bodyPr>
            <a:normAutofit/>
          </a:bodyPr>
          <a:lstStyle/>
          <a:p>
            <a:r>
              <a:rPr lang="tr-TR" sz="8000" dirty="0" smtClean="0">
                <a:effectLst>
                  <a:outerShdw blurRad="38100" dist="38100" dir="2700000" algn="tl">
                    <a:srgbClr val="000000">
                      <a:alpha val="43137"/>
                    </a:srgbClr>
                  </a:outerShdw>
                </a:effectLst>
              </a:rPr>
              <a:t>DEMOKRATİK OLMAYAN SİYASİ REJİMLER</a:t>
            </a:r>
            <a:endParaRPr lang="tr-TR" sz="8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55651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649</Words>
  <Application>Microsoft Office PowerPoint</Application>
  <PresentationFormat>Geniş ekran</PresentationFormat>
  <Paragraphs>65</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Kuvvetler ayrılığı Anayasacılık ve Demokrasi Anayasa Anayasa hukuku </vt:lpstr>
      <vt:lpstr>Kuvvetler ayrılığı </vt:lpstr>
      <vt:lpstr>İşlevsel (Yatay) Kuvvetler Ayrılığı </vt:lpstr>
      <vt:lpstr>Mülki (Dikey) Kuvvetler Ayrılığı </vt:lpstr>
      <vt:lpstr>Anayasacılık ve Demokrasi </vt:lpstr>
      <vt:lpstr>Anayasa: Kavram ve Terim </vt:lpstr>
      <vt:lpstr>Anayasa Hukuku </vt:lpstr>
      <vt:lpstr>Anayasa Hukukunun Disiplinlerarası Niteliği </vt:lpstr>
      <vt:lpstr>DEMOKRATİK OLMAYAN SİYASİ REJİMLER</vt:lpstr>
      <vt:lpstr>DEMOKRASİ…</vt:lpstr>
      <vt:lpstr>OTORİTER REJİMLER…</vt:lpstr>
      <vt:lpstr>TOTALİTER REJİMLER</vt:lpstr>
      <vt:lpstr>ARA KATEGORİLER VE GEÇİŞ REJİMLERİ</vt:lpstr>
      <vt:lpstr>MONARŞİ, CUMHURİYET VE DEMOKRASİ</vt:lpstr>
      <vt:lpstr>MONARŞİ, CUMHURİYET VE DEMOKRASİ</vt:lpstr>
      <vt:lpstr>HÜKÜMET SİSTEMLERİ</vt:lpstr>
      <vt:lpstr>HÜKÜMET SİSTEMLERİ</vt:lpstr>
      <vt:lpstr>BAŞKANLIK HÜKÜMETİ SİSTEMİ</vt:lpstr>
      <vt:lpstr>PARLAMENTER HÜKÜMET SİSTEMİ</vt:lpstr>
      <vt:lpstr>MECLİS HÜKÜMETİ SİSTEMİ</vt:lpstr>
      <vt:lpstr>YARI BAŞKANLIK SİSTEMİ VE BAŞKANLI PARLAMENTARİZM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Yazar</dc:creator>
  <cp:lastModifiedBy>Yazar</cp:lastModifiedBy>
  <cp:revision>11</cp:revision>
  <dcterms:created xsi:type="dcterms:W3CDTF">2020-04-08T19:30:55Z</dcterms:created>
  <dcterms:modified xsi:type="dcterms:W3CDTF">2020-05-17T12:46:57Z</dcterms:modified>
</cp:coreProperties>
</file>