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64" r:id="rId2"/>
    <p:sldId id="280" r:id="rId3"/>
    <p:sldId id="283" r:id="rId4"/>
    <p:sldId id="285" r:id="rId5"/>
    <p:sldId id="284" r:id="rId6"/>
    <p:sldId id="289" r:id="rId7"/>
    <p:sldId id="290" r:id="rId8"/>
    <p:sldId id="29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86011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42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2928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7929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5075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0558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2226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156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684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378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914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578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364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7018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877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260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04D5C-6043-4569-9888-3265F751EDC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212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4449" y="5532403"/>
            <a:ext cx="10068183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hu-HU" sz="2000" b="1" dirty="0" smtClean="0">
                <a:latin typeface="+mj-lt"/>
              </a:rPr>
              <a:t>A „Sihirli </a:t>
            </a:r>
            <a:r>
              <a:rPr lang="hu-HU" sz="2000" b="1" dirty="0">
                <a:latin typeface="+mj-lt"/>
              </a:rPr>
              <a:t>Nar </a:t>
            </a:r>
            <a:r>
              <a:rPr lang="hu-HU" sz="2000" b="1" dirty="0" smtClean="0">
                <a:latin typeface="+mj-lt"/>
              </a:rPr>
              <a:t>Masalı” című török mese fordítása – </a:t>
            </a:r>
            <a:r>
              <a:rPr lang="hu-HU" sz="2000" b="1" dirty="0" smtClean="0">
                <a:latin typeface="+mj-lt"/>
              </a:rPr>
              <a:t>3.</a:t>
            </a: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 </a:t>
            </a:r>
            <a:endParaRPr lang="tr-TR" sz="2000" dirty="0">
              <a:latin typeface="+mj-lt"/>
            </a:endParaRPr>
          </a:p>
        </p:txBody>
      </p:sp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:a16="http://schemas.microsoft.com/office/drawing/2014/main" xmlns="" id="{9E9A35F1-F42D-4B26-9569-C8D4B6C40B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350" y="261164"/>
            <a:ext cx="4727299" cy="472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55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47861" y="2013543"/>
            <a:ext cx="8184027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Bunun üzerine Gülnaz Sultan şöyle dedi;</a:t>
            </a:r>
            <a:endParaRPr lang="tr-TR" sz="2000" dirty="0"/>
          </a:p>
          <a:p>
            <a:r>
              <a:rPr lang="hu-HU" sz="2000" dirty="0"/>
              <a:t> </a:t>
            </a:r>
            <a:endParaRPr lang="tr-TR" sz="2000" dirty="0"/>
          </a:p>
          <a:p>
            <a:r>
              <a:rPr lang="hu-HU" sz="2000" dirty="0"/>
              <a:t>“Sevgili aile büyüklerim, kıymetli dostlarım. Şehzade Murat paha biçilemez değerde olan sihirli narının bir parçasını bana verdi. </a:t>
            </a:r>
            <a:endParaRPr lang="hu-HU" sz="2000" dirty="0"/>
          </a:p>
          <a:p>
            <a:pPr algn="just"/>
            <a:endParaRPr lang="hu-HU" sz="2000" dirty="0" smtClean="0"/>
          </a:p>
          <a:p>
            <a:pPr algn="just"/>
            <a:r>
              <a:rPr lang="hu-HU" sz="1400" i="1" dirty="0" smtClean="0"/>
              <a:t>Aile büyüklerim – kultura-specifikus elem</a:t>
            </a:r>
            <a:endParaRPr lang="hu-HU" sz="1400" i="1" dirty="0"/>
          </a:p>
          <a:p>
            <a:pPr algn="just"/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Erre Gülnaz hercegnő így felelt:</a:t>
            </a:r>
            <a:endParaRPr lang="hu-HU" sz="2000" dirty="0" smtClean="0"/>
          </a:p>
          <a:p>
            <a:pPr algn="just"/>
            <a:endParaRPr lang="hu-HU" sz="2000" dirty="0"/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„Kedves családom, drága barátaim. Murád herceg nekem adta a megfizethetetlenül értékes varázsgránátalmának egy darabját.</a:t>
            </a:r>
            <a:endParaRPr lang="tr-TR" sz="2000" dirty="0"/>
          </a:p>
          <a:p>
            <a:pPr algn="just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3125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372356" y="3121127"/>
            <a:ext cx="838150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Gördüğünüz gibi hemen sağlığıma kavuştum. Şehzademiz eğer isteseydi bu kadar üstün şifa verici özelliği olan bir meyveyi kendisi için saklayabilirdi. </a:t>
            </a:r>
            <a:endParaRPr lang="hu-HU" sz="2000" dirty="0" smtClean="0"/>
          </a:p>
          <a:p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Ahogyan ti is látjátok, azonnal visszatért az egészségem. Ha a herceg 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szerette volna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megtarthatta volna 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magának ezt a rendkívül gyógyító erejű gyümölcsöt. </a:t>
            </a:r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73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75268" y="3412900"/>
            <a:ext cx="80407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Bu fedakarlığını takdir etmemiz lazım. Ben </a:t>
            </a:r>
            <a:r>
              <a:rPr lang="hu-HU" sz="2000" dirty="0">
                <a:solidFill>
                  <a:schemeClr val="bg1">
                    <a:lumMod val="65000"/>
                  </a:schemeClr>
                </a:solidFill>
              </a:rPr>
              <a:t>evlenme konusunda </a:t>
            </a:r>
            <a:r>
              <a:rPr lang="hu-HU" sz="2000" dirty="0"/>
              <a:t>seçimimi yaptım. </a:t>
            </a:r>
            <a:endParaRPr lang="hu-HU" sz="2000" dirty="0" smtClean="0"/>
          </a:p>
          <a:p>
            <a:endParaRPr lang="hu-HU" sz="2000" dirty="0"/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Értékelnünk kell az önzetlenségét.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Én 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ami a házasságot illeti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, meghoztam a döntésemet.</a:t>
            </a:r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29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31831" y="3494613"/>
            <a:ext cx="87705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Şehzade Murat, gönül zenginliği ile beni mutlu etti. Onunla evlenmekten mutlu olacağım.”</a:t>
            </a:r>
            <a:endParaRPr lang="tr-TR" sz="2000" dirty="0"/>
          </a:p>
          <a:p>
            <a:r>
              <a:rPr lang="hu-HU" sz="2000" dirty="0"/>
              <a:t> </a:t>
            </a:r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Murád herceg szívének gazdagságával boldoggá tett engem. 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Boldog leszek, ha 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vele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 házasodhatok össze.” 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(fókusz)</a:t>
            </a:r>
            <a:endParaRPr lang="hu-HU" sz="2000" dirty="0">
              <a:solidFill>
                <a:schemeClr val="bg1">
                  <a:lumMod val="65000"/>
                </a:schemeClr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59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02287" y="3546128"/>
            <a:ext cx="865460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Gülnaz Sultanın bu akıllı kararı herkesi mutlu etti. Padişah görkemli bir törenle oğlu Şehzade Murat ile Gülnaz Sultan’ı evlendirdi. </a:t>
            </a:r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Gülnaz hercegnőnek ez az okos döntése mindenkit boldoggá tett.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A szultán pompás lakodalmat csapott Murád hercegnek és Gülnaz hercegnőnek. </a:t>
            </a:r>
          </a:p>
          <a:p>
            <a:pPr algn="just"/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65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40925" y="3185520"/>
            <a:ext cx="86546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Onlar </a:t>
            </a:r>
            <a:r>
              <a:rPr lang="hu-HU" sz="2000" dirty="0"/>
              <a:t>erdi muradına biz girelim sıcacık yatağımıza.. </a:t>
            </a:r>
            <a:endParaRPr lang="tr-TR" sz="2000" dirty="0"/>
          </a:p>
          <a:p>
            <a:pPr algn="just"/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Teljesült a pár álma, bújjunk mi is  a puha ágy(unk)ba.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vagy:</a:t>
            </a: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Boldogan éltek, míg meg nem haltak.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Ma is élnek, ha még meg nem haltak.</a:t>
            </a:r>
          </a:p>
          <a:p>
            <a:pPr algn="just"/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543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76530" y="3610523"/>
            <a:ext cx="865460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Bol </a:t>
            </a:r>
            <a:r>
              <a:rPr lang="hu-HU" sz="2000" dirty="0"/>
              <a:t>bol nar yemeyi unutmayalım çünkü nar şifa kaynağıdır.</a:t>
            </a:r>
            <a:endParaRPr lang="tr-TR" sz="2000" dirty="0"/>
          </a:p>
          <a:p>
            <a:pPr algn="just"/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Együnk sok gránátalmát, mert a gránátalma gyógyító erejű.</a:t>
            </a:r>
          </a:p>
          <a:p>
            <a:pPr algn="just"/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37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940</TotalTime>
  <Words>192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Bemutatkozás:  3 mondat: 2 igaz, 1 hamis</dc:title>
  <dc:creator>Éva Tóth</dc:creator>
  <cp:lastModifiedBy>Éva Tóth</cp:lastModifiedBy>
  <cp:revision>62</cp:revision>
  <dcterms:created xsi:type="dcterms:W3CDTF">2018-09-21T17:46:23Z</dcterms:created>
  <dcterms:modified xsi:type="dcterms:W3CDTF">2020-05-19T21:33:39Z</dcterms:modified>
</cp:coreProperties>
</file>