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0967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59500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42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04246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03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06813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5383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772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6963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110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2341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6C8BDB-270B-4850-82FC-7453FD6C9EDA}"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046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6C8BDB-270B-4850-82FC-7453FD6C9EDA}"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429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8BDB-270B-4850-82FC-7453FD6C9EDA}"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4162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5819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1338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6C8BDB-270B-4850-82FC-7453FD6C9EDA}" type="datetimeFigureOut">
              <a:rPr lang="en-GB" smtClean="0"/>
              <a:t>07/05/2020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B24BA7-6852-4F7B-A2A5-9195068BAB5D}" type="slidenum">
              <a:rPr lang="en-GB" smtClean="0"/>
              <a:t>‹#›</a:t>
            </a:fld>
            <a:endParaRPr lang="en-GB"/>
          </a:p>
        </p:txBody>
      </p:sp>
    </p:spTree>
    <p:extLst>
      <p:ext uri="{BB962C8B-B14F-4D97-AF65-F5344CB8AC3E}">
        <p14:creationId xmlns:p14="http://schemas.microsoft.com/office/powerpoint/2010/main" val="294192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7522" y="450375"/>
            <a:ext cx="9144000" cy="5731089"/>
          </a:xfrm>
        </p:spPr>
        <p:txBody>
          <a:bodyPr>
            <a:normAutofit fontScale="90000"/>
          </a:bodyPr>
          <a:lstStyle/>
          <a:p>
            <a:pPr algn="ctr"/>
            <a:r>
              <a:rPr lang="tr-TR" sz="3500" dirty="0" smtClean="0">
                <a:latin typeface="Comic Sans MS" panose="030F0702030302020204" pitchFamily="66" charset="0"/>
              </a:rPr>
              <a:t>AET201 Termodinamik ve Isı Transferi</a:t>
            </a:r>
            <a:br>
              <a:rPr lang="tr-TR" sz="3500" dirty="0" smtClean="0">
                <a:latin typeface="Comic Sans MS" panose="030F0702030302020204" pitchFamily="66" charset="0"/>
              </a:rPr>
            </a:br>
            <a:r>
              <a:rPr lang="tr-TR" sz="3500" dirty="0" smtClean="0">
                <a:latin typeface="Comic Sans MS" panose="030F0702030302020204" pitchFamily="66" charset="0"/>
              </a:rPr>
              <a:t>Ders </a:t>
            </a:r>
            <a:r>
              <a:rPr lang="tr-TR" sz="3500" dirty="0" smtClean="0">
                <a:latin typeface="Comic Sans MS" panose="030F0702030302020204" pitchFamily="66" charset="0"/>
              </a:rPr>
              <a:t>Notları-1</a:t>
            </a: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endParaRPr lang="en-GB" sz="3500" dirty="0">
              <a:latin typeface="Comic Sans MS" panose="030F0702030302020204" pitchFamily="66" charset="0"/>
            </a:endParaRPr>
          </a:p>
        </p:txBody>
      </p:sp>
      <p:sp>
        <p:nvSpPr>
          <p:cNvPr id="3" name="Alt Başlık 2"/>
          <p:cNvSpPr>
            <a:spLocks noGrp="1"/>
          </p:cNvSpPr>
          <p:nvPr>
            <p:ph type="subTitle" idx="1"/>
          </p:nvPr>
        </p:nvSpPr>
        <p:spPr>
          <a:xfrm>
            <a:off x="1387522" y="6181465"/>
            <a:ext cx="9144000" cy="505938"/>
          </a:xfrm>
        </p:spPr>
        <p:txBody>
          <a:bodyPr/>
          <a:lstStyle/>
          <a:p>
            <a:pPr algn="ctr"/>
            <a:r>
              <a:rPr lang="tr-TR" b="1" dirty="0" smtClean="0">
                <a:solidFill>
                  <a:schemeClr val="tx1"/>
                </a:solidFill>
                <a:latin typeface="Comic Sans MS" panose="030F0702030302020204" pitchFamily="66" charset="0"/>
              </a:rPr>
              <a:t>Hazırlayan: </a:t>
            </a:r>
            <a:r>
              <a:rPr lang="tr-TR" dirty="0" err="1" smtClean="0">
                <a:solidFill>
                  <a:schemeClr val="tx1"/>
                </a:solidFill>
                <a:latin typeface="Comic Sans MS" panose="030F0702030302020204" pitchFamily="66" charset="0"/>
              </a:rPr>
              <a:t>Öğr</a:t>
            </a:r>
            <a:r>
              <a:rPr lang="tr-TR" dirty="0" smtClean="0">
                <a:solidFill>
                  <a:schemeClr val="tx1"/>
                </a:solidFill>
                <a:latin typeface="Comic Sans MS" panose="030F0702030302020204" pitchFamily="66" charset="0"/>
              </a:rPr>
              <a:t>. Gör. Yusuf YILDIZ</a:t>
            </a:r>
          </a:p>
          <a:p>
            <a:pPr algn="ctr"/>
            <a:endParaRPr lang="en-GB"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034351" y="1963874"/>
            <a:ext cx="5850342" cy="3930988"/>
          </a:xfrm>
          <a:prstGeom prst="rect">
            <a:avLst/>
          </a:prstGeom>
        </p:spPr>
      </p:pic>
    </p:spTree>
    <p:extLst>
      <p:ext uri="{BB962C8B-B14F-4D97-AF65-F5344CB8AC3E}">
        <p14:creationId xmlns:p14="http://schemas.microsoft.com/office/powerpoint/2010/main" val="1531861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19868" y="423080"/>
            <a:ext cx="9171296" cy="5964071"/>
          </a:xfrm>
        </p:spPr>
        <p:txBody>
          <a:bodyPr numCol="2">
            <a:normAutofit/>
          </a:bodyPr>
          <a:lstStyle/>
          <a:p>
            <a:r>
              <a:rPr lang="tr-TR" sz="2500" b="1" dirty="0" smtClean="0">
                <a:latin typeface="Comic Sans MS" panose="030F0702030302020204" pitchFamily="66" charset="0"/>
              </a:rPr>
              <a:t>Termodinamik Nedir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Termodinamik terimi ilk kez, İngiliz bilim adamı </a:t>
            </a:r>
            <a:r>
              <a:rPr lang="tr-TR" sz="2000" dirty="0" err="1">
                <a:latin typeface="Comic Sans MS" panose="030F0702030302020204" pitchFamily="66" charset="0"/>
              </a:rPr>
              <a:t>Lord</a:t>
            </a:r>
            <a:r>
              <a:rPr lang="tr-TR" sz="2000" dirty="0">
                <a:latin typeface="Comic Sans MS" panose="030F0702030302020204" pitchFamily="66" charset="0"/>
              </a:rPr>
              <a:t> Kelvin tarafından,</a:t>
            </a:r>
            <a:br>
              <a:rPr lang="tr-TR" sz="2000" dirty="0">
                <a:latin typeface="Comic Sans MS" panose="030F0702030302020204" pitchFamily="66" charset="0"/>
              </a:rPr>
            </a:br>
            <a:r>
              <a:rPr lang="tr-TR" sz="2000" dirty="0">
                <a:latin typeface="Comic Sans MS" panose="030F0702030302020204" pitchFamily="66" charset="0"/>
              </a:rPr>
              <a:t>1849 yılında yaptığı bir </a:t>
            </a:r>
            <a:r>
              <a:rPr lang="tr-TR" sz="2000" dirty="0" smtClean="0">
                <a:latin typeface="Comic Sans MS" panose="030F0702030302020204" pitchFamily="66" charset="0"/>
              </a:rPr>
              <a:t>yayında kullanılmıştır.    </a:t>
            </a:r>
            <a:br>
              <a:rPr lang="tr-TR" sz="2000" dirty="0" smtClean="0">
                <a:latin typeface="Comic Sans MS" panose="030F0702030302020204" pitchFamily="66" charset="0"/>
              </a:rPr>
            </a:br>
            <a:r>
              <a:rPr lang="tr-TR" sz="2000" dirty="0" smtClean="0">
                <a:latin typeface="Comic Sans MS" panose="030F0702030302020204" pitchFamily="66" charset="0"/>
              </a:rPr>
              <a:t>   </a:t>
            </a:r>
            <a:br>
              <a:rPr lang="tr-TR" sz="2000" dirty="0" smtClean="0">
                <a:latin typeface="Comic Sans MS" panose="030F0702030302020204" pitchFamily="66" charset="0"/>
              </a:rPr>
            </a:br>
            <a:r>
              <a:rPr lang="tr-TR" sz="2000" dirty="0" smtClean="0">
                <a:latin typeface="Comic Sans MS" panose="030F0702030302020204" pitchFamily="66" charset="0"/>
              </a:rPr>
              <a:t>‘’Termodinamik ‘’sözcüğü, Latince </a:t>
            </a:r>
            <a:r>
              <a:rPr lang="tr-TR" sz="2000" dirty="0" err="1">
                <a:latin typeface="Comic Sans MS" panose="030F0702030302020204" pitchFamily="66" charset="0"/>
              </a:rPr>
              <a:t>therme</a:t>
            </a:r>
            <a:r>
              <a:rPr lang="tr-TR" sz="2000" dirty="0">
                <a:latin typeface="Comic Sans MS" panose="030F0702030302020204" pitchFamily="66" charset="0"/>
              </a:rPr>
              <a:t> (ısı) ve </a:t>
            </a:r>
            <a:r>
              <a:rPr lang="tr-TR" sz="2000" dirty="0" err="1">
                <a:latin typeface="Comic Sans MS" panose="030F0702030302020204" pitchFamily="66" charset="0"/>
              </a:rPr>
              <a:t>dynamis</a:t>
            </a:r>
            <a:r>
              <a:rPr lang="tr-TR" sz="2000" dirty="0">
                <a:latin typeface="Comic Sans MS" panose="030F0702030302020204" pitchFamily="66" charset="0"/>
              </a:rPr>
              <a:t> (</a:t>
            </a:r>
            <a:r>
              <a:rPr lang="tr-TR" sz="2000" dirty="0" smtClean="0">
                <a:latin typeface="Comic Sans MS" panose="030F0702030302020204" pitchFamily="66" charset="0"/>
              </a:rPr>
              <a:t>güç) sözcüklerinden türetilmiştir.</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Termodinamik</a:t>
            </a:r>
            <a:r>
              <a:rPr lang="tr-TR" sz="2000" dirty="0">
                <a:latin typeface="Comic Sans MS" panose="030F0702030302020204" pitchFamily="66" charset="0"/>
              </a:rPr>
              <a:t>, fiziğin enerji ve enerjinin şekil değiştirmesi ile uğraşan </a:t>
            </a:r>
            <a:r>
              <a:rPr lang="tr-TR" sz="2000" dirty="0" smtClean="0">
                <a:latin typeface="Comic Sans MS" panose="030F0702030302020204" pitchFamily="66" charset="0"/>
              </a:rPr>
              <a:t>bilim dalı </a:t>
            </a:r>
            <a:r>
              <a:rPr lang="tr-TR" sz="2000" dirty="0">
                <a:latin typeface="Comic Sans MS" panose="030F0702030302020204" pitchFamily="66" charset="0"/>
              </a:rPr>
              <a:t>olarak tanımlanabilir.</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en-GB" sz="2000" dirty="0">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7478972" y="787705"/>
            <a:ext cx="2611272" cy="2089016"/>
          </a:xfrm>
          <a:prstGeom prst="rect">
            <a:avLst/>
          </a:prstGeom>
        </p:spPr>
      </p:pic>
      <p:pic>
        <p:nvPicPr>
          <p:cNvPr id="6" name="Resim 5"/>
          <p:cNvPicPr>
            <a:picLocks noChangeAspect="1"/>
          </p:cNvPicPr>
          <p:nvPr/>
        </p:nvPicPr>
        <p:blipFill>
          <a:blip r:embed="rId3"/>
          <a:stretch>
            <a:fillRect/>
          </a:stretch>
        </p:blipFill>
        <p:spPr>
          <a:xfrm>
            <a:off x="7478971" y="3241345"/>
            <a:ext cx="1924335" cy="2239227"/>
          </a:xfrm>
          <a:prstGeom prst="rect">
            <a:avLst/>
          </a:prstGeom>
        </p:spPr>
      </p:pic>
    </p:spTree>
    <p:extLst>
      <p:ext uri="{BB962C8B-B14F-4D97-AF65-F5344CB8AC3E}">
        <p14:creationId xmlns:p14="http://schemas.microsoft.com/office/powerpoint/2010/main" val="353942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19867" y="702861"/>
            <a:ext cx="9376013" cy="5998190"/>
          </a:xfrm>
        </p:spPr>
        <p:txBody>
          <a:bodyPr numCol="2">
            <a:normAutofit/>
          </a:bodyPr>
          <a:lstStyle/>
          <a:p>
            <a:r>
              <a:rPr lang="tr-TR" sz="2500" b="1" dirty="0" smtClean="0">
                <a:latin typeface="Comic Sans MS" panose="030F0702030302020204" pitchFamily="66" charset="0"/>
              </a:rPr>
              <a:t>Termodinamik Sistem</a:t>
            </a:r>
            <a:r>
              <a:rPr lang="tr-TR" sz="2500" dirty="0" smtClean="0">
                <a:latin typeface="Comic Sans MS" panose="030F0702030302020204" pitchFamily="66" charset="0"/>
              </a:rPr>
              <a:t/>
            </a:r>
            <a:br>
              <a:rPr lang="tr-TR" sz="25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b="1" dirty="0" smtClean="0">
                <a:latin typeface="Comic Sans MS" panose="030F0702030302020204" pitchFamily="66" charset="0"/>
              </a:rPr>
              <a:t>Termodinamik sistem </a:t>
            </a:r>
            <a:r>
              <a:rPr lang="tr-TR" sz="2000" dirty="0" smtClean="0">
                <a:latin typeface="Comic Sans MS" panose="030F0702030302020204" pitchFamily="66" charset="0"/>
              </a:rPr>
              <a:t>(veya kısaca sistem), kütle ve enerji transferlerinin incelendiği bölge olarak tanımlanabilir.</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İncelenen sistemin dışında kalan ve sistemin üzerinde etkisi</a:t>
            </a:r>
            <a:br>
              <a:rPr lang="tr-TR" sz="2000" dirty="0" smtClean="0">
                <a:latin typeface="Comic Sans MS" panose="030F0702030302020204" pitchFamily="66" charset="0"/>
              </a:rPr>
            </a:br>
            <a:r>
              <a:rPr lang="tr-TR" sz="2000" dirty="0" smtClean="0">
                <a:latin typeface="Comic Sans MS" panose="030F0702030302020204" pitchFamily="66" charset="0"/>
              </a:rPr>
              <a:t>olan her şeye de </a:t>
            </a:r>
            <a:r>
              <a:rPr lang="tr-TR" sz="2000" b="1" dirty="0" smtClean="0">
                <a:latin typeface="Comic Sans MS" panose="030F0702030302020204" pitchFamily="66" charset="0"/>
              </a:rPr>
              <a:t>çevre</a:t>
            </a:r>
            <a:r>
              <a:rPr lang="tr-TR" sz="2000" dirty="0" smtClean="0">
                <a:latin typeface="Comic Sans MS" panose="030F0702030302020204" pitchFamily="66" charset="0"/>
              </a:rPr>
              <a:t> denir.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Sistemi çevresinden </a:t>
            </a:r>
            <a:r>
              <a:rPr lang="tr-TR" sz="2000" dirty="0">
                <a:latin typeface="Comic Sans MS" panose="030F0702030302020204" pitchFamily="66" charset="0"/>
              </a:rPr>
              <a:t>ayıran gerçek veya hayali yüzeye ise, </a:t>
            </a:r>
            <a:r>
              <a:rPr lang="tr-TR" sz="2000" b="1" dirty="0">
                <a:latin typeface="Comic Sans MS" panose="030F0702030302020204" pitchFamily="66" charset="0"/>
              </a:rPr>
              <a:t>sistemin sınırı </a:t>
            </a:r>
            <a:r>
              <a:rPr lang="tr-TR" sz="2000" dirty="0">
                <a:latin typeface="Comic Sans MS" panose="030F0702030302020204" pitchFamily="66" charset="0"/>
              </a:rPr>
              <a:t>denir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Kontrol hacmi</a:t>
            </a:r>
            <a:r>
              <a:rPr lang="tr-TR" sz="2000" dirty="0">
                <a:latin typeface="Comic Sans MS" panose="030F0702030302020204" pitchFamily="66" charset="0"/>
              </a:rPr>
              <a:t>, problemin çözümüne uygun olarak uzayın seçilmiş bir</a:t>
            </a:r>
            <a:br>
              <a:rPr lang="tr-TR" sz="2000" dirty="0">
                <a:latin typeface="Comic Sans MS" panose="030F0702030302020204" pitchFamily="66" charset="0"/>
              </a:rPr>
            </a:br>
            <a:r>
              <a:rPr lang="tr-TR" sz="2000" dirty="0">
                <a:latin typeface="Comic Sans MS" panose="030F0702030302020204" pitchFamily="66" charset="0"/>
              </a:rPr>
              <a:t>bölgesidir.</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950679" y="983680"/>
            <a:ext cx="3476792" cy="2859204"/>
          </a:xfrm>
          <a:prstGeom prst="rect">
            <a:avLst/>
          </a:prstGeom>
        </p:spPr>
      </p:pic>
      <p:pic>
        <p:nvPicPr>
          <p:cNvPr id="4" name="Resim 3"/>
          <p:cNvPicPr>
            <a:picLocks noChangeAspect="1"/>
          </p:cNvPicPr>
          <p:nvPr/>
        </p:nvPicPr>
        <p:blipFill>
          <a:blip r:embed="rId3"/>
          <a:stretch>
            <a:fillRect/>
          </a:stretch>
        </p:blipFill>
        <p:spPr>
          <a:xfrm>
            <a:off x="6950679" y="4123702"/>
            <a:ext cx="3476792" cy="1557092"/>
          </a:xfrm>
          <a:prstGeom prst="rect">
            <a:avLst/>
          </a:prstGeom>
        </p:spPr>
      </p:pic>
    </p:spTree>
    <p:extLst>
      <p:ext uri="{BB962C8B-B14F-4D97-AF65-F5344CB8AC3E}">
        <p14:creationId xmlns:p14="http://schemas.microsoft.com/office/powerpoint/2010/main" val="240380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19867" y="702861"/>
            <a:ext cx="9539787" cy="5998190"/>
          </a:xfrm>
        </p:spPr>
        <p:txBody>
          <a:bodyPr numCol="2">
            <a:normAutofit/>
          </a:bodyPr>
          <a:lstStyle/>
          <a:p>
            <a:r>
              <a:rPr lang="tr-TR" sz="2500" b="1" dirty="0" smtClean="0">
                <a:latin typeface="Comic Sans MS" panose="030F0702030302020204" pitchFamily="66" charset="0"/>
              </a:rPr>
              <a:t>Açık ve Kapalı Sistem</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Bir sistem kapalı ve açık olmak üzere iki biçimde olabilir.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smtClean="0">
                <a:latin typeface="Comic Sans MS" panose="030F0702030302020204" pitchFamily="66" charset="0"/>
              </a:rPr>
              <a:t>Açık sistemde </a:t>
            </a:r>
            <a:r>
              <a:rPr lang="tr-TR" sz="2000" dirty="0" smtClean="0">
                <a:latin typeface="Comic Sans MS" panose="030F0702030302020204" pitchFamily="66" charset="0"/>
              </a:rPr>
              <a:t>kütle </a:t>
            </a:r>
            <a:r>
              <a:rPr lang="tr-TR" sz="2000" dirty="0">
                <a:latin typeface="Comic Sans MS" panose="030F0702030302020204" pitchFamily="66" charset="0"/>
              </a:rPr>
              <a:t>ve enerji, kontrol yüzeyi adı verilen kontrol hacmi sınırlarını geçebilir.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Sınırlarından </a:t>
            </a:r>
            <a:r>
              <a:rPr lang="tr-TR" sz="2000" dirty="0">
                <a:latin typeface="Comic Sans MS" panose="030F0702030302020204" pitchFamily="66" charset="0"/>
              </a:rPr>
              <a:t>kütle geçişi olmayan ancak enerji, iş veya ısı biçiminde</a:t>
            </a:r>
            <a:br>
              <a:rPr lang="tr-TR" sz="2000" dirty="0">
                <a:latin typeface="Comic Sans MS" panose="030F0702030302020204" pitchFamily="66" charset="0"/>
              </a:rPr>
            </a:br>
            <a:r>
              <a:rPr lang="tr-TR" sz="2000" dirty="0">
                <a:latin typeface="Comic Sans MS" panose="030F0702030302020204" pitchFamily="66" charset="0"/>
              </a:rPr>
              <a:t>geçişe izin veren sisteme ise </a:t>
            </a:r>
            <a:r>
              <a:rPr lang="tr-TR" sz="2000" b="1" dirty="0">
                <a:latin typeface="Comic Sans MS" panose="030F0702030302020204" pitchFamily="66" charset="0"/>
              </a:rPr>
              <a:t>kapalı sistem</a:t>
            </a:r>
            <a:r>
              <a:rPr lang="tr-TR" sz="2000" dirty="0">
                <a:latin typeface="Comic Sans MS" panose="030F0702030302020204" pitchFamily="66" charset="0"/>
              </a:rPr>
              <a:t> </a:t>
            </a:r>
            <a:r>
              <a:rPr lang="tr-TR" sz="2000" dirty="0" smtClean="0">
                <a:latin typeface="Comic Sans MS" panose="030F0702030302020204" pitchFamily="66" charset="0"/>
              </a:rPr>
              <a:t>adı </a:t>
            </a:r>
            <a:r>
              <a:rPr lang="tr-TR" sz="2000" dirty="0">
                <a:latin typeface="Comic Sans MS" panose="030F0702030302020204" pitchFamily="66" charset="0"/>
              </a:rPr>
              <a:t>verilir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Sistem ile çevresi arasında madde ve enerji alışverişi yok ise bu türlü </a:t>
            </a:r>
            <a:r>
              <a:rPr lang="tr-TR" sz="2000" dirty="0" smtClean="0">
                <a:latin typeface="Comic Sans MS" panose="030F0702030302020204" pitchFamily="66" charset="0"/>
              </a:rPr>
              <a:t>sistemler </a:t>
            </a:r>
            <a:r>
              <a:rPr lang="tr-TR" sz="2000" b="1" dirty="0" smtClean="0">
                <a:latin typeface="Comic Sans MS" panose="030F0702030302020204" pitchFamily="66" charset="0"/>
              </a:rPr>
              <a:t>izole </a:t>
            </a:r>
            <a:r>
              <a:rPr lang="tr-TR" sz="2000" b="1" dirty="0">
                <a:latin typeface="Comic Sans MS" panose="030F0702030302020204" pitchFamily="66" charset="0"/>
              </a:rPr>
              <a:t>sistem </a:t>
            </a:r>
            <a:r>
              <a:rPr lang="tr-TR" sz="2000" dirty="0">
                <a:latin typeface="Comic Sans MS" panose="030F0702030302020204" pitchFamily="66" charset="0"/>
              </a:rPr>
              <a:t>olarak adlandırılmaktadır.</a:t>
            </a:r>
            <a:r>
              <a:rPr lang="tr-TR" sz="2500" dirty="0" smtClean="0">
                <a:latin typeface="Comic Sans MS" panose="030F0702030302020204" pitchFamily="66" charset="0"/>
              </a:rPr>
              <a:t/>
            </a:r>
            <a:br>
              <a:rPr lang="tr-TR" sz="25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dirty="0">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6707873" y="1262417"/>
            <a:ext cx="4612712" cy="1985749"/>
          </a:xfrm>
          <a:prstGeom prst="rect">
            <a:avLst/>
          </a:prstGeom>
        </p:spPr>
      </p:pic>
      <p:pic>
        <p:nvPicPr>
          <p:cNvPr id="6" name="Resim 5"/>
          <p:cNvPicPr>
            <a:picLocks noChangeAspect="1"/>
          </p:cNvPicPr>
          <p:nvPr/>
        </p:nvPicPr>
        <p:blipFill>
          <a:blip r:embed="rId3"/>
          <a:stretch>
            <a:fillRect/>
          </a:stretch>
        </p:blipFill>
        <p:spPr>
          <a:xfrm>
            <a:off x="7361641" y="4029502"/>
            <a:ext cx="3305175" cy="2019300"/>
          </a:xfrm>
          <a:prstGeom prst="rect">
            <a:avLst/>
          </a:prstGeom>
        </p:spPr>
      </p:pic>
    </p:spTree>
    <p:extLst>
      <p:ext uri="{BB962C8B-B14F-4D97-AF65-F5344CB8AC3E}">
        <p14:creationId xmlns:p14="http://schemas.microsoft.com/office/powerpoint/2010/main" val="4200863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368490"/>
            <a:ext cx="10194877" cy="6332561"/>
          </a:xfrm>
        </p:spPr>
        <p:txBody>
          <a:bodyPr numCol="2">
            <a:normAutofit/>
          </a:bodyPr>
          <a:lstStyle/>
          <a:p>
            <a:r>
              <a:rPr lang="tr-TR" sz="2500" b="1" dirty="0" smtClean="0">
                <a:latin typeface="Comic Sans MS" panose="030F0702030302020204" pitchFamily="66" charset="0"/>
              </a:rPr>
              <a:t>Termodinamik Denge</a:t>
            </a:r>
            <a:br>
              <a:rPr lang="tr-TR" sz="2500" b="1" dirty="0" smtClean="0">
                <a:latin typeface="Comic Sans MS" panose="030F0702030302020204" pitchFamily="66" charset="0"/>
              </a:rPr>
            </a:br>
            <a:r>
              <a:rPr lang="tr-TR" sz="2500" b="1" dirty="0" smtClean="0">
                <a:latin typeface="Comic Sans MS" panose="030F0702030302020204" pitchFamily="66" charset="0"/>
              </a:rPr>
              <a:t>										</a:t>
            </a:r>
            <a:br>
              <a:rPr lang="tr-TR" sz="2500" b="1" dirty="0" smtClean="0">
                <a:latin typeface="Comic Sans MS" panose="030F0702030302020204" pitchFamily="66" charset="0"/>
              </a:rPr>
            </a:br>
            <a:r>
              <a:rPr lang="tr-TR" sz="2000" dirty="0" smtClean="0">
                <a:latin typeface="Comic Sans MS" panose="030F0702030302020204" pitchFamily="66" charset="0"/>
              </a:rPr>
              <a:t>Sistem </a:t>
            </a:r>
            <a:r>
              <a:rPr lang="tr-TR" sz="2000" dirty="0">
                <a:latin typeface="Comic Sans MS" panose="030F0702030302020204" pitchFamily="66" charset="0"/>
              </a:rPr>
              <a:t>ile çevresi arasında denge hali mevcut ise ,yani </a:t>
            </a:r>
            <a:r>
              <a:rPr lang="tr-TR" sz="2000" dirty="0" smtClean="0">
                <a:latin typeface="Comic Sans MS" panose="030F0702030302020204" pitchFamily="66" charset="0"/>
              </a:rPr>
              <a:t>sistemin</a:t>
            </a:r>
            <a:br>
              <a:rPr lang="tr-TR" sz="2000" dirty="0" smtClean="0">
                <a:latin typeface="Comic Sans MS" panose="030F0702030302020204" pitchFamily="66" charset="0"/>
              </a:rPr>
            </a:br>
            <a:r>
              <a:rPr lang="tr-TR" sz="2000" dirty="0" smtClean="0">
                <a:latin typeface="Comic Sans MS" panose="030F0702030302020204" pitchFamily="66" charset="0"/>
              </a:rPr>
              <a:t>özellikleri </a:t>
            </a:r>
            <a:r>
              <a:rPr lang="tr-TR" sz="2000" dirty="0">
                <a:latin typeface="Comic Sans MS" panose="030F0702030302020204" pitchFamily="66" charset="0"/>
              </a:rPr>
              <a:t>zamana bağlı olarak değişim göstermiyorsa bu hal </a:t>
            </a:r>
            <a:r>
              <a:rPr lang="tr-TR" sz="2000" b="1" dirty="0">
                <a:latin typeface="Comic Sans MS" panose="030F0702030302020204" pitchFamily="66" charset="0"/>
              </a:rPr>
              <a:t>Termodinamik</a:t>
            </a:r>
            <a:br>
              <a:rPr lang="tr-TR" sz="2000" b="1" dirty="0">
                <a:latin typeface="Comic Sans MS" panose="030F0702030302020204" pitchFamily="66" charset="0"/>
              </a:rPr>
            </a:br>
            <a:r>
              <a:rPr lang="tr-TR" sz="2000" b="1" dirty="0">
                <a:latin typeface="Comic Sans MS" panose="030F0702030302020204" pitchFamily="66" charset="0"/>
              </a:rPr>
              <a:t>Denge Hali</a:t>
            </a:r>
            <a:r>
              <a:rPr lang="tr-TR" sz="2000" dirty="0">
                <a:latin typeface="Comic Sans MS" panose="030F0702030302020204" pitchFamily="66" charset="0"/>
              </a:rPr>
              <a:t> olarak </a:t>
            </a:r>
            <a:r>
              <a:rPr lang="tr-TR" sz="2000" dirty="0" smtClean="0">
                <a:latin typeface="Comic Sans MS" panose="030F0702030302020204" pitchFamily="66" charset="0"/>
              </a:rPr>
              <a:t>adlandırılır.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500" b="1" dirty="0" smtClean="0">
                <a:latin typeface="Comic Sans MS" panose="030F0702030302020204" pitchFamily="66" charset="0"/>
              </a:rPr>
              <a:t>ENERJİ</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Enerji</a:t>
            </a:r>
            <a:r>
              <a:rPr lang="tr-TR" sz="2000" dirty="0">
                <a:latin typeface="Comic Sans MS" panose="030F0702030302020204" pitchFamily="66" charset="0"/>
              </a:rPr>
              <a:t> değişikliklere yol açan bir etken olarak veya başka bir ifade</a:t>
            </a:r>
            <a:br>
              <a:rPr lang="tr-TR" sz="2000" dirty="0">
                <a:latin typeface="Comic Sans MS" panose="030F0702030302020204" pitchFamily="66" charset="0"/>
              </a:rPr>
            </a:br>
            <a:r>
              <a:rPr lang="tr-TR" sz="2000" dirty="0" err="1">
                <a:latin typeface="Comic Sans MS" panose="030F0702030302020204" pitchFamily="66" charset="0"/>
              </a:rPr>
              <a:t>ile,iş</a:t>
            </a:r>
            <a:r>
              <a:rPr lang="tr-TR" sz="2000" dirty="0">
                <a:latin typeface="Comic Sans MS" panose="030F0702030302020204" pitchFamily="66" charset="0"/>
              </a:rPr>
              <a:t> yapma yeteneği olarak tanımlanabilir.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Enerji </a:t>
            </a:r>
            <a:r>
              <a:rPr lang="tr-TR" sz="2000" dirty="0">
                <a:latin typeface="Comic Sans MS" panose="030F0702030302020204" pitchFamily="66" charset="0"/>
              </a:rPr>
              <a:t>ısıl, kinetik, </a:t>
            </a:r>
            <a:r>
              <a:rPr lang="tr-TR" sz="2000" dirty="0" smtClean="0">
                <a:latin typeface="Comic Sans MS" panose="030F0702030302020204" pitchFamily="66" charset="0"/>
              </a:rPr>
              <a:t>potansiyel, </a:t>
            </a:r>
            <a:r>
              <a:rPr lang="tr-TR" sz="2000" dirty="0" err="1" smtClean="0">
                <a:latin typeface="Comic Sans MS" panose="030F0702030302020204" pitchFamily="66" charset="0"/>
              </a:rPr>
              <a:t>elektirik</a:t>
            </a:r>
            <a:r>
              <a:rPr lang="tr-TR" sz="2000" dirty="0">
                <a:latin typeface="Comic Sans MS" panose="030F0702030302020204" pitchFamily="66" charset="0"/>
              </a:rPr>
              <a:t>, manyetik, kimyasal, nükleer gibi değişik biçimler alabilir; </a:t>
            </a:r>
            <a:r>
              <a:rPr lang="tr-TR" sz="2000" dirty="0" smtClean="0">
                <a:latin typeface="Comic Sans MS" panose="030F0702030302020204" pitchFamily="66" charset="0"/>
              </a:rPr>
              <a:t>bunların tümünün </a:t>
            </a:r>
            <a:r>
              <a:rPr lang="tr-TR" sz="2000" dirty="0">
                <a:latin typeface="Comic Sans MS" panose="030F0702030302020204" pitchFamily="66" charset="0"/>
              </a:rPr>
              <a:t>toplamı, sistemin toplam enerjisini (E) oluşturur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İlginç enerji eşdeğerlikleri:</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1 </a:t>
            </a:r>
            <a:r>
              <a:rPr lang="tr-TR" sz="2000" dirty="0">
                <a:latin typeface="Comic Sans MS" panose="030F0702030302020204" pitchFamily="66" charset="0"/>
              </a:rPr>
              <a:t>kg kömür = 42.000.000 J</a:t>
            </a:r>
            <a:br>
              <a:rPr lang="tr-TR" sz="2000" dirty="0">
                <a:latin typeface="Comic Sans MS" panose="030F0702030302020204" pitchFamily="66" charset="0"/>
              </a:rPr>
            </a:br>
            <a:r>
              <a:rPr lang="tr-TR" sz="2000" dirty="0">
                <a:latin typeface="Comic Sans MS" panose="030F0702030302020204" pitchFamily="66" charset="0"/>
              </a:rPr>
              <a:t>1 kg uranyum = 2.000.000 kg kömür</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008126" y="3098042"/>
            <a:ext cx="4656918" cy="2831910"/>
          </a:xfrm>
          <a:prstGeom prst="rect">
            <a:avLst/>
          </a:prstGeom>
        </p:spPr>
      </p:pic>
    </p:spTree>
    <p:extLst>
      <p:ext uri="{BB962C8B-B14F-4D97-AF65-F5344CB8AC3E}">
        <p14:creationId xmlns:p14="http://schemas.microsoft.com/office/powerpoint/2010/main" val="1097138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368490"/>
            <a:ext cx="10194877" cy="6332561"/>
          </a:xfrm>
        </p:spPr>
        <p:txBody>
          <a:bodyPr numCol="2">
            <a:normAutofit/>
          </a:bodyPr>
          <a:lstStyle/>
          <a:p>
            <a:r>
              <a:rPr lang="tr-TR" sz="2500" b="1" dirty="0" smtClean="0">
                <a:latin typeface="Comic Sans MS" panose="030F0702030302020204" pitchFamily="66" charset="0"/>
              </a:rPr>
              <a:t>Potansiyel Enerji</a:t>
            </a:r>
            <a:br>
              <a:rPr lang="tr-TR" sz="2500" b="1" dirty="0" smtClean="0">
                <a:latin typeface="Comic Sans MS" panose="030F0702030302020204" pitchFamily="66" charset="0"/>
              </a:rPr>
            </a:br>
            <a:r>
              <a:rPr lang="tr-TR" sz="2500" b="1" dirty="0" smtClean="0">
                <a:latin typeface="Comic Sans MS" panose="030F0702030302020204" pitchFamily="66" charset="0"/>
              </a:rPr>
              <a:t>										</a:t>
            </a:r>
            <a:br>
              <a:rPr lang="tr-TR" sz="2500" b="1" dirty="0" smtClean="0">
                <a:latin typeface="Comic Sans MS" panose="030F0702030302020204" pitchFamily="66" charset="0"/>
              </a:rPr>
            </a:br>
            <a:r>
              <a:rPr lang="tr-TR" sz="2000" dirty="0" smtClean="0">
                <a:latin typeface="Comic Sans MS" panose="030F0702030302020204" pitchFamily="66" charset="0"/>
              </a:rPr>
              <a:t>Herhangi </a:t>
            </a:r>
            <a:r>
              <a:rPr lang="tr-TR" sz="2000" dirty="0">
                <a:latin typeface="Comic Sans MS" panose="030F0702030302020204" pitchFamily="66" charset="0"/>
              </a:rPr>
              <a:t>bir kütlenin, bulunduğu konum itibarıyla sahip olduğu enerjiye,</a:t>
            </a:r>
            <a:br>
              <a:rPr lang="tr-TR" sz="2000" dirty="0">
                <a:latin typeface="Comic Sans MS" panose="030F0702030302020204" pitchFamily="66" charset="0"/>
              </a:rPr>
            </a:br>
            <a:r>
              <a:rPr lang="tr-TR" sz="2000" dirty="0">
                <a:latin typeface="Comic Sans MS" panose="030F0702030302020204" pitchFamily="66" charset="0"/>
              </a:rPr>
              <a:t>potansiyel enerji denmektedir Kısaca konum enerjisi de denilebilir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500" b="1" dirty="0" smtClean="0">
                <a:latin typeface="Comic Sans MS" panose="030F0702030302020204" pitchFamily="66" charset="0"/>
              </a:rPr>
              <a:t>Kinetik </a:t>
            </a:r>
            <a:r>
              <a:rPr lang="tr-TR" sz="2500" b="1" dirty="0">
                <a:latin typeface="Comic Sans MS" panose="030F0702030302020204" pitchFamily="66" charset="0"/>
              </a:rPr>
              <a:t>Enerji</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Bir sistemin hareket enerjisi olarak da </a:t>
            </a:r>
            <a:r>
              <a:rPr lang="tr-TR" sz="2000" dirty="0" err="1">
                <a:latin typeface="Comic Sans MS" panose="030F0702030302020204" pitchFamily="66" charset="0"/>
              </a:rPr>
              <a:t>tanımlanabilir.Yani</a:t>
            </a:r>
            <a:r>
              <a:rPr lang="tr-TR" sz="2000" dirty="0">
                <a:latin typeface="Comic Sans MS" panose="030F0702030302020204" pitchFamily="66" charset="0"/>
              </a:rPr>
              <a:t>, ancak hareket</a:t>
            </a:r>
            <a:br>
              <a:rPr lang="tr-TR" sz="2000" dirty="0">
                <a:latin typeface="Comic Sans MS" panose="030F0702030302020204" pitchFamily="66" charset="0"/>
              </a:rPr>
            </a:br>
            <a:r>
              <a:rPr lang="tr-TR" sz="2000" dirty="0">
                <a:latin typeface="Comic Sans MS" panose="030F0702030302020204" pitchFamily="66" charset="0"/>
              </a:rPr>
              <a:t>halindeki bir sistem kinetik enerjiye sahiptir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856096" y="3161037"/>
            <a:ext cx="3803178" cy="552416"/>
          </a:xfrm>
          <a:prstGeom prst="rect">
            <a:avLst/>
          </a:prstGeom>
        </p:spPr>
      </p:pic>
      <p:pic>
        <p:nvPicPr>
          <p:cNvPr id="5" name="Resim 4"/>
          <p:cNvPicPr>
            <a:picLocks noChangeAspect="1"/>
          </p:cNvPicPr>
          <p:nvPr/>
        </p:nvPicPr>
        <p:blipFill>
          <a:blip r:embed="rId3"/>
          <a:stretch>
            <a:fillRect/>
          </a:stretch>
        </p:blipFill>
        <p:spPr>
          <a:xfrm>
            <a:off x="6953534" y="1166886"/>
            <a:ext cx="4528934" cy="2367884"/>
          </a:xfrm>
          <a:prstGeom prst="rect">
            <a:avLst/>
          </a:prstGeom>
        </p:spPr>
      </p:pic>
      <p:pic>
        <p:nvPicPr>
          <p:cNvPr id="6" name="Resim 5"/>
          <p:cNvPicPr>
            <a:picLocks noChangeAspect="1"/>
          </p:cNvPicPr>
          <p:nvPr/>
        </p:nvPicPr>
        <p:blipFill>
          <a:blip r:embed="rId4"/>
          <a:stretch>
            <a:fillRect/>
          </a:stretch>
        </p:blipFill>
        <p:spPr>
          <a:xfrm>
            <a:off x="7062868" y="4013010"/>
            <a:ext cx="4419600" cy="2209800"/>
          </a:xfrm>
          <a:prstGeom prst="rect">
            <a:avLst/>
          </a:prstGeom>
        </p:spPr>
      </p:pic>
      <p:pic>
        <p:nvPicPr>
          <p:cNvPr id="7" name="Resim 6"/>
          <p:cNvPicPr>
            <a:picLocks noChangeAspect="1"/>
          </p:cNvPicPr>
          <p:nvPr/>
        </p:nvPicPr>
        <p:blipFill>
          <a:blip r:embed="rId5"/>
          <a:stretch>
            <a:fillRect/>
          </a:stretch>
        </p:blipFill>
        <p:spPr>
          <a:xfrm>
            <a:off x="2611129" y="5832285"/>
            <a:ext cx="1880210" cy="513924"/>
          </a:xfrm>
          <a:prstGeom prst="rect">
            <a:avLst/>
          </a:prstGeom>
        </p:spPr>
      </p:pic>
      <p:pic>
        <p:nvPicPr>
          <p:cNvPr id="8" name="Resim 7"/>
          <p:cNvPicPr>
            <a:picLocks noChangeAspect="1"/>
          </p:cNvPicPr>
          <p:nvPr/>
        </p:nvPicPr>
        <p:blipFill>
          <a:blip r:embed="rId5"/>
          <a:stretch>
            <a:fillRect/>
          </a:stretch>
        </p:blipFill>
        <p:spPr>
          <a:xfrm>
            <a:off x="5381625" y="3233737"/>
            <a:ext cx="1428750" cy="390525"/>
          </a:xfrm>
          <a:prstGeom prst="rect">
            <a:avLst/>
          </a:prstGeom>
        </p:spPr>
      </p:pic>
    </p:spTree>
    <p:extLst>
      <p:ext uri="{BB962C8B-B14F-4D97-AF65-F5344CB8AC3E}">
        <p14:creationId xmlns:p14="http://schemas.microsoft.com/office/powerpoint/2010/main" val="111441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491320"/>
            <a:ext cx="10194877" cy="5882184"/>
          </a:xfrm>
        </p:spPr>
        <p:txBody>
          <a:bodyPr numCol="1">
            <a:normAutofit/>
          </a:bodyPr>
          <a:lstStyle/>
          <a:p>
            <a:r>
              <a:rPr lang="tr-TR" sz="2800" b="1" dirty="0" smtClean="0">
                <a:latin typeface="Comic Sans MS" panose="030F0702030302020204" pitchFamily="66" charset="0"/>
              </a:rPr>
              <a:t>KAYNAKÇA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200" dirty="0" smtClean="0">
                <a:latin typeface="Comic Sans MS" panose="030F0702030302020204" pitchFamily="66" charset="0"/>
                <a:sym typeface="Wingdings" panose="05000000000000000000" pitchFamily="2" charset="2"/>
              </a:rPr>
              <a:t></a:t>
            </a:r>
            <a:r>
              <a:rPr lang="tr-TR" sz="2200" dirty="0" smtClean="0">
                <a:latin typeface="Comic Sans MS" panose="030F0702030302020204" pitchFamily="66" charset="0"/>
              </a:rPr>
              <a:t>TEMEL KAVRAMLARI İLE MÜHENDİSLİK TERMODİNAMİĞİ, Prof. Dr. Mustafa AKDAĞ,</a:t>
            </a:r>
            <a:r>
              <a:rPr lang="pt-BR" sz="2200" dirty="0" smtClean="0">
                <a:latin typeface="Comic Sans MS" panose="030F0702030302020204" pitchFamily="66" charset="0"/>
              </a:rPr>
              <a:t> QAFQAZ </a:t>
            </a:r>
            <a:r>
              <a:rPr lang="tr-TR" sz="2200" dirty="0" smtClean="0">
                <a:latin typeface="Comic Sans MS" panose="030F0702030302020204" pitchFamily="66" charset="0"/>
              </a:rPr>
              <a:t> </a:t>
            </a:r>
            <a:r>
              <a:rPr lang="pt-BR" sz="2200" dirty="0" smtClean="0">
                <a:latin typeface="Comic Sans MS" panose="030F0702030302020204" pitchFamily="66" charset="0"/>
              </a:rPr>
              <a:t>ÜN</a:t>
            </a:r>
            <a:r>
              <a:rPr lang="tr-TR" sz="2200" dirty="0" smtClean="0">
                <a:latin typeface="Comic Sans MS" panose="030F0702030302020204" pitchFamily="66" charset="0"/>
              </a:rPr>
              <a:t>İ</a:t>
            </a:r>
            <a:r>
              <a:rPr lang="pt-BR" sz="2200" dirty="0" smtClean="0">
                <a:latin typeface="Comic Sans MS" panose="030F0702030302020204" pitchFamily="66" charset="0"/>
              </a:rPr>
              <a:t>VERS</a:t>
            </a:r>
            <a:r>
              <a:rPr lang="tr-TR" sz="2200" dirty="0" smtClean="0">
                <a:latin typeface="Comic Sans MS" panose="030F0702030302020204" pitchFamily="66" charset="0"/>
              </a:rPr>
              <a:t>İ</a:t>
            </a:r>
            <a:r>
              <a:rPr lang="pt-BR" sz="2200" dirty="0" smtClean="0">
                <a:latin typeface="Comic Sans MS" panose="030F0702030302020204" pitchFamily="66" charset="0"/>
              </a:rPr>
              <a:t>TES</a:t>
            </a:r>
            <a:r>
              <a:rPr lang="tr-TR" sz="2200" dirty="0" smtClean="0">
                <a:latin typeface="Comic Sans MS" panose="030F0702030302020204" pitchFamily="66" charset="0"/>
              </a:rPr>
              <a:t>İ </a:t>
            </a:r>
            <a:r>
              <a:rPr lang="pt-BR" sz="2200" dirty="0" smtClean="0">
                <a:latin typeface="Comic Sans MS" panose="030F0702030302020204" pitchFamily="66" charset="0"/>
              </a:rPr>
              <a:t> YAYINLARI</a:t>
            </a:r>
            <a:r>
              <a:rPr lang="tr-TR" sz="2200" dirty="0" smtClean="0">
                <a:latin typeface="Comic Sans MS" panose="030F0702030302020204" pitchFamily="66" charset="0"/>
              </a:rPr>
              <a:t>, Bakü, 2009.</a:t>
            </a:r>
            <a:br>
              <a:rPr lang="tr-TR" sz="2200"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500" b="1" dirty="0" smtClean="0">
                <a:latin typeface="Comic Sans MS" panose="030F0702030302020204" pitchFamily="66" charset="0"/>
              </a:rPr>
              <a:t>									</a:t>
            </a:r>
            <a:br>
              <a:rPr lang="tr-TR" sz="2500" b="1" dirty="0" smtClean="0">
                <a:latin typeface="Comic Sans MS" panose="030F0702030302020204" pitchFamily="66" charset="0"/>
              </a:rPr>
            </a:br>
            <a:endParaRPr lang="en-GB" sz="2000" dirty="0">
              <a:latin typeface="Comic Sans MS" panose="030F0702030302020204" pitchFamily="66" charset="0"/>
            </a:endParaRPr>
          </a:p>
        </p:txBody>
      </p:sp>
    </p:spTree>
    <p:extLst>
      <p:ext uri="{BB962C8B-B14F-4D97-AF65-F5344CB8AC3E}">
        <p14:creationId xmlns:p14="http://schemas.microsoft.com/office/powerpoint/2010/main" val="65730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56</TotalTime>
  <Words>27</Words>
  <Application>Microsoft Office PowerPoint</Application>
  <PresentationFormat>Geniş ekran</PresentationFormat>
  <Paragraphs>8</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Arial</vt:lpstr>
      <vt:lpstr>Century Gothic</vt:lpstr>
      <vt:lpstr>Comic Sans MS</vt:lpstr>
      <vt:lpstr>Wingdings</vt:lpstr>
      <vt:lpstr>Wingdings 3</vt:lpstr>
      <vt:lpstr>Duman</vt:lpstr>
      <vt:lpstr>AET201 Termodinamik ve Isı Transferi Ders Notları-1         </vt:lpstr>
      <vt:lpstr>Termodinamik Nedir ?  Termodinamik terimi ilk kez, İngiliz bilim adamı Lord Kelvin tarafından, 1849 yılında yaptığı bir yayında kullanılmıştır.         ‘’Termodinamik ‘’sözcüğü, Latince therme (ısı) ve dynamis (güç) sözcüklerinden türetilmiştir.  Termodinamik, fiziğin enerji ve enerjinin şekil değiştirmesi ile uğraşan bilim dalı olarak tanımlanabilir.   </vt:lpstr>
      <vt:lpstr>Termodinamik Sistem  Termodinamik sistem (veya kısaca sistem), kütle ve enerji transferlerinin incelendiği bölge olarak tanımlanabilir.  İncelenen sistemin dışında kalan ve sistemin üzerinde etkisi olan her şeye de çevre denir.  Sistemi çevresinden ayıran gerçek veya hayali yüzeye ise, sistemin sınırı denir.  Kontrol hacmi, problemin çözümüne uygun olarak uzayın seçilmiş bir bölgesidir.    </vt:lpstr>
      <vt:lpstr>Açık ve Kapalı Sistem  Bir sistem kapalı ve açık olmak üzere iki biçimde olabilir.   Açık sistemde kütle ve enerji, kontrol yüzeyi adı verilen kontrol hacmi sınırlarını geçebilir.   Sınırlarından kütle geçişi olmayan ancak enerji, iş veya ısı biçiminde geçişe izin veren sisteme ise kapalı sistem adı verilir.  Sistem ile çevresi arasında madde ve enerji alışverişi yok ise bu türlü sistemler izole sistem olarak adlandırılmaktadır.  </vt:lpstr>
      <vt:lpstr>Termodinamik Denge            Sistem ile çevresi arasında denge hali mevcut ise ,yani sistemin özellikleri zamana bağlı olarak değişim göstermiyorsa bu hal Termodinamik Denge Hali olarak adlandırılır.   ENERJİ  Enerji değişikliklere yol açan bir etken olarak veya başka bir ifade ile,iş yapma yeteneği olarak tanımlanabilir.  Enerji ısıl, kinetik, potansiyel, elektirik, manyetik, kimyasal, nükleer gibi değişik biçimler alabilir; bunların tümünün toplamı, sistemin toplam enerjisini (E) oluşturur.     İlginç enerji eşdeğerlikleri:  1 kg kömür = 42.000.000 J 1 kg uranyum = 2.000.000 kg kömür      </vt:lpstr>
      <vt:lpstr>Potansiyel Enerji            Herhangi bir kütlenin, bulunduğu konum itibarıyla sahip olduğu enerjiye, potansiyel enerji denmektedir Kısaca konum enerjisi de denilebilir.     Kinetik Enerji  Bir sistemin hareket enerjisi olarak da tanımlanabilir.Yani, ancak hareket halindeki bir sistem kinetik enerjiye sahiptir.          </vt:lpstr>
      <vt:lpstr>KAYNAKÇA   TEMEL KAVRAMLARI İLE MÜHENDİSLİK TERMODİNAMİĞİ, Prof. Dr. Mustafa AKDAĞ, QAFQAZ  ÜNİVERSİTESİ  YAYINLARI, Bakü, 2009.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AET201 Termodinamik ve Isı Transferi Ders Notları         </dc:title>
  <dc:creator>Hp</dc:creator>
  <cp:lastModifiedBy>Hp</cp:lastModifiedBy>
  <cp:revision>21</cp:revision>
  <dcterms:created xsi:type="dcterms:W3CDTF">2020-05-06T11:45:07Z</dcterms:created>
  <dcterms:modified xsi:type="dcterms:W3CDTF">2020-05-07T20:37:55Z</dcterms:modified>
</cp:coreProperties>
</file>