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0" r:id="rId3"/>
    <p:sldId id="271" r:id="rId4"/>
    <p:sldId id="272" r:id="rId5"/>
    <p:sldId id="273" r:id="rId6"/>
    <p:sldId id="274" r:id="rId7"/>
    <p:sldId id="275" r:id="rId8"/>
    <p:sldId id="276" r:id="rId9"/>
    <p:sldId id="277" r:id="rId10"/>
    <p:sldId id="258" r:id="rId11"/>
    <p:sldId id="279" r:id="rId12"/>
    <p:sldId id="280" r:id="rId13"/>
    <p:sldId id="281" r:id="rId14"/>
    <p:sldId id="282" r:id="rId15"/>
    <p:sldId id="266"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2" d="100"/>
          <a:sy n="102" d="100"/>
        </p:scale>
        <p:origin x="26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689BA9-4A75-492D-A5C2-0A5318A56F68}" type="datetimeFigureOut">
              <a:rPr lang="tr-TR" smtClean="0"/>
              <a:t>21.05.2020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E35444-15DF-4268-A6BB-CC2A9AE85B05}"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a:noFill/>
          <a:ln/>
        </p:spPr>
        <p:txBody>
          <a:bodyPr/>
          <a:lstStyle/>
          <a:p>
            <a:endParaRPr 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FD4A02-C51E-134F-85CB-5888EDA6A4A7}" type="slidenum">
              <a:rPr lang="tr-TR"/>
              <a:pPr/>
              <a:t>6</a:t>
            </a:fld>
            <a:endParaRPr lang="tr-TR"/>
          </a:p>
        </p:txBody>
      </p:sp>
      <p:sp>
        <p:nvSpPr>
          <p:cNvPr id="5939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5939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852A9C3-C137-45B5-9FEC-7C9E54578801}" type="datetimeFigureOut">
              <a:rPr lang="tr-TR" smtClean="0"/>
              <a:t>21.05.2020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B62339A-FC08-46A4-9FD7-12D9D8E9D12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52A9C3-C137-45B5-9FEC-7C9E54578801}" type="datetimeFigureOut">
              <a:rPr lang="tr-TR" smtClean="0"/>
              <a:t>21.05.2020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2339A-FC08-46A4-9FD7-12D9D8E9D12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Radyoterapi ve Radyasyon Onkolojisi</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Radyasyon: Fiziksel- Kimyasal- Biyolojik etki </a:t>
            </a:r>
          </a:p>
          <a:p>
            <a:pPr>
              <a:buNone/>
            </a:pPr>
            <a:r>
              <a:rPr lang="tr-TR" dirty="0"/>
              <a:t>	</a:t>
            </a:r>
            <a:r>
              <a:rPr lang="tr-TR" dirty="0" smtClean="0"/>
              <a:t>		( </a:t>
            </a:r>
            <a:r>
              <a:rPr lang="tr-TR" dirty="0" err="1" smtClean="0"/>
              <a:t>snler</a:t>
            </a:r>
            <a:r>
              <a:rPr lang="tr-TR" dirty="0" smtClean="0"/>
              <a:t>- </a:t>
            </a:r>
            <a:r>
              <a:rPr lang="tr-TR" dirty="0" err="1" smtClean="0"/>
              <a:t>dk</a:t>
            </a:r>
            <a:r>
              <a:rPr lang="tr-TR" dirty="0" smtClean="0"/>
              <a:t> saatler-aylar- yıllar içinde)</a:t>
            </a:r>
          </a:p>
          <a:p>
            <a:endParaRPr lang="tr-TR" dirty="0"/>
          </a:p>
          <a:p>
            <a:r>
              <a:rPr lang="tr-TR" dirty="0" smtClean="0"/>
              <a:t>Radyasyon: DNA hasarı (tek veya çift sarmal kırığı- direk veya </a:t>
            </a:r>
            <a:r>
              <a:rPr lang="tr-TR" dirty="0" err="1" smtClean="0"/>
              <a:t>indirekt</a:t>
            </a:r>
            <a:r>
              <a:rPr lang="tr-TR" dirty="0" smtClean="0"/>
              <a:t> etki ile)</a:t>
            </a:r>
          </a:p>
          <a:p>
            <a:endParaRPr lang="tr-TR" dirty="0" smtClean="0"/>
          </a:p>
          <a:p>
            <a:r>
              <a:rPr lang="tr-TR" dirty="0" smtClean="0"/>
              <a:t>Biyolojik etki : </a:t>
            </a:r>
            <a:r>
              <a:rPr lang="tr-TR" dirty="0" err="1" smtClean="0"/>
              <a:t>Karsinogenez</a:t>
            </a:r>
            <a:r>
              <a:rPr lang="tr-TR" dirty="0" smtClean="0"/>
              <a:t>, Hücre Ölümü, Mutasyon</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Radyoterapi kanser tedavisinde kullanılan ana yöntemlerdendir.</a:t>
            </a:r>
          </a:p>
          <a:p>
            <a:r>
              <a:rPr lang="tr-TR" dirty="0" smtClean="0"/>
              <a:t>Bir çok kanserde etkili olarak uygulanmaktadır.</a:t>
            </a:r>
          </a:p>
          <a:p>
            <a:r>
              <a:rPr lang="tr-TR" dirty="0" smtClean="0"/>
              <a:t>Yüksek enerjili </a:t>
            </a:r>
            <a:r>
              <a:rPr lang="tr-TR" dirty="0" err="1" smtClean="0"/>
              <a:t>iyonizan</a:t>
            </a:r>
            <a:r>
              <a:rPr lang="tr-TR" dirty="0" smtClean="0"/>
              <a:t> radyasyon tedavide kullanılır</a:t>
            </a:r>
          </a:p>
          <a:p>
            <a:r>
              <a:rPr lang="tr-TR" dirty="0" err="1" smtClean="0"/>
              <a:t>Eksternal</a:t>
            </a:r>
            <a:r>
              <a:rPr lang="tr-TR" dirty="0" smtClean="0"/>
              <a:t> veya </a:t>
            </a:r>
            <a:r>
              <a:rPr lang="tr-TR" dirty="0" err="1" smtClean="0"/>
              <a:t>internal</a:t>
            </a:r>
            <a:r>
              <a:rPr lang="tr-TR" dirty="0" smtClean="0"/>
              <a:t> </a:t>
            </a:r>
            <a:r>
              <a:rPr lang="tr-TR" smtClean="0"/>
              <a:t>olarak uygulanabilir</a:t>
            </a:r>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2"/>
            <a:ext cx="8229600" cy="4929411"/>
          </a:xfrm>
        </p:spPr>
        <p:txBody>
          <a:bodyPr>
            <a:normAutofit fontScale="85000" lnSpcReduction="20000"/>
          </a:bodyPr>
          <a:lstStyle/>
          <a:p>
            <a:pPr algn="just"/>
            <a:r>
              <a:rPr lang="tr-TR" dirty="0" err="1" smtClean="0"/>
              <a:t>Eksternal</a:t>
            </a:r>
            <a:r>
              <a:rPr lang="tr-TR" dirty="0" smtClean="0"/>
              <a:t> RT de en sık kullanılan ışınlar, Lineer hızlandırıcı adı verilen radyasyon aygıtlarında elde edilen x ve elektron ışınları </a:t>
            </a:r>
            <a:r>
              <a:rPr lang="tr-TR" dirty="0" err="1" smtClean="0"/>
              <a:t>ilei</a:t>
            </a:r>
            <a:r>
              <a:rPr lang="tr-TR" dirty="0" smtClean="0"/>
              <a:t>, radyoaktif radyasyon aygıtlarında</a:t>
            </a:r>
            <a:r>
              <a:rPr lang="tr-TR" dirty="0"/>
              <a:t> (Kobalt-60)</a:t>
            </a:r>
            <a:r>
              <a:rPr lang="tr-TR" dirty="0" smtClean="0"/>
              <a:t> elde edilen (Kobalt-60) gama ışınlarıdır. </a:t>
            </a:r>
          </a:p>
          <a:p>
            <a:pPr algn="just"/>
            <a:endParaRPr lang="tr-TR" dirty="0" smtClean="0"/>
          </a:p>
          <a:p>
            <a:pPr algn="just"/>
            <a:r>
              <a:rPr lang="tr-TR" dirty="0" err="1" smtClean="0"/>
              <a:t>İnternal</a:t>
            </a:r>
            <a:r>
              <a:rPr lang="tr-TR" dirty="0" smtClean="0"/>
              <a:t> RT=</a:t>
            </a:r>
            <a:r>
              <a:rPr lang="tr-TR" dirty="0" err="1" smtClean="0"/>
              <a:t>Brakiterapi</a:t>
            </a:r>
            <a:r>
              <a:rPr lang="tr-TR" dirty="0" smtClean="0"/>
              <a:t> de radyasyon kaynağı hedef içine veya hemen yakınına yerleştirilerek tedavi edilir.</a:t>
            </a:r>
          </a:p>
          <a:p>
            <a:pPr algn="just"/>
            <a:endParaRPr lang="tr-TR" dirty="0" smtClean="0"/>
          </a:p>
          <a:p>
            <a:pPr algn="just"/>
            <a:r>
              <a:rPr lang="tr-TR" dirty="0" err="1" smtClean="0"/>
              <a:t>Serviks</a:t>
            </a:r>
            <a:r>
              <a:rPr lang="tr-TR" dirty="0" smtClean="0"/>
              <a:t>, </a:t>
            </a:r>
            <a:r>
              <a:rPr lang="tr-TR" dirty="0" err="1" smtClean="0"/>
              <a:t>endometriyum</a:t>
            </a:r>
            <a:r>
              <a:rPr lang="tr-TR" dirty="0" smtClean="0"/>
              <a:t> kanserleri gibi jinekolojik </a:t>
            </a:r>
            <a:r>
              <a:rPr lang="tr-TR" dirty="0" err="1" smtClean="0"/>
              <a:t>malignitelerde;oral</a:t>
            </a:r>
            <a:r>
              <a:rPr lang="tr-TR" dirty="0" smtClean="0"/>
              <a:t> </a:t>
            </a:r>
            <a:r>
              <a:rPr lang="tr-TR" dirty="0" err="1" smtClean="0"/>
              <a:t>kavite</a:t>
            </a:r>
            <a:r>
              <a:rPr lang="tr-TR" dirty="0" smtClean="0"/>
              <a:t>, </a:t>
            </a:r>
            <a:r>
              <a:rPr lang="tr-TR" dirty="0" err="1" smtClean="0"/>
              <a:t>nazofarinks</a:t>
            </a:r>
            <a:r>
              <a:rPr lang="tr-TR" dirty="0" smtClean="0"/>
              <a:t> kanseri gibi baş boyun kanserlerinde; veya meme, prostat, akciğer, </a:t>
            </a:r>
            <a:r>
              <a:rPr lang="tr-TR" dirty="0" err="1" smtClean="0"/>
              <a:t>özefagus</a:t>
            </a:r>
            <a:r>
              <a:rPr lang="tr-TR" dirty="0" smtClean="0"/>
              <a:t> kanserlerinde uygulanabilmektedir.</a:t>
            </a:r>
            <a:endParaRPr lang="tr-TR" dirty="0"/>
          </a:p>
        </p:txBody>
      </p:sp>
    </p:spTree>
    <p:extLst>
      <p:ext uri="{BB962C8B-B14F-4D97-AF65-F5344CB8AC3E}">
        <p14:creationId xmlns:p14="http://schemas.microsoft.com/office/powerpoint/2010/main" val="2924605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Brakiterapi</a:t>
            </a:r>
            <a:r>
              <a:rPr lang="tr-TR" dirty="0" smtClean="0"/>
              <a:t> de kullanılan kaynaklar: iridyum 192, sezyum 137,iyot 125, iyot 131, paladyum 103, altın 198, stronsiyum 89-90, samaryum 153 gibi olmak üzere geçici veya kalıcı olarak uygulanabilmektedir.</a:t>
            </a:r>
            <a:endParaRPr lang="tr-TR" dirty="0"/>
          </a:p>
        </p:txBody>
      </p:sp>
    </p:spTree>
    <p:extLst>
      <p:ext uri="{BB962C8B-B14F-4D97-AF65-F5344CB8AC3E}">
        <p14:creationId xmlns:p14="http://schemas.microsoft.com/office/powerpoint/2010/main" val="1253652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algn="just"/>
            <a:r>
              <a:rPr lang="tr-TR" dirty="0" smtClean="0"/>
              <a:t>Radyoterapi hastalara fraksiyon olarak adlandırılan toplam dozun bölündüğü günler şeklinde uygulanmaktadır. Genellikle haftada 5 gün ve günde 1 kez uygulanan bu şemada amaç dozu olabilen minimum </a:t>
            </a:r>
            <a:r>
              <a:rPr lang="tr-TR" dirty="0" err="1" smtClean="0"/>
              <a:t>toksisite</a:t>
            </a:r>
            <a:r>
              <a:rPr lang="tr-TR" dirty="0" smtClean="0"/>
              <a:t> ile en etkin olarak uygulayabilmektir.</a:t>
            </a:r>
          </a:p>
          <a:p>
            <a:pPr algn="just"/>
            <a:r>
              <a:rPr lang="tr-TR" dirty="0" smtClean="0"/>
              <a:t>Her kanser özelinde, </a:t>
            </a:r>
            <a:r>
              <a:rPr lang="tr-TR" dirty="0" err="1" smtClean="0"/>
              <a:t>küratif</a:t>
            </a:r>
            <a:r>
              <a:rPr lang="tr-TR" dirty="0" smtClean="0"/>
              <a:t> veya palyatif olarak uygulanmasına göre, ve hasta bazında değerlendirilerek tedavi için uygulanan doz farklılık gösterebilir.</a:t>
            </a:r>
            <a:endParaRPr lang="tr-TR" dirty="0"/>
          </a:p>
        </p:txBody>
      </p:sp>
    </p:spTree>
    <p:extLst>
      <p:ext uri="{BB962C8B-B14F-4D97-AF65-F5344CB8AC3E}">
        <p14:creationId xmlns:p14="http://schemas.microsoft.com/office/powerpoint/2010/main" val="35037020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teşekkürler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normAutofit/>
          </a:bodyPr>
          <a:lstStyle/>
          <a:p>
            <a:r>
              <a:rPr lang="tr-TR" sz="4000" dirty="0">
                <a:solidFill>
                  <a:srgbClr val="FF0000"/>
                </a:solidFill>
                <a:latin typeface="Comic Sans MS" pitchFamily="66" charset="0"/>
              </a:rPr>
              <a:t>Radyasyon</a:t>
            </a:r>
          </a:p>
        </p:txBody>
      </p:sp>
      <p:sp>
        <p:nvSpPr>
          <p:cNvPr id="2" name="İçerik Yer Tutucusu 1"/>
          <p:cNvSpPr>
            <a:spLocks noGrp="1"/>
          </p:cNvSpPr>
          <p:nvPr>
            <p:ph idx="1"/>
          </p:nvPr>
        </p:nvSpPr>
        <p:spPr/>
        <p:txBody>
          <a:bodyPr>
            <a:normAutofit/>
          </a:bodyPr>
          <a:lstStyle/>
          <a:p>
            <a:pPr algn="just"/>
            <a:r>
              <a:rPr lang="tr-TR" sz="2400" dirty="0" smtClean="0">
                <a:latin typeface="Comic Sans MS" pitchFamily="66" charset="0"/>
              </a:rPr>
              <a:t>Maddenin </a:t>
            </a:r>
            <a:r>
              <a:rPr lang="tr-TR" sz="2400" dirty="0">
                <a:latin typeface="Comic Sans MS" pitchFamily="66" charset="0"/>
              </a:rPr>
              <a:t>yapı taşı atomdur. Atom ise proton ve nötronlardan oluşan bir çekirdek ve çekirdeğin etrafında dönen elektronlardan oluşmaktadır</a:t>
            </a:r>
            <a:r>
              <a:rPr lang="tr-TR" sz="2400" dirty="0" smtClean="0">
                <a:latin typeface="Comic Sans MS" pitchFamily="66" charset="0"/>
              </a:rPr>
              <a:t>.</a:t>
            </a:r>
          </a:p>
          <a:p>
            <a:pPr algn="just"/>
            <a:r>
              <a:rPr lang="tr-TR" sz="2400" dirty="0" smtClean="0">
                <a:latin typeface="Comic Sans MS" pitchFamily="66" charset="0"/>
              </a:rPr>
              <a:t>Eğer herhangi bir maddenin atom çekirdeğindeki nötronların sayısı proton sayısından fazla ise çekirdekte kararsızlık oluşur ve fazla nötronlar parçalanır. Bu parçalanma sırasında ortaya alfa, beta, gama adı verilen ve çıplak gözle görülmeyen ışınlar çıkar. Bu ışınlara </a:t>
            </a:r>
            <a:r>
              <a:rPr lang="tr-TR" sz="2400" dirty="0" smtClean="0">
                <a:solidFill>
                  <a:schemeClr val="bg2">
                    <a:lumMod val="50000"/>
                  </a:schemeClr>
                </a:solidFill>
                <a:latin typeface="Comic Sans MS" pitchFamily="66" charset="0"/>
              </a:rPr>
              <a:t>“radyasyon” </a:t>
            </a:r>
            <a:r>
              <a:rPr lang="tr-TR" sz="2400" dirty="0" smtClean="0">
                <a:latin typeface="Comic Sans MS" pitchFamily="66" charset="0"/>
              </a:rPr>
              <a:t>denir.</a:t>
            </a:r>
            <a:endParaRPr lang="tr-TR" sz="2400" dirty="0">
              <a:latin typeface="Comic Sans MS" pitchFamily="66" charset="0"/>
            </a:endParaRPr>
          </a:p>
        </p:txBody>
      </p:sp>
    </p:spTree>
    <p:extLst>
      <p:ext uri="{BB962C8B-B14F-4D97-AF65-F5344CB8AC3E}">
        <p14:creationId xmlns:p14="http://schemas.microsoft.com/office/powerpoint/2010/main" val="4273878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p:cNvSpPr>
            <a:spLocks noGrp="1"/>
          </p:cNvSpPr>
          <p:nvPr>
            <p:ph type="title"/>
          </p:nvPr>
        </p:nvSpPr>
        <p:spPr/>
        <p:txBody>
          <a:bodyPr/>
          <a:lstStyle/>
          <a:p>
            <a:r>
              <a:rPr lang="tr-TR" sz="4400" dirty="0">
                <a:solidFill>
                  <a:srgbClr val="FF0000"/>
                </a:solidFill>
                <a:latin typeface="Comic Sans MS" pitchFamily="66" charset="0"/>
              </a:rPr>
              <a:t>Radyasyon</a:t>
            </a:r>
            <a:endParaRPr lang="tr-TR" dirty="0">
              <a:solidFill>
                <a:srgbClr val="FF0000"/>
              </a:solidFill>
            </a:endParaRPr>
          </a:p>
        </p:txBody>
      </p:sp>
      <p:sp>
        <p:nvSpPr>
          <p:cNvPr id="2" name="İçerik Yer Tutucusu 1"/>
          <p:cNvSpPr>
            <a:spLocks noGrp="1"/>
          </p:cNvSpPr>
          <p:nvPr>
            <p:ph idx="1"/>
          </p:nvPr>
        </p:nvSpPr>
        <p:spPr/>
        <p:txBody>
          <a:bodyPr>
            <a:normAutofit/>
          </a:bodyPr>
          <a:lstStyle/>
          <a:p>
            <a:pPr algn="just">
              <a:lnSpc>
                <a:spcPct val="150000"/>
              </a:lnSpc>
            </a:pPr>
            <a:r>
              <a:rPr lang="tr-TR" sz="2000" dirty="0" smtClean="0">
                <a:latin typeface="Comic Sans MS" pitchFamily="66" charset="0"/>
              </a:rPr>
              <a:t>Günümüzde </a:t>
            </a:r>
            <a:r>
              <a:rPr lang="tr-TR" sz="2000" dirty="0">
                <a:latin typeface="Comic Sans MS" pitchFamily="66" charset="0"/>
              </a:rPr>
              <a:t>doğal olarak ya da teknolojik gelişmeler sonucu üretilen bir çok </a:t>
            </a:r>
            <a:r>
              <a:rPr lang="tr-TR" sz="2000" dirty="0" smtClean="0">
                <a:latin typeface="Comic Sans MS" pitchFamily="66" charset="0"/>
              </a:rPr>
              <a:t>madde </a:t>
            </a:r>
            <a:r>
              <a:rPr lang="tr-TR" sz="2000" dirty="0">
                <a:latin typeface="Comic Sans MS" pitchFamily="66" charset="0"/>
              </a:rPr>
              <a:t>radyasyon yaymaktadır. Radyasyon yayan bu maddelere ise </a:t>
            </a:r>
            <a:r>
              <a:rPr lang="tr-TR" sz="2000" dirty="0">
                <a:solidFill>
                  <a:schemeClr val="bg2">
                    <a:lumMod val="50000"/>
                  </a:schemeClr>
                </a:solidFill>
                <a:latin typeface="Comic Sans MS" pitchFamily="66" charset="0"/>
              </a:rPr>
              <a:t>radyoaktif madde </a:t>
            </a:r>
            <a:r>
              <a:rPr lang="tr-TR" sz="2000" dirty="0" smtClean="0">
                <a:latin typeface="Comic Sans MS" pitchFamily="66" charset="0"/>
              </a:rPr>
              <a:t>denir</a:t>
            </a:r>
          </a:p>
          <a:p>
            <a:pPr algn="just">
              <a:lnSpc>
                <a:spcPct val="150000"/>
              </a:lnSpc>
            </a:pPr>
            <a:r>
              <a:rPr lang="tr-TR" sz="2000" dirty="0">
                <a:latin typeface="Comic Sans MS" pitchFamily="66" charset="0"/>
              </a:rPr>
              <a:t>Radyasyon, dalga, parçacık veya </a:t>
            </a:r>
            <a:r>
              <a:rPr lang="tr-TR" sz="2000" dirty="0">
                <a:solidFill>
                  <a:schemeClr val="bg2">
                    <a:lumMod val="50000"/>
                  </a:schemeClr>
                </a:solidFill>
                <a:latin typeface="Comic Sans MS" pitchFamily="66" charset="0"/>
              </a:rPr>
              <a:t>foton</a:t>
            </a:r>
            <a:r>
              <a:rPr lang="tr-TR" sz="2000" dirty="0">
                <a:latin typeface="Comic Sans MS" pitchFamily="66" charset="0"/>
              </a:rPr>
              <a:t> olarak adlandırılan enerji paketleri ile yayılan enerjidir ve daima doğada var olan, birlikte yaşadığımız bir olgudur. </a:t>
            </a:r>
            <a:endParaRPr lang="tr-TR" sz="2000" dirty="0" smtClean="0">
              <a:latin typeface="Comic Sans MS" pitchFamily="66" charset="0"/>
            </a:endParaRPr>
          </a:p>
          <a:p>
            <a:pPr algn="just">
              <a:lnSpc>
                <a:spcPct val="150000"/>
              </a:lnSpc>
            </a:pPr>
            <a:r>
              <a:rPr lang="tr-TR" sz="2000" dirty="0" smtClean="0">
                <a:latin typeface="Comic Sans MS" pitchFamily="66" charset="0"/>
              </a:rPr>
              <a:t>Radyo </a:t>
            </a:r>
            <a:r>
              <a:rPr lang="tr-TR" sz="2000" dirty="0">
                <a:latin typeface="Comic Sans MS" pitchFamily="66" charset="0"/>
              </a:rPr>
              <a:t>ve televizyon iletişimini olanaklı kılan </a:t>
            </a:r>
            <a:r>
              <a:rPr lang="tr-TR" sz="2000" dirty="0" err="1">
                <a:latin typeface="Comic Sans MS" pitchFamily="66" charset="0"/>
              </a:rPr>
              <a:t>radyodalgaları</a:t>
            </a:r>
            <a:r>
              <a:rPr lang="tr-TR" sz="2000" dirty="0">
                <a:latin typeface="Comic Sans MS" pitchFamily="66" charset="0"/>
              </a:rPr>
              <a:t>, endüstride kullanılan x-ışınları ve güneş ışınları günlük hayatımızda alışkın olduğumuz radyasyon çeşitleridir</a:t>
            </a:r>
          </a:p>
        </p:txBody>
      </p:sp>
    </p:spTree>
    <p:extLst>
      <p:ext uri="{BB962C8B-B14F-4D97-AF65-F5344CB8AC3E}">
        <p14:creationId xmlns:p14="http://schemas.microsoft.com/office/powerpoint/2010/main" val="27699060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314595"/>
          </a:xfrm>
        </p:spPr>
        <p:txBody>
          <a:bodyPr>
            <a:noAutofit/>
          </a:bodyPr>
          <a:lstStyle/>
          <a:p>
            <a:pPr algn="just"/>
            <a:r>
              <a:rPr lang="tr-TR" sz="2000" dirty="0" smtClean="0">
                <a:latin typeface="Comic Sans MS" pitchFamily="66" charset="0"/>
              </a:rPr>
              <a:t>Radyasyonu iki gruba ayırabiliriz</a:t>
            </a:r>
          </a:p>
          <a:p>
            <a:pPr marL="365760" lvl="1" indent="0" algn="just">
              <a:buNone/>
            </a:pPr>
            <a:r>
              <a:rPr lang="tr-TR" sz="1600" dirty="0" smtClean="0">
                <a:solidFill>
                  <a:schemeClr val="bg2">
                    <a:lumMod val="50000"/>
                  </a:schemeClr>
                </a:solidFill>
                <a:latin typeface="Comic Sans MS" pitchFamily="66" charset="0"/>
              </a:rPr>
              <a:t>“</a:t>
            </a:r>
            <a:r>
              <a:rPr lang="tr-TR" sz="1600" b="1" dirty="0" smtClean="0">
                <a:solidFill>
                  <a:schemeClr val="bg2">
                    <a:lumMod val="50000"/>
                  </a:schemeClr>
                </a:solidFill>
                <a:latin typeface="Comic Sans MS" pitchFamily="66" charset="0"/>
              </a:rPr>
              <a:t>iyonlaştırıcı</a:t>
            </a:r>
            <a:r>
              <a:rPr lang="tr-TR" sz="1600" dirty="0" smtClean="0">
                <a:solidFill>
                  <a:schemeClr val="bg2">
                    <a:lumMod val="50000"/>
                  </a:schemeClr>
                </a:solidFill>
                <a:latin typeface="Comic Sans MS" pitchFamily="66" charset="0"/>
              </a:rPr>
              <a:t>” </a:t>
            </a:r>
            <a:r>
              <a:rPr lang="tr-TR" sz="1600" dirty="0" smtClean="0">
                <a:latin typeface="Comic Sans MS" pitchFamily="66" charset="0"/>
              </a:rPr>
              <a:t>ve </a:t>
            </a:r>
            <a:r>
              <a:rPr lang="tr-TR" sz="1600" dirty="0" smtClean="0">
                <a:solidFill>
                  <a:schemeClr val="bg2">
                    <a:lumMod val="50000"/>
                  </a:schemeClr>
                </a:solidFill>
                <a:latin typeface="Comic Sans MS" pitchFamily="66" charset="0"/>
              </a:rPr>
              <a:t>“</a:t>
            </a:r>
            <a:r>
              <a:rPr lang="tr-TR" sz="1600" b="1" dirty="0" smtClean="0">
                <a:solidFill>
                  <a:schemeClr val="bg2">
                    <a:lumMod val="50000"/>
                  </a:schemeClr>
                </a:solidFill>
                <a:latin typeface="Comic Sans MS" pitchFamily="66" charset="0"/>
              </a:rPr>
              <a:t>iyonlaştırıcı olmayan</a:t>
            </a:r>
            <a:r>
              <a:rPr lang="tr-TR" sz="1600" dirty="0" smtClean="0">
                <a:solidFill>
                  <a:schemeClr val="bg2">
                    <a:lumMod val="50000"/>
                  </a:schemeClr>
                </a:solidFill>
                <a:latin typeface="Comic Sans MS" pitchFamily="66" charset="0"/>
              </a:rPr>
              <a:t>” </a:t>
            </a:r>
          </a:p>
          <a:p>
            <a:pPr marL="109728" indent="0" algn="just">
              <a:buNone/>
            </a:pPr>
            <a:endParaRPr lang="tr-TR" sz="2000" dirty="0" smtClean="0">
              <a:solidFill>
                <a:schemeClr val="bg2">
                  <a:lumMod val="50000"/>
                </a:schemeClr>
              </a:solidFill>
              <a:latin typeface="Comic Sans MS" pitchFamily="66" charset="0"/>
            </a:endParaRPr>
          </a:p>
          <a:p>
            <a:pPr algn="just"/>
            <a:r>
              <a:rPr lang="tr-TR" sz="2000" dirty="0" smtClean="0">
                <a:latin typeface="Comic Sans MS" pitchFamily="66" charset="0"/>
              </a:rPr>
              <a:t>İyonlaştırıcı radyasyon, çarptığı maddede yüklü parçacıklar (iyonlar) oluşturabilen radyasyon demektir</a:t>
            </a:r>
            <a:r>
              <a:rPr lang="tr-TR" sz="2000" b="1" dirty="0" smtClean="0">
                <a:latin typeface="Comic Sans MS" pitchFamily="66" charset="0"/>
              </a:rPr>
              <a:t>.</a:t>
            </a:r>
            <a:r>
              <a:rPr lang="tr-TR" sz="2000" dirty="0" smtClean="0">
                <a:latin typeface="Comic Sans MS" pitchFamily="66" charset="0"/>
              </a:rPr>
              <a:t> İyon meydana gelmesi yani iyonizasyon olayı herhangi bir maddede meydana gelebileceği gibi insanlar dahil tüm canlılarda da oluşabilir.</a:t>
            </a:r>
          </a:p>
          <a:p>
            <a:pPr algn="just"/>
            <a:r>
              <a:rPr lang="tr-TR" sz="2000" u="sng" dirty="0" smtClean="0">
                <a:latin typeface="Comic Sans MS" pitchFamily="66" charset="0"/>
              </a:rPr>
              <a:t> Başlıca</a:t>
            </a:r>
            <a:r>
              <a:rPr lang="tr-TR" sz="2000" b="1" u="sng" dirty="0" smtClean="0">
                <a:latin typeface="Comic Sans MS" pitchFamily="66" charset="0"/>
              </a:rPr>
              <a:t> </a:t>
            </a:r>
            <a:r>
              <a:rPr lang="tr-TR" sz="2000" u="sng" dirty="0" smtClean="0">
                <a:latin typeface="Comic Sans MS" pitchFamily="66" charset="0"/>
              </a:rPr>
              <a:t>beş iyonlaştırıcı radyasyon çeşidi vardır. </a:t>
            </a:r>
          </a:p>
          <a:p>
            <a:pPr algn="just"/>
            <a:endParaRPr lang="tr-TR" sz="2000" dirty="0" smtClean="0">
              <a:latin typeface="Comic Sans MS" pitchFamily="66" charset="0"/>
            </a:endParaRPr>
          </a:p>
          <a:p>
            <a:pPr marL="365760" lvl="1" indent="0">
              <a:buNone/>
            </a:pPr>
            <a:r>
              <a:rPr lang="tr-TR" sz="1600" b="1" dirty="0" smtClean="0">
                <a:solidFill>
                  <a:schemeClr val="bg2">
                    <a:lumMod val="50000"/>
                  </a:schemeClr>
                </a:solidFill>
                <a:latin typeface="Comic Sans MS" pitchFamily="66" charset="0"/>
              </a:rPr>
              <a:t>Alfa parçacıkları</a:t>
            </a:r>
            <a:r>
              <a:rPr lang="tr-TR" sz="1600" dirty="0" smtClean="0">
                <a:solidFill>
                  <a:schemeClr val="bg2">
                    <a:lumMod val="50000"/>
                  </a:schemeClr>
                </a:solidFill>
                <a:latin typeface="Comic Sans MS" pitchFamily="66" charset="0"/>
              </a:rPr>
              <a:t>, </a:t>
            </a:r>
          </a:p>
          <a:p>
            <a:pPr marL="365760" lvl="1" indent="0">
              <a:buNone/>
            </a:pPr>
            <a:r>
              <a:rPr lang="tr-TR" sz="1600" b="1" dirty="0" smtClean="0">
                <a:solidFill>
                  <a:schemeClr val="bg2">
                    <a:lumMod val="50000"/>
                  </a:schemeClr>
                </a:solidFill>
                <a:latin typeface="Comic Sans MS" pitchFamily="66" charset="0"/>
              </a:rPr>
              <a:t>Beta parçacıkları</a:t>
            </a:r>
            <a:r>
              <a:rPr lang="tr-TR" sz="1600" dirty="0" smtClean="0">
                <a:solidFill>
                  <a:schemeClr val="bg2">
                    <a:lumMod val="50000"/>
                  </a:schemeClr>
                </a:solidFill>
                <a:latin typeface="Comic Sans MS" pitchFamily="66" charset="0"/>
              </a:rPr>
              <a:t>, 	-------	 </a:t>
            </a:r>
            <a:r>
              <a:rPr lang="tr-TR" sz="1600" dirty="0" smtClean="0">
                <a:latin typeface="Comic Sans MS" pitchFamily="66" charset="0"/>
              </a:rPr>
              <a:t>Parçacık şeklinde </a:t>
            </a:r>
          </a:p>
          <a:p>
            <a:pPr marL="365760" lvl="1" indent="0">
              <a:buNone/>
            </a:pPr>
            <a:r>
              <a:rPr lang="tr-TR" sz="1600" b="1" dirty="0">
                <a:solidFill>
                  <a:schemeClr val="bg2">
                    <a:lumMod val="50000"/>
                  </a:schemeClr>
                </a:solidFill>
                <a:latin typeface="Comic Sans MS" pitchFamily="66" charset="0"/>
              </a:rPr>
              <a:t>Nötronlar</a:t>
            </a:r>
            <a:r>
              <a:rPr lang="tr-TR" sz="1600" dirty="0">
                <a:solidFill>
                  <a:schemeClr val="bg2">
                    <a:lumMod val="50000"/>
                  </a:schemeClr>
                </a:solidFill>
                <a:latin typeface="Comic Sans MS" pitchFamily="66" charset="0"/>
              </a:rPr>
              <a:t>.</a:t>
            </a:r>
          </a:p>
          <a:p>
            <a:pPr marL="365760" lvl="1" indent="0">
              <a:buNone/>
            </a:pPr>
            <a:endParaRPr lang="tr-TR" sz="1600" dirty="0" smtClean="0">
              <a:solidFill>
                <a:schemeClr val="bg2">
                  <a:lumMod val="50000"/>
                </a:schemeClr>
              </a:solidFill>
              <a:latin typeface="Comic Sans MS" pitchFamily="66" charset="0"/>
            </a:endParaRPr>
          </a:p>
          <a:p>
            <a:pPr marL="365760" lvl="1" indent="0">
              <a:buNone/>
            </a:pPr>
            <a:r>
              <a:rPr lang="tr-TR" sz="1600" b="1" dirty="0" err="1" smtClean="0">
                <a:solidFill>
                  <a:schemeClr val="bg2">
                    <a:lumMod val="50000"/>
                  </a:schemeClr>
                </a:solidFill>
                <a:latin typeface="Comic Sans MS" pitchFamily="66" charset="0"/>
              </a:rPr>
              <a:t>Xışınları</a:t>
            </a:r>
            <a:r>
              <a:rPr lang="tr-TR" sz="1600" dirty="0" smtClean="0">
                <a:solidFill>
                  <a:schemeClr val="bg2">
                    <a:lumMod val="50000"/>
                  </a:schemeClr>
                </a:solidFill>
                <a:latin typeface="Comic Sans MS" pitchFamily="66" charset="0"/>
              </a:rPr>
              <a:t>,</a:t>
            </a:r>
          </a:p>
          <a:p>
            <a:pPr marL="365760" lvl="1" indent="0">
              <a:buNone/>
            </a:pPr>
            <a:r>
              <a:rPr lang="tr-TR" sz="1600" dirty="0" smtClean="0">
                <a:solidFill>
                  <a:schemeClr val="bg2">
                    <a:lumMod val="50000"/>
                  </a:schemeClr>
                </a:solidFill>
                <a:latin typeface="Comic Sans MS" pitchFamily="66" charset="0"/>
              </a:rPr>
              <a:t> </a:t>
            </a:r>
            <a:r>
              <a:rPr lang="tr-TR" sz="1600" b="1" dirty="0" smtClean="0">
                <a:solidFill>
                  <a:schemeClr val="bg2">
                    <a:lumMod val="50000"/>
                  </a:schemeClr>
                </a:solidFill>
                <a:latin typeface="Comic Sans MS" pitchFamily="66" charset="0"/>
              </a:rPr>
              <a:t>Gama ışınları</a:t>
            </a:r>
            <a:r>
              <a:rPr lang="tr-TR" sz="1600" dirty="0" smtClean="0">
                <a:solidFill>
                  <a:schemeClr val="bg2">
                    <a:lumMod val="50000"/>
                  </a:schemeClr>
                </a:solidFill>
                <a:latin typeface="Comic Sans MS" pitchFamily="66" charset="0"/>
              </a:rPr>
              <a:t> 		-------	</a:t>
            </a:r>
            <a:r>
              <a:rPr lang="tr-TR" sz="1600" dirty="0" err="1" smtClean="0">
                <a:latin typeface="Comic Sans MS" pitchFamily="66" charset="0"/>
              </a:rPr>
              <a:t>Elektromagnetik</a:t>
            </a:r>
            <a:r>
              <a:rPr lang="tr-TR" sz="1600" dirty="0" smtClean="0">
                <a:latin typeface="Comic Sans MS" pitchFamily="66" charset="0"/>
              </a:rPr>
              <a:t> dalga şeklinde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rrowheads="1"/>
          </p:cNvSpPr>
          <p:nvPr>
            <p:ph type="ctrTitle"/>
          </p:nvPr>
        </p:nvSpPr>
        <p:spPr>
          <a:xfrm>
            <a:off x="250825" y="188913"/>
            <a:ext cx="8893175" cy="719137"/>
          </a:xfrm>
          <a:noFill/>
        </p:spPr>
        <p:txBody>
          <a:bodyPr>
            <a:normAutofit/>
          </a:bodyPr>
          <a:lstStyle/>
          <a:p>
            <a:r>
              <a:rPr lang="tr-TR" sz="2400" dirty="0" smtClean="0">
                <a:solidFill>
                  <a:srgbClr val="FF0000"/>
                </a:solidFill>
                <a:effectLst/>
                <a:latin typeface="Comic Sans MS" pitchFamily="66" charset="0"/>
              </a:rPr>
              <a:t>TEDAVİDE KULLANILAN RADYASYON TÜRLERİ</a:t>
            </a:r>
            <a:endParaRPr lang="en-US" sz="2400" dirty="0" smtClean="0">
              <a:solidFill>
                <a:srgbClr val="FF0000"/>
              </a:solidFill>
              <a:effectLst/>
              <a:latin typeface="Comic Sans MS" pitchFamily="66" charset="0"/>
            </a:endParaRPr>
          </a:p>
        </p:txBody>
      </p:sp>
      <p:sp>
        <p:nvSpPr>
          <p:cNvPr id="19459" name="Rectangle 3"/>
          <p:cNvSpPr>
            <a:spLocks noGrp="1" noChangeArrowheads="1"/>
          </p:cNvSpPr>
          <p:nvPr>
            <p:ph type="subTitle" idx="1"/>
          </p:nvPr>
        </p:nvSpPr>
        <p:spPr>
          <a:xfrm>
            <a:off x="468313" y="908050"/>
            <a:ext cx="8281987" cy="5257800"/>
          </a:xfrm>
          <a:noFill/>
        </p:spPr>
        <p:txBody>
          <a:bodyPr/>
          <a:lstStyle/>
          <a:p>
            <a:pPr marL="109728" indent="0">
              <a:buNone/>
            </a:pPr>
            <a:endParaRPr lang="tr-TR" sz="2400" dirty="0" smtClean="0">
              <a:effectLst/>
              <a:latin typeface="Comic Sans MS" pitchFamily="66" charset="0"/>
            </a:endParaRPr>
          </a:p>
          <a:p>
            <a:r>
              <a:rPr lang="en-US" sz="2400" dirty="0" err="1" smtClean="0">
                <a:effectLst/>
                <a:latin typeface="Comic Sans MS" pitchFamily="66" charset="0"/>
              </a:rPr>
              <a:t>Elektroman</a:t>
            </a:r>
            <a:r>
              <a:rPr lang="tr-TR" sz="2400" dirty="0" smtClean="0">
                <a:effectLst/>
                <a:latin typeface="Comic Sans MS" pitchFamily="66" charset="0"/>
              </a:rPr>
              <a:t>y</a:t>
            </a:r>
            <a:r>
              <a:rPr lang="en-US" sz="2400" dirty="0" err="1" smtClean="0">
                <a:effectLst/>
                <a:latin typeface="Comic Sans MS" pitchFamily="66" charset="0"/>
              </a:rPr>
              <a:t>etik</a:t>
            </a:r>
            <a:r>
              <a:rPr lang="en-US" sz="2400" dirty="0" smtClean="0">
                <a:effectLst/>
                <a:latin typeface="Comic Sans MS" pitchFamily="66" charset="0"/>
              </a:rPr>
              <a:t> </a:t>
            </a:r>
            <a:r>
              <a:rPr lang="en-US" sz="2400" dirty="0" err="1" smtClean="0">
                <a:effectLst/>
                <a:latin typeface="Comic Sans MS" pitchFamily="66" charset="0"/>
              </a:rPr>
              <a:t>Radyasyonlar</a:t>
            </a:r>
            <a:r>
              <a:rPr lang="tr-TR" sz="2400" dirty="0" smtClean="0">
                <a:effectLst/>
                <a:latin typeface="Comic Sans MS" pitchFamily="66" charset="0"/>
              </a:rPr>
              <a:t> </a:t>
            </a:r>
          </a:p>
          <a:p>
            <a:pPr>
              <a:buFont typeface="Wingdings" pitchFamily="2" charset="2"/>
              <a:buNone/>
            </a:pPr>
            <a:r>
              <a:rPr lang="tr-TR" sz="2400" dirty="0" smtClean="0">
                <a:solidFill>
                  <a:schemeClr val="bg2">
                    <a:lumMod val="50000"/>
                  </a:schemeClr>
                </a:solidFill>
                <a:effectLst/>
                <a:latin typeface="Comic Sans MS" pitchFamily="66" charset="0"/>
              </a:rPr>
              <a:t>    </a:t>
            </a:r>
            <a:r>
              <a:rPr lang="en-US" sz="2400" dirty="0" smtClean="0">
                <a:solidFill>
                  <a:schemeClr val="bg2">
                    <a:lumMod val="50000"/>
                  </a:schemeClr>
                </a:solidFill>
                <a:effectLst/>
                <a:latin typeface="Comic Sans MS" pitchFamily="66" charset="0"/>
              </a:rPr>
              <a:t>1)</a:t>
            </a:r>
            <a:r>
              <a:rPr lang="tr-TR" sz="2400" dirty="0" smtClean="0">
                <a:solidFill>
                  <a:schemeClr val="bg2">
                    <a:lumMod val="50000"/>
                  </a:schemeClr>
                </a:solidFill>
                <a:effectLst/>
                <a:latin typeface="Comic Sans MS" pitchFamily="66" charset="0"/>
              </a:rPr>
              <a:t> Gama </a:t>
            </a:r>
            <a:r>
              <a:rPr lang="en-US" sz="2400" dirty="0" err="1" smtClean="0">
                <a:solidFill>
                  <a:schemeClr val="bg2">
                    <a:lumMod val="50000"/>
                  </a:schemeClr>
                </a:solidFill>
                <a:effectLst/>
                <a:latin typeface="Comic Sans MS" pitchFamily="66" charset="0"/>
              </a:rPr>
              <a:t>ışınlar</a:t>
            </a:r>
            <a:r>
              <a:rPr lang="tr-TR" sz="2400" dirty="0" smtClean="0">
                <a:solidFill>
                  <a:schemeClr val="bg2">
                    <a:lumMod val="50000"/>
                  </a:schemeClr>
                </a:solidFill>
                <a:effectLst/>
                <a:latin typeface="Comic Sans MS" pitchFamily="66" charset="0"/>
              </a:rPr>
              <a:t>ı</a:t>
            </a:r>
            <a:endParaRPr lang="en-US" sz="2400" dirty="0" smtClean="0">
              <a:solidFill>
                <a:schemeClr val="bg2">
                  <a:lumMod val="50000"/>
                </a:schemeClr>
              </a:solidFill>
              <a:effectLst/>
              <a:latin typeface="Comic Sans MS" pitchFamily="66" charset="0"/>
            </a:endParaRPr>
          </a:p>
          <a:p>
            <a:pPr>
              <a:buFont typeface="Wingdings" pitchFamily="2" charset="2"/>
              <a:buNone/>
            </a:pPr>
            <a:r>
              <a:rPr lang="tr-TR" sz="2400" dirty="0" smtClean="0">
                <a:solidFill>
                  <a:schemeClr val="bg2">
                    <a:lumMod val="50000"/>
                  </a:schemeClr>
                </a:solidFill>
                <a:effectLst/>
                <a:latin typeface="Comic Sans MS" pitchFamily="66" charset="0"/>
              </a:rPr>
              <a:t>    </a:t>
            </a:r>
            <a:r>
              <a:rPr lang="en-US" sz="2400" dirty="0" smtClean="0">
                <a:solidFill>
                  <a:schemeClr val="bg2">
                    <a:lumMod val="50000"/>
                  </a:schemeClr>
                </a:solidFill>
                <a:effectLst/>
                <a:latin typeface="Comic Sans MS" pitchFamily="66" charset="0"/>
              </a:rPr>
              <a:t>2)</a:t>
            </a:r>
            <a:r>
              <a:rPr lang="tr-TR" sz="2400" dirty="0" smtClean="0">
                <a:solidFill>
                  <a:schemeClr val="bg2">
                    <a:lumMod val="50000"/>
                  </a:schemeClr>
                </a:solidFill>
                <a:effectLst/>
                <a:latin typeface="Comic Sans MS" pitchFamily="66" charset="0"/>
              </a:rPr>
              <a:t> </a:t>
            </a:r>
            <a:r>
              <a:rPr lang="tr-TR" sz="2400" dirty="0">
                <a:solidFill>
                  <a:schemeClr val="bg2">
                    <a:lumMod val="50000"/>
                  </a:schemeClr>
                </a:solidFill>
                <a:latin typeface="Comic Sans MS" pitchFamily="66" charset="0"/>
              </a:rPr>
              <a:t>X</a:t>
            </a:r>
            <a:r>
              <a:rPr lang="en-US" sz="2400" dirty="0" smtClean="0">
                <a:solidFill>
                  <a:schemeClr val="bg2">
                    <a:lumMod val="50000"/>
                  </a:schemeClr>
                </a:solidFill>
                <a:effectLst/>
                <a:latin typeface="Comic Sans MS" pitchFamily="66" charset="0"/>
              </a:rPr>
              <a:t> </a:t>
            </a:r>
            <a:r>
              <a:rPr lang="en-US" sz="2400" dirty="0" err="1" smtClean="0">
                <a:solidFill>
                  <a:schemeClr val="bg2">
                    <a:lumMod val="50000"/>
                  </a:schemeClr>
                </a:solidFill>
                <a:effectLst/>
                <a:latin typeface="Comic Sans MS" pitchFamily="66" charset="0"/>
              </a:rPr>
              <a:t>ışınları</a:t>
            </a:r>
            <a:endParaRPr lang="en-US" sz="2400" dirty="0" smtClean="0">
              <a:solidFill>
                <a:schemeClr val="bg2">
                  <a:lumMod val="50000"/>
                </a:schemeClr>
              </a:solidFill>
              <a:effectLst/>
              <a:latin typeface="Comic Sans MS" pitchFamily="66" charset="0"/>
            </a:endParaRPr>
          </a:p>
          <a:p>
            <a:r>
              <a:rPr lang="en-US" sz="2400" dirty="0" err="1" smtClean="0">
                <a:effectLst/>
                <a:latin typeface="Comic Sans MS" pitchFamily="66" charset="0"/>
              </a:rPr>
              <a:t>Partiküler</a:t>
            </a:r>
            <a:r>
              <a:rPr lang="en-US" sz="2400" dirty="0" smtClean="0">
                <a:effectLst/>
                <a:latin typeface="Comic Sans MS" pitchFamily="66" charset="0"/>
              </a:rPr>
              <a:t> </a:t>
            </a:r>
            <a:r>
              <a:rPr lang="tr-TR" sz="2400" dirty="0" smtClean="0">
                <a:effectLst/>
                <a:latin typeface="Comic Sans MS" pitchFamily="66" charset="0"/>
              </a:rPr>
              <a:t>(Parçacık) </a:t>
            </a:r>
            <a:r>
              <a:rPr lang="en-US" sz="2400" dirty="0" err="1" smtClean="0">
                <a:effectLst/>
                <a:latin typeface="Comic Sans MS" pitchFamily="66" charset="0"/>
              </a:rPr>
              <a:t>Radyasyonlar</a:t>
            </a:r>
            <a:endParaRPr lang="en-US" sz="2400" dirty="0" smtClean="0">
              <a:effectLst/>
              <a:latin typeface="Comic Sans MS" pitchFamily="66" charset="0"/>
            </a:endParaRPr>
          </a:p>
          <a:p>
            <a:pPr>
              <a:buFont typeface="Wingdings" pitchFamily="2" charset="2"/>
              <a:buNone/>
            </a:pPr>
            <a:r>
              <a:rPr lang="en-US" sz="2400" dirty="0" smtClean="0">
                <a:solidFill>
                  <a:schemeClr val="bg2">
                    <a:lumMod val="50000"/>
                  </a:schemeClr>
                </a:solidFill>
                <a:effectLst/>
                <a:latin typeface="Comic Sans MS" pitchFamily="66" charset="0"/>
              </a:rPr>
              <a:t>  1)</a:t>
            </a:r>
            <a:r>
              <a:rPr lang="tr-TR" sz="2400" dirty="0" smtClean="0">
                <a:solidFill>
                  <a:schemeClr val="bg2">
                    <a:lumMod val="50000"/>
                  </a:schemeClr>
                </a:solidFill>
                <a:effectLst/>
                <a:latin typeface="Comic Sans MS" pitchFamily="66" charset="0"/>
              </a:rPr>
              <a:t> </a:t>
            </a:r>
            <a:r>
              <a:rPr lang="en-US" sz="2400" dirty="0" err="1" smtClean="0">
                <a:solidFill>
                  <a:schemeClr val="bg2">
                    <a:lumMod val="50000"/>
                  </a:schemeClr>
                </a:solidFill>
                <a:effectLst/>
                <a:latin typeface="Comic Sans MS" pitchFamily="66" charset="0"/>
              </a:rPr>
              <a:t>Elektronlar</a:t>
            </a:r>
            <a:endParaRPr lang="en-US" sz="2400" dirty="0" smtClean="0">
              <a:solidFill>
                <a:schemeClr val="bg2">
                  <a:lumMod val="50000"/>
                </a:schemeClr>
              </a:solidFill>
              <a:effectLst/>
              <a:latin typeface="Comic Sans MS" pitchFamily="66" charset="0"/>
            </a:endParaRPr>
          </a:p>
          <a:p>
            <a:pPr>
              <a:buFont typeface="Wingdings" pitchFamily="2" charset="2"/>
              <a:buNone/>
            </a:pPr>
            <a:r>
              <a:rPr lang="en-US" sz="2400" dirty="0" smtClean="0">
                <a:effectLst/>
                <a:latin typeface="Comic Sans MS" pitchFamily="66" charset="0"/>
              </a:rPr>
              <a:t> 2)</a:t>
            </a:r>
            <a:r>
              <a:rPr lang="tr-TR" sz="2400" dirty="0" smtClean="0">
                <a:effectLst/>
                <a:latin typeface="Comic Sans MS" pitchFamily="66" charset="0"/>
              </a:rPr>
              <a:t> </a:t>
            </a:r>
            <a:r>
              <a:rPr lang="en-US" sz="2400" dirty="0" err="1" smtClean="0">
                <a:effectLst/>
                <a:latin typeface="Comic Sans MS" pitchFamily="66" charset="0"/>
              </a:rPr>
              <a:t>Protonlar</a:t>
            </a:r>
            <a:endParaRPr lang="en-US" sz="2400" dirty="0" smtClean="0">
              <a:effectLst/>
              <a:latin typeface="Comic Sans MS" pitchFamily="66" charset="0"/>
            </a:endParaRPr>
          </a:p>
          <a:p>
            <a:pPr>
              <a:buFont typeface="Wingdings" pitchFamily="2" charset="2"/>
              <a:buNone/>
            </a:pPr>
            <a:r>
              <a:rPr lang="en-US" sz="2400" dirty="0" smtClean="0">
                <a:effectLst/>
                <a:latin typeface="Comic Sans MS" pitchFamily="66" charset="0"/>
              </a:rPr>
              <a:t>    3)</a:t>
            </a:r>
            <a:r>
              <a:rPr lang="tr-TR" sz="2400" dirty="0" smtClean="0">
                <a:effectLst/>
                <a:latin typeface="Comic Sans MS" pitchFamily="66" charset="0"/>
              </a:rPr>
              <a:t> </a:t>
            </a:r>
            <a:r>
              <a:rPr lang="en-US" sz="2400" dirty="0" smtClean="0">
                <a:effectLst/>
                <a:latin typeface="Comic Sans MS" pitchFamily="66" charset="0"/>
              </a:rPr>
              <a:t>Alfa </a:t>
            </a:r>
            <a:r>
              <a:rPr lang="en-US" sz="2400" dirty="0" err="1" smtClean="0">
                <a:effectLst/>
                <a:latin typeface="Comic Sans MS" pitchFamily="66" charset="0"/>
              </a:rPr>
              <a:t>partikülleri</a:t>
            </a:r>
            <a:endParaRPr lang="tr-TR" sz="2400" dirty="0">
              <a:latin typeface="Comic Sans MS" pitchFamily="66" charset="0"/>
            </a:endParaRPr>
          </a:p>
          <a:p>
            <a:pPr>
              <a:buFont typeface="Wingdings" pitchFamily="2" charset="2"/>
              <a:buNone/>
            </a:pPr>
            <a:r>
              <a:rPr lang="en-US" sz="2400" dirty="0" smtClean="0">
                <a:effectLst/>
                <a:latin typeface="Comic Sans MS" pitchFamily="66" charset="0"/>
              </a:rPr>
              <a:t>4)</a:t>
            </a:r>
            <a:r>
              <a:rPr lang="tr-TR" sz="2400" dirty="0" smtClean="0">
                <a:effectLst/>
                <a:latin typeface="Comic Sans MS" pitchFamily="66" charset="0"/>
              </a:rPr>
              <a:t> </a:t>
            </a:r>
            <a:r>
              <a:rPr lang="en-US" sz="2400" dirty="0" err="1" smtClean="0">
                <a:effectLst/>
                <a:latin typeface="Comic Sans MS" pitchFamily="66" charset="0"/>
              </a:rPr>
              <a:t>Nötronlar</a:t>
            </a:r>
            <a:r>
              <a:rPr lang="en-US" sz="2400" dirty="0" smtClean="0">
                <a:effectLst/>
                <a:latin typeface="Comic Sans MS" pitchFamily="66" charset="0"/>
              </a:rPr>
              <a:t>                 </a:t>
            </a:r>
          </a:p>
          <a:p>
            <a:pPr>
              <a:buFont typeface="Wingdings" pitchFamily="2" charset="2"/>
              <a:buNone/>
            </a:pPr>
            <a:r>
              <a:rPr lang="en-US" sz="2400" dirty="0" smtClean="0">
                <a:effectLst/>
                <a:latin typeface="Comic Sans MS" pitchFamily="66" charset="0"/>
              </a:rPr>
              <a:t>   </a:t>
            </a:r>
            <a:r>
              <a:rPr lang="tr-TR" sz="2400" dirty="0" smtClean="0">
                <a:effectLst/>
                <a:latin typeface="Comic Sans MS" pitchFamily="66" charset="0"/>
              </a:rPr>
              <a:t> 			5) </a:t>
            </a:r>
            <a:r>
              <a:rPr lang="en-US" sz="2400" dirty="0" err="1" smtClean="0">
                <a:effectLst/>
                <a:latin typeface="Comic Sans MS" pitchFamily="66" charset="0"/>
              </a:rPr>
              <a:t>Ağır</a:t>
            </a:r>
            <a:r>
              <a:rPr lang="en-US" sz="2400" dirty="0" smtClean="0">
                <a:effectLst/>
                <a:latin typeface="Comic Sans MS" pitchFamily="66" charset="0"/>
              </a:rPr>
              <a:t> </a:t>
            </a:r>
            <a:r>
              <a:rPr lang="en-US" sz="2400" dirty="0" err="1" smtClean="0">
                <a:effectLst/>
                <a:latin typeface="Comic Sans MS" pitchFamily="66" charset="0"/>
              </a:rPr>
              <a:t>yüklü</a:t>
            </a:r>
            <a:r>
              <a:rPr lang="en-US" sz="2400" dirty="0" smtClean="0">
                <a:effectLst/>
                <a:latin typeface="Comic Sans MS" pitchFamily="66" charset="0"/>
              </a:rPr>
              <a:t> </a:t>
            </a:r>
            <a:r>
              <a:rPr lang="en-US" sz="2400" dirty="0" err="1" smtClean="0">
                <a:effectLst/>
                <a:latin typeface="Comic Sans MS" pitchFamily="66" charset="0"/>
              </a:rPr>
              <a:t>iyonlar</a:t>
            </a:r>
            <a:r>
              <a:rPr lang="tr-TR" sz="2400" dirty="0" smtClean="0">
                <a:effectLst/>
                <a:latin typeface="Comic Sans MS" pitchFamily="66" charset="0"/>
              </a:rPr>
              <a:t> </a:t>
            </a:r>
            <a:r>
              <a:rPr lang="en-US" sz="2400" dirty="0" smtClean="0">
                <a:effectLst/>
                <a:latin typeface="Comic Sans MS" pitchFamily="66" charset="0"/>
              </a:rPr>
              <a:t>(</a:t>
            </a:r>
            <a:r>
              <a:rPr lang="en-US" sz="2400" dirty="0" err="1" smtClean="0">
                <a:effectLst/>
                <a:latin typeface="Comic Sans MS" pitchFamily="66" charset="0"/>
              </a:rPr>
              <a:t>Karbon</a:t>
            </a:r>
            <a:r>
              <a:rPr lang="en-US" sz="2400" dirty="0" smtClean="0">
                <a:effectLst/>
                <a:latin typeface="Comic Sans MS" pitchFamily="66" charset="0"/>
              </a:rPr>
              <a:t>,</a:t>
            </a:r>
            <a:r>
              <a:rPr lang="tr-TR" sz="2400" dirty="0" smtClean="0">
                <a:effectLst/>
                <a:latin typeface="Comic Sans MS" pitchFamily="66" charset="0"/>
              </a:rPr>
              <a:t> </a:t>
            </a:r>
            <a:r>
              <a:rPr lang="en-US" sz="2400" dirty="0" smtClean="0">
                <a:effectLst/>
                <a:latin typeface="Comic Sans MS" pitchFamily="66" charset="0"/>
              </a:rPr>
              <a:t>Neon,</a:t>
            </a:r>
            <a:r>
              <a:rPr lang="tr-TR" sz="2400" dirty="0" smtClean="0">
                <a:effectLst/>
                <a:latin typeface="Comic Sans MS" pitchFamily="66" charset="0"/>
              </a:rPr>
              <a:t> </a:t>
            </a:r>
            <a:r>
              <a:rPr lang="en-US" sz="2400" dirty="0" smtClean="0">
                <a:effectLst/>
                <a:latin typeface="Comic Sans MS" pitchFamily="66" charset="0"/>
              </a:rPr>
              <a:t>Argon,</a:t>
            </a:r>
            <a:r>
              <a:rPr lang="tr-TR" sz="2400" dirty="0" smtClean="0">
                <a:effectLst/>
                <a:latin typeface="Comic Sans MS" pitchFamily="66" charset="0"/>
              </a:rPr>
              <a:t> </a:t>
            </a:r>
            <a:r>
              <a:rPr lang="en-US" sz="2400" dirty="0" err="1" smtClean="0">
                <a:effectLst/>
                <a:latin typeface="Comic Sans MS" pitchFamily="66" charset="0"/>
              </a:rPr>
              <a:t>Demir</a:t>
            </a:r>
            <a:r>
              <a:rPr lang="en-US" sz="2400" dirty="0" smtClean="0">
                <a:effectLst/>
                <a:latin typeface="Comic Sans MS" pitchFamily="66"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rrowheads="1"/>
          </p:cNvSpPr>
          <p:nvPr>
            <p:ph type="title" idx="4294967295"/>
          </p:nvPr>
        </p:nvSpPr>
        <p:spPr>
          <a:xfrm>
            <a:off x="914400" y="476250"/>
            <a:ext cx="8229600" cy="1143000"/>
          </a:xfrm>
          <a:noFill/>
        </p:spPr>
        <p:txBody>
          <a:bodyPr>
            <a:normAutofit/>
          </a:bodyPr>
          <a:lstStyle/>
          <a:p>
            <a:r>
              <a:rPr lang="tr-TR" sz="3200" b="0" dirty="0">
                <a:solidFill>
                  <a:srgbClr val="FF0000"/>
                </a:solidFill>
                <a:latin typeface="Comic Sans MS" pitchFamily="66" charset="0"/>
              </a:rPr>
              <a:t>GAMA IŞINLARI</a:t>
            </a:r>
            <a:r>
              <a:rPr lang="en-US" sz="3200" b="0" dirty="0">
                <a:solidFill>
                  <a:srgbClr val="FF0000"/>
                </a:solidFill>
                <a:latin typeface="Comic Sans MS" pitchFamily="66" charset="0"/>
              </a:rPr>
              <a:t> (</a:t>
            </a:r>
            <a:r>
              <a:rPr lang="el-GR" sz="3200" b="0" dirty="0">
                <a:solidFill>
                  <a:srgbClr val="FF0000"/>
                </a:solidFill>
                <a:latin typeface="Comic Sans MS" pitchFamily="66" charset="0"/>
              </a:rPr>
              <a:t>γ</a:t>
            </a:r>
            <a:r>
              <a:rPr lang="en-US" sz="3200" b="0" dirty="0">
                <a:solidFill>
                  <a:srgbClr val="FF0000"/>
                </a:solidFill>
                <a:latin typeface="Comic Sans MS" pitchFamily="66" charset="0"/>
              </a:rPr>
              <a:t>)</a:t>
            </a:r>
          </a:p>
        </p:txBody>
      </p:sp>
      <p:sp>
        <p:nvSpPr>
          <p:cNvPr id="58371" name="Rectangle 3"/>
          <p:cNvSpPr>
            <a:spLocks noGrp="1" noChangeArrowheads="1"/>
          </p:cNvSpPr>
          <p:nvPr>
            <p:ph type="body" sz="half" idx="4294967295"/>
          </p:nvPr>
        </p:nvSpPr>
        <p:spPr>
          <a:xfrm>
            <a:off x="0" y="1268413"/>
            <a:ext cx="8135938" cy="4525962"/>
          </a:xfrm>
          <a:noFill/>
        </p:spPr>
        <p:txBody>
          <a:bodyPr/>
          <a:lstStyle/>
          <a:p>
            <a:pPr algn="just">
              <a:lnSpc>
                <a:spcPct val="150000"/>
              </a:lnSpc>
              <a:buFontTx/>
              <a:buNone/>
            </a:pPr>
            <a:r>
              <a:rPr lang="tr-TR" sz="2000" dirty="0" smtClean="0">
                <a:latin typeface="Comic Sans MS" pitchFamily="66" charset="0"/>
              </a:rPr>
              <a:t>: </a:t>
            </a:r>
            <a:endParaRPr lang="tr-TR" sz="2000" dirty="0">
              <a:latin typeface="Comic Sans MS" pitchFamily="66" charset="0"/>
            </a:endParaRPr>
          </a:p>
          <a:p>
            <a:pPr algn="just">
              <a:lnSpc>
                <a:spcPct val="150000"/>
              </a:lnSpc>
              <a:buFontTx/>
              <a:buNone/>
            </a:pPr>
            <a:r>
              <a:rPr lang="tr-TR" sz="2000" dirty="0">
                <a:latin typeface="Comic Sans MS" pitchFamily="66" charset="0"/>
              </a:rPr>
              <a:t>	R</a:t>
            </a:r>
            <a:r>
              <a:rPr lang="en-US" sz="2000" dirty="0" err="1">
                <a:latin typeface="Comic Sans MS" pitchFamily="66" charset="0"/>
              </a:rPr>
              <a:t>adyoaktif</a:t>
            </a:r>
            <a:r>
              <a:rPr lang="en-US" sz="2000" dirty="0">
                <a:latin typeface="Comic Sans MS" pitchFamily="66" charset="0"/>
              </a:rPr>
              <a:t> </a:t>
            </a:r>
            <a:r>
              <a:rPr lang="en-US" sz="2000" dirty="0" err="1">
                <a:latin typeface="Comic Sans MS" pitchFamily="66" charset="0"/>
              </a:rPr>
              <a:t>bir</a:t>
            </a:r>
            <a:r>
              <a:rPr lang="en-US" sz="2000" dirty="0">
                <a:latin typeface="Comic Sans MS" pitchFamily="66" charset="0"/>
              </a:rPr>
              <a:t> </a:t>
            </a:r>
            <a:r>
              <a:rPr lang="en-US" sz="2000" dirty="0" err="1">
                <a:latin typeface="Comic Sans MS" pitchFamily="66" charset="0"/>
              </a:rPr>
              <a:t>çekirdeğin</a:t>
            </a:r>
            <a:r>
              <a:rPr lang="en-US" sz="2000" dirty="0">
                <a:latin typeface="Comic Sans MS" pitchFamily="66" charset="0"/>
              </a:rPr>
              <a:t> </a:t>
            </a:r>
            <a:r>
              <a:rPr lang="en-US" sz="2000" dirty="0" err="1">
                <a:latin typeface="Comic Sans MS" pitchFamily="66" charset="0"/>
              </a:rPr>
              <a:t>kararlı</a:t>
            </a:r>
            <a:r>
              <a:rPr lang="en-US" sz="2000" dirty="0">
                <a:latin typeface="Comic Sans MS" pitchFamily="66" charset="0"/>
              </a:rPr>
              <a:t> hale </a:t>
            </a:r>
            <a:r>
              <a:rPr lang="en-US" sz="2000" dirty="0" err="1">
                <a:latin typeface="Comic Sans MS" pitchFamily="66" charset="0"/>
              </a:rPr>
              <a:t>geçmesi</a:t>
            </a:r>
            <a:r>
              <a:rPr lang="tr-TR" sz="2000" dirty="0">
                <a:latin typeface="Comic Sans MS" pitchFamily="66" charset="0"/>
              </a:rPr>
              <a:t> </a:t>
            </a:r>
            <a:r>
              <a:rPr lang="en-US" sz="2000" dirty="0" err="1">
                <a:latin typeface="Comic Sans MS" pitchFamily="66" charset="0"/>
              </a:rPr>
              <a:t>için</a:t>
            </a:r>
            <a:r>
              <a:rPr lang="tr-TR" sz="2000" dirty="0">
                <a:latin typeface="Comic Sans MS" pitchFamily="66" charset="0"/>
              </a:rPr>
              <a:t> </a:t>
            </a:r>
            <a:r>
              <a:rPr lang="en-US" sz="2000" dirty="0" err="1">
                <a:latin typeface="Comic Sans MS" pitchFamily="66" charset="0"/>
              </a:rPr>
              <a:t>parçalanması</a:t>
            </a:r>
            <a:r>
              <a:rPr lang="en-US" sz="2000" dirty="0">
                <a:latin typeface="Comic Sans MS" pitchFamily="66" charset="0"/>
              </a:rPr>
              <a:t> </a:t>
            </a:r>
            <a:r>
              <a:rPr lang="en-US" sz="2000" dirty="0" err="1">
                <a:latin typeface="Comic Sans MS" pitchFamily="66" charset="0"/>
              </a:rPr>
              <a:t>sırasında</a:t>
            </a:r>
            <a:r>
              <a:rPr lang="en-US" sz="2000" dirty="0">
                <a:latin typeface="Comic Sans MS" pitchFamily="66" charset="0"/>
              </a:rPr>
              <a:t> </a:t>
            </a:r>
            <a:r>
              <a:rPr lang="en-US" sz="2000" dirty="0" err="1">
                <a:latin typeface="Comic Sans MS" pitchFamily="66" charset="0"/>
              </a:rPr>
              <a:t>açığa</a:t>
            </a:r>
            <a:r>
              <a:rPr lang="en-US" sz="2000" dirty="0">
                <a:latin typeface="Comic Sans MS" pitchFamily="66" charset="0"/>
              </a:rPr>
              <a:t> </a:t>
            </a:r>
            <a:r>
              <a:rPr lang="en-US" sz="2000" dirty="0" err="1">
                <a:latin typeface="Comic Sans MS" pitchFamily="66" charset="0"/>
              </a:rPr>
              <a:t>çıkan</a:t>
            </a:r>
            <a:r>
              <a:rPr lang="en-US" sz="2000" dirty="0">
                <a:latin typeface="Comic Sans MS" pitchFamily="66" charset="0"/>
              </a:rPr>
              <a:t> </a:t>
            </a:r>
            <a:r>
              <a:rPr lang="en-US" sz="2000" dirty="0" err="1">
                <a:latin typeface="Comic Sans MS" pitchFamily="66" charset="0"/>
              </a:rPr>
              <a:t>fazla</a:t>
            </a:r>
            <a:r>
              <a:rPr lang="en-US" sz="2000" dirty="0">
                <a:latin typeface="Comic Sans MS" pitchFamily="66" charset="0"/>
              </a:rPr>
              <a:t> </a:t>
            </a:r>
            <a:r>
              <a:rPr lang="en-US" sz="2000" dirty="0" err="1">
                <a:latin typeface="Comic Sans MS" pitchFamily="66" charset="0"/>
              </a:rPr>
              <a:t>enerjinin</a:t>
            </a:r>
            <a:r>
              <a:rPr lang="en-US" sz="2000" dirty="0">
                <a:latin typeface="Comic Sans MS" pitchFamily="66" charset="0"/>
              </a:rPr>
              <a:t> </a:t>
            </a:r>
            <a:r>
              <a:rPr lang="en-US" sz="2000" dirty="0" err="1">
                <a:latin typeface="Comic Sans MS" pitchFamily="66" charset="0"/>
              </a:rPr>
              <a:t>çekirdekten</a:t>
            </a:r>
            <a:r>
              <a:rPr lang="tr-TR" sz="2000" dirty="0">
                <a:latin typeface="Comic Sans MS" pitchFamily="66" charset="0"/>
              </a:rPr>
              <a:t> </a:t>
            </a:r>
            <a:r>
              <a:rPr lang="en-US" sz="2000" dirty="0" err="1">
                <a:latin typeface="Comic Sans MS" pitchFamily="66" charset="0"/>
              </a:rPr>
              <a:t>dışarı</a:t>
            </a:r>
            <a:r>
              <a:rPr lang="en-US" sz="2000" dirty="0">
                <a:latin typeface="Comic Sans MS" pitchFamily="66" charset="0"/>
              </a:rPr>
              <a:t> </a:t>
            </a:r>
            <a:r>
              <a:rPr lang="en-US" sz="2000" dirty="0" err="1">
                <a:latin typeface="Comic Sans MS" pitchFamily="66" charset="0"/>
              </a:rPr>
              <a:t>atılması</a:t>
            </a:r>
            <a:r>
              <a:rPr lang="en-US" sz="2000" dirty="0">
                <a:latin typeface="Comic Sans MS" pitchFamily="66" charset="0"/>
              </a:rPr>
              <a:t> </a:t>
            </a:r>
            <a:r>
              <a:rPr lang="en-US" sz="2000" dirty="0" err="1" smtClean="0">
                <a:latin typeface="Comic Sans MS" pitchFamily="66" charset="0"/>
              </a:rPr>
              <a:t>sonucunda</a:t>
            </a:r>
            <a:r>
              <a:rPr lang="tr-TR" sz="2000" dirty="0" smtClean="0">
                <a:latin typeface="Comic Sans MS" pitchFamily="66" charset="0"/>
              </a:rPr>
              <a:t> gama ışınları elde edilir.</a:t>
            </a:r>
            <a:r>
              <a:rPr lang="en-US" sz="2000" dirty="0" smtClean="0">
                <a:latin typeface="Comic Sans MS" pitchFamily="66" charset="0"/>
              </a:rPr>
              <a:t> </a:t>
            </a:r>
            <a:endParaRPr lang="tr-TR" sz="2000" dirty="0" smtClean="0">
              <a:latin typeface="Comic Sans MS" pitchFamily="66" charset="0"/>
            </a:endParaRPr>
          </a:p>
          <a:p>
            <a:pPr algn="just">
              <a:lnSpc>
                <a:spcPct val="150000"/>
              </a:lnSpc>
              <a:buFontTx/>
              <a:buNone/>
            </a:pPr>
            <a:endParaRPr lang="tr-TR" sz="2000" dirty="0" smtClean="0">
              <a:latin typeface="Comic Sans MS" pitchFamily="66" charset="0"/>
            </a:endParaRPr>
          </a:p>
          <a:p>
            <a:pPr lvl="1" algn="just">
              <a:lnSpc>
                <a:spcPct val="150000"/>
              </a:lnSpc>
              <a:buFontTx/>
              <a:buNone/>
            </a:pPr>
            <a:r>
              <a:rPr lang="en-US" sz="1800" dirty="0">
                <a:latin typeface="Comic Sans MS" pitchFamily="66" charset="0"/>
              </a:rPr>
              <a:t>Gama </a:t>
            </a:r>
            <a:r>
              <a:rPr lang="en-US" sz="1800" dirty="0" err="1">
                <a:latin typeface="Comic Sans MS" pitchFamily="66" charset="0"/>
              </a:rPr>
              <a:t>ışınlarının</a:t>
            </a:r>
            <a:r>
              <a:rPr lang="en-US" sz="1800" dirty="0">
                <a:latin typeface="Comic Sans MS" pitchFamily="66" charset="0"/>
              </a:rPr>
              <a:t> </a:t>
            </a:r>
            <a:r>
              <a:rPr lang="en-US" sz="1800" dirty="0" err="1">
                <a:latin typeface="Comic Sans MS" pitchFamily="66" charset="0"/>
              </a:rPr>
              <a:t>kaynağı</a:t>
            </a:r>
            <a:r>
              <a:rPr lang="en-US" sz="1800" dirty="0">
                <a:latin typeface="Comic Sans MS" pitchFamily="66" charset="0"/>
              </a:rPr>
              <a:t> </a:t>
            </a:r>
            <a:r>
              <a:rPr lang="en-US" sz="1800" dirty="0" err="1">
                <a:latin typeface="Comic Sans MS" pitchFamily="66" charset="0"/>
              </a:rPr>
              <a:t>atomun</a:t>
            </a:r>
            <a:r>
              <a:rPr lang="en-US" sz="1800" dirty="0">
                <a:latin typeface="Comic Sans MS" pitchFamily="66" charset="0"/>
              </a:rPr>
              <a:t> </a:t>
            </a:r>
            <a:r>
              <a:rPr lang="en-US" sz="1800" dirty="0" err="1">
                <a:latin typeface="Comic Sans MS" pitchFamily="66" charset="0"/>
              </a:rPr>
              <a:t>çekirdeğidir</a:t>
            </a:r>
            <a:r>
              <a:rPr lang="en-US" sz="1800" dirty="0">
                <a:latin typeface="Comic Sans MS" pitchFamily="66" charset="0"/>
              </a:rPr>
              <a:t>. </a:t>
            </a:r>
          </a:p>
          <a:p>
            <a:pPr algn="just">
              <a:lnSpc>
                <a:spcPct val="150000"/>
              </a:lnSpc>
              <a:buFontTx/>
              <a:buNone/>
            </a:pPr>
            <a:endParaRPr lang="en-US" sz="2000" dirty="0">
              <a:latin typeface="Comic Sans MS" pitchFamily="66" charset="0"/>
            </a:endParaRPr>
          </a:p>
          <a:p>
            <a:pPr>
              <a:buFontTx/>
              <a:buNone/>
            </a:pPr>
            <a:r>
              <a:rPr lang="en-US" sz="2800" dirty="0"/>
              <a:t> </a:t>
            </a:r>
          </a:p>
          <a:p>
            <a:endParaRPr lang="en-US" sz="2800" dirty="0"/>
          </a:p>
        </p:txBody>
      </p:sp>
    </p:spTree>
    <p:extLst>
      <p:ext uri="{BB962C8B-B14F-4D97-AF65-F5344CB8AC3E}">
        <p14:creationId xmlns:p14="http://schemas.microsoft.com/office/powerpoint/2010/main" val="3913221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latin typeface="Comic Sans MS" pitchFamily="66" charset="0"/>
              </a:rPr>
              <a:t>X IŞINI </a:t>
            </a:r>
            <a:r>
              <a:rPr lang="en-US" sz="3200" dirty="0" smtClean="0">
                <a:solidFill>
                  <a:srgbClr val="FF0000"/>
                </a:solidFill>
                <a:latin typeface="Comic Sans MS" pitchFamily="66" charset="0"/>
              </a:rPr>
              <a:t>Ned</a:t>
            </a:r>
            <a:r>
              <a:rPr lang="tr-TR" sz="3200" dirty="0" smtClean="0">
                <a:solidFill>
                  <a:srgbClr val="FF0000"/>
                </a:solidFill>
                <a:latin typeface="Comic Sans MS" pitchFamily="66" charset="0"/>
              </a:rPr>
              <a:t>i</a:t>
            </a:r>
            <a:r>
              <a:rPr lang="en-US" sz="3200" dirty="0" smtClean="0">
                <a:solidFill>
                  <a:srgbClr val="FF0000"/>
                </a:solidFill>
                <a:latin typeface="Comic Sans MS" pitchFamily="66" charset="0"/>
              </a:rPr>
              <a:t>r??</a:t>
            </a:r>
            <a:endParaRPr lang="en-US" sz="3200" dirty="0">
              <a:solidFill>
                <a:srgbClr val="FF0000"/>
              </a:solidFill>
              <a:latin typeface="Comic Sans MS" pitchFamily="66" charset="0"/>
            </a:endParaRPr>
          </a:p>
        </p:txBody>
      </p:sp>
      <p:sp>
        <p:nvSpPr>
          <p:cNvPr id="3" name="Content Placeholder 2"/>
          <p:cNvSpPr>
            <a:spLocks noGrp="1"/>
          </p:cNvSpPr>
          <p:nvPr>
            <p:ph idx="1"/>
          </p:nvPr>
        </p:nvSpPr>
        <p:spPr/>
        <p:txBody>
          <a:bodyPr/>
          <a:lstStyle/>
          <a:p>
            <a:pPr algn="just"/>
            <a:r>
              <a:rPr lang="en-US" sz="2400" dirty="0" smtClean="0">
                <a:latin typeface="Comic Sans MS"/>
                <a:cs typeface="Comic Sans MS"/>
              </a:rPr>
              <a:t>1895 </a:t>
            </a:r>
            <a:r>
              <a:rPr lang="en-US" sz="2400" dirty="0" err="1">
                <a:latin typeface="Comic Sans MS"/>
                <a:cs typeface="Comic Sans MS"/>
              </a:rPr>
              <a:t>yılında</a:t>
            </a:r>
            <a:r>
              <a:rPr lang="en-US" sz="2400" dirty="0">
                <a:latin typeface="Comic Sans MS"/>
                <a:cs typeface="Comic Sans MS"/>
              </a:rPr>
              <a:t> Prof. Dr. </a:t>
            </a:r>
            <a:r>
              <a:rPr lang="en-US" sz="2400" dirty="0">
                <a:solidFill>
                  <a:srgbClr val="FF0000"/>
                </a:solidFill>
                <a:latin typeface="Comic Sans MS"/>
                <a:cs typeface="Comic Sans MS"/>
              </a:rPr>
              <a:t>Wilhelm </a:t>
            </a:r>
            <a:r>
              <a:rPr lang="en-US" sz="2400" dirty="0" err="1">
                <a:solidFill>
                  <a:srgbClr val="FF0000"/>
                </a:solidFill>
                <a:latin typeface="Comic Sans MS"/>
                <a:cs typeface="Comic Sans MS"/>
              </a:rPr>
              <a:t>Konrad</a:t>
            </a:r>
            <a:r>
              <a:rPr lang="en-US" sz="2400" dirty="0">
                <a:solidFill>
                  <a:srgbClr val="FF0000"/>
                </a:solidFill>
                <a:latin typeface="Comic Sans MS"/>
                <a:cs typeface="Comic Sans MS"/>
              </a:rPr>
              <a:t> Roentgen</a:t>
            </a:r>
            <a:r>
              <a:rPr lang="en-US" sz="2400" dirty="0">
                <a:latin typeface="Comic Sans MS"/>
                <a:cs typeface="Comic Sans MS"/>
              </a:rPr>
              <a:t> </a:t>
            </a:r>
            <a:r>
              <a:rPr lang="en-US" sz="2400" dirty="0" err="1">
                <a:latin typeface="Comic Sans MS"/>
                <a:cs typeface="Comic Sans MS"/>
              </a:rPr>
              <a:t>tarafından</a:t>
            </a:r>
            <a:r>
              <a:rPr lang="en-US" sz="2400" dirty="0">
                <a:latin typeface="Comic Sans MS"/>
                <a:cs typeface="Comic Sans MS"/>
              </a:rPr>
              <a:t> </a:t>
            </a:r>
            <a:r>
              <a:rPr lang="en-US" sz="2400" dirty="0" err="1">
                <a:latin typeface="Comic Sans MS"/>
                <a:cs typeface="Comic Sans MS"/>
              </a:rPr>
              <a:t>keşfedilen</a:t>
            </a:r>
            <a:r>
              <a:rPr lang="en-US" sz="2400" dirty="0">
                <a:latin typeface="Comic Sans MS"/>
                <a:cs typeface="Comic Sans MS"/>
              </a:rPr>
              <a:t> X-</a:t>
            </a:r>
            <a:r>
              <a:rPr lang="en-US" sz="2400" dirty="0" err="1">
                <a:latin typeface="Comic Sans MS"/>
                <a:cs typeface="Comic Sans MS"/>
              </a:rPr>
              <a:t>ışınları</a:t>
            </a:r>
            <a:r>
              <a:rPr lang="en-US" sz="2400" dirty="0">
                <a:latin typeface="Comic Sans MS"/>
                <a:cs typeface="Comic Sans MS"/>
              </a:rPr>
              <a:t>, 20. </a:t>
            </a:r>
            <a:r>
              <a:rPr lang="en-US" sz="2400" dirty="0" err="1">
                <a:latin typeface="Comic Sans MS"/>
                <a:cs typeface="Comic Sans MS"/>
              </a:rPr>
              <a:t>yüzyıla</a:t>
            </a:r>
            <a:r>
              <a:rPr lang="en-US" sz="2400" dirty="0">
                <a:latin typeface="Comic Sans MS"/>
                <a:cs typeface="Comic Sans MS"/>
              </a:rPr>
              <a:t> </a:t>
            </a:r>
            <a:r>
              <a:rPr lang="en-US" sz="2400" dirty="0" err="1">
                <a:latin typeface="Comic Sans MS"/>
                <a:cs typeface="Comic Sans MS"/>
              </a:rPr>
              <a:t>damgasını</a:t>
            </a:r>
            <a:r>
              <a:rPr lang="en-US" sz="2400" dirty="0">
                <a:latin typeface="Comic Sans MS"/>
                <a:cs typeface="Comic Sans MS"/>
              </a:rPr>
              <a:t> </a:t>
            </a:r>
            <a:r>
              <a:rPr lang="en-US" sz="2400" dirty="0" err="1">
                <a:latin typeface="Comic Sans MS"/>
                <a:cs typeface="Comic Sans MS"/>
              </a:rPr>
              <a:t>vuran</a:t>
            </a:r>
            <a:r>
              <a:rPr lang="en-US" sz="2400" dirty="0">
                <a:latin typeface="Comic Sans MS"/>
                <a:cs typeface="Comic Sans MS"/>
              </a:rPr>
              <a:t> </a:t>
            </a:r>
            <a:r>
              <a:rPr lang="en-US" sz="2400" dirty="0" err="1">
                <a:latin typeface="Comic Sans MS"/>
                <a:cs typeface="Comic Sans MS"/>
              </a:rPr>
              <a:t>önemli</a:t>
            </a:r>
            <a:r>
              <a:rPr lang="en-US" sz="2400" dirty="0">
                <a:latin typeface="Comic Sans MS"/>
                <a:cs typeface="Comic Sans MS"/>
              </a:rPr>
              <a:t> </a:t>
            </a:r>
            <a:r>
              <a:rPr lang="en-US" sz="2400" dirty="0" err="1">
                <a:latin typeface="Comic Sans MS"/>
                <a:cs typeface="Comic Sans MS"/>
              </a:rPr>
              <a:t>keşiflerden</a:t>
            </a:r>
            <a:r>
              <a:rPr lang="en-US" sz="2400" dirty="0">
                <a:latin typeface="Comic Sans MS"/>
                <a:cs typeface="Comic Sans MS"/>
              </a:rPr>
              <a:t> </a:t>
            </a:r>
            <a:r>
              <a:rPr lang="en-US" sz="2400" dirty="0" err="1">
                <a:latin typeface="Comic Sans MS"/>
                <a:cs typeface="Comic Sans MS"/>
              </a:rPr>
              <a:t>birisi</a:t>
            </a:r>
            <a:r>
              <a:rPr lang="en-US" sz="2400" dirty="0">
                <a:latin typeface="Comic Sans MS"/>
                <a:cs typeface="Comic Sans MS"/>
              </a:rPr>
              <a:t> </a:t>
            </a:r>
            <a:r>
              <a:rPr lang="en-US" sz="2400" dirty="0" err="1">
                <a:latin typeface="Comic Sans MS"/>
                <a:cs typeface="Comic Sans MS"/>
              </a:rPr>
              <a:t>olmuştur</a:t>
            </a:r>
            <a:r>
              <a:rPr lang="en-US" sz="2400" dirty="0" smtClean="0">
                <a:latin typeface="Comic Sans MS"/>
                <a:cs typeface="Comic Sans MS"/>
              </a:rPr>
              <a:t>.</a:t>
            </a:r>
          </a:p>
          <a:p>
            <a:pPr algn="just"/>
            <a:r>
              <a:rPr lang="en-US" sz="2400" dirty="0" smtClean="0">
                <a:latin typeface="Comic Sans MS"/>
                <a:cs typeface="Comic Sans MS"/>
              </a:rPr>
              <a:t> </a:t>
            </a:r>
            <a:r>
              <a:rPr lang="en-US" sz="2400" dirty="0">
                <a:latin typeface="Comic Sans MS"/>
                <a:cs typeface="Comic Sans MS"/>
              </a:rPr>
              <a:t>X- </a:t>
            </a:r>
            <a:r>
              <a:rPr lang="en-US" sz="2400" dirty="0" err="1">
                <a:latin typeface="Comic Sans MS"/>
                <a:cs typeface="Comic Sans MS"/>
              </a:rPr>
              <a:t>ışınlarının</a:t>
            </a:r>
            <a:r>
              <a:rPr lang="en-US" sz="2400" dirty="0">
                <a:latin typeface="Comic Sans MS"/>
                <a:cs typeface="Comic Sans MS"/>
              </a:rPr>
              <a:t> </a:t>
            </a:r>
            <a:r>
              <a:rPr lang="en-US" sz="2400" dirty="0" err="1">
                <a:latin typeface="Comic Sans MS"/>
                <a:cs typeface="Comic Sans MS"/>
              </a:rPr>
              <a:t>radyolojide</a:t>
            </a:r>
            <a:r>
              <a:rPr lang="en-US" sz="2400" dirty="0">
                <a:latin typeface="Comic Sans MS"/>
                <a:cs typeface="Comic Sans MS"/>
              </a:rPr>
              <a:t> </a:t>
            </a:r>
            <a:r>
              <a:rPr lang="en-US" sz="2400" dirty="0" err="1">
                <a:latin typeface="Comic Sans MS"/>
                <a:cs typeface="Comic Sans MS"/>
              </a:rPr>
              <a:t>tanısal</a:t>
            </a:r>
            <a:r>
              <a:rPr lang="en-US" sz="2400" dirty="0">
                <a:latin typeface="Comic Sans MS"/>
                <a:cs typeface="Comic Sans MS"/>
              </a:rPr>
              <a:t> </a:t>
            </a:r>
            <a:r>
              <a:rPr lang="en-US" sz="2400" dirty="0" err="1">
                <a:latin typeface="Comic Sans MS"/>
                <a:cs typeface="Comic Sans MS"/>
              </a:rPr>
              <a:t>amaçla</a:t>
            </a:r>
            <a:r>
              <a:rPr lang="en-US" sz="2400" dirty="0">
                <a:latin typeface="Comic Sans MS"/>
                <a:cs typeface="Comic Sans MS"/>
              </a:rPr>
              <a:t> </a:t>
            </a:r>
            <a:r>
              <a:rPr lang="en-US" sz="2400" dirty="0" err="1">
                <a:latin typeface="Comic Sans MS"/>
                <a:cs typeface="Comic Sans MS"/>
              </a:rPr>
              <a:t>kullanılmaya</a:t>
            </a:r>
            <a:r>
              <a:rPr lang="en-US" sz="2400" dirty="0">
                <a:latin typeface="Comic Sans MS"/>
                <a:cs typeface="Comic Sans MS"/>
              </a:rPr>
              <a:t> </a:t>
            </a:r>
            <a:r>
              <a:rPr lang="en-US" sz="2400" dirty="0" err="1">
                <a:latin typeface="Comic Sans MS"/>
                <a:cs typeface="Comic Sans MS"/>
              </a:rPr>
              <a:t>başlanması</a:t>
            </a:r>
            <a:r>
              <a:rPr lang="en-US" sz="2400" dirty="0">
                <a:latin typeface="Comic Sans MS"/>
                <a:cs typeface="Comic Sans MS"/>
              </a:rPr>
              <a:t> </a:t>
            </a:r>
            <a:r>
              <a:rPr lang="en-US" sz="2400" dirty="0" err="1">
                <a:latin typeface="Comic Sans MS"/>
                <a:cs typeface="Comic Sans MS"/>
              </a:rPr>
              <a:t>ile</a:t>
            </a:r>
            <a:r>
              <a:rPr lang="en-US" sz="2400" dirty="0">
                <a:latin typeface="Comic Sans MS"/>
                <a:cs typeface="Comic Sans MS"/>
              </a:rPr>
              <a:t> </a:t>
            </a:r>
            <a:r>
              <a:rPr lang="en-US" sz="2400" dirty="0" err="1">
                <a:latin typeface="Comic Sans MS"/>
                <a:cs typeface="Comic Sans MS"/>
              </a:rPr>
              <a:t>bir</a:t>
            </a:r>
            <a:r>
              <a:rPr lang="en-US" sz="2400" dirty="0">
                <a:latin typeface="Comic Sans MS"/>
                <a:cs typeface="Comic Sans MS"/>
              </a:rPr>
              <a:t> </a:t>
            </a:r>
            <a:r>
              <a:rPr lang="en-US" sz="2400" dirty="0" err="1">
                <a:latin typeface="Comic Sans MS"/>
                <a:cs typeface="Comic Sans MS"/>
              </a:rPr>
              <a:t>çok</a:t>
            </a:r>
            <a:r>
              <a:rPr lang="en-US" sz="2400" dirty="0">
                <a:latin typeface="Comic Sans MS"/>
                <a:cs typeface="Comic Sans MS"/>
              </a:rPr>
              <a:t> </a:t>
            </a:r>
            <a:r>
              <a:rPr lang="en-US" sz="2400" dirty="0" err="1">
                <a:latin typeface="Comic Sans MS"/>
                <a:cs typeface="Comic Sans MS"/>
              </a:rPr>
              <a:t>hastalıkların</a:t>
            </a:r>
            <a:r>
              <a:rPr lang="en-US" sz="2400" dirty="0">
                <a:latin typeface="Comic Sans MS"/>
                <a:cs typeface="Comic Sans MS"/>
              </a:rPr>
              <a:t> </a:t>
            </a:r>
            <a:r>
              <a:rPr lang="en-US" sz="2400" dirty="0" err="1">
                <a:latin typeface="Comic Sans MS"/>
                <a:cs typeface="Comic Sans MS"/>
              </a:rPr>
              <a:t>tanı</a:t>
            </a:r>
            <a:r>
              <a:rPr lang="en-US" sz="2400" dirty="0">
                <a:latin typeface="Comic Sans MS"/>
                <a:cs typeface="Comic Sans MS"/>
              </a:rPr>
              <a:t> </a:t>
            </a:r>
            <a:r>
              <a:rPr lang="en-US" sz="2400" dirty="0" err="1">
                <a:latin typeface="Comic Sans MS"/>
                <a:cs typeface="Comic Sans MS"/>
              </a:rPr>
              <a:t>ve</a:t>
            </a:r>
            <a:r>
              <a:rPr lang="en-US" sz="2400" dirty="0">
                <a:latin typeface="Comic Sans MS"/>
                <a:cs typeface="Comic Sans MS"/>
              </a:rPr>
              <a:t> </a:t>
            </a:r>
            <a:r>
              <a:rPr lang="en-US" sz="2400" dirty="0" err="1">
                <a:latin typeface="Comic Sans MS"/>
                <a:cs typeface="Comic Sans MS"/>
              </a:rPr>
              <a:t>tedavisinde</a:t>
            </a:r>
            <a:r>
              <a:rPr lang="en-US" sz="2400" dirty="0">
                <a:latin typeface="Comic Sans MS"/>
                <a:cs typeface="Comic Sans MS"/>
              </a:rPr>
              <a:t> de </a:t>
            </a:r>
            <a:r>
              <a:rPr lang="en-US" sz="2400" dirty="0" err="1">
                <a:latin typeface="Comic Sans MS"/>
                <a:cs typeface="Comic Sans MS"/>
              </a:rPr>
              <a:t>önemli</a:t>
            </a:r>
            <a:r>
              <a:rPr lang="en-US" sz="2400" dirty="0">
                <a:latin typeface="Comic Sans MS"/>
                <a:cs typeface="Comic Sans MS"/>
              </a:rPr>
              <a:t> </a:t>
            </a:r>
            <a:r>
              <a:rPr lang="en-US" sz="2400" dirty="0" err="1">
                <a:latin typeface="Comic Sans MS"/>
                <a:cs typeface="Comic Sans MS"/>
              </a:rPr>
              <a:t>gelişmeler</a:t>
            </a:r>
            <a:r>
              <a:rPr lang="en-US" sz="2400" dirty="0">
                <a:latin typeface="Comic Sans MS"/>
                <a:cs typeface="Comic Sans MS"/>
              </a:rPr>
              <a:t> </a:t>
            </a:r>
            <a:r>
              <a:rPr lang="en-US" sz="2400" dirty="0" err="1">
                <a:latin typeface="Comic Sans MS"/>
                <a:cs typeface="Comic Sans MS"/>
              </a:rPr>
              <a:t>olmuştur</a:t>
            </a:r>
            <a:r>
              <a:rPr lang="en-US" sz="2400" dirty="0">
                <a:latin typeface="Comic Sans MS"/>
                <a:cs typeface="Comic Sans MS"/>
              </a:rPr>
              <a:t>. </a:t>
            </a:r>
          </a:p>
          <a:p>
            <a:endParaRPr lang="en-US" dirty="0"/>
          </a:p>
        </p:txBody>
      </p:sp>
    </p:spTree>
    <p:extLst>
      <p:ext uri="{BB962C8B-B14F-4D97-AF65-F5344CB8AC3E}">
        <p14:creationId xmlns:p14="http://schemas.microsoft.com/office/powerpoint/2010/main" val="2947231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47176" y="1628800"/>
            <a:ext cx="7169224" cy="2985433"/>
          </a:xfrm>
          <a:prstGeom prst="rect">
            <a:avLst/>
          </a:prstGeom>
        </p:spPr>
        <p:txBody>
          <a:bodyPr wrap="square">
            <a:spAutoFit/>
          </a:bodyPr>
          <a:lstStyle/>
          <a:p>
            <a:pPr marL="342900" lvl="0" indent="-274320">
              <a:spcBef>
                <a:spcPct val="20000"/>
              </a:spcBef>
              <a:buClr>
                <a:srgbClr val="94C600"/>
              </a:buClr>
              <a:buSzPct val="76000"/>
              <a:buFont typeface="Wingdings 2" pitchFamily="18" charset="2"/>
              <a:buChar char=""/>
            </a:pPr>
            <a:r>
              <a:rPr lang="tr-TR" sz="2000" dirty="0" smtClean="0">
                <a:solidFill>
                  <a:srgbClr val="3E3D2D"/>
                </a:solidFill>
                <a:latin typeface="Comic Sans MS" pitchFamily="66" charset="0"/>
              </a:rPr>
              <a:t>Elektromanyetik bir dalgadır. </a:t>
            </a:r>
            <a:r>
              <a:rPr lang="tr-TR" sz="2000" dirty="0">
                <a:solidFill>
                  <a:srgbClr val="3E3D2D"/>
                </a:solidFill>
                <a:latin typeface="Comic Sans MS" pitchFamily="66" charset="0"/>
              </a:rPr>
              <a:t>(ışıma</a:t>
            </a:r>
            <a:r>
              <a:rPr lang="tr-TR" sz="2000" dirty="0" smtClean="0">
                <a:solidFill>
                  <a:srgbClr val="3E3D2D"/>
                </a:solidFill>
                <a:latin typeface="Comic Sans MS" pitchFamily="66" charset="0"/>
              </a:rPr>
              <a:t>)</a:t>
            </a:r>
            <a:endParaRPr lang="tr-TR" sz="2000" dirty="0">
              <a:solidFill>
                <a:srgbClr val="3E3D2D"/>
              </a:solidFill>
              <a:latin typeface="Comic Sans MS" pitchFamily="66" charset="0"/>
              <a:cs typeface="Times New Roman" pitchFamily="18" charset="0"/>
            </a:endParaRPr>
          </a:p>
          <a:p>
            <a:pPr marL="342900" lvl="0" indent="-274320">
              <a:spcBef>
                <a:spcPct val="20000"/>
              </a:spcBef>
              <a:buClr>
                <a:srgbClr val="94C600"/>
              </a:buClr>
              <a:buSzPct val="76000"/>
              <a:buFont typeface="Wingdings 2" pitchFamily="18" charset="2"/>
              <a:buChar char=""/>
            </a:pPr>
            <a:r>
              <a:rPr lang="tr-TR" sz="2000" dirty="0" smtClean="0">
                <a:solidFill>
                  <a:srgbClr val="3E3D2D"/>
                </a:solidFill>
                <a:latin typeface="Comic Sans MS" pitchFamily="66" charset="0"/>
                <a:cs typeface="Times New Roman" pitchFamily="18" charset="0"/>
              </a:rPr>
              <a:t>Hızı</a:t>
            </a:r>
            <a:r>
              <a:rPr lang="tr-TR" sz="2000" dirty="0">
                <a:solidFill>
                  <a:srgbClr val="3E3D2D"/>
                </a:solidFill>
                <a:latin typeface="Comic Sans MS" pitchFamily="66" charset="0"/>
                <a:cs typeface="Times New Roman" pitchFamily="18" charset="0"/>
              </a:rPr>
              <a:t>, görünür ışık ile aynıdır.</a:t>
            </a:r>
            <a:endParaRPr lang="en-GB" sz="2000" dirty="0">
              <a:solidFill>
                <a:srgbClr val="3E3D2D"/>
              </a:solidFill>
              <a:latin typeface="Comic Sans MS" pitchFamily="66" charset="0"/>
              <a:cs typeface="Times New Roman" pitchFamily="18" charset="0"/>
            </a:endParaRPr>
          </a:p>
          <a:p>
            <a:pPr marL="68580" lvl="0">
              <a:spcBef>
                <a:spcPct val="20000"/>
              </a:spcBef>
              <a:buClr>
                <a:srgbClr val="94C600"/>
              </a:buClr>
              <a:buSzPct val="76000"/>
            </a:pPr>
            <a:r>
              <a:rPr lang="tr-TR" sz="2000" i="1" dirty="0" smtClean="0">
                <a:solidFill>
                  <a:srgbClr val="3E3D2D"/>
                </a:solidFill>
                <a:latin typeface="Comic Sans MS" pitchFamily="66" charset="0"/>
                <a:cs typeface="Times New Roman" pitchFamily="18" charset="0"/>
              </a:rPr>
              <a:t>   </a:t>
            </a:r>
            <a:r>
              <a:rPr lang="en-GB" sz="2000" i="1" dirty="0" smtClean="0">
                <a:solidFill>
                  <a:srgbClr val="3E3D2D"/>
                </a:solidFill>
                <a:latin typeface="Comic Sans MS" pitchFamily="66" charset="0"/>
                <a:cs typeface="Times New Roman" pitchFamily="18" charset="0"/>
              </a:rPr>
              <a:t>c </a:t>
            </a:r>
            <a:r>
              <a:rPr lang="en-GB" sz="2000" dirty="0">
                <a:solidFill>
                  <a:srgbClr val="3E3D2D"/>
                </a:solidFill>
                <a:latin typeface="Comic Sans MS" pitchFamily="66" charset="0"/>
                <a:cs typeface="Times New Roman" pitchFamily="18" charset="0"/>
              </a:rPr>
              <a:t>= 3 × 10</a:t>
            </a:r>
            <a:r>
              <a:rPr lang="en-GB" sz="2000" baseline="30000" dirty="0">
                <a:solidFill>
                  <a:srgbClr val="3E3D2D"/>
                </a:solidFill>
                <a:latin typeface="Comic Sans MS" pitchFamily="66" charset="0"/>
                <a:cs typeface="Times New Roman" pitchFamily="18" charset="0"/>
              </a:rPr>
              <a:t>10</a:t>
            </a:r>
            <a:r>
              <a:rPr lang="en-GB" sz="2000" dirty="0">
                <a:solidFill>
                  <a:srgbClr val="3E3D2D"/>
                </a:solidFill>
                <a:latin typeface="Comic Sans MS" pitchFamily="66" charset="0"/>
                <a:cs typeface="Times New Roman" pitchFamily="18" charset="0"/>
              </a:rPr>
              <a:t> </a:t>
            </a:r>
            <a:r>
              <a:rPr lang="en-GB" sz="2000" dirty="0">
                <a:solidFill>
                  <a:srgbClr val="FF0000"/>
                </a:solidFill>
                <a:latin typeface="Comic Sans MS" pitchFamily="66" charset="0"/>
                <a:cs typeface="Times New Roman" pitchFamily="18" charset="0"/>
              </a:rPr>
              <a:t>cm/s </a:t>
            </a:r>
            <a:endParaRPr lang="tr-TR" sz="2000" dirty="0">
              <a:solidFill>
                <a:srgbClr val="FF0000"/>
              </a:solidFill>
              <a:latin typeface="Comic Sans MS" pitchFamily="66" charset="0"/>
              <a:cs typeface="Times New Roman" pitchFamily="18" charset="0"/>
            </a:endParaRPr>
          </a:p>
          <a:p>
            <a:pPr marL="342900" lvl="0" indent="-274320">
              <a:spcBef>
                <a:spcPct val="20000"/>
              </a:spcBef>
              <a:buClr>
                <a:srgbClr val="94C600"/>
              </a:buClr>
              <a:buSzPct val="76000"/>
              <a:buFont typeface="Wingdings 2" pitchFamily="18" charset="2"/>
              <a:buChar char=""/>
            </a:pPr>
            <a:r>
              <a:rPr lang="tr-TR" sz="2000" dirty="0" smtClean="0">
                <a:solidFill>
                  <a:srgbClr val="3E3D2D"/>
                </a:solidFill>
                <a:latin typeface="Comic Sans MS" pitchFamily="66" charset="0"/>
                <a:cs typeface="Times New Roman" pitchFamily="18" charset="0"/>
              </a:rPr>
              <a:t>Gözle </a:t>
            </a:r>
            <a:r>
              <a:rPr lang="tr-TR" sz="2000" dirty="0">
                <a:solidFill>
                  <a:srgbClr val="3E3D2D"/>
                </a:solidFill>
                <a:latin typeface="Comic Sans MS" pitchFamily="66" charset="0"/>
                <a:cs typeface="Times New Roman" pitchFamily="18" charset="0"/>
              </a:rPr>
              <a:t>görülemezler</a:t>
            </a:r>
          </a:p>
          <a:p>
            <a:pPr marL="342900" lvl="0" indent="-274320">
              <a:spcBef>
                <a:spcPct val="20000"/>
              </a:spcBef>
              <a:buClr>
                <a:srgbClr val="94C600"/>
              </a:buClr>
              <a:buSzPct val="76000"/>
              <a:buFont typeface="Wingdings 2" pitchFamily="18" charset="2"/>
              <a:buChar char=""/>
            </a:pPr>
            <a:r>
              <a:rPr lang="tr-TR" sz="2000" dirty="0" smtClean="0">
                <a:solidFill>
                  <a:srgbClr val="3E3D2D"/>
                </a:solidFill>
                <a:latin typeface="Comic Sans MS" pitchFamily="66" charset="0"/>
                <a:cs typeface="Times New Roman" pitchFamily="18" charset="0"/>
              </a:rPr>
              <a:t>Duyulamaz </a:t>
            </a:r>
            <a:r>
              <a:rPr lang="tr-TR" sz="2000" dirty="0">
                <a:solidFill>
                  <a:srgbClr val="3E3D2D"/>
                </a:solidFill>
                <a:latin typeface="Comic Sans MS" pitchFamily="66" charset="0"/>
                <a:cs typeface="Times New Roman" pitchFamily="18" charset="0"/>
              </a:rPr>
              <a:t>ve koklanamazlar</a:t>
            </a:r>
            <a:r>
              <a:rPr lang="tr-TR" sz="2000" dirty="0" smtClean="0">
                <a:solidFill>
                  <a:srgbClr val="3E3D2D"/>
                </a:solidFill>
                <a:latin typeface="Comic Sans MS" pitchFamily="66" charset="0"/>
                <a:cs typeface="Times New Roman" pitchFamily="18" charset="0"/>
              </a:rPr>
              <a:t>.</a:t>
            </a:r>
          </a:p>
          <a:p>
            <a:pPr marL="342900" indent="-274320">
              <a:spcBef>
                <a:spcPct val="20000"/>
              </a:spcBef>
              <a:buClr>
                <a:srgbClr val="94C600"/>
              </a:buClr>
              <a:buSzPct val="76000"/>
              <a:buFont typeface="Wingdings 2" pitchFamily="18" charset="2"/>
              <a:buChar char=""/>
            </a:pPr>
            <a:r>
              <a:rPr lang="tr-TR" sz="2000" dirty="0" smtClean="0">
                <a:solidFill>
                  <a:srgbClr val="3E3D2D"/>
                </a:solidFill>
                <a:latin typeface="Comic Sans MS" pitchFamily="66" charset="0"/>
              </a:rPr>
              <a:t>Bu </a:t>
            </a:r>
            <a:r>
              <a:rPr lang="tr-TR" sz="2000" dirty="0">
                <a:solidFill>
                  <a:srgbClr val="3E3D2D"/>
                </a:solidFill>
                <a:latin typeface="Comic Sans MS" pitchFamily="66" charset="0"/>
              </a:rPr>
              <a:t>ışınların dalga boyu 10</a:t>
            </a:r>
            <a:r>
              <a:rPr lang="tr-TR" sz="2000" baseline="30000" dirty="0">
                <a:solidFill>
                  <a:srgbClr val="3E3D2D"/>
                </a:solidFill>
                <a:latin typeface="Comic Sans MS" pitchFamily="66" charset="0"/>
              </a:rPr>
              <a:t>-9 </a:t>
            </a:r>
            <a:r>
              <a:rPr lang="tr-TR" sz="2000" dirty="0">
                <a:solidFill>
                  <a:srgbClr val="3E3D2D"/>
                </a:solidFill>
                <a:latin typeface="Comic Sans MS" pitchFamily="66" charset="0"/>
              </a:rPr>
              <a:t>ile 10</a:t>
            </a:r>
            <a:r>
              <a:rPr lang="tr-TR" sz="2000" baseline="30000" dirty="0">
                <a:solidFill>
                  <a:srgbClr val="3E3D2D"/>
                </a:solidFill>
                <a:latin typeface="Comic Sans MS" pitchFamily="66" charset="0"/>
              </a:rPr>
              <a:t>-11 </a:t>
            </a:r>
            <a:r>
              <a:rPr lang="tr-TR" sz="2000" dirty="0">
                <a:solidFill>
                  <a:srgbClr val="FF0000"/>
                </a:solidFill>
                <a:latin typeface="Comic Sans MS" pitchFamily="66" charset="0"/>
              </a:rPr>
              <a:t>cm</a:t>
            </a:r>
            <a:r>
              <a:rPr lang="tr-TR" sz="2000" dirty="0">
                <a:solidFill>
                  <a:srgbClr val="3E3D2D"/>
                </a:solidFill>
                <a:latin typeface="Comic Sans MS" pitchFamily="66" charset="0"/>
              </a:rPr>
              <a:t> </a:t>
            </a:r>
            <a:r>
              <a:rPr lang="tr-TR" sz="2000" dirty="0" smtClean="0">
                <a:solidFill>
                  <a:srgbClr val="3E3D2D"/>
                </a:solidFill>
                <a:latin typeface="Comic Sans MS" pitchFamily="66" charset="0"/>
              </a:rPr>
              <a:t>arasındadır</a:t>
            </a:r>
          </a:p>
          <a:p>
            <a:pPr marL="342900" indent="-274320">
              <a:spcBef>
                <a:spcPct val="20000"/>
              </a:spcBef>
              <a:buClr>
                <a:srgbClr val="94C600"/>
              </a:buClr>
              <a:buSzPct val="76000"/>
              <a:buFont typeface="Wingdings 2" pitchFamily="18" charset="2"/>
              <a:buChar char=""/>
            </a:pPr>
            <a:r>
              <a:rPr lang="tr-TR" sz="2000" dirty="0">
                <a:solidFill>
                  <a:srgbClr val="3E3D2D"/>
                </a:solidFill>
                <a:latin typeface="Comic Sans MS" pitchFamily="66" charset="0"/>
              </a:rPr>
              <a:t>Serbest uzayda düz bir çizgi üzerinde </a:t>
            </a:r>
            <a:r>
              <a:rPr lang="tr-TR" sz="2000" dirty="0" smtClean="0">
                <a:solidFill>
                  <a:srgbClr val="3E3D2D"/>
                </a:solidFill>
                <a:latin typeface="Comic Sans MS" pitchFamily="66" charset="0"/>
              </a:rPr>
              <a:t>yayılırlar</a:t>
            </a:r>
            <a:endParaRPr lang="tr-TR" sz="2000" dirty="0">
              <a:solidFill>
                <a:srgbClr val="3E3D2D"/>
              </a:solidFill>
              <a:latin typeface="Comic Sans MS" pitchFamily="66" charset="0"/>
            </a:endParaRPr>
          </a:p>
          <a:p>
            <a:pPr marL="342900" indent="-274320">
              <a:spcBef>
                <a:spcPct val="20000"/>
              </a:spcBef>
              <a:buClr>
                <a:srgbClr val="94C600"/>
              </a:buClr>
              <a:buSzPct val="76000"/>
              <a:buFont typeface="Wingdings 2" pitchFamily="18" charset="2"/>
              <a:buChar char=""/>
            </a:pPr>
            <a:endParaRPr lang="tr-TR" sz="2000" dirty="0">
              <a:solidFill>
                <a:srgbClr val="3E3D2D"/>
              </a:solidFill>
              <a:latin typeface="Comic Sans MS" pitchFamily="66" charset="0"/>
            </a:endParaRPr>
          </a:p>
        </p:txBody>
      </p:sp>
      <p:sp>
        <p:nvSpPr>
          <p:cNvPr id="7" name="Metin kutusu 6"/>
          <p:cNvSpPr txBox="1"/>
          <p:nvPr/>
        </p:nvSpPr>
        <p:spPr>
          <a:xfrm>
            <a:off x="1259632" y="548680"/>
            <a:ext cx="3520516" cy="584775"/>
          </a:xfrm>
          <a:prstGeom prst="rect">
            <a:avLst/>
          </a:prstGeom>
          <a:noFill/>
        </p:spPr>
        <p:txBody>
          <a:bodyPr wrap="none" rtlCol="0">
            <a:spAutoFit/>
          </a:bodyPr>
          <a:lstStyle/>
          <a:p>
            <a:r>
              <a:rPr lang="tr-TR" sz="3200" dirty="0" smtClean="0">
                <a:solidFill>
                  <a:srgbClr val="FF0000"/>
                </a:solidFill>
                <a:latin typeface="Comic Sans MS" pitchFamily="66" charset="0"/>
              </a:rPr>
              <a:t>X-ışını Özellikleri</a:t>
            </a:r>
            <a:endParaRPr lang="tr-TR" sz="3200" dirty="0">
              <a:solidFill>
                <a:srgbClr val="FF0000"/>
              </a:solidFill>
              <a:latin typeface="Comic Sans MS" pitchFamily="66" charset="0"/>
            </a:endParaRPr>
          </a:p>
        </p:txBody>
      </p:sp>
    </p:spTree>
    <p:extLst>
      <p:ext uri="{BB962C8B-B14F-4D97-AF65-F5344CB8AC3E}">
        <p14:creationId xmlns:p14="http://schemas.microsoft.com/office/powerpoint/2010/main" val="40728878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sz="2400" dirty="0" err="1">
                <a:latin typeface="Comic Sans MS" pitchFamily="66" charset="0"/>
              </a:rPr>
              <a:t>Canlı</a:t>
            </a:r>
            <a:r>
              <a:rPr lang="en-US" sz="2400" dirty="0">
                <a:latin typeface="Comic Sans MS" pitchFamily="66" charset="0"/>
              </a:rPr>
              <a:t> </a:t>
            </a:r>
            <a:r>
              <a:rPr lang="en-US" sz="2400" dirty="0" err="1">
                <a:latin typeface="Comic Sans MS" pitchFamily="66" charset="0"/>
              </a:rPr>
              <a:t>hücrelerde</a:t>
            </a:r>
            <a:r>
              <a:rPr lang="en-US" sz="2400" dirty="0">
                <a:latin typeface="Comic Sans MS" pitchFamily="66" charset="0"/>
              </a:rPr>
              <a:t> </a:t>
            </a:r>
            <a:r>
              <a:rPr lang="en-US" sz="2400" dirty="0" err="1">
                <a:latin typeface="Comic Sans MS" pitchFamily="66" charset="0"/>
              </a:rPr>
              <a:t>biyolojik</a:t>
            </a:r>
            <a:r>
              <a:rPr lang="en-US" sz="2400" dirty="0">
                <a:latin typeface="Comic Sans MS" pitchFamily="66" charset="0"/>
              </a:rPr>
              <a:t> </a:t>
            </a:r>
            <a:r>
              <a:rPr lang="en-US" sz="2400" dirty="0" err="1">
                <a:latin typeface="Comic Sans MS" pitchFamily="66" charset="0"/>
              </a:rPr>
              <a:t>etkilere</a:t>
            </a:r>
            <a:r>
              <a:rPr lang="en-US" sz="2400" dirty="0">
                <a:latin typeface="Comic Sans MS" pitchFamily="66" charset="0"/>
              </a:rPr>
              <a:t> </a:t>
            </a:r>
            <a:r>
              <a:rPr lang="en-US" sz="2400" dirty="0" err="1">
                <a:latin typeface="Comic Sans MS" pitchFamily="66" charset="0"/>
              </a:rPr>
              <a:t>sahip</a:t>
            </a:r>
            <a:r>
              <a:rPr lang="en-US" sz="2400" dirty="0">
                <a:latin typeface="Comic Sans MS" pitchFamily="66" charset="0"/>
              </a:rPr>
              <a:t> </a:t>
            </a:r>
            <a:r>
              <a:rPr lang="en-US" sz="2400" dirty="0" err="1">
                <a:latin typeface="Comic Sans MS" pitchFamily="66" charset="0"/>
              </a:rPr>
              <a:t>olup</a:t>
            </a:r>
            <a:r>
              <a:rPr lang="en-US" sz="2400" dirty="0">
                <a:latin typeface="Comic Sans MS" pitchFamily="66" charset="0"/>
              </a:rPr>
              <a:t> </a:t>
            </a:r>
            <a:r>
              <a:rPr lang="en-US" sz="2400" dirty="0" err="1">
                <a:latin typeface="Comic Sans MS" pitchFamily="66" charset="0"/>
              </a:rPr>
              <a:t>kromozom</a:t>
            </a:r>
            <a:r>
              <a:rPr lang="en-US" sz="2400" dirty="0">
                <a:latin typeface="Comic Sans MS" pitchFamily="66" charset="0"/>
              </a:rPr>
              <a:t> </a:t>
            </a:r>
            <a:r>
              <a:rPr lang="en-US" sz="2400" dirty="0" err="1">
                <a:latin typeface="Comic Sans MS" pitchFamily="66" charset="0"/>
              </a:rPr>
              <a:t>yapısında</a:t>
            </a:r>
            <a:r>
              <a:rPr lang="en-US" sz="2400" dirty="0">
                <a:latin typeface="Comic Sans MS" pitchFamily="66" charset="0"/>
              </a:rPr>
              <a:t> </a:t>
            </a:r>
            <a:r>
              <a:rPr lang="en-US" sz="2400" dirty="0" err="1">
                <a:latin typeface="Comic Sans MS" pitchFamily="66" charset="0"/>
              </a:rPr>
              <a:t>değişikliklere</a:t>
            </a:r>
            <a:r>
              <a:rPr lang="en-US" sz="2400" dirty="0">
                <a:latin typeface="Comic Sans MS" pitchFamily="66" charset="0"/>
              </a:rPr>
              <a:t> </a:t>
            </a:r>
            <a:r>
              <a:rPr lang="en-US" sz="2400" dirty="0" err="1">
                <a:latin typeface="Comic Sans MS" pitchFamily="66" charset="0"/>
              </a:rPr>
              <a:t>neden</a:t>
            </a:r>
            <a:r>
              <a:rPr lang="en-US" sz="2400" dirty="0">
                <a:latin typeface="Comic Sans MS" pitchFamily="66" charset="0"/>
              </a:rPr>
              <a:t> </a:t>
            </a:r>
            <a:r>
              <a:rPr lang="en-US" sz="2400" dirty="0" err="1">
                <a:latin typeface="Comic Sans MS" pitchFamily="66" charset="0"/>
              </a:rPr>
              <a:t>olabilirler</a:t>
            </a:r>
            <a:r>
              <a:rPr lang="en-US" sz="2400" dirty="0">
                <a:latin typeface="Comic Sans MS" pitchFamily="66" charset="0"/>
              </a:rPr>
              <a:t>.</a:t>
            </a:r>
            <a:br>
              <a:rPr lang="en-US" sz="2400" dirty="0">
                <a:latin typeface="Comic Sans MS" pitchFamily="66" charset="0"/>
              </a:rPr>
            </a:br>
            <a:endParaRPr lang="en-US" sz="2400" dirty="0">
              <a:latin typeface="Comic Sans MS" pitchFamily="66" charset="0"/>
            </a:endParaRPr>
          </a:p>
          <a:p>
            <a:r>
              <a:rPr lang="en-US" sz="2400" dirty="0" err="1">
                <a:latin typeface="Comic Sans MS" pitchFamily="66" charset="0"/>
              </a:rPr>
              <a:t>Maddeden</a:t>
            </a:r>
            <a:r>
              <a:rPr lang="en-US" sz="2400" dirty="0">
                <a:latin typeface="Comic Sans MS" pitchFamily="66" charset="0"/>
              </a:rPr>
              <a:t> </a:t>
            </a:r>
            <a:r>
              <a:rPr lang="en-US" sz="2400" dirty="0" err="1">
                <a:latin typeface="Comic Sans MS" pitchFamily="66" charset="0"/>
              </a:rPr>
              <a:t>geçişleri</a:t>
            </a:r>
            <a:r>
              <a:rPr lang="en-US" sz="2400" dirty="0">
                <a:latin typeface="Comic Sans MS" pitchFamily="66" charset="0"/>
              </a:rPr>
              <a:t> </a:t>
            </a:r>
            <a:r>
              <a:rPr lang="en-US" sz="2400" dirty="0" err="1">
                <a:latin typeface="Comic Sans MS" pitchFamily="66" charset="0"/>
              </a:rPr>
              <a:t>sırasında</a:t>
            </a:r>
            <a:r>
              <a:rPr lang="en-US" sz="2400" dirty="0">
                <a:latin typeface="Comic Sans MS" pitchFamily="66" charset="0"/>
              </a:rPr>
              <a:t> </a:t>
            </a:r>
            <a:r>
              <a:rPr lang="en-US" sz="2400" dirty="0" err="1">
                <a:latin typeface="Comic Sans MS" pitchFamily="66" charset="0"/>
              </a:rPr>
              <a:t>enerjileri</a:t>
            </a:r>
            <a:r>
              <a:rPr lang="en-US" sz="2400" dirty="0">
                <a:latin typeface="Comic Sans MS" pitchFamily="66" charset="0"/>
              </a:rPr>
              <a:t> </a:t>
            </a:r>
            <a:r>
              <a:rPr lang="en-US" sz="2400" dirty="0" err="1">
                <a:latin typeface="Comic Sans MS" pitchFamily="66" charset="0"/>
              </a:rPr>
              <a:t>ile</a:t>
            </a:r>
            <a:r>
              <a:rPr lang="en-US" sz="2400" dirty="0">
                <a:latin typeface="Comic Sans MS" pitchFamily="66" charset="0"/>
              </a:rPr>
              <a:t> </a:t>
            </a:r>
            <a:r>
              <a:rPr lang="en-US" sz="2400" dirty="0" err="1">
                <a:latin typeface="Comic Sans MS" pitchFamily="66" charset="0"/>
              </a:rPr>
              <a:t>ters</a:t>
            </a:r>
            <a:r>
              <a:rPr lang="en-US" sz="2400" dirty="0">
                <a:latin typeface="Comic Sans MS" pitchFamily="66" charset="0"/>
              </a:rPr>
              <a:t>, </a:t>
            </a:r>
            <a:r>
              <a:rPr lang="en-US" sz="2400" dirty="0" err="1">
                <a:latin typeface="Comic Sans MS" pitchFamily="66" charset="0"/>
              </a:rPr>
              <a:t>maddenin</a:t>
            </a:r>
            <a:r>
              <a:rPr lang="en-US" sz="2400" dirty="0">
                <a:latin typeface="Comic Sans MS" pitchFamily="66" charset="0"/>
              </a:rPr>
              <a:t> </a:t>
            </a:r>
            <a:r>
              <a:rPr lang="en-US" sz="2400" dirty="0" err="1">
                <a:latin typeface="Comic Sans MS" pitchFamily="66" charset="0"/>
              </a:rPr>
              <a:t>yoğunluğu</a:t>
            </a:r>
            <a:r>
              <a:rPr lang="en-US" sz="2400" dirty="0">
                <a:latin typeface="Comic Sans MS" pitchFamily="66" charset="0"/>
              </a:rPr>
              <a:t> </a:t>
            </a:r>
            <a:r>
              <a:rPr lang="en-US" sz="2400" dirty="0" err="1">
                <a:latin typeface="Comic Sans MS" pitchFamily="66" charset="0"/>
              </a:rPr>
              <a:t>ile</a:t>
            </a:r>
            <a:r>
              <a:rPr lang="en-US" sz="2400" dirty="0">
                <a:latin typeface="Comic Sans MS" pitchFamily="66" charset="0"/>
              </a:rPr>
              <a:t> </a:t>
            </a:r>
            <a:r>
              <a:rPr lang="en-US" sz="2400" dirty="0" err="1">
                <a:latin typeface="Comic Sans MS" pitchFamily="66" charset="0"/>
              </a:rPr>
              <a:t>doğru</a:t>
            </a:r>
            <a:r>
              <a:rPr lang="en-US" sz="2400" dirty="0">
                <a:latin typeface="Comic Sans MS" pitchFamily="66" charset="0"/>
              </a:rPr>
              <a:t> </a:t>
            </a:r>
            <a:r>
              <a:rPr lang="en-US" sz="2400" dirty="0" err="1">
                <a:latin typeface="Comic Sans MS" pitchFamily="66" charset="0"/>
              </a:rPr>
              <a:t>orantılı</a:t>
            </a:r>
            <a:r>
              <a:rPr lang="en-US" sz="2400" dirty="0">
                <a:latin typeface="Comic Sans MS" pitchFamily="66" charset="0"/>
              </a:rPr>
              <a:t> </a:t>
            </a:r>
            <a:r>
              <a:rPr lang="en-US" sz="2400" dirty="0" err="1">
                <a:latin typeface="Comic Sans MS" pitchFamily="66" charset="0"/>
              </a:rPr>
              <a:t>olarak</a:t>
            </a:r>
            <a:r>
              <a:rPr lang="en-US" sz="2400" dirty="0">
                <a:latin typeface="Comic Sans MS" pitchFamily="66" charset="0"/>
              </a:rPr>
              <a:t> </a:t>
            </a:r>
            <a:r>
              <a:rPr lang="en-US" sz="2400" dirty="0" err="1">
                <a:latin typeface="Comic Sans MS" pitchFamily="66" charset="0"/>
              </a:rPr>
              <a:t>absorbe</a:t>
            </a:r>
            <a:r>
              <a:rPr lang="en-US" sz="2400" dirty="0">
                <a:latin typeface="Comic Sans MS" pitchFamily="66" charset="0"/>
              </a:rPr>
              <a:t> </a:t>
            </a:r>
            <a:r>
              <a:rPr lang="en-US" sz="2400" dirty="0" err="1">
                <a:latin typeface="Comic Sans MS" pitchFamily="66" charset="0"/>
              </a:rPr>
              <a:t>olurlar</a:t>
            </a:r>
            <a:r>
              <a:rPr lang="en-US" sz="2400" dirty="0" smtClean="0">
                <a:latin typeface="Comic Sans MS" pitchFamily="66" charset="0"/>
              </a:rPr>
              <a:t>.</a:t>
            </a:r>
            <a:endParaRPr lang="tr-TR" sz="2400" dirty="0" smtClean="0">
              <a:latin typeface="Comic Sans MS" pitchFamily="66" charset="0"/>
            </a:endParaRPr>
          </a:p>
          <a:p>
            <a:endParaRPr lang="tr-TR" sz="2400" dirty="0" smtClean="0">
              <a:latin typeface="Comic Sans MS" pitchFamily="66" charset="0"/>
            </a:endParaRPr>
          </a:p>
          <a:p>
            <a:r>
              <a:rPr lang="en-US" sz="2400" dirty="0" smtClean="0">
                <a:latin typeface="Comic Sans MS" pitchFamily="66" charset="0"/>
              </a:rPr>
              <a:t>X-</a:t>
            </a:r>
            <a:r>
              <a:rPr lang="en-US" sz="2400" dirty="0" err="1" smtClean="0">
                <a:latin typeface="Comic Sans MS" pitchFamily="66" charset="0"/>
              </a:rPr>
              <a:t>ışınları</a:t>
            </a:r>
            <a:r>
              <a:rPr lang="en-US" sz="2400" dirty="0" smtClean="0">
                <a:latin typeface="Comic Sans MS" pitchFamily="66" charset="0"/>
              </a:rPr>
              <a:t> </a:t>
            </a:r>
            <a:r>
              <a:rPr lang="en-US" sz="2400" dirty="0" err="1" smtClean="0">
                <a:latin typeface="Comic Sans MS" pitchFamily="66" charset="0"/>
              </a:rPr>
              <a:t>çok</a:t>
            </a:r>
            <a:r>
              <a:rPr lang="en-US" sz="2400" dirty="0" smtClean="0">
                <a:latin typeface="Comic Sans MS" pitchFamily="66" charset="0"/>
              </a:rPr>
              <a:t> </a:t>
            </a:r>
            <a:r>
              <a:rPr lang="en-US" sz="2400" dirty="0" err="1" smtClean="0">
                <a:latin typeface="Comic Sans MS" pitchFamily="66" charset="0"/>
              </a:rPr>
              <a:t>giricidirler</a:t>
            </a:r>
            <a:r>
              <a:rPr lang="en-US" sz="2400" dirty="0" smtClean="0">
                <a:latin typeface="Comic Sans MS" pitchFamily="66" charset="0"/>
              </a:rPr>
              <a:t>.</a:t>
            </a:r>
            <a:endParaRPr lang="tr-TR" sz="2400" dirty="0" smtClean="0">
              <a:latin typeface="Comic Sans MS" pitchFamily="66" charset="0"/>
            </a:endParaRPr>
          </a:p>
          <a:p>
            <a:endParaRPr lang="en-US" sz="2400" dirty="0" smtClean="0">
              <a:latin typeface="Comic Sans MS" pitchFamily="66" charset="0"/>
            </a:endParaRPr>
          </a:p>
          <a:p>
            <a:r>
              <a:rPr lang="en-US" sz="2400" dirty="0" err="1" smtClean="0">
                <a:latin typeface="Comic Sans MS" pitchFamily="66" charset="0"/>
              </a:rPr>
              <a:t>Çelik</a:t>
            </a:r>
            <a:r>
              <a:rPr lang="en-US" sz="2400" dirty="0" smtClean="0">
                <a:latin typeface="Comic Sans MS" pitchFamily="66" charset="0"/>
              </a:rPr>
              <a:t> </a:t>
            </a:r>
            <a:r>
              <a:rPr lang="en-US" sz="2400" dirty="0" err="1" smtClean="0">
                <a:latin typeface="Comic Sans MS" pitchFamily="66" charset="0"/>
              </a:rPr>
              <a:t>ve</a:t>
            </a:r>
            <a:r>
              <a:rPr lang="en-US" sz="2400" dirty="0" smtClean="0">
                <a:latin typeface="Comic Sans MS" pitchFamily="66" charset="0"/>
              </a:rPr>
              <a:t> </a:t>
            </a:r>
            <a:r>
              <a:rPr lang="en-US" sz="2400" dirty="0" err="1" smtClean="0">
                <a:latin typeface="Comic Sans MS" pitchFamily="66" charset="0"/>
              </a:rPr>
              <a:t>kurşun</a:t>
            </a:r>
            <a:r>
              <a:rPr lang="en-US" sz="2400" dirty="0" smtClean="0">
                <a:latin typeface="Comic Sans MS" pitchFamily="66" charset="0"/>
              </a:rPr>
              <a:t> </a:t>
            </a:r>
            <a:r>
              <a:rPr lang="en-US" sz="2400" dirty="0" err="1" smtClean="0">
                <a:latin typeface="Comic Sans MS" pitchFamily="66" charset="0"/>
              </a:rPr>
              <a:t>gibi</a:t>
            </a:r>
            <a:r>
              <a:rPr lang="en-US" sz="2400" dirty="0" smtClean="0">
                <a:latin typeface="Comic Sans MS" pitchFamily="66" charset="0"/>
              </a:rPr>
              <a:t> </a:t>
            </a:r>
            <a:r>
              <a:rPr lang="en-US" sz="2400" dirty="0" err="1" smtClean="0">
                <a:latin typeface="Comic Sans MS" pitchFamily="66" charset="0"/>
              </a:rPr>
              <a:t>ağır</a:t>
            </a:r>
            <a:r>
              <a:rPr lang="en-US" sz="2400" dirty="0" smtClean="0">
                <a:latin typeface="Comic Sans MS" pitchFamily="66" charset="0"/>
              </a:rPr>
              <a:t> </a:t>
            </a:r>
            <a:r>
              <a:rPr lang="en-US" sz="2400" dirty="0" err="1" smtClean="0">
                <a:latin typeface="Comic Sans MS" pitchFamily="66" charset="0"/>
              </a:rPr>
              <a:t>atomları</a:t>
            </a:r>
            <a:r>
              <a:rPr lang="en-US" sz="2400" dirty="0" smtClean="0">
                <a:latin typeface="Comic Sans MS" pitchFamily="66" charset="0"/>
              </a:rPr>
              <a:t> </a:t>
            </a:r>
            <a:r>
              <a:rPr lang="en-US" sz="2400" dirty="0" err="1" smtClean="0">
                <a:latin typeface="Comic Sans MS" pitchFamily="66" charset="0"/>
              </a:rPr>
              <a:t>ve</a:t>
            </a:r>
            <a:r>
              <a:rPr lang="en-US" sz="2400" dirty="0" smtClean="0">
                <a:latin typeface="Comic Sans MS" pitchFamily="66" charset="0"/>
              </a:rPr>
              <a:t> </a:t>
            </a:r>
            <a:r>
              <a:rPr lang="en-US" sz="2400" dirty="0" err="1" smtClean="0">
                <a:latin typeface="Comic Sans MS" pitchFamily="66" charset="0"/>
              </a:rPr>
              <a:t>molekülleri</a:t>
            </a:r>
            <a:r>
              <a:rPr lang="en-US" sz="2400" dirty="0" smtClean="0">
                <a:latin typeface="Comic Sans MS" pitchFamily="66" charset="0"/>
              </a:rPr>
              <a:t> </a:t>
            </a:r>
            <a:r>
              <a:rPr lang="en-US" sz="2400" dirty="0" err="1" smtClean="0">
                <a:latin typeface="Comic Sans MS" pitchFamily="66" charset="0"/>
              </a:rPr>
              <a:t>olan</a:t>
            </a:r>
            <a:r>
              <a:rPr lang="en-US" sz="2400" dirty="0" smtClean="0">
                <a:latin typeface="Comic Sans MS" pitchFamily="66" charset="0"/>
              </a:rPr>
              <a:t> </a:t>
            </a:r>
            <a:r>
              <a:rPr lang="en-US" sz="2400" dirty="0" err="1" smtClean="0">
                <a:latin typeface="Comic Sans MS" pitchFamily="66" charset="0"/>
              </a:rPr>
              <a:t>malzemeler</a:t>
            </a:r>
            <a:r>
              <a:rPr lang="en-US" sz="2400" dirty="0" smtClean="0">
                <a:latin typeface="Comic Sans MS" pitchFamily="66" charset="0"/>
              </a:rPr>
              <a:t> x-</a:t>
            </a:r>
            <a:r>
              <a:rPr lang="en-US" sz="2400" dirty="0" err="1" smtClean="0">
                <a:latin typeface="Comic Sans MS" pitchFamily="66" charset="0"/>
              </a:rPr>
              <a:t>ışını</a:t>
            </a:r>
            <a:r>
              <a:rPr lang="en-US" sz="2400" dirty="0" smtClean="0">
                <a:latin typeface="Comic Sans MS" pitchFamily="66" charset="0"/>
              </a:rPr>
              <a:t> </a:t>
            </a:r>
            <a:r>
              <a:rPr lang="en-US" sz="2400" dirty="0" err="1" smtClean="0">
                <a:latin typeface="Comic Sans MS" pitchFamily="66" charset="0"/>
              </a:rPr>
              <a:t>radyasyonu</a:t>
            </a:r>
            <a:r>
              <a:rPr lang="en-US" sz="2400" dirty="0" smtClean="0">
                <a:latin typeface="Comic Sans MS" pitchFamily="66" charset="0"/>
              </a:rPr>
              <a:t> </a:t>
            </a:r>
            <a:r>
              <a:rPr lang="en-US" sz="2400" dirty="0" err="1" smtClean="0">
                <a:latin typeface="Comic Sans MS" pitchFamily="66" charset="0"/>
              </a:rPr>
              <a:t>için</a:t>
            </a:r>
            <a:r>
              <a:rPr lang="en-US" sz="2400" dirty="0" smtClean="0">
                <a:latin typeface="Comic Sans MS" pitchFamily="66" charset="0"/>
              </a:rPr>
              <a:t> en </a:t>
            </a:r>
            <a:r>
              <a:rPr lang="en-US" sz="2400" dirty="0" err="1" smtClean="0">
                <a:latin typeface="Comic Sans MS" pitchFamily="66" charset="0"/>
              </a:rPr>
              <a:t>etkin</a:t>
            </a:r>
            <a:r>
              <a:rPr lang="en-US" sz="2400" dirty="0" smtClean="0">
                <a:latin typeface="Comic Sans MS" pitchFamily="66" charset="0"/>
              </a:rPr>
              <a:t> </a:t>
            </a:r>
            <a:r>
              <a:rPr lang="en-US" sz="2400" dirty="0" err="1" smtClean="0">
                <a:latin typeface="Comic Sans MS" pitchFamily="66" charset="0"/>
              </a:rPr>
              <a:t>zırhlamayı</a:t>
            </a:r>
            <a:r>
              <a:rPr lang="en-US" sz="2400" dirty="0" smtClean="0">
                <a:latin typeface="Comic Sans MS" pitchFamily="66" charset="0"/>
              </a:rPr>
              <a:t> </a:t>
            </a:r>
            <a:r>
              <a:rPr lang="en-US" sz="2400" dirty="0" err="1" smtClean="0">
                <a:latin typeface="Comic Sans MS" pitchFamily="66" charset="0"/>
              </a:rPr>
              <a:t>sağlar</a:t>
            </a:r>
            <a:r>
              <a:rPr lang="en-US" sz="2400" dirty="0" smtClean="0"/>
              <a:t>.</a:t>
            </a:r>
          </a:p>
          <a:p>
            <a:endParaRPr lang="tr-TR" sz="2400" dirty="0" smtClean="0">
              <a:latin typeface="Comic Sans MS" pitchFamily="66" charset="0"/>
            </a:endParaRPr>
          </a:p>
          <a:p>
            <a:pPr marL="109728" indent="0">
              <a:buNone/>
            </a:pPr>
            <a:r>
              <a:rPr lang="en-US" dirty="0"/>
              <a:t/>
            </a:r>
            <a:br>
              <a:rPr lang="en-US" dirty="0"/>
            </a:br>
            <a:endParaRPr lang="en-US" dirty="0"/>
          </a:p>
        </p:txBody>
      </p:sp>
      <p:sp>
        <p:nvSpPr>
          <p:cNvPr id="4" name="3 Metin kutusu"/>
          <p:cNvSpPr txBox="1"/>
          <p:nvPr/>
        </p:nvSpPr>
        <p:spPr>
          <a:xfrm>
            <a:off x="1187624" y="476672"/>
            <a:ext cx="4608512" cy="646331"/>
          </a:xfrm>
          <a:prstGeom prst="rect">
            <a:avLst/>
          </a:prstGeom>
          <a:noFill/>
        </p:spPr>
        <p:txBody>
          <a:bodyPr wrap="square" rtlCol="0">
            <a:spAutoFit/>
          </a:bodyPr>
          <a:lstStyle/>
          <a:p>
            <a:r>
              <a:rPr lang="tr-TR" dirty="0" smtClean="0">
                <a:solidFill>
                  <a:srgbClr val="FF0000"/>
                </a:solidFill>
                <a:latin typeface="Comic Sans MS" pitchFamily="66" charset="0"/>
              </a:rPr>
              <a:t>X-ışını Özellikleri</a:t>
            </a:r>
          </a:p>
          <a:p>
            <a:endParaRPr lang="tr-TR" dirty="0"/>
          </a:p>
        </p:txBody>
      </p:sp>
    </p:spTree>
    <p:extLst>
      <p:ext uri="{BB962C8B-B14F-4D97-AF65-F5344CB8AC3E}">
        <p14:creationId xmlns:p14="http://schemas.microsoft.com/office/powerpoint/2010/main" val="2873794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704</Words>
  <Application>Microsoft Office PowerPoint</Application>
  <PresentationFormat>Ekran Gösterisi (4:3)</PresentationFormat>
  <Paragraphs>78</Paragraphs>
  <Slides>15</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Comic Sans MS</vt:lpstr>
      <vt:lpstr>Times New Roman</vt:lpstr>
      <vt:lpstr>Wingdings</vt:lpstr>
      <vt:lpstr>Wingdings 2</vt:lpstr>
      <vt:lpstr>Ofis Teması</vt:lpstr>
      <vt:lpstr>Radyoterapi ve Radyasyon Onkolojisi</vt:lpstr>
      <vt:lpstr>Radyasyon</vt:lpstr>
      <vt:lpstr>Radyasyon</vt:lpstr>
      <vt:lpstr>PowerPoint Sunusu</vt:lpstr>
      <vt:lpstr>TEDAVİDE KULLANILAN RADYASYON TÜRLERİ</vt:lpstr>
      <vt:lpstr>GAMA IŞINLARI (γ)</vt:lpstr>
      <vt:lpstr>X IŞINI Nedir??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Radyoterapi ve Radyasyon Onkolojisi</dc:title>
  <dc:creator>DR.SUMERYA</dc:creator>
  <cp:lastModifiedBy>user</cp:lastModifiedBy>
  <cp:revision>7</cp:revision>
  <dcterms:created xsi:type="dcterms:W3CDTF">2020-05-15T20:42:04Z</dcterms:created>
  <dcterms:modified xsi:type="dcterms:W3CDTF">2020-05-21T11:12:45Z</dcterms:modified>
</cp:coreProperties>
</file>