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64" r:id="rId2"/>
    <p:sldId id="290" r:id="rId3"/>
    <p:sldId id="280" r:id="rId4"/>
    <p:sldId id="283" r:id="rId5"/>
    <p:sldId id="292" r:id="rId6"/>
    <p:sldId id="285" r:id="rId7"/>
    <p:sldId id="284" r:id="rId8"/>
    <p:sldId id="291" r:id="rId9"/>
    <p:sldId id="286" r:id="rId10"/>
    <p:sldId id="29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8601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423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92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792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075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55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22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684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78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148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78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64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701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77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602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04D5C-6043-4569-9888-3265F751EDC6}" type="datetimeFigureOut">
              <a:rPr lang="hu-HU" smtClean="0"/>
              <a:t>2020. 05. 21.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18071E-11DE-465F-94EB-4D64E252CB7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21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4449" y="5532403"/>
            <a:ext cx="1006818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u-HU" sz="2000" b="1" dirty="0" smtClean="0">
                <a:latin typeface="+mj-lt"/>
              </a:rPr>
              <a:t>A </a:t>
            </a:r>
            <a:r>
              <a:rPr lang="hu-HU" sz="2000" b="1" dirty="0" smtClean="0">
                <a:latin typeface="+mj-lt"/>
              </a:rPr>
              <a:t>„Tembel Tav</a:t>
            </a:r>
            <a:r>
              <a:rPr lang="tr-TR" sz="2000" b="1" dirty="0" smtClean="0">
                <a:latin typeface="+mj-lt"/>
              </a:rPr>
              <a:t>şan </a:t>
            </a:r>
            <a:r>
              <a:rPr lang="hu-HU" sz="2000" b="1" dirty="0" smtClean="0">
                <a:latin typeface="+mj-lt"/>
              </a:rPr>
              <a:t>Masalı</a:t>
            </a:r>
            <a:r>
              <a:rPr lang="hu-HU" sz="2000" b="1" dirty="0" smtClean="0">
                <a:latin typeface="+mj-lt"/>
              </a:rPr>
              <a:t>” című török mese </a:t>
            </a:r>
            <a:r>
              <a:rPr lang="hu-HU" sz="2000" b="1" dirty="0" smtClean="0">
                <a:latin typeface="+mj-lt"/>
              </a:rPr>
              <a:t>fordítása</a:t>
            </a:r>
            <a:r>
              <a:rPr lang="hu-HU" sz="20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tr-TR" sz="2000" dirty="0">
              <a:latin typeface="+mj-lt"/>
            </a:endParaRPr>
          </a:p>
        </p:txBody>
      </p:sp>
      <p:pic>
        <p:nvPicPr>
          <p:cNvPr id="6" name="Picture 5" descr="Wild gray rabbit in a winter wonderland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946" y="321971"/>
            <a:ext cx="4668591" cy="46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4287" y="4713563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75000"/>
                  </a:schemeClr>
                </a:solidFill>
              </a:rPr>
              <a:t>www.freepik.com</a:t>
            </a:r>
            <a:endParaRPr lang="tr-TR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3348" y="2155210"/>
            <a:ext cx="82157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Hayvanların emeği boşa çıkmamış. Kazdıkları kuyudan buz gibi bir su çıkınca, herkes çok sevinmiş. Kana kana içip yıkanmışlar. </a:t>
            </a:r>
            <a:endParaRPr lang="hu-HU" sz="2000" dirty="0" smtClean="0"/>
          </a:p>
          <a:p>
            <a:endParaRPr lang="hu-HU" sz="2000" dirty="0" smtClean="0"/>
          </a:p>
          <a:p>
            <a:pPr algn="just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Nem volt hiábavaló az állatok munkája / erőfeszítése.</a:t>
            </a:r>
          </a:p>
          <a:p>
            <a:pPr algn="just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Mikor a kiásott kútból jéghideg víz tört elő, mindenki nagyon boldog volt. Nagy kortyokban itták a vizet és mosakodtak.</a:t>
            </a:r>
            <a:endParaRPr lang="hu-HU" sz="2000" dirty="0" smtClean="0"/>
          </a:p>
          <a:p>
            <a:r>
              <a:rPr lang="hu-HU" sz="2000" dirty="0"/>
              <a:t> 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1007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98941" y="1606570"/>
            <a:ext cx="94255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>
                    <a:lumMod val="65000"/>
                  </a:schemeClr>
                </a:solidFill>
              </a:rPr>
              <a:t>Kuyunun kazılmasına yardım etmeyen tavşana </a:t>
            </a:r>
            <a:r>
              <a:rPr lang="hu-HU" sz="2000" dirty="0"/>
              <a:t>ise su vermemişler. </a:t>
            </a:r>
            <a:endParaRPr lang="hu-HU" sz="2000" dirty="0" smtClean="0"/>
          </a:p>
          <a:p>
            <a:endParaRPr lang="hu-HU" sz="2000" dirty="0" smtClean="0"/>
          </a:p>
          <a:p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</a:rPr>
              <a:t>A nyúlnak, aki nem segített a kút kiásásában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, nem adtak vizet.</a:t>
            </a:r>
          </a:p>
          <a:p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u-HU" sz="2000" dirty="0">
                <a:solidFill>
                  <a:schemeClr val="bg2">
                    <a:lumMod val="50000"/>
                  </a:schemeClr>
                </a:solidFill>
              </a:rPr>
              <a:t>k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iás valamit (ige)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 kiás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ás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(főnév)</a:t>
            </a:r>
          </a:p>
          <a:p>
            <a:r>
              <a:rPr lang="hu-HU" sz="2000" dirty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v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ki segít vkinek vmiben</a:t>
            </a:r>
          </a:p>
          <a:p>
            <a:endParaRPr lang="hu-HU" sz="20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hu-HU" sz="3000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-ban, -ben ragot csak a főnévhez kapcsolhatunk, főnévi igenévhez (mint a törökben) nem!!</a:t>
            </a:r>
          </a:p>
          <a:p>
            <a:endParaRPr lang="hu-HU" sz="2000" dirty="0">
              <a:solidFill>
                <a:schemeClr val="bg2">
                  <a:lumMod val="50000"/>
                </a:schemeClr>
              </a:solidFill>
              <a:sym typeface="Wingdings" panose="05000000000000000000" pitchFamily="2" charset="2"/>
            </a:endParaRPr>
          </a:p>
          <a:p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A nyúl nem segített a kút</a:t>
            </a:r>
            <a:r>
              <a:rPr lang="hu-HU" sz="2000" u="sng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 kiásásában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endParaRPr lang="hu-HU" sz="2000" dirty="0" smtClean="0">
              <a:solidFill>
                <a:schemeClr val="bg1">
                  <a:lumMod val="65000"/>
                </a:schemeClr>
              </a:solidFill>
              <a:sym typeface="Wingdings" panose="05000000000000000000" pitchFamily="2" charset="2"/>
            </a:endParaRPr>
          </a:p>
          <a:p>
            <a:endParaRPr lang="hu-HU" sz="2000" dirty="0" smtClean="0"/>
          </a:p>
          <a:p>
            <a:r>
              <a:rPr lang="hu-HU" sz="2000" dirty="0"/>
              <a:t> 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0179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4449" y="5532403"/>
            <a:ext cx="10068183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u-HU" sz="2000" b="1" dirty="0" smtClean="0">
                <a:latin typeface="+mj-lt"/>
              </a:rPr>
              <a:t>Meséljék el a mesét saját szavaikkal! Mindenki egy mondatot mond, majd odadobja a ladbát valakinek. A következő hallgató így kezdi a mondatát: „Aztán...”</a:t>
            </a:r>
            <a:endParaRPr lang="tr-TR" sz="2000" dirty="0">
              <a:latin typeface="+mj-lt"/>
            </a:endParaRPr>
          </a:p>
        </p:txBody>
      </p:sp>
      <p:pic>
        <p:nvPicPr>
          <p:cNvPr id="1026" name="Picture 2" descr="People business work Free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057" y="785611"/>
            <a:ext cx="4623728" cy="415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74057" y="914295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75000"/>
                  </a:schemeClr>
                </a:solidFill>
              </a:rPr>
              <a:t>www.freepik.com</a:t>
            </a:r>
            <a:endParaRPr lang="tr-TR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83465" y="1524146"/>
            <a:ext cx="8853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dirty="0"/>
              <a:t> </a:t>
            </a:r>
            <a:endParaRPr lang="tr-TR" sz="3000" dirty="0"/>
          </a:p>
          <a:p>
            <a:pPr algn="ctr"/>
            <a:r>
              <a:rPr lang="hu-HU" sz="3000" b="1" dirty="0"/>
              <a:t>Tembel Tavşan Masalı</a:t>
            </a:r>
            <a:endParaRPr lang="tr-TR" sz="3000" dirty="0"/>
          </a:p>
          <a:p>
            <a:pPr algn="ctr"/>
            <a:endParaRPr lang="hu-HU" sz="3000" dirty="0"/>
          </a:p>
          <a:p>
            <a:pPr algn="ctr"/>
            <a:endParaRPr lang="hu-HU" sz="3000" dirty="0"/>
          </a:p>
          <a:p>
            <a:pPr algn="ctr"/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A lusta nyúl meséje</a:t>
            </a:r>
          </a:p>
          <a:p>
            <a:pPr algn="ctr"/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A lusta nyuszi meséje</a:t>
            </a:r>
          </a:p>
          <a:p>
            <a:pPr algn="ctr"/>
            <a:r>
              <a:rPr lang="hu-HU" sz="3000" dirty="0" smtClean="0">
                <a:solidFill>
                  <a:schemeClr val="bg2">
                    <a:lumMod val="50000"/>
                  </a:schemeClr>
                </a:solidFill>
              </a:rPr>
              <a:t>A lusta tapsifüles meséje</a:t>
            </a:r>
            <a:r>
              <a:rPr lang="hu-HU" sz="3000" dirty="0"/>
              <a:t> </a:t>
            </a:r>
            <a:endParaRPr lang="tr-TR" sz="3000" dirty="0"/>
          </a:p>
          <a:p>
            <a:pPr algn="ctr"/>
            <a:endParaRPr lang="tr-TR" sz="3000" dirty="0"/>
          </a:p>
        </p:txBody>
      </p:sp>
      <p:sp>
        <p:nvSpPr>
          <p:cNvPr id="2" name="Rectangle 1"/>
          <p:cNvSpPr/>
          <p:nvPr/>
        </p:nvSpPr>
        <p:spPr>
          <a:xfrm>
            <a:off x="4582926" y="6353294"/>
            <a:ext cx="3701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hu-H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török szöveg forrása: img.eba.gov.tr</a:t>
            </a:r>
            <a:endParaRPr lang="tr-TR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42812" y="2335515"/>
            <a:ext cx="76474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Bir zamanlar ormanda korkunç bir kuraklık başlamış. Yaz gelip geçtiği halde, tek bir damla bile yağmur yağmamış.</a:t>
            </a:r>
            <a:endParaRPr lang="tr-TR" sz="2000" dirty="0"/>
          </a:p>
          <a:p>
            <a:pPr algn="just"/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Egyszer volt, hol nem volt, volt egyszer egy erdő, ahol félelmetes szárazság kezdődött.</a:t>
            </a:r>
          </a:p>
          <a:p>
            <a:pPr algn="just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A nyár el is múlt, de egy csepp víz, annyi nem esett.</a:t>
            </a:r>
            <a:endParaRPr lang="tr-TR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hu-HU" sz="2000" dirty="0"/>
              <a:t> 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377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4" b="-5285"/>
          <a:stretch/>
        </p:blipFill>
        <p:spPr>
          <a:xfrm>
            <a:off x="-128789" y="1"/>
            <a:ext cx="12531773" cy="7411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8947" y="347729"/>
            <a:ext cx="58727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dirty="0" smtClean="0">
                <a:latin typeface="Freestyle Script" panose="030804020302050B0404" pitchFamily="66" charset="0"/>
              </a:rPr>
              <a:t>Ez egy vízcsepp.</a:t>
            </a:r>
            <a:endParaRPr lang="tr-TR" sz="8000" dirty="0"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72863" y="2222696"/>
            <a:ext cx="7920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/>
              <a:t> </a:t>
            </a:r>
            <a:endParaRPr lang="tr-TR" sz="2000" dirty="0"/>
          </a:p>
          <a:p>
            <a:r>
              <a:rPr lang="hu-HU" sz="2000" dirty="0"/>
              <a:t>Susuzluk hayvanların canına </a:t>
            </a:r>
            <a:r>
              <a:rPr lang="hu-HU" sz="2000" dirty="0">
                <a:solidFill>
                  <a:schemeClr val="bg1">
                    <a:lumMod val="75000"/>
                  </a:schemeClr>
                </a:solidFill>
              </a:rPr>
              <a:t>tak edince</a:t>
            </a:r>
            <a:r>
              <a:rPr lang="hu-HU" sz="2000" dirty="0"/>
              <a:t>, bu duruma bir çare bulmak için toplanmışlar</a:t>
            </a:r>
            <a:r>
              <a:rPr lang="hu-HU" sz="2000" dirty="0" smtClean="0"/>
              <a:t>.</a:t>
            </a:r>
          </a:p>
          <a:p>
            <a:endParaRPr lang="hu-HU" sz="2000" dirty="0"/>
          </a:p>
          <a:p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</a:rPr>
              <a:t>Mikor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az állatoknak elegük lett a szárazságból, összegyűltek, hogy megoldást talál</a:t>
            </a:r>
            <a:r>
              <a:rPr lang="hu-HU" sz="2000" u="sng" dirty="0" smtClean="0">
                <a:solidFill>
                  <a:schemeClr val="bg2">
                    <a:lumMod val="50000"/>
                  </a:schemeClr>
                </a:solidFill>
              </a:rPr>
              <a:t>janak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erre a helyzetre.</a:t>
            </a:r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072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4796" y="2440725"/>
            <a:ext cx="7744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>
                    <a:lumMod val="75000"/>
                  </a:schemeClr>
                </a:solidFill>
              </a:rPr>
              <a:t>İçlerinden birisinin </a:t>
            </a:r>
            <a:r>
              <a:rPr lang="hu-HU" sz="2000" dirty="0"/>
              <a:t>teklifi üzerine, </a:t>
            </a:r>
            <a:r>
              <a:rPr lang="hu-HU" sz="2000" dirty="0" smtClean="0"/>
              <a:t>bir</a:t>
            </a:r>
            <a:r>
              <a:rPr lang="hu-HU" sz="2000" dirty="0"/>
              <a:t> </a:t>
            </a:r>
            <a:r>
              <a:rPr lang="hu-HU" sz="2000" dirty="0" smtClean="0"/>
              <a:t>kuyu </a:t>
            </a:r>
            <a:r>
              <a:rPr lang="hu-HU" sz="2000" dirty="0"/>
              <a:t>kazmaya karar verip çalışmaya başlamışlar. </a:t>
            </a:r>
            <a:r>
              <a:rPr lang="hu-HU" sz="2000" u="sng" dirty="0"/>
              <a:t>Bütün</a:t>
            </a:r>
            <a:r>
              <a:rPr lang="hu-HU" sz="2000" dirty="0"/>
              <a:t> hayvanlar, </a:t>
            </a:r>
            <a:r>
              <a:rPr lang="hu-HU" sz="2000" dirty="0">
                <a:solidFill>
                  <a:schemeClr val="bg1">
                    <a:lumMod val="75000"/>
                  </a:schemeClr>
                </a:solidFill>
              </a:rPr>
              <a:t>hatta kuşlar bile </a:t>
            </a:r>
            <a:r>
              <a:rPr lang="hu-HU" sz="2000" dirty="0"/>
              <a:t>gece gündüz çalışıyormuş. </a:t>
            </a:r>
            <a:endParaRPr lang="tr-TR" sz="2000" dirty="0"/>
          </a:p>
          <a:p>
            <a:pPr algn="just"/>
            <a:endParaRPr lang="hu-H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</a:rPr>
              <a:t>Valamelyikük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tanácsára úgy döntöttek, hogy fúrnak egy kutat, és el is kezdtek dolgozni. </a:t>
            </a:r>
            <a:r>
              <a:rPr lang="hu-HU" sz="2000" u="sng" dirty="0" smtClean="0">
                <a:solidFill>
                  <a:schemeClr val="bg2">
                    <a:lumMod val="50000"/>
                  </a:schemeClr>
                </a:solidFill>
              </a:rPr>
              <a:t>Az összes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állat, </a:t>
            </a:r>
            <a:r>
              <a:rPr lang="hu-HU" sz="2000" dirty="0" smtClean="0">
                <a:solidFill>
                  <a:schemeClr val="bg1">
                    <a:lumMod val="75000"/>
                  </a:schemeClr>
                </a:solidFill>
              </a:rPr>
              <a:t>még a madarak is 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éjjel-nappal dolgoztak.</a:t>
            </a:r>
            <a:endParaRPr lang="hu-HU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hu-H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69713" y="2567334"/>
            <a:ext cx="8216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2000" dirty="0">
              <a:solidFill>
                <a:schemeClr val="bg1"/>
              </a:solidFill>
            </a:endParaRPr>
          </a:p>
          <a:p>
            <a:pPr algn="just"/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and drawn apple fruit illustration Free Vector"/>
          <p:cNvPicPr>
            <a:picLocks noChangeAspect="1" noChangeArrowheads="1"/>
          </p:cNvPicPr>
          <p:nvPr/>
        </p:nvPicPr>
        <p:blipFill rotWithShape="1">
          <a:blip r:embed="rId2"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/>
          <a:stretch/>
        </p:blipFill>
        <p:spPr bwMode="auto">
          <a:xfrm>
            <a:off x="-38638" y="-1"/>
            <a:ext cx="65167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pple pattern background Free Vector"/>
          <p:cNvPicPr>
            <a:picLocks noChangeAspect="1" noChangeArrowheads="1"/>
          </p:cNvPicPr>
          <p:nvPr/>
        </p:nvPicPr>
        <p:blipFill rotWithShape="1">
          <a:blip r:embed="rId3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r="8729"/>
          <a:stretch/>
        </p:blipFill>
        <p:spPr bwMode="auto">
          <a:xfrm>
            <a:off x="6260123" y="-2"/>
            <a:ext cx="593187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38638" y="30885"/>
            <a:ext cx="1203838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hu-HU" sz="4000" b="1" i="1" dirty="0">
                <a:solidFill>
                  <a:schemeClr val="bg1"/>
                </a:solidFill>
                <a:latin typeface="+mj-lt"/>
              </a:rPr>
              <a:t>b</a:t>
            </a:r>
            <a:r>
              <a:rPr lang="hu-HU" sz="4000" b="1" i="1" dirty="0" smtClean="0">
                <a:solidFill>
                  <a:schemeClr val="bg1"/>
                </a:solidFill>
                <a:latin typeface="+mj-lt"/>
              </a:rPr>
              <a:t>ütün</a:t>
            </a:r>
            <a:r>
              <a:rPr lang="hu-HU" sz="4000" b="1" dirty="0" smtClean="0">
                <a:solidFill>
                  <a:schemeClr val="bg1"/>
                </a:solidFill>
                <a:latin typeface="+mj-lt"/>
              </a:rPr>
              <a:t> = egész, összes. </a:t>
            </a:r>
          </a:p>
          <a:p>
            <a:pPr algn="ctr">
              <a:lnSpc>
                <a:spcPct val="107000"/>
              </a:lnSpc>
            </a:pPr>
            <a:r>
              <a:rPr lang="hu-HU" sz="4000" b="1" dirty="0" smtClean="0">
                <a:solidFill>
                  <a:schemeClr val="bg1"/>
                </a:solidFill>
                <a:latin typeface="+mj-lt"/>
              </a:rPr>
              <a:t>Mikor melyiket használjuk?</a:t>
            </a:r>
            <a:endParaRPr lang="tr-T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8062" y="3275220"/>
            <a:ext cx="31470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b="1" dirty="0" smtClean="0">
                <a:solidFill>
                  <a:schemeClr val="bg1"/>
                </a:solidFill>
              </a:rPr>
              <a:t>Ez egy egész alma</a:t>
            </a:r>
            <a:r>
              <a:rPr lang="hu-HU" b="1" dirty="0" smtClean="0">
                <a:solidFill>
                  <a:schemeClr val="bg1"/>
                </a:solidFill>
              </a:rPr>
              <a:t>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4717" y="3266225"/>
            <a:ext cx="344838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500" b="1" dirty="0" smtClean="0">
                <a:solidFill>
                  <a:schemeClr val="bg1"/>
                </a:solidFill>
              </a:rPr>
              <a:t>Az összes alma piros.</a:t>
            </a:r>
            <a:endParaRPr lang="tr-TR" sz="25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595" y="4352438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Ez is piros.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0534" y="4297490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Ez is piros.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93502" y="5657889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Ez is piros.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67" y="6345415"/>
            <a:ext cx="15055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chemeClr val="bg1">
                    <a:lumMod val="85000"/>
                  </a:schemeClr>
                </a:solidFill>
              </a:rPr>
              <a:t>www.freepik.com</a:t>
            </a:r>
            <a:endParaRPr lang="tr-TR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4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3348" y="2155210"/>
            <a:ext cx="79484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/>
              <a:t>Ancak tavşan;</a:t>
            </a:r>
            <a:endParaRPr lang="tr-TR" sz="2000" dirty="0"/>
          </a:p>
          <a:p>
            <a:r>
              <a:rPr lang="hu-HU" sz="2000" dirty="0"/>
              <a:t>"Ben daha çok küçüğüm!" diyerek çalışmak istemiyormuş. Tavşanın böyle nazlanması diğer bütün hayvanları çok kızdırmış.</a:t>
            </a:r>
            <a:endParaRPr lang="tr-TR" sz="2000" dirty="0"/>
          </a:p>
          <a:p>
            <a:pPr algn="just"/>
            <a:endParaRPr lang="hu-HU" sz="2000" dirty="0" smtClean="0"/>
          </a:p>
          <a:p>
            <a:pPr algn="just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Ám a nyúl így szólt:</a:t>
            </a:r>
          </a:p>
          <a:p>
            <a:pPr algn="just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„Én még nagyon kicsi vagyok!” – és nem akart dolgozni.</a:t>
            </a:r>
          </a:p>
          <a:p>
            <a:pPr algn="just"/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A nyúlnak ez a vonakodása </a:t>
            </a:r>
            <a:r>
              <a:rPr lang="hu-HU" sz="2000" u="sng" dirty="0" smtClean="0">
                <a:solidFill>
                  <a:schemeClr val="bg2">
                    <a:lumMod val="50000"/>
                  </a:schemeClr>
                </a:solidFill>
              </a:rPr>
              <a:t>az összes</a:t>
            </a:r>
            <a:r>
              <a:rPr lang="hu-HU" sz="2000" dirty="0" smtClean="0">
                <a:solidFill>
                  <a:schemeClr val="bg2">
                    <a:lumMod val="50000"/>
                  </a:schemeClr>
                </a:solidFill>
              </a:rPr>
              <a:t> többi állatot felbőszítette.</a:t>
            </a:r>
            <a:endParaRPr lang="hu-HU" sz="2000" dirty="0" smtClean="0"/>
          </a:p>
          <a:p>
            <a:r>
              <a:rPr lang="hu-HU" sz="2000" dirty="0"/>
              <a:t> 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862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968</TotalTime>
  <Words>358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Freestyle Script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Bemutatkozás:  3 mondat: 2 igaz, 1 hamis</dc:title>
  <dc:creator>Éva Tóth</dc:creator>
  <cp:lastModifiedBy>Éva Tóth</cp:lastModifiedBy>
  <cp:revision>68</cp:revision>
  <dcterms:created xsi:type="dcterms:W3CDTF">2018-09-21T17:46:23Z</dcterms:created>
  <dcterms:modified xsi:type="dcterms:W3CDTF">2020-05-21T16:27:53Z</dcterms:modified>
</cp:coreProperties>
</file>