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83" r:id="rId2"/>
    <p:sldId id="382" r:id="rId3"/>
    <p:sldId id="384" r:id="rId4"/>
    <p:sldId id="386" r:id="rId5"/>
    <p:sldId id="388" r:id="rId6"/>
    <p:sldId id="389" r:id="rId7"/>
    <p:sldId id="3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94615"/>
  </p:normalViewPr>
  <p:slideViewPr>
    <p:cSldViewPr snapToGrid="0" snapToObjects="1">
      <p:cViewPr varScale="1">
        <p:scale>
          <a:sx n="108" d="100"/>
          <a:sy n="108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E3D92-51E2-47D4-A53D-22B06E681237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89E9-6EEC-4A99-BB43-771894969E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8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4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59"/>
          <p:cNvSpPr>
            <a:spLocks noGrp="1"/>
          </p:cNvSpPr>
          <p:nvPr>
            <p:ph idx="1"/>
          </p:nvPr>
        </p:nvSpPr>
        <p:spPr>
          <a:xfrm>
            <a:off x="203200" y="1239521"/>
            <a:ext cx="3266283" cy="526288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LSD’de t cetvel değeri kullanılır. </a:t>
            </a:r>
          </a:p>
          <a:p>
            <a:r>
              <a:rPr lang="tr-TR" dirty="0" smtClean="0"/>
              <a:t>Varyans analizinde genellikle % 5 ve % 1 cetvel değerine bakılır.</a:t>
            </a:r>
          </a:p>
          <a:p>
            <a:r>
              <a:rPr lang="tr-TR" dirty="0" smtClean="0"/>
              <a:t>Örneğimizde işlemler (bakla hatları) için hesaplanan F değeri % 5 olasılıkla önemli çıktığından önemlilik testi % 5 için yapılır.</a:t>
            </a:r>
            <a:endParaRPr lang="tr-TR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3" b="41459"/>
          <a:stretch/>
        </p:blipFill>
        <p:spPr>
          <a:xfrm>
            <a:off x="3469483" y="89723"/>
            <a:ext cx="8722517" cy="6768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Önemlilik Kontrolü – LSD Testi</a:t>
            </a:r>
            <a:endParaRPr lang="tr-TR" dirty="0"/>
          </a:p>
        </p:txBody>
      </p:sp>
      <p:sp>
        <p:nvSpPr>
          <p:cNvPr id="62" name="Rectangle 61"/>
          <p:cNvSpPr/>
          <p:nvPr/>
        </p:nvSpPr>
        <p:spPr>
          <a:xfrm>
            <a:off x="3718560" y="6431280"/>
            <a:ext cx="538480" cy="19304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Rectangle 62"/>
          <p:cNvSpPr/>
          <p:nvPr/>
        </p:nvSpPr>
        <p:spPr>
          <a:xfrm>
            <a:off x="7505621" y="3413759"/>
            <a:ext cx="650240" cy="192181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Rectangle 63"/>
          <p:cNvSpPr/>
          <p:nvPr/>
        </p:nvSpPr>
        <p:spPr>
          <a:xfrm>
            <a:off x="7505621" y="6431280"/>
            <a:ext cx="650240" cy="182880"/>
          </a:xfrm>
          <a:prstGeom prst="rect">
            <a:avLst/>
          </a:prstGeom>
          <a:solidFill>
            <a:srgbClr val="FFC000">
              <a:alpha val="3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0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471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Önemlilik Kontrolü – LSD Testi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51614" y="1578934"/>
                <a:ext cx="25850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𝐿𝑆𝐷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14" y="1578934"/>
                <a:ext cx="258500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1614" y="2408628"/>
                <a:ext cx="3388043" cy="1104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𝑥𝐻𝐾𝑂</m:t>
                              </m:r>
                            </m:num>
                            <m:den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14" y="2408628"/>
                <a:ext cx="3388043" cy="11046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51614" y="4460240"/>
            <a:ext cx="4819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r=denemenin tekrarlama (blok) sayısı</a:t>
            </a:r>
            <a:endParaRPr lang="tr-T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49337" y="3870860"/>
                <a:ext cx="6780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sz="2400" dirty="0" smtClean="0"/>
                  <a:t>= denemenin varyansı yani hata kareler ortalaması</a:t>
                </a:r>
                <a:endParaRPr lang="tr-TR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37" y="3870860"/>
                <a:ext cx="6780639" cy="461665"/>
              </a:xfrm>
              <a:prstGeom prst="rect">
                <a:avLst/>
              </a:prstGeom>
              <a:blipFill>
                <a:blip r:embed="rId4"/>
                <a:stretch>
                  <a:fillRect l="-270" t="-10526" r="-270" b="-2894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49337" y="5198723"/>
                <a:ext cx="3162212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sub>
                      </m:sSub>
                      <m:r>
                        <a:rPr lang="tr-TR" sz="2400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5.77</m:t>
                              </m:r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=1.96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37" y="5198723"/>
                <a:ext cx="3162212" cy="1183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26000" y="5049620"/>
                <a:ext cx="36170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tr-TR" sz="2400" dirty="0" smtClean="0"/>
                  <a:t> (Hata SD:14; % 5)= 2.145</a:t>
                </a:r>
                <a:endParaRPr lang="tr-TR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0" y="5049620"/>
                <a:ext cx="3617080" cy="461665"/>
              </a:xfrm>
              <a:prstGeom prst="rect">
                <a:avLst/>
              </a:prstGeom>
              <a:blipFill>
                <a:blip r:embed="rId6"/>
                <a:stretch>
                  <a:fillRect l="-169" t="-10526" r="-1518" b="-2894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24174" y="5639565"/>
                <a:ext cx="45245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3200" b="0" i="1" smtClean="0">
                        <a:latin typeface="Cambria Math" panose="02040503050406030204" pitchFamily="18" charset="0"/>
                      </a:rPr>
                      <m:t>𝐿𝑆𝐷</m:t>
                    </m:r>
                    <m:r>
                      <a:rPr lang="tr-TR" sz="3200" b="0" i="1" smtClean="0">
                        <a:latin typeface="Cambria Math" panose="02040503050406030204" pitchFamily="18" charset="0"/>
                      </a:rPr>
                      <m:t>=2.145 </m:t>
                    </m:r>
                    <m:r>
                      <a:rPr lang="tr-TR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sz="3200" dirty="0" smtClean="0"/>
                  <a:t> 1.96 = 4.20</a:t>
                </a:r>
                <a:endParaRPr lang="tr-TR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174" y="5639565"/>
                <a:ext cx="4524508" cy="492443"/>
              </a:xfrm>
              <a:prstGeom prst="rect">
                <a:avLst/>
              </a:prstGeom>
              <a:blipFill>
                <a:blip r:embed="rId7"/>
                <a:stretch>
                  <a:fillRect t="-23457" r="-4447" b="-506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471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Önemlilik Kontrolü – LSD Testi</a:t>
            </a:r>
            <a:endParaRPr lang="tr-TR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26160" y="1513840"/>
            <a:ext cx="10152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26160" y="1532252"/>
            <a:ext cx="176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Bakla Hatları</a:t>
            </a:r>
            <a:endParaRPr lang="tr-T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9440" y="1544969"/>
            <a:ext cx="1678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Ortalamalar</a:t>
            </a:r>
            <a:endParaRPr lang="tr-T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27040" y="1544969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LSD</a:t>
            </a:r>
            <a:endParaRPr lang="tr-T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122160" y="1529114"/>
            <a:ext cx="711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Fark</a:t>
            </a:r>
            <a:endParaRPr lang="tr-T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73708" y="1544969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Gruplar</a:t>
            </a:r>
            <a:endParaRPr lang="tr-TR" sz="2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026160" y="2006634"/>
            <a:ext cx="10152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26160" y="2113280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1</a:t>
            </a:r>
            <a:endParaRPr lang="tr-T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026159" y="2486710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5</a:t>
            </a:r>
            <a:endParaRPr lang="tr-T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26160" y="2872275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4</a:t>
            </a:r>
            <a:endParaRPr lang="tr-TR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6158" y="3250529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2</a:t>
            </a:r>
            <a:endParaRPr lang="tr-T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26156" y="3628783"/>
            <a:ext cx="1434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Eresen-87</a:t>
            </a:r>
            <a:endParaRPr lang="tr-T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026155" y="4012015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3</a:t>
            </a:r>
            <a:endParaRPr lang="tr-T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26160" y="4395247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6</a:t>
            </a:r>
            <a:endParaRPr lang="tr-T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26154" y="4778479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7</a:t>
            </a:r>
            <a:endParaRPr lang="tr-TR" sz="24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020000" y="5369594"/>
            <a:ext cx="10152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89444" y="211327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11.8</a:t>
            </a:r>
            <a:endParaRPr lang="tr-T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089443" y="248441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11.7</a:t>
            </a:r>
            <a:endParaRPr lang="tr-T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9444" y="2821886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11.5</a:t>
            </a:r>
            <a:endParaRPr lang="tr-T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089444" y="319687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10.3</a:t>
            </a:r>
            <a:endParaRPr lang="tr-T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44934" y="354877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8.2</a:t>
            </a:r>
            <a:endParaRPr lang="tr-TR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244935" y="3923757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7.4</a:t>
            </a:r>
            <a:endParaRPr lang="tr-TR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44933" y="428215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6.8</a:t>
            </a:r>
            <a:endParaRPr lang="tr-TR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44935" y="465713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4.1</a:t>
            </a:r>
            <a:endParaRPr lang="tr-TR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85362" y="211327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4.2</a:t>
            </a:r>
            <a:endParaRPr lang="tr-TR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485362" y="248854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4.2</a:t>
            </a:r>
            <a:endParaRPr lang="tr-TR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485362" y="281950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4.2</a:t>
            </a:r>
            <a:endParaRPr lang="tr-TR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485361" y="319477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4.2</a:t>
            </a:r>
            <a:endParaRPr lang="tr-TR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485361" y="355035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4.2</a:t>
            </a:r>
            <a:endParaRPr lang="tr-TR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122160" y="211327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7.6</a:t>
            </a:r>
            <a:endParaRPr lang="tr-TR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122160" y="248357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7.5</a:t>
            </a:r>
            <a:endParaRPr lang="tr-TR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122160" y="2819507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7.3</a:t>
            </a:r>
            <a:endParaRPr lang="tr-TR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122160" y="316473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6.1</a:t>
            </a:r>
            <a:endParaRPr lang="tr-TR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122160" y="355035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4.0</a:t>
            </a:r>
            <a:endParaRPr lang="tr-TR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73708" y="202190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90118" y="2414512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83868" y="2784780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tr-T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00278" y="317057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tr-TR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202065" y="3547653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54465" y="389288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506865" y="42683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505850" y="4657133"/>
            <a:ext cx="48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78484" y="2252739"/>
            <a:ext cx="0" cy="1671018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85444" y="2942976"/>
            <a:ext cx="0" cy="1299871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541604" y="3333940"/>
            <a:ext cx="0" cy="1228757"/>
          </a:xfrm>
          <a:prstGeom prst="line">
            <a:avLst/>
          </a:prstGeom>
          <a:ln w="476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18084" y="3780868"/>
            <a:ext cx="0" cy="1228757"/>
          </a:xfrm>
          <a:prstGeom prst="line">
            <a:avLst/>
          </a:prstGeom>
          <a:ln w="4762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0000" y="5579768"/>
            <a:ext cx="1015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En büyük ortalamadan (11.8) LSD değeri (4.2) çıkarıldığında 7.6 değeri elde edilir. Bu bize bitkide bakla sayısı bakımından 11.8-7.6 adet arasında kalan tüm değerlerin birbirleri ile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istatistiksel olarak farksız </a:t>
            </a:r>
            <a:r>
              <a:rPr lang="tr-TR" sz="2000" dirty="0" smtClean="0"/>
              <a:t>olduğunu gösterir.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7437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Önemlilik Kontrolü – DUNCAN Testi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6644" y="2797013"/>
                <a:ext cx="320626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tr-T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tr-T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;%</m:t>
                          </m:r>
                        </m:e>
                      </m:d>
                      <m:r>
                        <a:rPr lang="tr-T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tr-T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44" y="2797013"/>
                <a:ext cx="320626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12467" y="2525883"/>
                <a:ext cx="5608458" cy="10028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tr-T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tr-T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tr-T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tr-T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tr-T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rad>
                  </m:oMath>
                </a14:m>
                <a:r>
                  <a:rPr lang="tr-TR" sz="3200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𝐻𝐾𝑂</m:t>
                            </m:r>
                          </m:num>
                          <m:den>
                            <m:r>
                              <a:rPr lang="tr-T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  <m:r>
                          <a:rPr lang="tr-T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rad>
                    <m:rad>
                      <m:radPr>
                        <m:degHide m:val="on"/>
                        <m:ctrlPr>
                          <a:rPr lang="tr-T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5.77</m:t>
                            </m:r>
                          </m:num>
                          <m:den>
                            <m:r>
                              <a:rPr lang="tr-T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tr-T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=1.38</m:t>
                    </m:r>
                  </m:oMath>
                </a14:m>
                <a:endParaRPr lang="tr-TR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467" y="2525883"/>
                <a:ext cx="5608458" cy="1002839"/>
              </a:xfrm>
              <a:prstGeom prst="rect">
                <a:avLst/>
              </a:prstGeom>
              <a:blipFill>
                <a:blip r:embed="rId3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3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4" t="9185" b="62036"/>
          <a:stretch/>
        </p:blipFill>
        <p:spPr>
          <a:xfrm>
            <a:off x="2921000" y="104012"/>
            <a:ext cx="9226204" cy="54675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88762413"/>
                  </p:ext>
                </p:extLst>
              </p:nvPr>
            </p:nvGraphicFramePr>
            <p:xfrm>
              <a:off x="1289716" y="5536252"/>
              <a:ext cx="10059608" cy="1188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84007">
                      <a:extLst>
                        <a:ext uri="{9D8B030D-6E8A-4147-A177-3AD203B41FA5}">
                          <a16:colId xmlns:a16="http://schemas.microsoft.com/office/drawing/2014/main" val="3422272009"/>
                        </a:ext>
                      </a:extLst>
                    </a:gridCol>
                    <a:gridCol w="1127760">
                      <a:extLst>
                        <a:ext uri="{9D8B030D-6E8A-4147-A177-3AD203B41FA5}">
                          <a16:colId xmlns:a16="http://schemas.microsoft.com/office/drawing/2014/main" val="1381340115"/>
                        </a:ext>
                      </a:extLst>
                    </a:gridCol>
                    <a:gridCol w="1158240">
                      <a:extLst>
                        <a:ext uri="{9D8B030D-6E8A-4147-A177-3AD203B41FA5}">
                          <a16:colId xmlns:a16="http://schemas.microsoft.com/office/drawing/2014/main" val="2302071877"/>
                        </a:ext>
                      </a:extLst>
                    </a:gridCol>
                    <a:gridCol w="1178560">
                      <a:extLst>
                        <a:ext uri="{9D8B030D-6E8A-4147-A177-3AD203B41FA5}">
                          <a16:colId xmlns:a16="http://schemas.microsoft.com/office/drawing/2014/main" val="2397623396"/>
                        </a:ext>
                      </a:extLst>
                    </a:gridCol>
                    <a:gridCol w="1209040">
                      <a:extLst>
                        <a:ext uri="{9D8B030D-6E8A-4147-A177-3AD203B41FA5}">
                          <a16:colId xmlns:a16="http://schemas.microsoft.com/office/drawing/2014/main" val="3839939489"/>
                        </a:ext>
                      </a:extLst>
                    </a:gridCol>
                    <a:gridCol w="1097280">
                      <a:extLst>
                        <a:ext uri="{9D8B030D-6E8A-4147-A177-3AD203B41FA5}">
                          <a16:colId xmlns:a16="http://schemas.microsoft.com/office/drawing/2014/main" val="4237512339"/>
                        </a:ext>
                      </a:extLst>
                    </a:gridCol>
                    <a:gridCol w="1107440">
                      <a:extLst>
                        <a:ext uri="{9D8B030D-6E8A-4147-A177-3AD203B41FA5}">
                          <a16:colId xmlns:a16="http://schemas.microsoft.com/office/drawing/2014/main" val="1551783959"/>
                        </a:ext>
                      </a:extLst>
                    </a:gridCol>
                    <a:gridCol w="1097281">
                      <a:extLst>
                        <a:ext uri="{9D8B030D-6E8A-4147-A177-3AD203B41FA5}">
                          <a16:colId xmlns:a16="http://schemas.microsoft.com/office/drawing/2014/main" val="31499554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Q</a:t>
                          </a:r>
                          <a:r>
                            <a:rPr lang="el-GR" sz="2000" baseline="-25000" dirty="0" smtClean="0"/>
                            <a:t>α</a:t>
                          </a:r>
                          <a:endParaRPr lang="tr-TR" sz="2000" dirty="0"/>
                        </a:p>
                      </a:txBody>
                      <a:tcPr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2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5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6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7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8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410540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(Hata SD: 14; % 5)</a:t>
                          </a:r>
                          <a:endParaRPr lang="tr-TR" sz="2000" dirty="0"/>
                        </a:p>
                      </a:txBody>
                      <a:tcPr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3.03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3.18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3.27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3.33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3.37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3.40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3.43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660211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tr-TR" sz="2000" dirty="0" smtClean="0"/>
                            <a:t>D=Q</a:t>
                          </a:r>
                          <a:r>
                            <a:rPr lang="el-GR" sz="2000" baseline="-25000" dirty="0" smtClean="0"/>
                            <a:t>α</a:t>
                          </a:r>
                          <a:r>
                            <a:rPr lang="tr-TR" sz="2000" baseline="0" dirty="0" smtClean="0"/>
                            <a:t> x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tr-T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sub>
                              </m:sSub>
                            </m:oMath>
                          </a14:m>
                          <a:endParaRPr lang="tr-TR" sz="2000" dirty="0" smtClean="0"/>
                        </a:p>
                      </a:txBody>
                      <a:tcPr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4.18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4.39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4.51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4.60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4.65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4.69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4.73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658818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88762413"/>
                  </p:ext>
                </p:extLst>
              </p:nvPr>
            </p:nvGraphicFramePr>
            <p:xfrm>
              <a:off x="1289716" y="5536252"/>
              <a:ext cx="10059608" cy="1188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84007">
                      <a:extLst>
                        <a:ext uri="{9D8B030D-6E8A-4147-A177-3AD203B41FA5}">
                          <a16:colId xmlns:a16="http://schemas.microsoft.com/office/drawing/2014/main" val="3422272009"/>
                        </a:ext>
                      </a:extLst>
                    </a:gridCol>
                    <a:gridCol w="1127760">
                      <a:extLst>
                        <a:ext uri="{9D8B030D-6E8A-4147-A177-3AD203B41FA5}">
                          <a16:colId xmlns:a16="http://schemas.microsoft.com/office/drawing/2014/main" val="1381340115"/>
                        </a:ext>
                      </a:extLst>
                    </a:gridCol>
                    <a:gridCol w="1158240">
                      <a:extLst>
                        <a:ext uri="{9D8B030D-6E8A-4147-A177-3AD203B41FA5}">
                          <a16:colId xmlns:a16="http://schemas.microsoft.com/office/drawing/2014/main" val="2302071877"/>
                        </a:ext>
                      </a:extLst>
                    </a:gridCol>
                    <a:gridCol w="1178560">
                      <a:extLst>
                        <a:ext uri="{9D8B030D-6E8A-4147-A177-3AD203B41FA5}">
                          <a16:colId xmlns:a16="http://schemas.microsoft.com/office/drawing/2014/main" val="2397623396"/>
                        </a:ext>
                      </a:extLst>
                    </a:gridCol>
                    <a:gridCol w="1209040">
                      <a:extLst>
                        <a:ext uri="{9D8B030D-6E8A-4147-A177-3AD203B41FA5}">
                          <a16:colId xmlns:a16="http://schemas.microsoft.com/office/drawing/2014/main" val="3839939489"/>
                        </a:ext>
                      </a:extLst>
                    </a:gridCol>
                    <a:gridCol w="1097280">
                      <a:extLst>
                        <a:ext uri="{9D8B030D-6E8A-4147-A177-3AD203B41FA5}">
                          <a16:colId xmlns:a16="http://schemas.microsoft.com/office/drawing/2014/main" val="4237512339"/>
                        </a:ext>
                      </a:extLst>
                    </a:gridCol>
                    <a:gridCol w="1107440">
                      <a:extLst>
                        <a:ext uri="{9D8B030D-6E8A-4147-A177-3AD203B41FA5}">
                          <a16:colId xmlns:a16="http://schemas.microsoft.com/office/drawing/2014/main" val="1551783959"/>
                        </a:ext>
                      </a:extLst>
                    </a:gridCol>
                    <a:gridCol w="1097281">
                      <a:extLst>
                        <a:ext uri="{9D8B030D-6E8A-4147-A177-3AD203B41FA5}">
                          <a16:colId xmlns:a16="http://schemas.microsoft.com/office/drawing/2014/main" val="314995540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Q</a:t>
                          </a:r>
                          <a:r>
                            <a:rPr lang="el-GR" sz="2000" baseline="-25000" dirty="0" smtClean="0"/>
                            <a:t>α</a:t>
                          </a:r>
                          <a:endParaRPr lang="tr-TR" sz="2000" dirty="0"/>
                        </a:p>
                      </a:txBody>
                      <a:tcPr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2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5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6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7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8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4105404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(Hata SD: 14; % 5)</a:t>
                          </a:r>
                          <a:endParaRPr lang="tr-TR" sz="2000" dirty="0"/>
                        </a:p>
                      </a:txBody>
                      <a:tcPr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3.03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3.18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3.27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3.33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3.37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3.40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3.43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6602112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9231" r="-383041" b="-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4.18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4.39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4.51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4.60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4.65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4.69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tr-TR" sz="2000" dirty="0" smtClean="0"/>
                            <a:t>4.73</a:t>
                          </a:r>
                          <a:endParaRPr lang="tr-TR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658818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6024880" y="481965"/>
            <a:ext cx="589280" cy="23368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3169920" y="5018199"/>
            <a:ext cx="355600" cy="203200"/>
          </a:xfrm>
          <a:prstGeom prst="rect">
            <a:avLst/>
          </a:prstGeom>
          <a:solidFill>
            <a:schemeClr val="accent2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3774440" y="1023859"/>
            <a:ext cx="6365240" cy="189626"/>
          </a:xfrm>
          <a:prstGeom prst="rect">
            <a:avLst/>
          </a:prstGeom>
          <a:solidFill>
            <a:schemeClr val="accent2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3774440" y="5018199"/>
            <a:ext cx="6365240" cy="203200"/>
          </a:xfrm>
          <a:prstGeom prst="rect">
            <a:avLst/>
          </a:prstGeom>
          <a:solidFill>
            <a:schemeClr val="accent2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83057"/>
            <a:ext cx="10515600" cy="752475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DUNCAN Testi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2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471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Önemlilik Kontrolü – DUNCAN Testi</a:t>
            </a:r>
            <a:endParaRPr lang="tr-TR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26160" y="1513840"/>
            <a:ext cx="10152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26160" y="1532252"/>
            <a:ext cx="176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Bakla Hatları</a:t>
            </a:r>
            <a:endParaRPr lang="tr-T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9440" y="1544969"/>
            <a:ext cx="1678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Ortalamalar</a:t>
            </a:r>
            <a:endParaRPr lang="tr-T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23092" y="1544969"/>
            <a:ext cx="201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Duncan Değeri</a:t>
            </a:r>
            <a:endParaRPr lang="tr-T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478059" y="1529114"/>
            <a:ext cx="711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Fark</a:t>
            </a:r>
            <a:endParaRPr lang="tr-T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73708" y="1544969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Gruplar</a:t>
            </a:r>
            <a:endParaRPr lang="tr-TR" sz="2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026160" y="2006634"/>
            <a:ext cx="10152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26160" y="2113280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1</a:t>
            </a:r>
            <a:endParaRPr lang="tr-T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026159" y="2486710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5</a:t>
            </a:r>
            <a:endParaRPr lang="tr-T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26160" y="2872275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4</a:t>
            </a:r>
            <a:endParaRPr lang="tr-TR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6158" y="3250529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2</a:t>
            </a:r>
            <a:endParaRPr lang="tr-T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26156" y="3628783"/>
            <a:ext cx="1434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Eresen-87</a:t>
            </a:r>
            <a:endParaRPr lang="tr-T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026155" y="4012015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3</a:t>
            </a:r>
            <a:endParaRPr lang="tr-T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26160" y="4395247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6</a:t>
            </a:r>
            <a:endParaRPr lang="tr-TR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26154" y="4778479"/>
            <a:ext cx="8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Ent 7</a:t>
            </a:r>
            <a:endParaRPr lang="tr-TR" sz="24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020000" y="5369594"/>
            <a:ext cx="10152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89444" y="211327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11.8</a:t>
            </a:r>
            <a:endParaRPr lang="tr-T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089443" y="248441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11.7</a:t>
            </a:r>
            <a:endParaRPr lang="tr-T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9444" y="2821886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11.5</a:t>
            </a:r>
            <a:endParaRPr lang="tr-T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089444" y="319687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10.3</a:t>
            </a:r>
            <a:endParaRPr lang="tr-T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44934" y="354877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8.2</a:t>
            </a:r>
            <a:endParaRPr lang="tr-TR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244935" y="3923757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7.4</a:t>
            </a:r>
            <a:endParaRPr lang="tr-TR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44933" y="428215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6.8</a:t>
            </a:r>
            <a:endParaRPr lang="tr-TR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44935" y="465713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4.1</a:t>
            </a:r>
            <a:endParaRPr lang="tr-TR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85362" y="211327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4.73</a:t>
            </a:r>
            <a:endParaRPr lang="tr-TR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485362" y="2488544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4.69</a:t>
            </a:r>
            <a:endParaRPr lang="tr-TR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485362" y="2819508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4.65</a:t>
            </a:r>
            <a:endParaRPr lang="tr-TR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485361" y="3194773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4.60</a:t>
            </a:r>
            <a:endParaRPr lang="tr-TR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485361" y="355035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4.51</a:t>
            </a:r>
            <a:endParaRPr lang="tr-TR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480784" y="211327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7.07</a:t>
            </a:r>
            <a:endParaRPr lang="tr-TR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480784" y="2483572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7.01</a:t>
            </a:r>
            <a:endParaRPr lang="tr-TR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480784" y="2819507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6.85</a:t>
            </a:r>
            <a:endParaRPr lang="tr-TR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480784" y="316473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5.70</a:t>
            </a:r>
            <a:endParaRPr lang="tr-TR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480784" y="355035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3.69</a:t>
            </a:r>
            <a:endParaRPr lang="tr-TR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73708" y="202190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90118" y="2414512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83868" y="278478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tr-T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00278" y="3170570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tr-TR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202065" y="3547653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78484" y="2252739"/>
            <a:ext cx="0" cy="206735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85444" y="3356141"/>
            <a:ext cx="0" cy="1206556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541604" y="3712194"/>
            <a:ext cx="0" cy="1228757"/>
          </a:xfrm>
          <a:prstGeom prst="line">
            <a:avLst/>
          </a:prstGeom>
          <a:ln w="476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0000" y="5579768"/>
            <a:ext cx="1015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LSD daha çok iki işlemi birbiri ile kıyaslamak için kullanılırken, Duncan ikiden fazla işlemi olan ve birbirleri ile kıyaslanması gereken durumlarda tercih edilir. </a:t>
            </a:r>
            <a:endParaRPr lang="tr-TR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9202065" y="392375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352344" y="4320093"/>
            <a:ext cx="478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538038" y="4656012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2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Denemenin Doğruluk Derecesi (% VK)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36674" y="2756077"/>
                <a:ext cx="8967583" cy="12355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𝑉𝐾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𝐶𝑉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 %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den>
                          </m:f>
                        </m:e>
                      </m:ra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 100= 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𝐻𝐾𝑂</m:t>
                              </m:r>
                            </m:e>
                          </m:rad>
                        </m:num>
                        <m:den>
                          <m:acc>
                            <m:accPr>
                              <m:chr m:val="̅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den>
                      </m:f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100=</m:t>
                      </m:r>
                      <m:f>
                        <m:f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5.77</m:t>
                              </m:r>
                            </m:e>
                          </m:rad>
                        </m:num>
                        <m:den>
                          <m:f>
                            <m:f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215.6</m:t>
                              </m:r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den>
                      </m:f>
                      <m:r>
                        <m:rPr>
                          <m:sty m:val="p"/>
                        </m:rPr>
                        <a:rPr lang="tr-TR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tr-TR" sz="2400">
                          <a:latin typeface="Cambria Math" panose="02040503050406030204" pitchFamily="18" charset="0"/>
                        </a:rPr>
                        <m:t>100=% 26.7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674" y="2756077"/>
                <a:ext cx="8967583" cy="12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4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288</Words>
  <Application>Microsoft Office PowerPoint</Application>
  <PresentationFormat>Widescreen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Önemlilik Kontrolü – LSD Testi</vt:lpstr>
      <vt:lpstr>Önemlilik Kontrolü – LSD Testi</vt:lpstr>
      <vt:lpstr>Önemlilik Kontrolü – LSD Testi</vt:lpstr>
      <vt:lpstr>Önemlilik Kontrolü – DUNCAN Testi</vt:lpstr>
      <vt:lpstr>DUNCAN Testi</vt:lpstr>
      <vt:lpstr>Önemlilik Kontrolü – DUNCAN Testi</vt:lpstr>
      <vt:lpstr>Denemenin Doğruluk Derecesi (% VK)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Tarla Denemelerinin Planlanması ve Değerlendirilmesi</dc:title>
  <dc:creator>Cengiz Sancak</dc:creator>
  <cp:lastModifiedBy>Cengiz.Sancak</cp:lastModifiedBy>
  <cp:revision>136</cp:revision>
  <dcterms:created xsi:type="dcterms:W3CDTF">2017-12-08T08:49:30Z</dcterms:created>
  <dcterms:modified xsi:type="dcterms:W3CDTF">2020-05-23T12:07:17Z</dcterms:modified>
</cp:coreProperties>
</file>