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5" r:id="rId3"/>
    <p:sldId id="258" r:id="rId4"/>
    <p:sldId id="259" r:id="rId5"/>
    <p:sldId id="257" r:id="rId6"/>
    <p:sldId id="260" r:id="rId7"/>
    <p:sldId id="261" r:id="rId8"/>
    <p:sldId id="262" r:id="rId9"/>
    <p:sldId id="263" r:id="rId10"/>
    <p:sldId id="266" r:id="rId11"/>
    <p:sldId id="264"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91B805F-FF0F-4BAA-A3A3-E4F945D687F8}"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80B5C51-60B3-48EF-AA78-DB950F30DBA2}"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35D676B-6E73-4E3B-A9B3-4966DB9B52A5}"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261F3A6-CC5D-4649-8527-DB0C21FDDFD9}" type="datetimeFigureOut">
              <a:rPr lang="en-US" dirty="0"/>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5B6F927C-B73E-4F9D-ADFE-F6E23BD7CEE8}" type="datetimeFigureOut">
              <a:rPr lang="en-US" dirty="0"/>
              <a:t>5/23/2020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5B1FFFF-984A-4EE5-9BF2-EC9310C878F1}" type="datetimeFigureOut">
              <a:rPr lang="en-US" dirty="0"/>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03271C1-B42E-4A60-A25F-0185B888604B}" type="datetimeFigureOut">
              <a:rPr lang="en-US" dirty="0"/>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0416292-3725-4763-8973-4C59F0403D99}" type="datetimeFigureOut">
              <a:rPr lang="en-US" dirty="0"/>
              <a:t>5/23/2020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996D1-8909-469F-911A-4C12C68BF5D9}" type="datetimeFigureOut">
              <a:rPr lang="en-US" dirty="0"/>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16A73BC-5D11-4675-B334-102E1E8C9B50}" type="datetimeFigureOut">
              <a:rPr lang="en-US" dirty="0"/>
              <a:t>5/23/2020</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27B8E45F-652B-4E89-8925-000B0AB8FD98}" type="datetimeFigureOut">
              <a:rPr lang="en-US" dirty="0"/>
              <a:t>5/23/2020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C4A3462A-2D5B-48AF-A3D4-EF8A90A50A80}" type="datetimeFigureOut">
              <a:rPr lang="en-US" dirty="0"/>
              <a:t>5/23/2020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rofedeele.es/actividad/vocabulario/utensilios-cocin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s.dreamstime.com/fotos-de-archivo-objetos-de-la-cocina-fijados-image1329257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interest.es/pin/362962051216230608/"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s-ES" sz="3600" dirty="0" smtClean="0"/>
              <a:t>VOCABULARIO DE COCINA </a:t>
            </a:r>
            <a:br>
              <a:rPr lang="es-ES" sz="3600" dirty="0" smtClean="0"/>
            </a:br>
            <a:r>
              <a:rPr lang="es-ES" sz="3600" dirty="0" smtClean="0"/>
              <a:t>Y ORACIONES SUBORDINADAS TEMPORALES Y DE FINALIDAD.</a:t>
            </a:r>
            <a:endParaRPr lang="tr-TR" sz="3600" dirty="0"/>
          </a:p>
        </p:txBody>
      </p:sp>
    </p:spTree>
    <p:extLst>
      <p:ext uri="{BB962C8B-B14F-4D97-AF65-F5344CB8AC3E}">
        <p14:creationId xmlns:p14="http://schemas.microsoft.com/office/powerpoint/2010/main" val="2271152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s-ES" sz="4800" dirty="0" smtClean="0"/>
              <a:t>ORACIONES  </a:t>
            </a:r>
            <a:br>
              <a:rPr lang="es-ES" sz="4800" dirty="0" smtClean="0"/>
            </a:br>
            <a:r>
              <a:rPr lang="es-ES" sz="4800" dirty="0" smtClean="0"/>
              <a:t>SUBORDINADAS </a:t>
            </a:r>
            <a:br>
              <a:rPr lang="es-ES" sz="4800" dirty="0" smtClean="0"/>
            </a:br>
            <a:r>
              <a:rPr lang="es-ES" sz="4800" dirty="0" smtClean="0"/>
              <a:t>TEMPORALES y DE FINALIDAD.</a:t>
            </a:r>
            <a:endParaRPr lang="tr-TR" sz="4800" dirty="0"/>
          </a:p>
        </p:txBody>
      </p:sp>
    </p:spTree>
    <p:extLst>
      <p:ext uri="{BB962C8B-B14F-4D97-AF65-F5344CB8AC3E}">
        <p14:creationId xmlns:p14="http://schemas.microsoft.com/office/powerpoint/2010/main" val="3914891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2185275950"/>
              </p:ext>
            </p:extLst>
          </p:nvPr>
        </p:nvGraphicFramePr>
        <p:xfrm>
          <a:off x="1874837" y="1005416"/>
          <a:ext cx="8128000" cy="4552424"/>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1034326961"/>
                    </a:ext>
                  </a:extLst>
                </a:gridCol>
                <a:gridCol w="4064000">
                  <a:extLst>
                    <a:ext uri="{9D8B030D-6E8A-4147-A177-3AD203B41FA5}">
                      <a16:colId xmlns:a16="http://schemas.microsoft.com/office/drawing/2014/main" val="892420113"/>
                    </a:ext>
                  </a:extLst>
                </a:gridCol>
              </a:tblGrid>
              <a:tr h="569053">
                <a:tc>
                  <a:txBody>
                    <a:bodyPr/>
                    <a:lstStyle/>
                    <a:p>
                      <a:r>
                        <a:rPr lang="es-ES" u="sng" dirty="0" smtClean="0"/>
                        <a:t>De</a:t>
                      </a:r>
                      <a:r>
                        <a:rPr lang="es-ES" u="sng" baseline="0" dirty="0" smtClean="0"/>
                        <a:t> finalidad</a:t>
                      </a:r>
                      <a:endParaRPr lang="tr-TR" u="sng" dirty="0"/>
                    </a:p>
                  </a:txBody>
                  <a:tcPr/>
                </a:tc>
                <a:tc rowSpan="8">
                  <a:txBody>
                    <a:bodyPr/>
                    <a:lstStyle/>
                    <a:p>
                      <a:r>
                        <a:rPr lang="es-ES" dirty="0" smtClean="0"/>
                        <a:t> </a:t>
                      </a:r>
                    </a:p>
                    <a:p>
                      <a:endParaRPr lang="es-ES" sz="3600" dirty="0" smtClean="0"/>
                    </a:p>
                    <a:p>
                      <a:endParaRPr lang="es-ES" sz="3600" dirty="0" smtClean="0"/>
                    </a:p>
                    <a:p>
                      <a:endParaRPr lang="es-ES" sz="3600" dirty="0" smtClean="0"/>
                    </a:p>
                    <a:p>
                      <a:r>
                        <a:rPr lang="es-ES" sz="3600" dirty="0" smtClean="0"/>
                        <a:t>+ subjuntivo</a:t>
                      </a:r>
                      <a:endParaRPr lang="tr-TR" sz="3600" dirty="0"/>
                    </a:p>
                  </a:txBody>
                  <a:tcPr/>
                </a:tc>
                <a:extLst>
                  <a:ext uri="{0D108BD9-81ED-4DB2-BD59-A6C34878D82A}">
                    <a16:rowId xmlns:a16="http://schemas.microsoft.com/office/drawing/2014/main" val="1212893534"/>
                  </a:ext>
                </a:extLst>
              </a:tr>
              <a:tr h="569053">
                <a:tc>
                  <a:txBody>
                    <a:bodyPr/>
                    <a:lstStyle/>
                    <a:p>
                      <a:r>
                        <a:rPr lang="es-ES" b="1" dirty="0" smtClean="0"/>
                        <a:t>para</a:t>
                      </a:r>
                      <a:r>
                        <a:rPr lang="es-ES" b="1" baseline="0" dirty="0" smtClean="0"/>
                        <a:t> que</a:t>
                      </a:r>
                      <a:endParaRPr lang="tr-TR" b="1" dirty="0"/>
                    </a:p>
                  </a:txBody>
                  <a:tcPr/>
                </a:tc>
                <a:tc vMerge="1">
                  <a:txBody>
                    <a:bodyPr/>
                    <a:lstStyle/>
                    <a:p>
                      <a:endParaRPr lang="tr-TR" dirty="0"/>
                    </a:p>
                  </a:txBody>
                  <a:tcPr/>
                </a:tc>
                <a:extLst>
                  <a:ext uri="{0D108BD9-81ED-4DB2-BD59-A6C34878D82A}">
                    <a16:rowId xmlns:a16="http://schemas.microsoft.com/office/drawing/2014/main" val="2667751479"/>
                  </a:ext>
                </a:extLst>
              </a:tr>
              <a:tr h="569053">
                <a:tc>
                  <a:txBody>
                    <a:bodyPr/>
                    <a:lstStyle/>
                    <a:p>
                      <a:r>
                        <a:rPr lang="es-ES" b="1" u="sng" dirty="0" smtClean="0">
                          <a:solidFill>
                            <a:schemeClr val="bg1"/>
                          </a:solidFill>
                        </a:rPr>
                        <a:t>Temporales</a:t>
                      </a:r>
                      <a:endParaRPr lang="tr-TR" b="1" u="sng" dirty="0">
                        <a:solidFill>
                          <a:schemeClr val="bg1"/>
                        </a:solidFill>
                      </a:endParaRPr>
                    </a:p>
                  </a:txBody>
                  <a:tcPr>
                    <a:solidFill>
                      <a:schemeClr val="accent3"/>
                    </a:solidFill>
                  </a:tcPr>
                </a:tc>
                <a:tc vMerge="1">
                  <a:txBody>
                    <a:bodyPr/>
                    <a:lstStyle/>
                    <a:p>
                      <a:endParaRPr lang="tr-TR" dirty="0"/>
                    </a:p>
                  </a:txBody>
                  <a:tcPr>
                    <a:solidFill>
                      <a:schemeClr val="accent3"/>
                    </a:solidFill>
                  </a:tcPr>
                </a:tc>
                <a:extLst>
                  <a:ext uri="{0D108BD9-81ED-4DB2-BD59-A6C34878D82A}">
                    <a16:rowId xmlns:a16="http://schemas.microsoft.com/office/drawing/2014/main" val="2223334930"/>
                  </a:ext>
                </a:extLst>
              </a:tr>
              <a:tr h="569053">
                <a:tc>
                  <a:txBody>
                    <a:bodyPr/>
                    <a:lstStyle/>
                    <a:p>
                      <a:r>
                        <a:rPr lang="es-ES" b="1" dirty="0" smtClean="0"/>
                        <a:t>cuando</a:t>
                      </a:r>
                      <a:endParaRPr lang="tr-TR" b="1" dirty="0"/>
                    </a:p>
                  </a:txBody>
                  <a:tcPr/>
                </a:tc>
                <a:tc vMerge="1">
                  <a:txBody>
                    <a:bodyPr/>
                    <a:lstStyle/>
                    <a:p>
                      <a:endParaRPr lang="tr-TR" dirty="0"/>
                    </a:p>
                  </a:txBody>
                  <a:tcPr/>
                </a:tc>
                <a:extLst>
                  <a:ext uri="{0D108BD9-81ED-4DB2-BD59-A6C34878D82A}">
                    <a16:rowId xmlns:a16="http://schemas.microsoft.com/office/drawing/2014/main" val="670077159"/>
                  </a:ext>
                </a:extLst>
              </a:tr>
              <a:tr h="569053">
                <a:tc>
                  <a:txBody>
                    <a:bodyPr/>
                    <a:lstStyle/>
                    <a:p>
                      <a:r>
                        <a:rPr lang="es-ES" b="1" dirty="0" smtClean="0"/>
                        <a:t>hasta que </a:t>
                      </a:r>
                      <a:endParaRPr lang="tr-TR" b="1" dirty="0"/>
                    </a:p>
                  </a:txBody>
                  <a:tcPr/>
                </a:tc>
                <a:tc vMerge="1">
                  <a:txBody>
                    <a:bodyPr/>
                    <a:lstStyle/>
                    <a:p>
                      <a:endParaRPr lang="tr-TR" dirty="0"/>
                    </a:p>
                  </a:txBody>
                  <a:tcPr/>
                </a:tc>
                <a:extLst>
                  <a:ext uri="{0D108BD9-81ED-4DB2-BD59-A6C34878D82A}">
                    <a16:rowId xmlns:a16="http://schemas.microsoft.com/office/drawing/2014/main" val="1654598396"/>
                  </a:ext>
                </a:extLst>
              </a:tr>
              <a:tr h="569053">
                <a:tc>
                  <a:txBody>
                    <a:bodyPr/>
                    <a:lstStyle/>
                    <a:p>
                      <a:r>
                        <a:rPr lang="es-ES" b="1" dirty="0" smtClean="0"/>
                        <a:t>en cuanto</a:t>
                      </a:r>
                      <a:endParaRPr lang="tr-TR" b="1" dirty="0"/>
                    </a:p>
                  </a:txBody>
                  <a:tcPr/>
                </a:tc>
                <a:tc vMerge="1">
                  <a:txBody>
                    <a:bodyPr/>
                    <a:lstStyle/>
                    <a:p>
                      <a:endParaRPr lang="tr-TR" dirty="0"/>
                    </a:p>
                  </a:txBody>
                  <a:tcPr/>
                </a:tc>
                <a:extLst>
                  <a:ext uri="{0D108BD9-81ED-4DB2-BD59-A6C34878D82A}">
                    <a16:rowId xmlns:a16="http://schemas.microsoft.com/office/drawing/2014/main" val="2610111169"/>
                  </a:ext>
                </a:extLst>
              </a:tr>
              <a:tr h="569053">
                <a:tc>
                  <a:txBody>
                    <a:bodyPr/>
                    <a:lstStyle/>
                    <a:p>
                      <a:r>
                        <a:rPr lang="es-ES" b="1" dirty="0" smtClean="0"/>
                        <a:t>antes de que</a:t>
                      </a:r>
                      <a:endParaRPr lang="tr-TR" b="1" dirty="0"/>
                    </a:p>
                  </a:txBody>
                  <a:tcPr/>
                </a:tc>
                <a:tc vMerge="1">
                  <a:txBody>
                    <a:bodyPr/>
                    <a:lstStyle/>
                    <a:p>
                      <a:endParaRPr lang="tr-TR" dirty="0"/>
                    </a:p>
                  </a:txBody>
                  <a:tcPr/>
                </a:tc>
                <a:extLst>
                  <a:ext uri="{0D108BD9-81ED-4DB2-BD59-A6C34878D82A}">
                    <a16:rowId xmlns:a16="http://schemas.microsoft.com/office/drawing/2014/main" val="2553018107"/>
                  </a:ext>
                </a:extLst>
              </a:tr>
              <a:tr h="569053">
                <a:tc>
                  <a:txBody>
                    <a:bodyPr/>
                    <a:lstStyle/>
                    <a:p>
                      <a:r>
                        <a:rPr lang="es-ES" b="1" dirty="0" smtClean="0"/>
                        <a:t>después de que</a:t>
                      </a:r>
                      <a:endParaRPr lang="tr-TR" b="1" dirty="0"/>
                    </a:p>
                  </a:txBody>
                  <a:tcPr/>
                </a:tc>
                <a:tc vMerge="1">
                  <a:txBody>
                    <a:bodyPr/>
                    <a:lstStyle/>
                    <a:p>
                      <a:endParaRPr lang="tr-TR" dirty="0"/>
                    </a:p>
                  </a:txBody>
                  <a:tcPr/>
                </a:tc>
                <a:extLst>
                  <a:ext uri="{0D108BD9-81ED-4DB2-BD59-A6C34878D82A}">
                    <a16:rowId xmlns:a16="http://schemas.microsoft.com/office/drawing/2014/main" val="3816827002"/>
                  </a:ext>
                </a:extLst>
              </a:tr>
            </a:tbl>
          </a:graphicData>
        </a:graphic>
      </p:graphicFrame>
    </p:spTree>
    <p:extLst>
      <p:ext uri="{BB962C8B-B14F-4D97-AF65-F5344CB8AC3E}">
        <p14:creationId xmlns:p14="http://schemas.microsoft.com/office/powerpoint/2010/main" val="1308062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5644706"/>
          </a:xfrm>
        </p:spPr>
        <p:txBody>
          <a:bodyPr>
            <a:normAutofit/>
          </a:bodyPr>
          <a:lstStyle/>
          <a:p>
            <a:r>
              <a:rPr lang="es-ES" sz="4000" u="sng" dirty="0" smtClean="0"/>
              <a:t>Cuando</a:t>
            </a:r>
            <a:r>
              <a:rPr lang="es-ES" sz="4000" dirty="0" smtClean="0"/>
              <a:t> el agua </a:t>
            </a:r>
            <a:r>
              <a:rPr lang="es-ES" sz="4000" dirty="0" smtClean="0">
                <a:solidFill>
                  <a:srgbClr val="C00000"/>
                </a:solidFill>
              </a:rPr>
              <a:t>hierva</a:t>
            </a:r>
            <a:r>
              <a:rPr lang="es-ES" sz="4000" dirty="0" smtClean="0"/>
              <a:t>, añade la sal. </a:t>
            </a:r>
            <a:br>
              <a:rPr lang="es-ES" sz="4000" dirty="0" smtClean="0"/>
            </a:br>
            <a:r>
              <a:rPr lang="es-ES" sz="4000" dirty="0" smtClean="0"/>
              <a:t/>
            </a:r>
            <a:br>
              <a:rPr lang="es-ES" sz="4000" dirty="0" smtClean="0"/>
            </a:br>
            <a:r>
              <a:rPr lang="es-ES" sz="4000" dirty="0" smtClean="0"/>
              <a:t>No eches los macarrones </a:t>
            </a:r>
            <a:r>
              <a:rPr lang="es-ES" sz="4000" u="sng" dirty="0" smtClean="0"/>
              <a:t>antes de que </a:t>
            </a:r>
            <a:r>
              <a:rPr lang="es-ES" sz="4000" dirty="0" smtClean="0"/>
              <a:t>el agua</a:t>
            </a:r>
            <a:r>
              <a:rPr lang="es-ES" sz="4000" dirty="0" smtClean="0">
                <a:solidFill>
                  <a:srgbClr val="C00000"/>
                </a:solidFill>
              </a:rPr>
              <a:t> hierva</a:t>
            </a:r>
            <a:r>
              <a:rPr lang="es-ES" sz="4000" dirty="0" smtClean="0"/>
              <a:t>.</a:t>
            </a:r>
            <a:br>
              <a:rPr lang="es-ES" sz="4000" dirty="0" smtClean="0"/>
            </a:br>
            <a:r>
              <a:rPr lang="es-ES" sz="4000" dirty="0" smtClean="0"/>
              <a:t/>
            </a:r>
            <a:br>
              <a:rPr lang="es-ES" sz="4000" dirty="0" smtClean="0"/>
            </a:br>
            <a:r>
              <a:rPr lang="es-ES" sz="4000" u="sng" dirty="0" smtClean="0"/>
              <a:t>Para que </a:t>
            </a:r>
            <a:r>
              <a:rPr lang="es-ES" sz="4000" dirty="0" smtClean="0"/>
              <a:t>los macarrones </a:t>
            </a:r>
            <a:r>
              <a:rPr lang="es-ES" sz="4000" dirty="0" smtClean="0">
                <a:solidFill>
                  <a:srgbClr val="C00000"/>
                </a:solidFill>
              </a:rPr>
              <a:t>no se peguen</a:t>
            </a:r>
            <a:r>
              <a:rPr lang="es-ES" sz="4000" dirty="0" smtClean="0"/>
              <a:t>, pon un poco de aceite en el agua.</a:t>
            </a:r>
            <a:br>
              <a:rPr lang="es-ES" sz="4000" dirty="0" smtClean="0"/>
            </a:br>
            <a:r>
              <a:rPr lang="es-ES" sz="4000" dirty="0"/>
              <a:t/>
            </a:r>
            <a:br>
              <a:rPr lang="es-ES" sz="4000" dirty="0"/>
            </a:br>
            <a:r>
              <a:rPr lang="es-ES" sz="4000" u="sng" dirty="0" smtClean="0"/>
              <a:t>Después de que </a:t>
            </a:r>
            <a:r>
              <a:rPr lang="es-ES" sz="4000" dirty="0" smtClean="0"/>
              <a:t>la pasta </a:t>
            </a:r>
            <a:r>
              <a:rPr lang="es-ES" sz="4000" dirty="0" smtClean="0">
                <a:solidFill>
                  <a:srgbClr val="C00000"/>
                </a:solidFill>
              </a:rPr>
              <a:t>haya hervido </a:t>
            </a:r>
            <a:r>
              <a:rPr lang="es-ES" sz="4000" dirty="0" smtClean="0"/>
              <a:t>durante 8 minutos, escurre el agua.</a:t>
            </a:r>
            <a:endParaRPr lang="tr-TR" sz="4000" dirty="0"/>
          </a:p>
        </p:txBody>
      </p:sp>
    </p:spTree>
    <p:extLst>
      <p:ext uri="{BB962C8B-B14F-4D97-AF65-F5344CB8AC3E}">
        <p14:creationId xmlns:p14="http://schemas.microsoft.com/office/powerpoint/2010/main" val="423690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1"/>
            <a:ext cx="10058400" cy="4873181"/>
          </a:xfrm>
        </p:spPr>
        <p:txBody>
          <a:bodyPr>
            <a:normAutofit fontScale="90000"/>
          </a:bodyPr>
          <a:lstStyle/>
          <a:p>
            <a:r>
              <a:rPr lang="es-ES" u="sng" dirty="0" smtClean="0"/>
              <a:t>Actividad individual</a:t>
            </a:r>
            <a:r>
              <a:rPr lang="es-ES" dirty="0" smtClean="0"/>
              <a:t/>
            </a:r>
            <a:br>
              <a:rPr lang="es-ES" dirty="0" smtClean="0"/>
            </a:br>
            <a:r>
              <a:rPr lang="es-ES" dirty="0"/>
              <a:t/>
            </a:r>
            <a:br>
              <a:rPr lang="es-ES" dirty="0"/>
            </a:br>
            <a:r>
              <a:rPr lang="es-ES" dirty="0" smtClean="0"/>
              <a:t>Escribe un consejo sobre cocina, o sobre la vida, utilizando las subordinadas temporales y finales.</a:t>
            </a:r>
            <a:br>
              <a:rPr lang="es-ES" dirty="0" smtClean="0"/>
            </a:br>
            <a:r>
              <a:rPr lang="es-ES" dirty="0"/>
              <a:t/>
            </a:r>
            <a:br>
              <a:rPr lang="es-ES" dirty="0"/>
            </a:br>
            <a:endParaRPr lang="tr-TR" dirty="0"/>
          </a:p>
        </p:txBody>
      </p:sp>
    </p:spTree>
    <p:extLst>
      <p:ext uri="{BB962C8B-B14F-4D97-AF65-F5344CB8AC3E}">
        <p14:creationId xmlns:p14="http://schemas.microsoft.com/office/powerpoint/2010/main" val="232511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1310" y="357187"/>
            <a:ext cx="10058400" cy="5900737"/>
          </a:xfrm>
        </p:spPr>
        <p:txBody>
          <a:bodyPr>
            <a:normAutofit fontScale="90000"/>
          </a:bodyPr>
          <a:lstStyle/>
          <a:p>
            <a:r>
              <a:rPr lang="es-ES" u="sng" dirty="0" smtClean="0"/>
              <a:t>Actividad en grupo</a:t>
            </a:r>
            <a:r>
              <a:rPr lang="es-ES" dirty="0" smtClean="0"/>
              <a:t/>
            </a:r>
            <a:br>
              <a:rPr lang="es-ES" dirty="0" smtClean="0"/>
            </a:br>
            <a:r>
              <a:rPr lang="es-ES" dirty="0"/>
              <a:t/>
            </a:r>
            <a:br>
              <a:rPr lang="es-ES" dirty="0"/>
            </a:br>
            <a:r>
              <a:rPr lang="es-ES" dirty="0" smtClean="0"/>
              <a:t>Explicad una receta que os guste mucho utilizando el vocabulario, verbos y gramática que hemos visto en clase.</a:t>
            </a:r>
            <a:br>
              <a:rPr lang="es-ES" dirty="0" smtClean="0"/>
            </a:br>
            <a:r>
              <a:rPr lang="es-ES" dirty="0" smtClean="0"/>
              <a:t/>
            </a:r>
            <a:br>
              <a:rPr lang="es-ES" dirty="0" smtClean="0"/>
            </a:br>
            <a:r>
              <a:rPr lang="es-ES" dirty="0" smtClean="0"/>
              <a:t>La presentaréis a los compañeros.</a:t>
            </a:r>
            <a:endParaRPr lang="tr-TR" dirty="0"/>
          </a:p>
        </p:txBody>
      </p:sp>
    </p:spTree>
    <p:extLst>
      <p:ext uri="{BB962C8B-B14F-4D97-AF65-F5344CB8AC3E}">
        <p14:creationId xmlns:p14="http://schemas.microsoft.com/office/powerpoint/2010/main" val="2545314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1273" y="1041845"/>
            <a:ext cx="10058400" cy="4730306"/>
          </a:xfrm>
        </p:spPr>
        <p:txBody>
          <a:bodyPr>
            <a:normAutofit/>
          </a:bodyPr>
          <a:lstStyle/>
          <a:p>
            <a:r>
              <a:rPr lang="es-ES" dirty="0" smtClean="0"/>
              <a:t>Vamos a escuchar </a:t>
            </a:r>
            <a:r>
              <a:rPr lang="es-ES" u="sng" dirty="0" smtClean="0"/>
              <a:t>una canción </a:t>
            </a:r>
            <a:r>
              <a:rPr lang="es-ES" dirty="0" smtClean="0"/>
              <a:t>muy popular para repasar el vocabulario sobre utensilios de cocina</a:t>
            </a:r>
            <a:r>
              <a:rPr lang="es-ES" dirty="0" smtClean="0"/>
              <a:t>.</a:t>
            </a:r>
            <a:br>
              <a:rPr lang="es-ES" dirty="0" smtClean="0"/>
            </a:br>
            <a:r>
              <a:rPr lang="es-ES" dirty="0"/>
              <a:t/>
            </a:r>
            <a:br>
              <a:rPr lang="es-ES" dirty="0"/>
            </a:br>
            <a:r>
              <a:rPr lang="es-ES" dirty="0" smtClean="0"/>
              <a:t>¿Qué </a:t>
            </a:r>
            <a:r>
              <a:rPr lang="es-ES" u="sng" dirty="0" smtClean="0"/>
              <a:t>utensilios</a:t>
            </a:r>
            <a:r>
              <a:rPr lang="es-ES" dirty="0" smtClean="0"/>
              <a:t> identificáis en la canción?</a:t>
            </a:r>
            <a:endParaRPr lang="tr-TR" dirty="0"/>
          </a:p>
        </p:txBody>
      </p:sp>
    </p:spTree>
    <p:extLst>
      <p:ext uri="{BB962C8B-B14F-4D97-AF65-F5344CB8AC3E}">
        <p14:creationId xmlns:p14="http://schemas.microsoft.com/office/powerpoint/2010/main" val="251558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es-ES" sz="6000" dirty="0" smtClean="0"/>
              <a:t>VOCABULARIO DE COCINA </a:t>
            </a:r>
            <a:endParaRPr lang="tr-TR" sz="6000" dirty="0"/>
          </a:p>
        </p:txBody>
      </p:sp>
    </p:spTree>
    <p:extLst>
      <p:ext uri="{BB962C8B-B14F-4D97-AF65-F5344CB8AC3E}">
        <p14:creationId xmlns:p14="http://schemas.microsoft.com/office/powerpoint/2010/main" val="2372930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84185" y="2113407"/>
            <a:ext cx="10058400" cy="1609344"/>
          </a:xfrm>
        </p:spPr>
        <p:txBody>
          <a:bodyPr/>
          <a:lstStyle/>
          <a:p>
            <a:r>
              <a:rPr lang="es-ES" dirty="0" smtClean="0"/>
              <a:t>Utensilios que podemos encontrar en la cocina.</a:t>
            </a:r>
            <a:endParaRPr lang="tr-TR" dirty="0"/>
          </a:p>
        </p:txBody>
      </p:sp>
    </p:spTree>
    <p:extLst>
      <p:ext uri="{BB962C8B-B14F-4D97-AF65-F5344CB8AC3E}">
        <p14:creationId xmlns:p14="http://schemas.microsoft.com/office/powerpoint/2010/main" val="323409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426426" y="0"/>
            <a:ext cx="3881322" cy="6886573"/>
          </a:xfrm>
          <a:prstGeom prst="rect">
            <a:avLst/>
          </a:prstGeom>
        </p:spPr>
      </p:pic>
      <p:sp>
        <p:nvSpPr>
          <p:cNvPr id="5" name="Dikdörtgen 4"/>
          <p:cNvSpPr/>
          <p:nvPr/>
        </p:nvSpPr>
        <p:spPr>
          <a:xfrm>
            <a:off x="5791199" y="5354417"/>
            <a:ext cx="6096000" cy="646331"/>
          </a:xfrm>
          <a:prstGeom prst="rect">
            <a:avLst/>
          </a:prstGeom>
        </p:spPr>
        <p:txBody>
          <a:bodyPr>
            <a:spAutoFit/>
          </a:bodyPr>
          <a:lstStyle/>
          <a:p>
            <a:r>
              <a:rPr lang="tr-TR" dirty="0">
                <a:hlinkClick r:id="rId3"/>
              </a:rPr>
              <a:t>https://www.profedeele.es/actividad/vocabulario/utensilios-cocina/</a:t>
            </a:r>
            <a:endParaRPr lang="tr-TR" dirty="0"/>
          </a:p>
        </p:txBody>
      </p:sp>
    </p:spTree>
    <p:extLst>
      <p:ext uri="{BB962C8B-B14F-4D97-AF65-F5344CB8AC3E}">
        <p14:creationId xmlns:p14="http://schemas.microsoft.com/office/powerpoint/2010/main" val="927547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1"/>
            <a:ext cx="10058400" cy="5030343"/>
          </a:xfrm>
        </p:spPr>
        <p:txBody>
          <a:bodyPr>
            <a:normAutofit/>
          </a:bodyPr>
          <a:lstStyle/>
          <a:p>
            <a:pPr algn="ctr"/>
            <a:r>
              <a:rPr lang="es-ES" dirty="0" smtClean="0"/>
              <a:t>¿Cómo se llaman los siguientes utensilios?</a:t>
            </a:r>
            <a:endParaRPr lang="tr-TR" dirty="0"/>
          </a:p>
        </p:txBody>
      </p:sp>
    </p:spTree>
    <p:extLst>
      <p:ext uri="{BB962C8B-B14F-4D97-AF65-F5344CB8AC3E}">
        <p14:creationId xmlns:p14="http://schemas.microsoft.com/office/powerpoint/2010/main" val="411382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419351" y="0"/>
            <a:ext cx="5986359" cy="6400800"/>
          </a:xfrm>
          <a:prstGeom prst="rect">
            <a:avLst/>
          </a:prstGeom>
        </p:spPr>
      </p:pic>
      <p:sp>
        <p:nvSpPr>
          <p:cNvPr id="5" name="Dikdörtgen 4"/>
          <p:cNvSpPr/>
          <p:nvPr/>
        </p:nvSpPr>
        <p:spPr>
          <a:xfrm>
            <a:off x="6096000" y="5840194"/>
            <a:ext cx="6096000" cy="646331"/>
          </a:xfrm>
          <a:prstGeom prst="rect">
            <a:avLst/>
          </a:prstGeom>
        </p:spPr>
        <p:txBody>
          <a:bodyPr>
            <a:spAutoFit/>
          </a:bodyPr>
          <a:lstStyle/>
          <a:p>
            <a:r>
              <a:rPr lang="tr-TR" dirty="0">
                <a:hlinkClick r:id="rId3"/>
              </a:rPr>
              <a:t>https://es.dreamstime.com/fotos-de-archivo-objetos-de-la-cocina-fijados-image13292573</a:t>
            </a:r>
            <a:endParaRPr lang="tr-TR" dirty="0"/>
          </a:p>
        </p:txBody>
      </p:sp>
    </p:spTree>
    <p:extLst>
      <p:ext uri="{BB962C8B-B14F-4D97-AF65-F5344CB8AC3E}">
        <p14:creationId xmlns:p14="http://schemas.microsoft.com/office/powerpoint/2010/main" val="38957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5661" y="2170557"/>
            <a:ext cx="10058400" cy="1609344"/>
          </a:xfrm>
        </p:spPr>
        <p:txBody>
          <a:bodyPr/>
          <a:lstStyle/>
          <a:p>
            <a:r>
              <a:rPr lang="es-ES" dirty="0" smtClean="0"/>
              <a:t>Verbos para cocinar</a:t>
            </a:r>
            <a:endParaRPr lang="tr-TR" dirty="0"/>
          </a:p>
        </p:txBody>
      </p:sp>
    </p:spTree>
    <p:extLst>
      <p:ext uri="{BB962C8B-B14F-4D97-AF65-F5344CB8AC3E}">
        <p14:creationId xmlns:p14="http://schemas.microsoft.com/office/powerpoint/2010/main" val="1753857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043112" y="261937"/>
            <a:ext cx="5133975" cy="6477000"/>
          </a:xfrm>
          <a:prstGeom prst="rect">
            <a:avLst/>
          </a:prstGeom>
        </p:spPr>
      </p:pic>
      <p:sp>
        <p:nvSpPr>
          <p:cNvPr id="5" name="Dikdörtgen 4"/>
          <p:cNvSpPr/>
          <p:nvPr/>
        </p:nvSpPr>
        <p:spPr>
          <a:xfrm>
            <a:off x="7834312" y="5991910"/>
            <a:ext cx="3538538" cy="646331"/>
          </a:xfrm>
          <a:prstGeom prst="rect">
            <a:avLst/>
          </a:prstGeom>
        </p:spPr>
        <p:txBody>
          <a:bodyPr wrap="square">
            <a:spAutoFit/>
          </a:bodyPr>
          <a:lstStyle/>
          <a:p>
            <a:r>
              <a:rPr lang="tr-TR" dirty="0">
                <a:hlinkClick r:id="rId3"/>
              </a:rPr>
              <a:t>https://www.pinterest.es/pin/362962051216230608/</a:t>
            </a:r>
            <a:endParaRPr lang="tr-TR" dirty="0"/>
          </a:p>
        </p:txBody>
      </p:sp>
    </p:spTree>
    <p:extLst>
      <p:ext uri="{BB962C8B-B14F-4D97-AF65-F5344CB8AC3E}">
        <p14:creationId xmlns:p14="http://schemas.microsoft.com/office/powerpoint/2010/main" val="316680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12046" y="448688"/>
            <a:ext cx="7060468" cy="5918776"/>
          </a:xfrm>
          <a:prstGeom prst="rect">
            <a:avLst/>
          </a:prstGeom>
        </p:spPr>
      </p:pic>
    </p:spTree>
    <p:extLst>
      <p:ext uri="{BB962C8B-B14F-4D97-AF65-F5344CB8AC3E}">
        <p14:creationId xmlns:p14="http://schemas.microsoft.com/office/powerpoint/2010/main" val="1947855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TM03090434[[fn=Tahta Yazı]]</Template>
  <TotalTime>39</TotalTime>
  <Words>86</Words>
  <Application>Microsoft Office PowerPoint</Application>
  <PresentationFormat>Geniş ekran</PresentationFormat>
  <Paragraphs>26</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Bookman Old Style</vt:lpstr>
      <vt:lpstr>Century Gothic</vt:lpstr>
      <vt:lpstr>Wingdings</vt:lpstr>
      <vt:lpstr>Wood Type Yazı Tipi</vt:lpstr>
      <vt:lpstr>VOCABULARIO DE COCINA  Y ORACIONES SUBORDINADAS TEMPORALES Y DE FINALIDAD.</vt:lpstr>
      <vt:lpstr>VOCABULARIO DE COCINA </vt:lpstr>
      <vt:lpstr>Utensilios que podemos encontrar en la cocina.</vt:lpstr>
      <vt:lpstr>PowerPoint Sunusu</vt:lpstr>
      <vt:lpstr>¿Cómo se llaman los siguientes utensilios?</vt:lpstr>
      <vt:lpstr>PowerPoint Sunusu</vt:lpstr>
      <vt:lpstr>Verbos para cocinar</vt:lpstr>
      <vt:lpstr>PowerPoint Sunusu</vt:lpstr>
      <vt:lpstr>PowerPoint Sunusu</vt:lpstr>
      <vt:lpstr>ORACIONES   SUBORDINADAS  TEMPORALES y DE FINALIDAD.</vt:lpstr>
      <vt:lpstr>PowerPoint Sunusu</vt:lpstr>
      <vt:lpstr>Cuando el agua hierva, añade la sal.   No eches los macarrones antes de que el agua hierva.  Para que los macarrones no se peguen, pon un poco de aceite en el agua.  Después de que la pasta haya hervido durante 8 minutos, escurre el agua.</vt:lpstr>
      <vt:lpstr>Actividad individual  Escribe un consejo sobre cocina, o sobre la vida, utilizando las subordinadas temporales y finales.  </vt:lpstr>
      <vt:lpstr>Actividad en grupo  Explicad una receta que os guste mucho utilizando el vocabulario, verbos y gramática que hemos visto en clase.  La presentaréis a los compañeros.</vt:lpstr>
      <vt:lpstr>Vamos a escuchar una canción muy popular para repasar el vocabulario sobre utensilios de cocina.  ¿Qué utensilios identificáis en la canción?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VOCABULARIO DE COCINA  Y ORACIONES SUBORDINADAS TEMPORALES.</dc:title>
  <dc:creator>Windows Kullanıcısı</dc:creator>
  <cp:lastModifiedBy>Windows Kullanıcısı</cp:lastModifiedBy>
  <cp:revision>12</cp:revision>
  <dcterms:created xsi:type="dcterms:W3CDTF">2020-05-22T22:13:43Z</dcterms:created>
  <dcterms:modified xsi:type="dcterms:W3CDTF">2020-05-22T22:55:24Z</dcterms:modified>
</cp:coreProperties>
</file>