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67" r:id="rId3"/>
    <p:sldId id="274" r:id="rId4"/>
    <p:sldId id="275" r:id="rId5"/>
    <p:sldId id="276" r:id="rId6"/>
    <p:sldId id="277" r:id="rId7"/>
    <p:sldId id="278" r:id="rId8"/>
    <p:sldId id="27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43"/>
  </p:normalViewPr>
  <p:slideViewPr>
    <p:cSldViewPr snapToGrid="0" snapToObjects="1">
      <p:cViewPr>
        <p:scale>
          <a:sx n="73" d="100"/>
          <a:sy n="73" d="100"/>
        </p:scale>
        <p:origin x="840" y="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9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9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2D2C-905D-304C-BB9C-E5888628A380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08E6-C127-A34D-9FF3-57A1FA38F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6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Radyasyondan</a:t>
            </a:r>
            <a:r>
              <a:rPr lang="en-US" dirty="0" smtClean="0"/>
              <a:t> </a:t>
            </a:r>
            <a:r>
              <a:rPr lang="en-US" dirty="0" err="1" smtClean="0"/>
              <a:t>Korunma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ANKARA ÜNİVERSİTESİ RADYOLOJİ ANABİLİM DALI</a:t>
            </a:r>
            <a:br>
              <a:rPr lang="en-US" dirty="0" smtClean="0"/>
            </a:br>
            <a:r>
              <a:rPr lang="en-US" dirty="0" smtClean="0"/>
              <a:t>DOÇ.DR. </a:t>
            </a:r>
            <a:r>
              <a:rPr lang="en-US" smtClean="0"/>
              <a:t>EVREN ÜSTÜNER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Radyasyon</a:t>
            </a:r>
            <a:r>
              <a:rPr lang="en-US" dirty="0" smtClean="0"/>
              <a:t> </a:t>
            </a:r>
            <a:r>
              <a:rPr lang="en-US" dirty="0" err="1" smtClean="0"/>
              <a:t>maruziyeti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Gelişmiş</a:t>
            </a:r>
            <a:r>
              <a:rPr lang="en-US" dirty="0" smtClean="0"/>
              <a:t> </a:t>
            </a:r>
            <a:r>
              <a:rPr lang="en-US" dirty="0" err="1" smtClean="0"/>
              <a:t>ülkelerde</a:t>
            </a:r>
            <a:r>
              <a:rPr lang="en-US" dirty="0" smtClean="0"/>
              <a:t> 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radyasyon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prosedürlerinden</a:t>
            </a:r>
            <a:r>
              <a:rPr lang="en-US" dirty="0" smtClean="0"/>
              <a:t> </a:t>
            </a:r>
            <a:r>
              <a:rPr lang="en-US" dirty="0" err="1" smtClean="0"/>
              <a:t>alınmaktadır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2001’de 148 </a:t>
            </a:r>
            <a:r>
              <a:rPr lang="en-US" dirty="0" err="1" smtClean="0"/>
              <a:t>milyon</a:t>
            </a:r>
            <a:r>
              <a:rPr lang="en-US" dirty="0" smtClean="0"/>
              <a:t> </a:t>
            </a:r>
            <a:r>
              <a:rPr lang="en-US" dirty="0" err="1" smtClean="0"/>
              <a:t>radyografik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gerçekleşmiştir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her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vatandaşı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1.9 </a:t>
            </a:r>
            <a:r>
              <a:rPr lang="en-US" dirty="0" err="1" smtClean="0"/>
              <a:t>incelemeye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gelmektedir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BT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girişimsel</a:t>
            </a:r>
            <a:r>
              <a:rPr lang="en-US" dirty="0" smtClean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artmaktadır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BT </a:t>
            </a:r>
            <a:r>
              <a:rPr lang="en-US" dirty="0" err="1" smtClean="0"/>
              <a:t>incelemeler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hasta </a:t>
            </a:r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azaltılması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dikkatli</a:t>
            </a:r>
            <a:r>
              <a:rPr lang="en-US" dirty="0" smtClean="0"/>
              <a:t> </a:t>
            </a:r>
            <a:r>
              <a:rPr lang="en-US" dirty="0" err="1" smtClean="0"/>
              <a:t>istenmeli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özelleştirilmelidir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incelemelerden</a:t>
            </a:r>
            <a:r>
              <a:rPr lang="en-US" dirty="0" smtClean="0"/>
              <a:t> </a:t>
            </a:r>
            <a:r>
              <a:rPr lang="en-US" dirty="0" err="1" smtClean="0"/>
              <a:t>kaçınılmalıdır</a:t>
            </a:r>
            <a:r>
              <a:rPr lang="en-US" dirty="0" smtClean="0"/>
              <a:t>. ,</a:t>
            </a:r>
          </a:p>
          <a:p>
            <a:r>
              <a:rPr lang="en-US" dirty="0" err="1" smtClean="0"/>
              <a:t>Ultrason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MR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tanısal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radyasyondan</a:t>
            </a:r>
            <a:r>
              <a:rPr lang="en-US" dirty="0" smtClean="0"/>
              <a:t> </a:t>
            </a:r>
            <a:r>
              <a:rPr lang="en-US" dirty="0" err="1" smtClean="0"/>
              <a:t>kişiyi</a:t>
            </a:r>
            <a:r>
              <a:rPr lang="en-US" dirty="0" smtClean="0"/>
              <a:t> 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koruma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tıp </a:t>
            </a:r>
            <a:r>
              <a:rPr lang="en-US" dirty="0" err="1" smtClean="0"/>
              <a:t>bilgisine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 </a:t>
            </a:r>
            <a:r>
              <a:rPr lang="en-US" dirty="0" err="1" smtClean="0"/>
              <a:t>endikasyonları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tedavileri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bilmek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kararlar</a:t>
            </a:r>
            <a:r>
              <a:rPr lang="en-US" dirty="0" smtClean="0"/>
              <a:t> </a:t>
            </a:r>
            <a:r>
              <a:rPr lang="en-US" dirty="0" err="1" smtClean="0"/>
              <a:t>almaktan</a:t>
            </a:r>
            <a:r>
              <a:rPr lang="en-US" dirty="0" smtClean="0"/>
              <a:t>  </a:t>
            </a:r>
            <a:r>
              <a:rPr lang="en-US" dirty="0" err="1" smtClean="0"/>
              <a:t>geçmektedir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1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Korunma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önemli</a:t>
            </a:r>
            <a:r>
              <a:rPr lang="en-US" dirty="0" smtClean="0"/>
              <a:t> 3 </a:t>
            </a:r>
            <a:r>
              <a:rPr lang="en-US" dirty="0" err="1" smtClean="0"/>
              <a:t>unsur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Zaman: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en </a:t>
            </a:r>
            <a:r>
              <a:rPr lang="en-US" dirty="0" err="1" smtClean="0"/>
              <a:t>azda</a:t>
            </a:r>
            <a:r>
              <a:rPr lang="en-US" dirty="0" smtClean="0"/>
              <a:t> </a:t>
            </a:r>
            <a:r>
              <a:rPr lang="en-US" dirty="0" err="1" smtClean="0"/>
              <a:t>tutulmalı</a:t>
            </a:r>
            <a:endParaRPr lang="en-US" dirty="0" smtClean="0"/>
          </a:p>
          <a:p>
            <a:r>
              <a:rPr lang="en-US" dirty="0" err="1" smtClean="0"/>
              <a:t>Uzaklık</a:t>
            </a:r>
            <a:r>
              <a:rPr lang="en-US" dirty="0" smtClean="0"/>
              <a:t> :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en </a:t>
            </a:r>
            <a:r>
              <a:rPr lang="en-US" dirty="0" err="1" smtClean="0"/>
              <a:t>uzaktan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Bariyet</a:t>
            </a:r>
            <a:r>
              <a:rPr lang="en-US" dirty="0" smtClean="0"/>
              <a:t> (</a:t>
            </a:r>
            <a:r>
              <a:rPr lang="en-US" dirty="0" err="1" smtClean="0"/>
              <a:t>engel</a:t>
            </a:r>
            <a:r>
              <a:rPr lang="en-US" dirty="0" smtClean="0"/>
              <a:t>, </a:t>
            </a:r>
            <a:r>
              <a:rPr lang="en-US" dirty="0" err="1" smtClean="0"/>
              <a:t>paravan</a:t>
            </a:r>
            <a:r>
              <a:rPr lang="en-US" dirty="0" smtClean="0"/>
              <a:t>, </a:t>
            </a:r>
            <a:r>
              <a:rPr lang="en-US" dirty="0" err="1" smtClean="0"/>
              <a:t>önlük</a:t>
            </a:r>
            <a:r>
              <a:rPr lang="en-US" dirty="0" smtClean="0"/>
              <a:t>, </a:t>
            </a:r>
            <a:r>
              <a:rPr lang="en-US" dirty="0" err="1" smtClean="0"/>
              <a:t>pleksiglas</a:t>
            </a:r>
            <a:r>
              <a:rPr lang="en-US" dirty="0" smtClean="0"/>
              <a:t>, </a:t>
            </a:r>
            <a:r>
              <a:rPr lang="en-US" dirty="0" err="1" smtClean="0"/>
              <a:t>uzaktan</a:t>
            </a:r>
            <a:r>
              <a:rPr lang="en-US" dirty="0" smtClean="0"/>
              <a:t> </a:t>
            </a:r>
            <a:r>
              <a:rPr lang="en-US" dirty="0" err="1" smtClean="0"/>
              <a:t>kumanda</a:t>
            </a:r>
            <a:r>
              <a:rPr lang="en-US" dirty="0" smtClean="0"/>
              <a:t> vs) </a:t>
            </a:r>
          </a:p>
        </p:txBody>
      </p:sp>
    </p:spTree>
    <p:extLst>
      <p:ext uri="{BB962C8B-B14F-4D97-AF65-F5344CB8AC3E}">
        <p14:creationId xmlns:p14="http://schemas.microsoft.com/office/powerpoint/2010/main" val="902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Çekim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tutulmalı</a:t>
            </a:r>
            <a:endParaRPr lang="en-US" dirty="0" smtClean="0"/>
          </a:p>
          <a:p>
            <a:r>
              <a:rPr lang="en-US" dirty="0" err="1" smtClean="0"/>
              <a:t>Floroskopiler</a:t>
            </a:r>
            <a:r>
              <a:rPr lang="en-US" dirty="0" smtClean="0"/>
              <a:t> </a:t>
            </a:r>
            <a:r>
              <a:rPr lang="en-US" dirty="0" err="1" smtClean="0"/>
              <a:t>aralıklı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. </a:t>
            </a:r>
            <a:r>
              <a:rPr lang="en-US" dirty="0" err="1" smtClean="0"/>
              <a:t>Süreler</a:t>
            </a:r>
            <a:r>
              <a:rPr lang="en-US" dirty="0" smtClean="0"/>
              <a:t> </a:t>
            </a:r>
            <a:r>
              <a:rPr lang="en-US" dirty="0" err="1" smtClean="0"/>
              <a:t>aşılırsa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ertelenmesi</a:t>
            </a:r>
            <a:r>
              <a:rPr lang="en-US" dirty="0" smtClean="0"/>
              <a:t> </a:t>
            </a:r>
            <a:r>
              <a:rPr lang="en-US" dirty="0" err="1" smtClean="0"/>
              <a:t>düşünülmeli</a:t>
            </a:r>
            <a:endParaRPr lang="en-US" dirty="0" smtClean="0"/>
          </a:p>
          <a:p>
            <a:r>
              <a:rPr lang="en-US" dirty="0" err="1" smtClean="0"/>
              <a:t>Çekimler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tr-TR" dirty="0" smtClean="0"/>
              <a:t> mümkün ise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bulunulmamalı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0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Uzaklık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Birim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x </a:t>
            </a:r>
            <a:r>
              <a:rPr lang="en-US" dirty="0" err="1" smtClean="0"/>
              <a:t>ışını</a:t>
            </a:r>
            <a:r>
              <a:rPr lang="en-US" dirty="0" smtClean="0"/>
              <a:t> </a:t>
            </a:r>
            <a:r>
              <a:rPr lang="en-US" dirty="0" err="1" smtClean="0"/>
              <a:t>yoğunluğu</a:t>
            </a:r>
            <a:r>
              <a:rPr lang="en-US" dirty="0" smtClean="0"/>
              <a:t> </a:t>
            </a:r>
            <a:r>
              <a:rPr lang="en-US" dirty="0" err="1" smtClean="0"/>
              <a:t>uzaklığın</a:t>
            </a:r>
            <a:r>
              <a:rPr lang="en-US" dirty="0" smtClean="0"/>
              <a:t> </a:t>
            </a:r>
            <a:r>
              <a:rPr lang="en-US" dirty="0" err="1" smtClean="0"/>
              <a:t>karesi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ters</a:t>
            </a:r>
            <a:r>
              <a:rPr lang="en-US" dirty="0" smtClean="0"/>
              <a:t> </a:t>
            </a:r>
            <a:r>
              <a:rPr lang="en-US" dirty="0" err="1" smtClean="0"/>
              <a:t>orantılıdır</a:t>
            </a:r>
            <a:endParaRPr lang="en-US" dirty="0" smtClean="0"/>
          </a:p>
          <a:p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uzaklık</a:t>
            </a:r>
            <a:r>
              <a:rPr lang="en-US" dirty="0" smtClean="0"/>
              <a:t> </a:t>
            </a:r>
            <a:r>
              <a:rPr lang="en-US" dirty="0" err="1" smtClean="0"/>
              <a:t>arttıkça</a:t>
            </a:r>
            <a:r>
              <a:rPr lang="en-US" dirty="0" smtClean="0"/>
              <a:t> %75 </a:t>
            </a:r>
            <a:r>
              <a:rPr lang="en-US" dirty="0" err="1" smtClean="0"/>
              <a:t>oranında</a:t>
            </a:r>
            <a:r>
              <a:rPr lang="en-US" dirty="0" smtClean="0"/>
              <a:t> </a:t>
            </a:r>
            <a:r>
              <a:rPr lang="en-US" dirty="0" err="1" smtClean="0"/>
              <a:t>azalır</a:t>
            </a:r>
            <a:endParaRPr lang="en-US" dirty="0" smtClean="0"/>
          </a:p>
          <a:p>
            <a:r>
              <a:rPr lang="en-US" dirty="0" err="1" smtClean="0"/>
              <a:t>Örn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yakınında</a:t>
            </a:r>
            <a:r>
              <a:rPr lang="en-US" dirty="0" smtClean="0"/>
              <a:t> a </a:t>
            </a:r>
            <a:r>
              <a:rPr lang="en-US" dirty="0" err="1" smtClean="0"/>
              <a:t>birim</a:t>
            </a:r>
            <a:r>
              <a:rPr lang="en-US" dirty="0" smtClean="0"/>
              <a:t> 1 </a:t>
            </a:r>
            <a:r>
              <a:rPr lang="en-US" dirty="0" err="1" smtClean="0"/>
              <a:t>metre</a:t>
            </a:r>
            <a:r>
              <a:rPr lang="en-US" dirty="0" smtClean="0"/>
              <a:t> </a:t>
            </a:r>
            <a:r>
              <a:rPr lang="en-US" dirty="0" err="1" smtClean="0"/>
              <a:t>uzakta</a:t>
            </a:r>
            <a:r>
              <a:rPr lang="en-US" dirty="0" smtClean="0"/>
              <a:t> ¼’de 2 </a:t>
            </a:r>
            <a:r>
              <a:rPr lang="en-US" dirty="0" err="1" smtClean="0"/>
              <a:t>metre</a:t>
            </a:r>
            <a:r>
              <a:rPr lang="en-US" dirty="0" smtClean="0"/>
              <a:t> </a:t>
            </a:r>
            <a:r>
              <a:rPr lang="en-US" dirty="0" err="1" smtClean="0"/>
              <a:t>uzakta</a:t>
            </a:r>
            <a:r>
              <a:rPr lang="en-US" dirty="0" smtClean="0"/>
              <a:t> 1/16’ya </a:t>
            </a:r>
            <a:r>
              <a:rPr lang="en-US" dirty="0" err="1" smtClean="0"/>
              <a:t>düşer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0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Odanın</a:t>
            </a:r>
            <a:r>
              <a:rPr lang="en-US" dirty="0" smtClean="0"/>
              <a:t> </a:t>
            </a:r>
            <a:r>
              <a:rPr lang="en-US" dirty="0" err="1" smtClean="0"/>
              <a:t>kurşunlanması</a:t>
            </a:r>
            <a:r>
              <a:rPr lang="en-US" dirty="0" smtClean="0"/>
              <a:t>, </a:t>
            </a:r>
            <a:r>
              <a:rPr lang="en-US" dirty="0" err="1" smtClean="0"/>
              <a:t>zırhlanması</a:t>
            </a:r>
            <a:r>
              <a:rPr lang="en-US" dirty="0" smtClean="0"/>
              <a:t>, </a:t>
            </a:r>
            <a:r>
              <a:rPr lang="en-US" dirty="0" err="1" smtClean="0"/>
              <a:t>kurşun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vofram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endParaRPr lang="en-US" dirty="0" smtClean="0"/>
          </a:p>
          <a:p>
            <a:r>
              <a:rPr lang="en-US" dirty="0" err="1" smtClean="0"/>
              <a:t>Bariyerler</a:t>
            </a:r>
            <a:r>
              <a:rPr lang="en-US" dirty="0" smtClean="0"/>
              <a:t> </a:t>
            </a:r>
            <a:r>
              <a:rPr lang="en-US" dirty="0" err="1" smtClean="0"/>
              <a:t>önlük</a:t>
            </a:r>
            <a:r>
              <a:rPr lang="tr-TR" dirty="0" smtClean="0"/>
              <a:t> giyilmesi</a:t>
            </a:r>
            <a:endParaRPr lang="en-US" dirty="0" smtClean="0"/>
          </a:p>
          <a:p>
            <a:r>
              <a:rPr lang="en-US" dirty="0" err="1" smtClean="0"/>
              <a:t>Kolimatörler</a:t>
            </a:r>
            <a:endParaRPr lang="en-US" dirty="0" smtClean="0"/>
          </a:p>
          <a:p>
            <a:r>
              <a:rPr lang="en-US" dirty="0" err="1" smtClean="0"/>
              <a:t>Kurşun</a:t>
            </a:r>
            <a:r>
              <a:rPr lang="en-US" dirty="0" smtClean="0"/>
              <a:t> </a:t>
            </a:r>
            <a:r>
              <a:rPr lang="en-US" dirty="0" err="1" smtClean="0"/>
              <a:t>plaklar</a:t>
            </a:r>
            <a:endParaRPr lang="en-US" dirty="0" smtClean="0"/>
          </a:p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maruziyetten</a:t>
            </a:r>
            <a:r>
              <a:rPr lang="en-US" dirty="0" smtClean="0"/>
              <a:t> </a:t>
            </a:r>
            <a:r>
              <a:rPr lang="en-US" dirty="0" err="1" smtClean="0"/>
              <a:t>kaçınılması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9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Dozimetre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Film </a:t>
            </a:r>
            <a:r>
              <a:rPr lang="en-US" dirty="0" err="1" smtClean="0"/>
              <a:t>dozimetre</a:t>
            </a:r>
            <a:r>
              <a:rPr lang="en-US" dirty="0" smtClean="0"/>
              <a:t>: </a:t>
            </a:r>
            <a:r>
              <a:rPr lang="en-US" dirty="0" err="1" smtClean="0"/>
              <a:t>hep</a:t>
            </a:r>
            <a:r>
              <a:rPr lang="en-US" dirty="0" smtClean="0"/>
              <a:t> </a:t>
            </a:r>
            <a:r>
              <a:rPr lang="en-US" dirty="0" err="1" smtClean="0"/>
              <a:t>yanınınzda</a:t>
            </a:r>
            <a:r>
              <a:rPr lang="en-US" dirty="0" smtClean="0"/>
              <a:t> </a:t>
            </a:r>
            <a:r>
              <a:rPr lang="en-US" dirty="0" err="1" smtClean="0"/>
              <a:t>taşımalı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cepte</a:t>
            </a:r>
            <a:r>
              <a:rPr lang="en-US" dirty="0" smtClean="0"/>
              <a:t> </a:t>
            </a:r>
            <a:r>
              <a:rPr lang="en-US" dirty="0" err="1" smtClean="0"/>
              <a:t>yüzü</a:t>
            </a:r>
            <a:r>
              <a:rPr lang="en-US" dirty="0" smtClean="0"/>
              <a:t> </a:t>
            </a:r>
            <a:r>
              <a:rPr lang="en-US" dirty="0" err="1" smtClean="0"/>
              <a:t>dışarıyı</a:t>
            </a:r>
            <a:r>
              <a:rPr lang="en-US" dirty="0" smtClean="0"/>
              <a:t> </a:t>
            </a:r>
            <a:r>
              <a:rPr lang="en-US" dirty="0" err="1" smtClean="0"/>
              <a:t>görecek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tutulmalıdır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Radyasyonlu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çalışanların</a:t>
            </a:r>
            <a:r>
              <a:rPr lang="en-US" dirty="0" smtClean="0"/>
              <a:t> </a:t>
            </a:r>
            <a:r>
              <a:rPr lang="en-US" dirty="0" err="1" smtClean="0"/>
              <a:t>dozlar</a:t>
            </a:r>
            <a:r>
              <a:rPr lang="en-US" dirty="0" smtClean="0"/>
              <a:t> 3 </a:t>
            </a:r>
            <a:r>
              <a:rPr lang="en-US" dirty="0" err="1" smtClean="0"/>
              <a:t>mSV</a:t>
            </a:r>
            <a:r>
              <a:rPr lang="en-US" dirty="0" smtClean="0"/>
              <a:t>/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geçmemelidir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Endikasyonlara</a:t>
            </a:r>
            <a:r>
              <a:rPr lang="en-US" dirty="0" smtClean="0"/>
              <a:t> </a:t>
            </a:r>
            <a:r>
              <a:rPr lang="en-US" dirty="0" err="1" smtClean="0"/>
              <a:t>uyumlu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endParaRPr lang="en-US" dirty="0" smtClean="0"/>
          </a:p>
          <a:p>
            <a:r>
              <a:rPr lang="en-US" dirty="0" err="1" smtClean="0"/>
              <a:t>Gebelere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çocukara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olmakdıkça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endParaRPr lang="en-US" dirty="0" smtClean="0"/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gebe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olmadıkları</a:t>
            </a:r>
            <a:r>
              <a:rPr lang="en-US" dirty="0" smtClean="0"/>
              <a:t> </a:t>
            </a:r>
            <a:r>
              <a:rPr lang="en-US" dirty="0" err="1" smtClean="0"/>
              <a:t>sorgulanmalıdır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Cihaz</a:t>
            </a:r>
            <a:r>
              <a:rPr lang="en-US" dirty="0" smtClean="0"/>
              <a:t> </a:t>
            </a:r>
            <a:r>
              <a:rPr lang="en-US" dirty="0" err="1" smtClean="0"/>
              <a:t>kalitesi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endParaRPr lang="en-US" dirty="0" smtClean="0"/>
          </a:p>
          <a:p>
            <a:r>
              <a:rPr lang="en-US" dirty="0" err="1" smtClean="0"/>
              <a:t>Dozimetre</a:t>
            </a:r>
            <a:r>
              <a:rPr lang="en-US" dirty="0" smtClean="0"/>
              <a:t> </a:t>
            </a:r>
            <a:r>
              <a:rPr lang="en-US" dirty="0" err="1" smtClean="0"/>
              <a:t>ölçümleri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önlük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kontrolleri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çekimlerin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Teknisyenlerin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radyologların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arttırılmalı</a:t>
            </a:r>
            <a:r>
              <a:rPr lang="tr-TR" dirty="0" smtClean="0"/>
              <a:t>, hizmet içi eğitimlere önem verilmelidir.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3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GEBELİK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5512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İlk 2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hep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kuralı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: </a:t>
            </a:r>
            <a:r>
              <a:rPr lang="en-US" dirty="0" err="1" smtClean="0"/>
              <a:t>Gebelik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sonlanır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sorunsuz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endParaRPr lang="en-US" dirty="0" smtClean="0"/>
          </a:p>
          <a:p>
            <a:r>
              <a:rPr lang="en-US" dirty="0" smtClean="0"/>
              <a:t>İlk </a:t>
            </a:r>
            <a:r>
              <a:rPr lang="en-US" dirty="0" err="1" smtClean="0"/>
              <a:t>trimesterde</a:t>
            </a:r>
            <a:r>
              <a:rPr lang="en-US" dirty="0" smtClean="0"/>
              <a:t> </a:t>
            </a:r>
            <a:r>
              <a:rPr lang="en-US" dirty="0" err="1" smtClean="0"/>
              <a:t>organogenez</a:t>
            </a:r>
            <a:r>
              <a:rPr lang="en-US" dirty="0" smtClean="0"/>
              <a:t> </a:t>
            </a:r>
            <a:r>
              <a:rPr lang="en-US" dirty="0" err="1" smtClean="0"/>
              <a:t>anomalileri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En </a:t>
            </a:r>
            <a:r>
              <a:rPr lang="en-US" dirty="0" err="1" smtClean="0"/>
              <a:t>hassas</a:t>
            </a:r>
            <a:r>
              <a:rPr lang="en-US" dirty="0" smtClean="0"/>
              <a:t> </a:t>
            </a:r>
            <a:r>
              <a:rPr lang="en-US" dirty="0" err="1" smtClean="0"/>
              <a:t>dönemdir</a:t>
            </a:r>
            <a:r>
              <a:rPr lang="tr-TR" dirty="0" smtClean="0"/>
              <a:t> sonraki dönemlerde gelişimsel problemler, </a:t>
            </a:r>
            <a:r>
              <a:rPr lang="tr-TR" dirty="0" err="1" smtClean="0"/>
              <a:t>retardasyon</a:t>
            </a:r>
            <a:r>
              <a:rPr lang="tr-TR" dirty="0" smtClean="0"/>
              <a:t> ortaya çıkabilir.</a:t>
            </a:r>
            <a:endParaRPr lang="en-US" dirty="0" smtClean="0"/>
          </a:p>
          <a:p>
            <a:r>
              <a:rPr lang="en-US" dirty="0" err="1" smtClean="0"/>
              <a:t>Gebelikte</a:t>
            </a:r>
            <a:r>
              <a:rPr lang="en-US" dirty="0" smtClean="0"/>
              <a:t> </a:t>
            </a:r>
            <a:r>
              <a:rPr lang="en-US" dirty="0" err="1" smtClean="0"/>
              <a:t>radyasyon</a:t>
            </a:r>
            <a:r>
              <a:rPr lang="en-US" dirty="0" smtClean="0"/>
              <a:t> </a:t>
            </a:r>
            <a:r>
              <a:rPr lang="en-US" dirty="0" err="1" smtClean="0"/>
              <a:t>alımının</a:t>
            </a:r>
            <a:r>
              <a:rPr lang="en-US" dirty="0" smtClean="0"/>
              <a:t>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mental motor </a:t>
            </a:r>
            <a:r>
              <a:rPr lang="en-US" dirty="0" err="1" smtClean="0"/>
              <a:t>retardasyondur</a:t>
            </a:r>
            <a:endParaRPr lang="en-US" dirty="0" smtClean="0"/>
          </a:p>
          <a:p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gebeler</a:t>
            </a:r>
            <a:r>
              <a:rPr lang="en-US" dirty="0" smtClean="0"/>
              <a:t> </a:t>
            </a:r>
            <a:r>
              <a:rPr lang="en-US" dirty="0" err="1" smtClean="0"/>
              <a:t>radyasyondan</a:t>
            </a:r>
            <a:r>
              <a:rPr lang="en-US" dirty="0" smtClean="0"/>
              <a:t> </a:t>
            </a:r>
            <a:r>
              <a:rPr lang="en-US" dirty="0" err="1" smtClean="0"/>
              <a:t>korunmalıdır</a:t>
            </a:r>
            <a:endParaRPr lang="en-US" dirty="0" smtClean="0"/>
          </a:p>
          <a:p>
            <a:r>
              <a:rPr lang="en-US" dirty="0" err="1" smtClean="0"/>
              <a:t>Gebenin</a:t>
            </a:r>
            <a:r>
              <a:rPr lang="en-US" dirty="0" smtClean="0"/>
              <a:t> </a:t>
            </a:r>
            <a:r>
              <a:rPr lang="en-US" dirty="0" err="1" smtClean="0"/>
              <a:t>hayatını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BT </a:t>
            </a:r>
            <a:r>
              <a:rPr lang="en-US" dirty="0" err="1" smtClean="0"/>
              <a:t>incelemeler</a:t>
            </a:r>
            <a:r>
              <a:rPr lang="en-US" dirty="0" smtClean="0"/>
              <a:t> </a:t>
            </a:r>
            <a:r>
              <a:rPr lang="en-US" dirty="0" err="1" smtClean="0"/>
              <a:t>gebenin</a:t>
            </a:r>
            <a:r>
              <a:rPr lang="en-US" dirty="0" smtClean="0"/>
              <a:t> </a:t>
            </a:r>
            <a:r>
              <a:rPr lang="en-US" dirty="0" err="1" smtClean="0"/>
              <a:t>hayatını</a:t>
            </a:r>
            <a:r>
              <a:rPr lang="en-US" dirty="0" smtClean="0"/>
              <a:t> </a:t>
            </a:r>
            <a:r>
              <a:rPr lang="en-US" dirty="0" err="1" smtClean="0"/>
              <a:t>korumak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Radyasyon</a:t>
            </a:r>
            <a:r>
              <a:rPr lang="en-US" dirty="0" smtClean="0"/>
              <a:t> </a:t>
            </a:r>
            <a:r>
              <a:rPr lang="en-US" dirty="0" err="1" smtClean="0"/>
              <a:t>alımı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hesaplaması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 10 rad </a:t>
            </a:r>
            <a:r>
              <a:rPr lang="en-US" dirty="0" err="1" smtClean="0"/>
              <a:t>üstü</a:t>
            </a:r>
            <a:r>
              <a:rPr lang="en-US" dirty="0" smtClean="0"/>
              <a:t> </a:t>
            </a:r>
            <a:r>
              <a:rPr lang="en-US" dirty="0" err="1" smtClean="0"/>
              <a:t>süreçler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komplikasyonlar</a:t>
            </a:r>
            <a:r>
              <a:rPr lang="en-US" dirty="0" smtClean="0"/>
              <a:t> </a:t>
            </a:r>
            <a:r>
              <a:rPr lang="en-US" dirty="0" err="1" smtClean="0"/>
              <a:t>doğurabilir</a:t>
            </a:r>
            <a:endParaRPr lang="tr-TR" dirty="0" smtClean="0"/>
          </a:p>
          <a:p>
            <a:r>
              <a:rPr lang="tr-TR" dirty="0" smtClean="0"/>
              <a:t>100-200 </a:t>
            </a:r>
            <a:r>
              <a:rPr lang="tr-TR" dirty="0" err="1" smtClean="0"/>
              <a:t>mGy</a:t>
            </a:r>
            <a:r>
              <a:rPr lang="tr-TR" dirty="0" smtClean="0"/>
              <a:t> (Mutasyonlar)</a:t>
            </a:r>
          </a:p>
          <a:p>
            <a:r>
              <a:rPr lang="tr-TR" dirty="0" smtClean="0"/>
              <a:t>100 </a:t>
            </a:r>
            <a:r>
              <a:rPr lang="tr-TR" dirty="0" err="1" smtClean="0"/>
              <a:t>mGy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mSV</a:t>
            </a:r>
            <a:r>
              <a:rPr lang="tr-TR" dirty="0" smtClean="0"/>
              <a:t> doz  </a:t>
            </a:r>
            <a:r>
              <a:rPr lang="tr-TR" dirty="0" err="1" smtClean="0"/>
              <a:t>maruziyet</a:t>
            </a:r>
            <a:r>
              <a:rPr lang="tr-TR" dirty="0" smtClean="0"/>
              <a:t> gebelik için güvenilir bir aralık kabul edilmektedir. </a:t>
            </a:r>
            <a:endParaRPr lang="en-US" dirty="0" smtClean="0"/>
          </a:p>
          <a:p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gebelikte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radyolojik</a:t>
            </a:r>
            <a:r>
              <a:rPr lang="en-US" dirty="0" smtClean="0"/>
              <a:t> </a:t>
            </a:r>
            <a:r>
              <a:rPr lang="en-US" dirty="0" err="1" smtClean="0"/>
              <a:t>tanısal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 (</a:t>
            </a:r>
            <a:r>
              <a:rPr lang="en-US" dirty="0" err="1" smtClean="0"/>
              <a:t>radyografi,mammogram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BT </a:t>
            </a:r>
            <a:r>
              <a:rPr lang="en-US" dirty="0" err="1" smtClean="0"/>
              <a:t>inceleme’nin</a:t>
            </a:r>
            <a:r>
              <a:rPr lang="en-US" dirty="0" smtClean="0"/>
              <a:t> </a:t>
            </a:r>
            <a:r>
              <a:rPr lang="en-US" dirty="0" err="1" smtClean="0"/>
              <a:t>gösterilebilir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endişe</a:t>
            </a:r>
            <a:r>
              <a:rPr lang="en-US" dirty="0" smtClean="0"/>
              <a:t> </a:t>
            </a:r>
            <a:r>
              <a:rPr lang="en-US" dirty="0" err="1" smtClean="0"/>
              <a:t>oluşturacak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gösterilememiştir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591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Shannoun</a:t>
            </a:r>
            <a:r>
              <a:rPr lang="en-US" dirty="0" smtClean="0"/>
              <a:t> F, </a:t>
            </a:r>
            <a:r>
              <a:rPr lang="en-US" dirty="0" err="1" smtClean="0"/>
              <a:t>Blettner</a:t>
            </a:r>
            <a:r>
              <a:rPr lang="en-US" dirty="0" smtClean="0"/>
              <a:t> M, </a:t>
            </a:r>
            <a:r>
              <a:rPr lang="en-US" dirty="0" err="1" smtClean="0"/>
              <a:t>Zeeb</a:t>
            </a:r>
            <a:r>
              <a:rPr lang="en-US" dirty="0" smtClean="0"/>
              <a:t> H Radiation protection in diagnostic radiology. </a:t>
            </a:r>
            <a:r>
              <a:rPr lang="en-US" dirty="0" err="1" smtClean="0"/>
              <a:t>Dtsch</a:t>
            </a:r>
            <a:r>
              <a:rPr lang="en-US" dirty="0" smtClean="0"/>
              <a:t> </a:t>
            </a:r>
            <a:r>
              <a:rPr lang="en-US" dirty="0" err="1" smtClean="0"/>
              <a:t>Arztebl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2008;105(3):41-46.</a:t>
            </a:r>
          </a:p>
          <a:p>
            <a:r>
              <a:rPr lang="tr-TR" dirty="0" smtClean="0"/>
              <a:t>2. </a:t>
            </a:r>
            <a:r>
              <a:rPr lang="en-US" dirty="0" err="1" smtClean="0"/>
              <a:t>Yeğin</a:t>
            </a:r>
            <a:r>
              <a:rPr lang="en-US" dirty="0" smtClean="0"/>
              <a:t> N. </a:t>
            </a:r>
            <a:r>
              <a:rPr lang="en-US" dirty="0" err="1" smtClean="0"/>
              <a:t>Radyasyonun</a:t>
            </a:r>
            <a:r>
              <a:rPr lang="en-US" dirty="0" smtClean="0"/>
              <a:t> </a:t>
            </a:r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. </a:t>
            </a:r>
            <a:r>
              <a:rPr lang="en-US" dirty="0" err="1" smtClean="0"/>
              <a:t>Nükleer</a:t>
            </a:r>
            <a:r>
              <a:rPr lang="en-US" dirty="0" smtClean="0"/>
              <a:t> Tıp </a:t>
            </a:r>
            <a:r>
              <a:rPr lang="en-US" dirty="0" err="1" smtClean="0"/>
              <a:t>Seminerleri</a:t>
            </a:r>
            <a:r>
              <a:rPr lang="en-US" dirty="0" smtClean="0"/>
              <a:t> 2015;3:XX</a:t>
            </a:r>
            <a:endParaRPr lang="tr-TR" dirty="0" smtClean="0"/>
          </a:p>
          <a:p>
            <a:r>
              <a:rPr lang="tr-TR" dirty="0" smtClean="0"/>
              <a:t>3. </a:t>
            </a:r>
            <a:r>
              <a:rPr lang="tr-TR" dirty="0" err="1" smtClean="0"/>
              <a:t>Bushong</a:t>
            </a:r>
            <a:r>
              <a:rPr lang="tr-TR" dirty="0" smtClean="0"/>
              <a:t>. </a:t>
            </a:r>
            <a:r>
              <a:rPr lang="tr-TR" dirty="0" err="1" smtClean="0"/>
              <a:t>Radiologic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technologists</a:t>
            </a:r>
            <a:r>
              <a:rPr lang="tr-TR" dirty="0" smtClean="0"/>
              <a:t>. </a:t>
            </a:r>
            <a:r>
              <a:rPr lang="tr-TR" dirty="0" err="1" smtClean="0"/>
              <a:t>Physics</a:t>
            </a:r>
            <a:r>
              <a:rPr lang="tr-TR" dirty="0" smtClean="0"/>
              <a:t>, </a:t>
            </a:r>
            <a:r>
              <a:rPr lang="tr-TR" dirty="0" err="1" smtClean="0"/>
              <a:t>biology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protection</a:t>
            </a:r>
            <a:r>
              <a:rPr lang="tr-TR" dirty="0" smtClean="0"/>
              <a:t>. 10th </a:t>
            </a:r>
            <a:r>
              <a:rPr lang="tr-TR" dirty="0" err="1" smtClean="0"/>
              <a:t>edition</a:t>
            </a:r>
            <a:r>
              <a:rPr lang="tr-TR" dirty="0" smtClean="0"/>
              <a:t>. ISSN: 978-0323081351, </a:t>
            </a:r>
            <a:r>
              <a:rPr lang="tr-TR" dirty="0" err="1" smtClean="0"/>
              <a:t>Mosby</a:t>
            </a:r>
            <a:r>
              <a:rPr lang="tr-TR" smtClean="0"/>
              <a:t>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5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445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Radyasyondan Korunma</vt:lpstr>
      <vt:lpstr>Radyasyon maruziyeti</vt:lpstr>
      <vt:lpstr>Korunma</vt:lpstr>
      <vt:lpstr>Zaman </vt:lpstr>
      <vt:lpstr>Uzaklık </vt:lpstr>
      <vt:lpstr>Engel </vt:lpstr>
      <vt:lpstr>Dozimetre kullanımı </vt:lpstr>
      <vt:lpstr>GEBELİK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Radyasyondan Korunma </dc:title>
  <dc:creator>evren ustuner</dc:creator>
  <cp:lastModifiedBy>evren ustuner</cp:lastModifiedBy>
  <cp:revision>50</cp:revision>
  <dcterms:created xsi:type="dcterms:W3CDTF">2019-04-11T20:52:51Z</dcterms:created>
  <dcterms:modified xsi:type="dcterms:W3CDTF">2020-05-27T15:14:05Z</dcterms:modified>
</cp:coreProperties>
</file>