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Лекция </a:t>
            </a:r>
            <a:r>
              <a:rPr lang="ru-RU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4717-9EB3-49D1-96A1-861F2D96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59904"/>
          </a:xfrm>
        </p:spPr>
        <p:txBody>
          <a:bodyPr>
            <a:normAutofit/>
          </a:bodyPr>
          <a:lstStyle/>
          <a:p>
            <a:r>
              <a:rPr lang="ru-RU" sz="2800" dirty="0"/>
              <a:t>Смысловой анализ текста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62CCD-B621-41E6-A9D5-A9A71E472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04731"/>
            <a:ext cx="9601200" cy="4462670"/>
          </a:xfrm>
        </p:spPr>
        <p:txBody>
          <a:bodyPr>
            <a:normAutofit fontScale="92500"/>
          </a:bodyPr>
          <a:lstStyle/>
          <a:p>
            <a:pPr algn="l"/>
            <a:r>
              <a:rPr lang="ru-RU" sz="2200" b="0" i="0" u="sng" dirty="0">
                <a:solidFill>
                  <a:srgbClr val="000000"/>
                </a:solidFill>
                <a:effectLst/>
                <a:latin typeface="Times New Roman, serif"/>
              </a:rPr>
              <a:t>Способы выявления проблемы текста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- найти в тексте главную мысль (или в виде тезиса, готовой 	формулировки, 	или сформулировать самостоятельно) и 	превратить её в 	вопрос — так и 	получится формулировка проблемы.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- «волшебное слово», например «действительно ли…», «нужно ли…», 	«важно ли…», «можно ли…» и т.д.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Действительно ли в экстремальной ситуации человек собирает свою 	волю в 	кулак и может совершить невероятные по силе мужества поступки?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Действительно ли умению «слушать природу», понимать её красоту надо 	учить с детства?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- нахождение ключевых слов.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5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BC63-7C89-4468-962B-B75F537BD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pPr algn="l"/>
            <a:r>
              <a:rPr lang="ru-RU" sz="2200" b="0" i="0" u="sng" dirty="0">
                <a:solidFill>
                  <a:srgbClr val="000000"/>
                </a:solidFill>
                <a:effectLst/>
                <a:latin typeface="Times New Roman, serif"/>
              </a:rPr>
              <a:t>Комментарий к проблеме 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— это рассуждения, пояснительные замечания по поводу проблемы текста.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Конкретизировать содержание комментария можно с помощью следующих вопросов: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· Как, на каком материале автор раскрывает проблему?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· На чём автор заостряет внимание? Почему?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· Какие имена (факты, события) упоминает автор? Для чего?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· Какие эмоции автора выражены в тексте?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sz="2200" b="0" i="0" dirty="0">
                <a:solidFill>
                  <a:srgbClr val="000000"/>
                </a:solidFill>
                <a:effectLst/>
                <a:latin typeface="Times New Roman, serif"/>
              </a:rPr>
              <a:t>	· Как выражено отношение автора к изображаемому? В чём это 	проявляется?</a:t>
            </a:r>
            <a:endParaRPr lang="ru-RU" sz="2200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8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7FCC9-B08E-4963-A205-C14A768E7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84313"/>
            <a:ext cx="9601200" cy="5897217"/>
          </a:xfrm>
        </p:spPr>
        <p:txBody>
          <a:bodyPr/>
          <a:lstStyle/>
          <a:p>
            <a:pPr algn="l"/>
            <a:r>
              <a:rPr lang="ru-RU" b="0" i="0" u="sng" dirty="0">
                <a:solidFill>
                  <a:srgbClr val="000000"/>
                </a:solidFill>
                <a:effectLst/>
                <a:latin typeface="Times New Roman, serif"/>
              </a:rPr>
              <a:t>Позиция автора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 – мнение автора по поднятой проблеме.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Для выявления позиции автора нужно ответить на вопросы: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Что автор сказал своим текстом?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Как автор оценивает описанные ситуации, поступки героев?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Авторская позиция может быть отражена через: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рассмотрение содержания проблемы и способов ее решения (ссылка на </a:t>
            </a: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номера предложение, цитирование основной мысли текста);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разъяснение авторского эмоционального отношения к тому, о чем он </a:t>
            </a: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говорит (писателя волнует, тревожит, беспокоит, печалит, радует);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обращение к авторским доводам (приводит веские доводы/ доказательства в </a:t>
            </a: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пользу того, что…);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pPr marL="0" indent="0" algn="l">
              <a:buNone/>
            </a:pPr>
            <a:r>
              <a:rPr lang="tr-TR" b="0" i="0" dirty="0">
                <a:solidFill>
                  <a:srgbClr val="000000"/>
                </a:solidFill>
                <a:effectLst/>
                <a:latin typeface="Times New Roman, serif"/>
              </a:rPr>
              <a:t>	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, serif"/>
              </a:rPr>
              <a:t>- обращение к авторским выводам, к формулированию авторской идеи</a:t>
            </a:r>
            <a:endParaRPr lang="ru-RU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9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1905A-3DF1-4C3C-8DD2-FC9AD704B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178287"/>
          </a:xfrm>
        </p:spPr>
        <p:txBody>
          <a:bodyPr/>
          <a:lstStyle/>
          <a:p>
            <a:r>
              <a:rPr lang="ru-RU" b="1" dirty="0"/>
              <a:t>Предлоги делового стиля </a:t>
            </a:r>
          </a:p>
          <a:p>
            <a:pPr marL="0" indent="0">
              <a:buNone/>
            </a:pPr>
            <a:endParaRPr lang="ru-RU" dirty="0"/>
          </a:p>
          <a:p>
            <a:pPr marL="530352" lvl="1" indent="0">
              <a:buNone/>
            </a:pPr>
            <a:r>
              <a:rPr lang="ru-RU" dirty="0"/>
              <a:t>	</a:t>
            </a:r>
            <a:r>
              <a:rPr lang="ru-RU" sz="2200" dirty="0"/>
              <a:t>-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ввиду (чего), в связи с (чем), вследствие (чего), в результате (чего),</a:t>
            </a:r>
          </a:p>
          <a:p>
            <a:pPr marL="0" indent="0" algn="l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- согласно (чему)</a:t>
            </a:r>
          </a:p>
          <a:p>
            <a:pPr marL="0" indent="0" algn="l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- благодаря (чему), вопреки (чему)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AvantGardeGothicC-Demi"/>
              </a:rPr>
              <a:t>	-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во избежание (чего), с целью (чего), в целях (чего)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AvantGardeGothicC-Demi"/>
              </a:rPr>
              <a:t>	-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сроком на, с ... по, по возвращении (окончании, прибытии),</a:t>
            </a:r>
          </a:p>
          <a:p>
            <a:pPr marL="0" indent="0" algn="l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- в течение (чего), в продолжение (чего)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553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5B66-8871-4A10-9163-0D318C10E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86678"/>
            <a:ext cx="9601200" cy="4780722"/>
          </a:xfrm>
        </p:spPr>
        <p:txBody>
          <a:bodyPr/>
          <a:lstStyle/>
          <a:p>
            <a:r>
              <a:rPr lang="ru-RU" b="1" dirty="0"/>
              <a:t>Союзы</a:t>
            </a:r>
          </a:p>
          <a:p>
            <a:pPr marL="0" indent="0" algn="just">
              <a:buNone/>
            </a:pPr>
            <a:r>
              <a:rPr lang="ru-RU" sz="1800" b="1" i="0" u="none" strike="noStrike" baseline="0" dirty="0">
                <a:solidFill>
                  <a:srgbClr val="161616"/>
                </a:solidFill>
                <a:latin typeface="AvantGardeGothicC-Demi"/>
              </a:rPr>
              <a:t>	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1. В русском языке существует союз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чтобы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который пишется в одно 	слово (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Я 	пришел в библиотеку, чтобы прочитать редкую 	книгу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). От этого союза надо 	отличать сочетание местоимения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что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и 	частицы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бы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Что бы мне прочитать из новых русских 	романов?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marL="0" indent="0" algn="just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2. Кроме того, существуют союзы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тоже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и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также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которые пишутся в 	одно слово (и 	чаще всего имеют одно и то же значение: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Я тоже 	люблю читать книги = Я также люблю читать книги = И я 	люблю читать книги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). От этих союзов надо отличать 	сочетание местоимения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то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и наречия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так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с частицей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же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Я люблю 	читать то же, что и Вы; Так же, как и Вы, я люблю читать 	книги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097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5B66-8871-4A10-9163-0D318C10E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601200" cy="541682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Союзы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161616"/>
                </a:solidFill>
                <a:latin typeface="AvantGardeGothicC-Demi"/>
              </a:rPr>
              <a:t>	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3. Следует различать вводное слово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итак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Итак, в статье 	рассмотрены важные проблемы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 и 	сочетание союза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и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с наречием 	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так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Я долго читал и так устал, что заснул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marL="0" indent="0" algn="just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4. Наречия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оттого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потому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поэтому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которые служат для связи 	предложений и близки по значению к союзам, надо отличать от 	сочетаний предлогов с местоимениями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от того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по тому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по этому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	в которых местоимения указывают на что-либо или кого-либо (По 	тому проспекту движение закрыто, потому мы едем в объезд;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Мне 	грустно оттого, что мои родные далеко от того города, где я 	живу; По этому учебнику трудно учиться самому, поэтому лучше 	заниматься с преподавателем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. Разумеется, мы используем в одном 	предложении сходные по звучанию слова только для того, чтобы Вы 	могли увидеть разницу между ними. В своих текстах Вам лучше 	избегать таких созвучий).</a:t>
            </a:r>
          </a:p>
          <a:p>
            <a:pPr marL="0" indent="0" algn="just">
              <a:buNone/>
            </a:pP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	5. Союзы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так что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так как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как будто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при этом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, </a:t>
            </a:r>
            <a:r>
              <a:rPr lang="ru-RU" sz="2200" i="1" u="none" strike="noStrike" baseline="0" dirty="0">
                <a:solidFill>
                  <a:srgbClr val="161616"/>
                </a:solidFill>
                <a:latin typeface="AvantGardeGothicC-DemiOblique"/>
              </a:rPr>
              <a:t>не то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пишутся 	раздельно.</a:t>
            </a:r>
          </a:p>
          <a:p>
            <a:pPr marL="0" indent="0" algn="l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440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234</TotalTime>
  <Words>831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AvantGardeGothicC-Demi</vt:lpstr>
      <vt:lpstr>AvantGardeGothicC-DemiOblique</vt:lpstr>
      <vt:lpstr>Franklin Gothic Book</vt:lpstr>
      <vt:lpstr>Open Sans</vt:lpstr>
      <vt:lpstr>Times New Roman, serif</vt:lpstr>
      <vt:lpstr>Crop</vt:lpstr>
      <vt:lpstr>Сочинение</vt:lpstr>
      <vt:lpstr>Смысловой анализ текста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47</cp:revision>
  <dcterms:created xsi:type="dcterms:W3CDTF">2020-03-24T19:20:49Z</dcterms:created>
  <dcterms:modified xsi:type="dcterms:W3CDTF">2020-05-27T19:38:17Z</dcterms:modified>
</cp:coreProperties>
</file>