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5"/>
  </p:notesMasterIdLst>
  <p:sldIdLst>
    <p:sldId id="592" r:id="rId3"/>
    <p:sldId id="593" r:id="rId4"/>
    <p:sldId id="606" r:id="rId5"/>
    <p:sldId id="609" r:id="rId6"/>
    <p:sldId id="608" r:id="rId7"/>
    <p:sldId id="607" r:id="rId8"/>
    <p:sldId id="610" r:id="rId9"/>
    <p:sldId id="611" r:id="rId10"/>
    <p:sldId id="616" r:id="rId11"/>
    <p:sldId id="615" r:id="rId12"/>
    <p:sldId id="614" r:id="rId13"/>
    <p:sldId id="61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490" y="404664"/>
            <a:ext cx="7024744" cy="4320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500554"/>
            <a:ext cx="8088923" cy="492369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tr-TR" sz="3200" dirty="0" smtClean="0"/>
          </a:p>
          <a:p>
            <a:pPr marL="68580" indent="0" algn="ctr">
              <a:buNone/>
            </a:pPr>
            <a:endParaRPr lang="tr-TR" sz="3200" dirty="0"/>
          </a:p>
          <a:p>
            <a:pPr marL="68580" indent="0" algn="ctr">
              <a:buNone/>
            </a:pPr>
            <a:endParaRPr lang="tr-TR" sz="3200" smtClean="0"/>
          </a:p>
          <a:p>
            <a:pPr marL="68580" indent="0" algn="ctr">
              <a:buNone/>
            </a:pPr>
            <a:r>
              <a:rPr lang="tr-TR" sz="3200" smtClean="0"/>
              <a:t>Niteleme </a:t>
            </a:r>
            <a:r>
              <a:rPr lang="tr-TR" sz="3200" dirty="0" smtClean="0"/>
              <a:t>ve Başlık seçimine ilişkin tüm kurallara göre iç kapak örneklerinden kataloglama uygulaması yapılması.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5458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tr-TR" dirty="0" smtClean="0"/>
              <a:t> </a:t>
            </a:r>
            <a:r>
              <a:rPr lang="tr-TR" dirty="0"/>
              <a:t>NOTLU-İCTİHATLI-SÖZLÜKLÜ</a:t>
            </a:r>
          </a:p>
          <a:p>
            <a:pPr>
              <a:spcAft>
                <a:spcPts val="0"/>
              </a:spcAft>
            </a:pPr>
            <a:r>
              <a:rPr lang="tr-TR" dirty="0"/>
              <a:t>MEDENİ KANUN – BORÇLAR KANUNU  </a:t>
            </a:r>
          </a:p>
          <a:p>
            <a:pPr>
              <a:spcAft>
                <a:spcPts val="0"/>
              </a:spcAft>
            </a:pPr>
            <a:r>
              <a:rPr lang="tr-TR" dirty="0"/>
              <a:t>	  TATBİKAT KANUNU </a:t>
            </a:r>
          </a:p>
          <a:p>
            <a:pPr>
              <a:spcAft>
                <a:spcPts val="0"/>
              </a:spcAft>
            </a:pPr>
            <a:r>
              <a:rPr lang="tr-TR" dirty="0"/>
              <a:t> </a:t>
            </a:r>
          </a:p>
          <a:p>
            <a:pPr>
              <a:spcAft>
                <a:spcPts val="0"/>
              </a:spcAft>
            </a:pPr>
            <a:r>
              <a:rPr lang="tr-TR" dirty="0"/>
              <a:t>Doç. Dr. Aydın </a:t>
            </a:r>
            <a:r>
              <a:rPr lang="tr-TR" dirty="0" err="1"/>
              <a:t>Erar</a:t>
            </a:r>
            <a:r>
              <a:rPr lang="tr-TR" dirty="0"/>
              <a:t>  </a:t>
            </a:r>
            <a:r>
              <a:rPr lang="tr-TR" dirty="0" err="1"/>
              <a:t>Prof.Dr</a:t>
            </a:r>
            <a:r>
              <a:rPr lang="tr-TR" dirty="0"/>
              <a:t>. Ramazan  Arslan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 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Doruk Yayınları :  20  - Birinci Baskı 1980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Sözlük 835-856  Kavram indeksi:803-835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88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tr-TR" sz="3200" dirty="0"/>
              <a:t>İZMİR TİCARET ODASI</a:t>
            </a:r>
          </a:p>
          <a:p>
            <a:r>
              <a:rPr lang="tr-TR" sz="3200" dirty="0"/>
              <a:t>ADRES KİTABI 1953</a:t>
            </a:r>
          </a:p>
          <a:p>
            <a:pPr>
              <a:spcAft>
                <a:spcPts val="0"/>
              </a:spcAft>
            </a:pPr>
            <a:r>
              <a:rPr lang="tr-TR" sz="3200" dirty="0"/>
              <a:t>İzmir Ticaret Odası Neşriyatı : 14</a:t>
            </a:r>
          </a:p>
          <a:p>
            <a:pPr>
              <a:spcAft>
                <a:spcPts val="0"/>
              </a:spcAft>
            </a:pPr>
            <a:r>
              <a:rPr lang="tr-TR" sz="3200" dirty="0"/>
              <a:t>İzmir </a:t>
            </a:r>
            <a:r>
              <a:rPr lang="tr-TR" sz="3200" dirty="0" err="1"/>
              <a:t>Demiryollar</a:t>
            </a:r>
            <a:r>
              <a:rPr lang="tr-TR" sz="3200" dirty="0"/>
              <a:t> </a:t>
            </a:r>
            <a:r>
              <a:rPr lang="tr-TR" sz="3200" dirty="0" err="1"/>
              <a:t>Matbası</a:t>
            </a:r>
            <a:r>
              <a:rPr lang="tr-TR" sz="3200" dirty="0"/>
              <a:t>- 1953</a:t>
            </a:r>
          </a:p>
          <a:p>
            <a:pPr algn="just">
              <a:spcAft>
                <a:spcPts val="0"/>
              </a:spcAft>
            </a:pPr>
            <a:r>
              <a:rPr lang="tr-TR" sz="3200" dirty="0"/>
              <a:t>Haritalı tablo ve resimli</a:t>
            </a:r>
          </a:p>
          <a:p>
            <a:pPr algn="just">
              <a:spcAft>
                <a:spcPts val="0"/>
              </a:spcAft>
            </a:pPr>
            <a:r>
              <a:rPr lang="tr-TR" sz="3200" dirty="0"/>
              <a:t> 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5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r-TR" sz="3200" dirty="0" smtClean="0"/>
              <a:t>ANKARA </a:t>
            </a:r>
            <a:r>
              <a:rPr lang="tr-TR" sz="3200" dirty="0"/>
              <a:t>ÜNİVERSİTESİ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r-TR" sz="3200" dirty="0" smtClean="0"/>
              <a:t>SOSYAL </a:t>
            </a:r>
            <a:r>
              <a:rPr lang="tr-TR" sz="3200" dirty="0"/>
              <a:t>BİLİMLER ENSTİTÜSÜ</a:t>
            </a:r>
          </a:p>
          <a:p>
            <a:r>
              <a:rPr lang="tr-TR" sz="3200" dirty="0"/>
              <a:t>TEZ KATALOĞU 1982-1988</a:t>
            </a:r>
          </a:p>
          <a:p>
            <a:r>
              <a:rPr lang="tr-TR" sz="3200" dirty="0"/>
              <a:t> </a:t>
            </a:r>
          </a:p>
          <a:p>
            <a:r>
              <a:rPr lang="tr-TR" sz="3200" smtClean="0"/>
              <a:t>Ankara </a:t>
            </a:r>
            <a:r>
              <a:rPr lang="tr-TR" sz="3200" dirty="0"/>
              <a:t>Üniversitesi Yayın no:2</a:t>
            </a:r>
          </a:p>
          <a:p>
            <a:pPr algn="just">
              <a:spcAft>
                <a:spcPts val="0"/>
              </a:spcAft>
            </a:pPr>
            <a:r>
              <a:rPr lang="tr-TR" sz="3200" dirty="0"/>
              <a:t>124 sayfa 18 santimetre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8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1622425"/>
            <a:ext cx="11336594" cy="451290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Gömülü şamdan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Stefan </a:t>
            </a:r>
            <a:r>
              <a:rPr lang="tr-TR" dirty="0" err="1"/>
              <a:t>Zweig</a:t>
            </a:r>
            <a:r>
              <a:rPr lang="tr-TR" dirty="0"/>
              <a:t> ,1881-1942 ; </a:t>
            </a:r>
            <a:endParaRPr lang="tr-TR" dirty="0" smtClean="0"/>
          </a:p>
          <a:p>
            <a:r>
              <a:rPr lang="tr-TR" dirty="0" smtClean="0"/>
              <a:t>Almanca </a:t>
            </a:r>
            <a:r>
              <a:rPr lang="tr-TR" dirty="0"/>
              <a:t>aslından çeviren Regaip Minareci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Genişletilmiş ikinci basım</a:t>
            </a:r>
          </a:p>
          <a:p>
            <a:r>
              <a:rPr lang="tr-TR" dirty="0" smtClean="0"/>
              <a:t>Ankara</a:t>
            </a:r>
          </a:p>
          <a:p>
            <a:r>
              <a:rPr lang="tr-TR" dirty="0" smtClean="0"/>
              <a:t>2005</a:t>
            </a:r>
          </a:p>
          <a:p>
            <a:r>
              <a:rPr lang="tr-TR" dirty="0" smtClean="0"/>
              <a:t>Varlık yayınları: 200.</a:t>
            </a:r>
          </a:p>
          <a:p>
            <a:r>
              <a:rPr lang="tr-TR" dirty="0" smtClean="0"/>
              <a:t>ISBN 978-975-121-122-3</a:t>
            </a:r>
          </a:p>
          <a:p>
            <a:r>
              <a:rPr lang="tr-TR" dirty="0" smtClean="0"/>
              <a:t>148 sayfa 24 santimetre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654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/>
              <a:t>Netten nöroloji </a:t>
            </a:r>
          </a:p>
          <a:p>
            <a:r>
              <a:rPr lang="tr-TR" dirty="0" smtClean="0"/>
              <a:t>editör</a:t>
            </a:r>
            <a:r>
              <a:rPr lang="tr-TR" dirty="0"/>
              <a:t>: H. </a:t>
            </a:r>
            <a:r>
              <a:rPr lang="tr-TR" dirty="0" err="1"/>
              <a:t>Royden</a:t>
            </a:r>
            <a:r>
              <a:rPr lang="tr-TR" dirty="0"/>
              <a:t> </a:t>
            </a:r>
            <a:r>
              <a:rPr lang="tr-TR" dirty="0" err="1"/>
              <a:t>Jones</a:t>
            </a:r>
            <a:r>
              <a:rPr lang="tr-TR" dirty="0"/>
              <a:t> </a:t>
            </a:r>
          </a:p>
          <a:p>
            <a:r>
              <a:rPr lang="tr-TR" dirty="0" smtClean="0"/>
              <a:t>resimler</a:t>
            </a:r>
            <a:r>
              <a:rPr lang="tr-TR" dirty="0"/>
              <a:t>: Frank H. </a:t>
            </a:r>
            <a:r>
              <a:rPr lang="tr-TR" dirty="0" err="1"/>
              <a:t>Netter</a:t>
            </a:r>
            <a:r>
              <a:rPr lang="tr-TR" dirty="0"/>
              <a:t> ; çeviri editörü: Ülkü Türk </a:t>
            </a:r>
            <a:r>
              <a:rPr lang="tr-TR" dirty="0" err="1"/>
              <a:t>Börü</a:t>
            </a:r>
            <a:r>
              <a:rPr lang="tr-TR" dirty="0"/>
              <a:t>.</a:t>
            </a:r>
          </a:p>
          <a:p>
            <a:r>
              <a:rPr lang="tr-TR" dirty="0" smtClean="0"/>
              <a:t>VII. basım</a:t>
            </a:r>
          </a:p>
          <a:p>
            <a:r>
              <a:rPr lang="tr-TR" dirty="0" smtClean="0"/>
              <a:t>İstanbul  Güneş matbaası</a:t>
            </a:r>
          </a:p>
          <a:p>
            <a:r>
              <a:rPr lang="tr-TR" dirty="0" smtClean="0"/>
              <a:t>2015</a:t>
            </a:r>
          </a:p>
          <a:p>
            <a:r>
              <a:rPr lang="tr-TR" dirty="0" smtClean="0"/>
              <a:t>323 sayfa.  18 santimetre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694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/>
              <a:t>Vergi hukuku </a:t>
            </a:r>
          </a:p>
          <a:p>
            <a:r>
              <a:rPr lang="tr-TR" dirty="0" smtClean="0"/>
              <a:t>Mualla </a:t>
            </a:r>
            <a:r>
              <a:rPr lang="tr-TR" dirty="0"/>
              <a:t>Öncel, Ahmet Kumrulu, Nami </a:t>
            </a:r>
            <a:r>
              <a:rPr lang="tr-TR" dirty="0" smtClean="0"/>
              <a:t>Çağan</a:t>
            </a:r>
          </a:p>
          <a:p>
            <a:r>
              <a:rPr lang="tr-TR" dirty="0" smtClean="0"/>
              <a:t>Ankara Üniversitesi Hukuk Fakültesi Yayınları: 43</a:t>
            </a:r>
          </a:p>
          <a:p>
            <a:r>
              <a:rPr lang="tr-TR" dirty="0" smtClean="0"/>
              <a:t>Ankara-2013</a:t>
            </a:r>
          </a:p>
          <a:p>
            <a:r>
              <a:rPr lang="tr-TR" dirty="0" smtClean="0"/>
              <a:t>343 sayfa 30 santimetre</a:t>
            </a:r>
          </a:p>
          <a:p>
            <a:r>
              <a:rPr lang="tr-TR" dirty="0" smtClean="0"/>
              <a:t>Fiyatı 30 </a:t>
            </a:r>
            <a:r>
              <a:rPr lang="tr-TR" dirty="0" err="1" smtClean="0"/>
              <a:t>Tl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394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/>
              <a:t>Bilimsel araştırma </a:t>
            </a:r>
            <a:r>
              <a:rPr lang="tr-TR" dirty="0" smtClean="0"/>
              <a:t>yöntemleri</a:t>
            </a:r>
          </a:p>
          <a:p>
            <a:r>
              <a:rPr lang="tr-TR" dirty="0" smtClean="0"/>
              <a:t> </a:t>
            </a:r>
            <a:r>
              <a:rPr lang="tr-TR" dirty="0"/>
              <a:t>Şener Büyüköztürk </a:t>
            </a:r>
            <a:r>
              <a:rPr lang="tr-TR" dirty="0" smtClean="0"/>
              <a:t>– Saim Kaptan- İsmail Aktaş- Niyazi </a:t>
            </a:r>
            <a:r>
              <a:rPr lang="tr-TR" dirty="0" err="1" smtClean="0"/>
              <a:t>Karasar</a:t>
            </a:r>
            <a:endParaRPr lang="tr-TR" dirty="0" smtClean="0"/>
          </a:p>
          <a:p>
            <a:r>
              <a:rPr lang="tr-TR" dirty="0" smtClean="0"/>
              <a:t>İzmir- Vatan Matbaası - 1987</a:t>
            </a:r>
          </a:p>
          <a:p>
            <a:r>
              <a:rPr lang="tr-TR" dirty="0" smtClean="0"/>
              <a:t>Geliştirilmiş 14 basım</a:t>
            </a:r>
          </a:p>
          <a:p>
            <a:r>
              <a:rPr lang="tr-TR" dirty="0" smtClean="0"/>
              <a:t>Araştırma dizisi</a:t>
            </a:r>
          </a:p>
          <a:p>
            <a:r>
              <a:rPr lang="tr-TR" dirty="0" smtClean="0"/>
              <a:t>ISBN 975-2321-12-1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10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/>
              <a:t>Nitel araştırma yöntemleri </a:t>
            </a:r>
            <a:endParaRPr lang="tr-TR" b="1" dirty="0" smtClean="0"/>
          </a:p>
          <a:p>
            <a:pPr lvl="1"/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Qualitative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research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methods</a:t>
            </a:r>
            <a:r>
              <a:rPr lang="tr-TR" altLang="tr-TR" sz="900" dirty="0"/>
              <a:t> </a:t>
            </a:r>
            <a:endParaRPr lang="tr-TR" altLang="tr-TR" sz="2000" dirty="0">
              <a:latin typeface="Arial" panose="020B0604020202020204" pitchFamily="34" charset="0"/>
            </a:endParaRPr>
          </a:p>
          <a:p>
            <a:pPr lvl="1"/>
            <a:endParaRPr lang="tr-TR" dirty="0"/>
          </a:p>
          <a:p>
            <a:r>
              <a:rPr lang="tr-TR" dirty="0" smtClean="0"/>
              <a:t>beş </a:t>
            </a:r>
            <a:r>
              <a:rPr lang="tr-TR" dirty="0"/>
              <a:t>yaklaşıma göre nitel araştırma ve araştırma deseni </a:t>
            </a:r>
            <a:endParaRPr lang="tr-TR" dirty="0" smtClean="0"/>
          </a:p>
          <a:p>
            <a:pPr lvl="1"/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qualitative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research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and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research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design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according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to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five</a:t>
            </a:r>
            <a:r>
              <a:rPr lang="tr-TR" altLang="tr-TR" dirty="0">
                <a:solidFill>
                  <a:srgbClr val="222222"/>
                </a:solidFill>
                <a:latin typeface="inherit"/>
              </a:rPr>
              <a:t> </a:t>
            </a:r>
            <a:r>
              <a:rPr lang="tr-TR" altLang="tr-TR" dirty="0" err="1">
                <a:solidFill>
                  <a:srgbClr val="222222"/>
                </a:solidFill>
                <a:latin typeface="inherit"/>
              </a:rPr>
              <a:t>approaches</a:t>
            </a:r>
            <a:r>
              <a:rPr lang="tr-TR" altLang="tr-TR" sz="500" dirty="0"/>
              <a:t> </a:t>
            </a:r>
            <a:endParaRPr lang="tr-TR" altLang="tr-TR" sz="1600" dirty="0">
              <a:latin typeface="Arial" panose="020B0604020202020204" pitchFamily="34" charset="0"/>
            </a:endParaRP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John W. </a:t>
            </a:r>
            <a:r>
              <a:rPr lang="tr-TR" dirty="0" err="1"/>
              <a:t>Creswell</a:t>
            </a:r>
            <a:r>
              <a:rPr lang="tr-TR" dirty="0"/>
              <a:t> ; </a:t>
            </a:r>
            <a:endParaRPr lang="tr-TR" dirty="0" smtClean="0"/>
          </a:p>
          <a:p>
            <a:r>
              <a:rPr lang="tr-TR" dirty="0" smtClean="0"/>
              <a:t>çeviri </a:t>
            </a:r>
            <a:r>
              <a:rPr lang="tr-TR" dirty="0"/>
              <a:t>editörleri: Mesut Bütün, Selçuk Beşir Demir.</a:t>
            </a:r>
          </a:p>
          <a:p>
            <a:pPr marL="0" indent="0">
              <a:buNone/>
            </a:pPr>
            <a:r>
              <a:rPr lang="tr-TR" dirty="0" smtClean="0"/>
              <a:t>İstanbul Kurtuluş yayınları 2015</a:t>
            </a: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43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r>
              <a:rPr lang="tr-TR" dirty="0"/>
              <a:t>Thomas </a:t>
            </a:r>
            <a:r>
              <a:rPr lang="tr-TR" dirty="0" err="1" smtClean="0"/>
              <a:t>kalkülüs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George B. </a:t>
            </a:r>
            <a:r>
              <a:rPr lang="tr-TR" dirty="0" smtClean="0"/>
              <a:t>Thomas-  </a:t>
            </a:r>
            <a:r>
              <a:rPr lang="tr-TR" dirty="0"/>
              <a:t>Maurice D. </a:t>
            </a:r>
            <a:r>
              <a:rPr lang="tr-TR" dirty="0" err="1" smtClean="0"/>
              <a:t>Weir</a:t>
            </a:r>
            <a:r>
              <a:rPr lang="tr-TR" dirty="0" smtClean="0"/>
              <a:t> - </a:t>
            </a:r>
            <a:r>
              <a:rPr lang="tr-TR" dirty="0" err="1" smtClean="0"/>
              <a:t>Joel</a:t>
            </a:r>
            <a:r>
              <a:rPr lang="tr-TR" dirty="0" smtClean="0"/>
              <a:t> </a:t>
            </a:r>
            <a:r>
              <a:rPr lang="tr-TR" dirty="0" err="1"/>
              <a:t>Hass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proje editörü: Oğuz Ergun </a:t>
            </a:r>
          </a:p>
          <a:p>
            <a:r>
              <a:rPr lang="tr-TR" dirty="0" smtClean="0"/>
              <a:t>çeviri</a:t>
            </a:r>
            <a:r>
              <a:rPr lang="tr-TR" dirty="0"/>
              <a:t>: Mustafa Bayram </a:t>
            </a:r>
            <a:r>
              <a:rPr lang="tr-TR" dirty="0" smtClean="0"/>
              <a:t>– Selami Akgün – Osman Aktaş- İsmail Akın</a:t>
            </a:r>
          </a:p>
          <a:p>
            <a:r>
              <a:rPr lang="tr-TR" dirty="0" smtClean="0"/>
              <a:t>Ankara </a:t>
            </a:r>
            <a:r>
              <a:rPr lang="tr-TR" dirty="0" err="1" smtClean="0"/>
              <a:t>Akçağ</a:t>
            </a:r>
            <a:r>
              <a:rPr lang="tr-TR" dirty="0" smtClean="0"/>
              <a:t> yayınları</a:t>
            </a:r>
          </a:p>
          <a:p>
            <a:r>
              <a:rPr lang="tr-TR" dirty="0" smtClean="0"/>
              <a:t>c 2005</a:t>
            </a:r>
          </a:p>
          <a:p>
            <a:r>
              <a:rPr lang="tr-TR" dirty="0" smtClean="0"/>
              <a:t>239 sayfa </a:t>
            </a:r>
            <a:r>
              <a:rPr lang="tr-TR" smtClean="0"/>
              <a:t>24 santimetre</a:t>
            </a:r>
            <a:endParaRPr lang="tr-TR" dirty="0"/>
          </a:p>
          <a:p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6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tr-TR" dirty="0" smtClean="0"/>
              <a:t> </a:t>
            </a:r>
            <a:r>
              <a:rPr lang="tr-TR" dirty="0"/>
              <a:t>Ömer Seyfettin</a:t>
            </a:r>
          </a:p>
          <a:p>
            <a:pPr indent="228600">
              <a:spcAft>
                <a:spcPts val="0"/>
              </a:spcAft>
            </a:pPr>
            <a:r>
              <a:rPr lang="tr-TR" dirty="0"/>
              <a:t>Peyami Safa</a:t>
            </a:r>
          </a:p>
          <a:p>
            <a:pPr indent="228600">
              <a:spcAft>
                <a:spcPts val="0"/>
              </a:spcAft>
            </a:pPr>
            <a:r>
              <a:rPr lang="tr-TR" dirty="0"/>
              <a:t>Ziya </a:t>
            </a:r>
            <a:r>
              <a:rPr lang="tr-TR" dirty="0" smtClean="0"/>
              <a:t>Gökalp</a:t>
            </a:r>
            <a:endParaRPr lang="tr-TR" dirty="0"/>
          </a:p>
          <a:p>
            <a:pPr>
              <a:spcAft>
                <a:spcPts val="0"/>
              </a:spcAft>
            </a:pPr>
            <a:r>
              <a:rPr lang="tr-TR" dirty="0"/>
              <a:t>TÜRK EDEBİYATINDAN SEÇMELER</a:t>
            </a:r>
          </a:p>
          <a:p>
            <a:pPr>
              <a:spcAft>
                <a:spcPts val="0"/>
              </a:spcAft>
            </a:pPr>
            <a:r>
              <a:rPr lang="tr-TR" dirty="0"/>
              <a:t>Çocuklar için hikayeler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      Bilgi Kitabevi - Ankara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ISBN 975-412-845-9    -  1999.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Bilgi kitabevi yayınları genel yayın no:123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Hikaye dizisi 14</a:t>
            </a:r>
          </a:p>
          <a:p>
            <a:pPr algn="just">
              <a:spcAft>
                <a:spcPts val="0"/>
              </a:spcAft>
            </a:pPr>
            <a:r>
              <a:rPr lang="tr-TR" dirty="0"/>
              <a:t>254 sayfa 24 santimetre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2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Gömülü </a:t>
            </a:r>
            <a:r>
              <a:rPr lang="tr-TR" dirty="0"/>
              <a:t>şamdan / Stefan </a:t>
            </a:r>
            <a:r>
              <a:rPr lang="tr-TR" dirty="0" err="1"/>
              <a:t>Zweig</a:t>
            </a:r>
            <a:r>
              <a:rPr lang="tr-TR" dirty="0"/>
              <a:t> ,1881-1942 ; Almanca aslından </a:t>
            </a:r>
            <a:r>
              <a:rPr lang="tr-TR" dirty="0" smtClean="0"/>
              <a:t>: </a:t>
            </a:r>
            <a:r>
              <a:rPr lang="tr-TR" dirty="0"/>
              <a:t>Metin Özenci.</a:t>
            </a:r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948495"/>
            <a:ext cx="11336594" cy="577677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r-TR" sz="3600" dirty="0" smtClean="0"/>
              <a:t> </a:t>
            </a:r>
            <a:r>
              <a:rPr lang="tr-TR" sz="3600" dirty="0"/>
              <a:t>SEÇİMLER, TBMM VE HÜKÜMET </a:t>
            </a:r>
            <a:r>
              <a:rPr lang="tr-TR" sz="3600" dirty="0" smtClean="0"/>
              <a:t>SİSTEMLERİ</a:t>
            </a:r>
            <a:endParaRPr lang="tr-TR" sz="3600" dirty="0"/>
          </a:p>
          <a:p>
            <a:pPr marL="449580">
              <a:spcAft>
                <a:spcPts val="0"/>
              </a:spcAft>
            </a:pPr>
            <a:r>
              <a:rPr lang="tr-TR" sz="3600" dirty="0"/>
              <a:t>Derleyenler: Aydın </a:t>
            </a:r>
            <a:r>
              <a:rPr lang="tr-TR" sz="3600" dirty="0" smtClean="0"/>
              <a:t>Zevkliler-  </a:t>
            </a:r>
            <a:r>
              <a:rPr lang="tr-TR" sz="3600" dirty="0"/>
              <a:t>Dr. Necip Artan</a:t>
            </a:r>
          </a:p>
          <a:p>
            <a:pPr marL="449580">
              <a:spcAft>
                <a:spcPts val="0"/>
              </a:spcAft>
            </a:pPr>
            <a:r>
              <a:rPr lang="tr-TR" sz="3600" dirty="0"/>
              <a:t>Genişletilmiş ikinci Basım</a:t>
            </a:r>
          </a:p>
          <a:p>
            <a:pPr>
              <a:spcAft>
                <a:spcPts val="0"/>
              </a:spcAft>
            </a:pPr>
            <a:r>
              <a:rPr lang="tr-TR" sz="3600" dirty="0"/>
              <a:t>2004 -- İstanbul</a:t>
            </a:r>
          </a:p>
          <a:p>
            <a:pPr algn="just">
              <a:spcAft>
                <a:spcPts val="0"/>
              </a:spcAft>
            </a:pPr>
            <a:r>
              <a:rPr lang="tr-TR" sz="3600" dirty="0"/>
              <a:t>TÜSİAD yayınları </a:t>
            </a:r>
            <a:r>
              <a:rPr lang="tr-TR" sz="3600" dirty="0" err="1"/>
              <a:t>no</a:t>
            </a:r>
            <a:r>
              <a:rPr lang="tr-TR" sz="3600" dirty="0"/>
              <a:t> 45</a:t>
            </a:r>
          </a:p>
          <a:p>
            <a:pPr algn="just">
              <a:spcAft>
                <a:spcPts val="0"/>
              </a:spcAft>
            </a:pPr>
            <a:r>
              <a:rPr lang="tr-TR" sz="3600" dirty="0"/>
              <a:t>587 sayfa 30 santimetre</a:t>
            </a:r>
          </a:p>
          <a:p>
            <a:pPr algn="just">
              <a:spcAft>
                <a:spcPts val="0"/>
              </a:spcAft>
            </a:pPr>
            <a:r>
              <a:rPr lang="tr-TR" sz="3600" dirty="0"/>
              <a:t>12.000.000 TL</a:t>
            </a:r>
            <a:endParaRPr lang="tr-T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584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8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6318</TotalTime>
  <Words>509</Words>
  <Application>Microsoft Office PowerPoint</Application>
  <PresentationFormat>Geniş ekran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inherit</vt:lpstr>
      <vt:lpstr>Times New Roman</vt:lpstr>
      <vt:lpstr>Verdana</vt:lpstr>
      <vt:lpstr>Office Theme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360</cp:revision>
  <dcterms:created xsi:type="dcterms:W3CDTF">2014-11-20T14:17:10Z</dcterms:created>
  <dcterms:modified xsi:type="dcterms:W3CDTF">2020-06-04T07:24:49Z</dcterms:modified>
</cp:coreProperties>
</file>