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62"/>
  </p:notesMasterIdLst>
  <p:sldIdLst>
    <p:sldId id="256" r:id="rId2"/>
    <p:sldId id="1008" r:id="rId3"/>
    <p:sldId id="1001" r:id="rId4"/>
    <p:sldId id="257" r:id="rId5"/>
    <p:sldId id="300" r:id="rId6"/>
    <p:sldId id="301" r:id="rId7"/>
    <p:sldId id="288" r:id="rId8"/>
    <p:sldId id="1002" r:id="rId9"/>
    <p:sldId id="963" r:id="rId10"/>
    <p:sldId id="957" r:id="rId11"/>
    <p:sldId id="960" r:id="rId12"/>
    <p:sldId id="975" r:id="rId13"/>
    <p:sldId id="964" r:id="rId14"/>
    <p:sldId id="976" r:id="rId15"/>
    <p:sldId id="965" r:id="rId16"/>
    <p:sldId id="1003" r:id="rId17"/>
    <p:sldId id="260" r:id="rId18"/>
    <p:sldId id="274" r:id="rId19"/>
    <p:sldId id="298" r:id="rId20"/>
    <p:sldId id="1004" r:id="rId21"/>
    <p:sldId id="987" r:id="rId22"/>
    <p:sldId id="272" r:id="rId23"/>
    <p:sldId id="273" r:id="rId24"/>
    <p:sldId id="972" r:id="rId25"/>
    <p:sldId id="276" r:id="rId26"/>
    <p:sldId id="277" r:id="rId27"/>
    <p:sldId id="278" r:id="rId28"/>
    <p:sldId id="263" r:id="rId29"/>
    <p:sldId id="1005" r:id="rId30"/>
    <p:sldId id="279" r:id="rId31"/>
    <p:sldId id="280" r:id="rId32"/>
    <p:sldId id="283" r:id="rId33"/>
    <p:sldId id="282" r:id="rId34"/>
    <p:sldId id="281" r:id="rId35"/>
    <p:sldId id="974" r:id="rId36"/>
    <p:sldId id="940" r:id="rId37"/>
    <p:sldId id="284" r:id="rId38"/>
    <p:sldId id="285" r:id="rId39"/>
    <p:sldId id="989" r:id="rId40"/>
    <p:sldId id="985" r:id="rId41"/>
    <p:sldId id="287" r:id="rId42"/>
    <p:sldId id="966" r:id="rId43"/>
    <p:sldId id="289" r:id="rId44"/>
    <p:sldId id="286" r:id="rId45"/>
    <p:sldId id="967" r:id="rId46"/>
    <p:sldId id="290" r:id="rId47"/>
    <p:sldId id="291" r:id="rId48"/>
    <p:sldId id="1006" r:id="rId49"/>
    <p:sldId id="992" r:id="rId50"/>
    <p:sldId id="293" r:id="rId51"/>
    <p:sldId id="294" r:id="rId52"/>
    <p:sldId id="1000" r:id="rId53"/>
    <p:sldId id="296" r:id="rId54"/>
    <p:sldId id="1010" r:id="rId55"/>
    <p:sldId id="295" r:id="rId56"/>
    <p:sldId id="973" r:id="rId57"/>
    <p:sldId id="968" r:id="rId58"/>
    <p:sldId id="988" r:id="rId59"/>
    <p:sldId id="1007" r:id="rId60"/>
    <p:sldId id="101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4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2DFD6-F197-4787-96F2-210D27C441A5}" v="25" dt="2020-03-30T12:37:31.746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9"/>
    <p:restoredTop sz="93417"/>
  </p:normalViewPr>
  <p:slideViewPr>
    <p:cSldViewPr snapToGrid="0">
      <p:cViewPr varScale="1">
        <p:scale>
          <a:sx n="102" d="100"/>
          <a:sy n="102" d="100"/>
        </p:scale>
        <p:origin x="1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fatih cakmakli" userId="1bcd36e2-dc36-4bf2-9982-8d4e1f548921" providerId="ADAL" clId="{4482DFD6-F197-4787-96F2-210D27C441A5}"/>
    <pc:docChg chg="undo custSel addSld delSld modSld">
      <pc:chgData name="hasan fatih cakmakli" userId="1bcd36e2-dc36-4bf2-9982-8d4e1f548921" providerId="ADAL" clId="{4482DFD6-F197-4787-96F2-210D27C441A5}" dt="2020-03-30T12:37:31.746" v="126"/>
      <pc:docMkLst>
        <pc:docMk/>
      </pc:docMkLst>
      <pc:sldChg chg="delSp modSp delAnim">
        <pc:chgData name="hasan fatih cakmakli" userId="1bcd36e2-dc36-4bf2-9982-8d4e1f548921" providerId="ADAL" clId="{4482DFD6-F197-4787-96F2-210D27C441A5}" dt="2020-03-30T11:46:23.259" v="36" actId="14100"/>
        <pc:sldMkLst>
          <pc:docMk/>
          <pc:sldMk cId="3418280934" sldId="256"/>
        </pc:sldMkLst>
        <pc:spChg chg="mod">
          <ac:chgData name="hasan fatih cakmakli" userId="1bcd36e2-dc36-4bf2-9982-8d4e1f548921" providerId="ADAL" clId="{4482DFD6-F197-4787-96F2-210D27C441A5}" dt="2020-03-30T11:46:23.259" v="36" actId="14100"/>
          <ac:spMkLst>
            <pc:docMk/>
            <pc:sldMk cId="3418280934" sldId="256"/>
            <ac:spMk id="2" creationId="{7F9E40B0-3A36-404C-9E72-6AD76C31CE18}"/>
          </ac:spMkLst>
        </pc:spChg>
        <pc:spChg chg="mod">
          <ac:chgData name="hasan fatih cakmakli" userId="1bcd36e2-dc36-4bf2-9982-8d4e1f548921" providerId="ADAL" clId="{4482DFD6-F197-4787-96F2-210D27C441A5}" dt="2020-03-30T11:46:14.273" v="34" actId="27636"/>
          <ac:spMkLst>
            <pc:docMk/>
            <pc:sldMk cId="3418280934" sldId="256"/>
            <ac:spMk id="3" creationId="{75431515-6F5D-4DA6-B1EF-331098AE1AEC}"/>
          </ac:spMkLst>
        </pc:spChg>
        <pc:picChg chg="del">
          <ac:chgData name="hasan fatih cakmakli" userId="1bcd36e2-dc36-4bf2-9982-8d4e1f548921" providerId="ADAL" clId="{4482DFD6-F197-4787-96F2-210D27C441A5}" dt="2020-03-30T11:45:27.971" v="0" actId="478"/>
          <ac:picMkLst>
            <pc:docMk/>
            <pc:sldMk cId="3418280934" sldId="256"/>
            <ac:picMk id="4" creationId="{6A8D2BEE-3540-5147-B569-881CB0154F9B}"/>
          </ac:picMkLst>
        </pc:picChg>
      </pc:sldChg>
      <pc:sldChg chg="modSp">
        <pc:chgData name="hasan fatih cakmakli" userId="1bcd36e2-dc36-4bf2-9982-8d4e1f548921" providerId="ADAL" clId="{4482DFD6-F197-4787-96F2-210D27C441A5}" dt="2020-03-30T12:36:25.685" v="125" actId="14100"/>
        <pc:sldMkLst>
          <pc:docMk/>
          <pc:sldMk cId="2491386590" sldId="257"/>
        </pc:sldMkLst>
        <pc:spChg chg="mod">
          <ac:chgData name="hasan fatih cakmakli" userId="1bcd36e2-dc36-4bf2-9982-8d4e1f548921" providerId="ADAL" clId="{4482DFD6-F197-4787-96F2-210D27C441A5}" dt="2020-03-30T12:36:25.685" v="125" actId="14100"/>
          <ac:spMkLst>
            <pc:docMk/>
            <pc:sldMk cId="2491386590" sldId="257"/>
            <ac:spMk id="3" creationId="{C5C704FA-EBBD-4258-826A-8D2A7B59AE77}"/>
          </ac:spMkLst>
        </pc:spChg>
      </pc:sldChg>
      <pc:sldChg chg="modSp">
        <pc:chgData name="hasan fatih cakmakli" userId="1bcd36e2-dc36-4bf2-9982-8d4e1f548921" providerId="ADAL" clId="{4482DFD6-F197-4787-96F2-210D27C441A5}" dt="2020-03-30T11:54:44.862" v="68" actId="114"/>
        <pc:sldMkLst>
          <pc:docMk/>
          <pc:sldMk cId="2123942793" sldId="260"/>
        </pc:sldMkLst>
        <pc:spChg chg="mod">
          <ac:chgData name="hasan fatih cakmakli" userId="1bcd36e2-dc36-4bf2-9982-8d4e1f548921" providerId="ADAL" clId="{4482DFD6-F197-4787-96F2-210D27C441A5}" dt="2020-03-30T11:54:44.862" v="68" actId="114"/>
          <ac:spMkLst>
            <pc:docMk/>
            <pc:sldMk cId="2123942793" sldId="260"/>
            <ac:spMk id="3" creationId="{1BC0EED0-E5C7-4D1C-94CA-C8923553C23B}"/>
          </ac:spMkLst>
        </pc:spChg>
      </pc:sldChg>
      <pc:sldChg chg="modSp">
        <pc:chgData name="hasan fatih cakmakli" userId="1bcd36e2-dc36-4bf2-9982-8d4e1f548921" providerId="ADAL" clId="{4482DFD6-F197-4787-96F2-210D27C441A5}" dt="2020-03-30T11:48:23.250" v="47" actId="27636"/>
        <pc:sldMkLst>
          <pc:docMk/>
          <pc:sldMk cId="674889698" sldId="291"/>
        </pc:sldMkLst>
        <pc:spChg chg="mod">
          <ac:chgData name="hasan fatih cakmakli" userId="1bcd36e2-dc36-4bf2-9982-8d4e1f548921" providerId="ADAL" clId="{4482DFD6-F197-4787-96F2-210D27C441A5}" dt="2020-03-30T11:48:23.250" v="47" actId="27636"/>
          <ac:spMkLst>
            <pc:docMk/>
            <pc:sldMk cId="674889698" sldId="291"/>
            <ac:spMk id="2" creationId="{E3B27AAB-CFDE-5147-973B-36B221F7F1EA}"/>
          </ac:spMkLst>
        </pc:spChg>
      </pc:sldChg>
      <pc:sldChg chg="modSp">
        <pc:chgData name="hasan fatih cakmakli" userId="1bcd36e2-dc36-4bf2-9982-8d4e1f548921" providerId="ADAL" clId="{4482DFD6-F197-4787-96F2-210D27C441A5}" dt="2020-03-30T12:37:31.746" v="126"/>
        <pc:sldMkLst>
          <pc:docMk/>
          <pc:sldMk cId="3610503335" sldId="301"/>
        </pc:sldMkLst>
        <pc:graphicFrameChg chg="mod">
          <ac:chgData name="hasan fatih cakmakli" userId="1bcd36e2-dc36-4bf2-9982-8d4e1f548921" providerId="ADAL" clId="{4482DFD6-F197-4787-96F2-210D27C441A5}" dt="2020-03-30T12:37:31.746" v="126"/>
          <ac:graphicFrameMkLst>
            <pc:docMk/>
            <pc:sldMk cId="3610503335" sldId="301"/>
            <ac:graphicFrameMk id="5" creationId="{D60CDF2B-025D-3E42-9AE8-E31A870B101E}"/>
          </ac:graphicFrameMkLst>
        </pc:graphicFrameChg>
      </pc:sldChg>
      <pc:sldChg chg="modSp">
        <pc:chgData name="hasan fatih cakmakli" userId="1bcd36e2-dc36-4bf2-9982-8d4e1f548921" providerId="ADAL" clId="{4482DFD6-F197-4787-96F2-210D27C441A5}" dt="2020-03-30T11:51:40.244" v="59" actId="208"/>
        <pc:sldMkLst>
          <pc:docMk/>
          <pc:sldMk cId="516478367" sldId="957"/>
        </pc:sldMkLst>
        <pc:spChg chg="mod">
          <ac:chgData name="hasan fatih cakmakli" userId="1bcd36e2-dc36-4bf2-9982-8d4e1f548921" providerId="ADAL" clId="{4482DFD6-F197-4787-96F2-210D27C441A5}" dt="2020-03-30T11:51:40.244" v="59" actId="208"/>
          <ac:spMkLst>
            <pc:docMk/>
            <pc:sldMk cId="516478367" sldId="957"/>
            <ac:spMk id="15" creationId="{1784BEA3-09AE-4CA7-8BB1-B78DBE8F104A}"/>
          </ac:spMkLst>
        </pc:spChg>
      </pc:sldChg>
      <pc:sldChg chg="delSp modSp del delAnim">
        <pc:chgData name="hasan fatih cakmakli" userId="1bcd36e2-dc36-4bf2-9982-8d4e1f548921" providerId="ADAL" clId="{4482DFD6-F197-4787-96F2-210D27C441A5}" dt="2020-03-30T12:25:04.557" v="100" actId="2696"/>
        <pc:sldMkLst>
          <pc:docMk/>
          <pc:sldMk cId="4185035093" sldId="962"/>
        </pc:sldMkLst>
        <pc:spChg chg="mod">
          <ac:chgData name="hasan fatih cakmakli" userId="1bcd36e2-dc36-4bf2-9982-8d4e1f548921" providerId="ADAL" clId="{4482DFD6-F197-4787-96F2-210D27C441A5}" dt="2020-03-30T11:47:38.406" v="44" actId="115"/>
          <ac:spMkLst>
            <pc:docMk/>
            <pc:sldMk cId="4185035093" sldId="962"/>
            <ac:spMk id="3" creationId="{C0465960-F626-A640-AFA4-EBB6C6947638}"/>
          </ac:spMkLst>
        </pc:spChg>
        <pc:picChg chg="del">
          <ac:chgData name="hasan fatih cakmakli" userId="1bcd36e2-dc36-4bf2-9982-8d4e1f548921" providerId="ADAL" clId="{4482DFD6-F197-4787-96F2-210D27C441A5}" dt="2020-03-30T11:45:32.182" v="1" actId="478"/>
          <ac:picMkLst>
            <pc:docMk/>
            <pc:sldMk cId="4185035093" sldId="962"/>
            <ac:picMk id="4" creationId="{F002A79C-DA69-B643-A3A0-5DDB38EA9EED}"/>
          </ac:picMkLst>
        </pc:picChg>
      </pc:sldChg>
      <pc:sldChg chg="modSp">
        <pc:chgData name="hasan fatih cakmakli" userId="1bcd36e2-dc36-4bf2-9982-8d4e1f548921" providerId="ADAL" clId="{4482DFD6-F197-4787-96F2-210D27C441A5}" dt="2020-03-30T11:52:31.458" v="60" actId="208"/>
        <pc:sldMkLst>
          <pc:docMk/>
          <pc:sldMk cId="883232784" sldId="975"/>
        </pc:sldMkLst>
        <pc:spChg chg="mod">
          <ac:chgData name="hasan fatih cakmakli" userId="1bcd36e2-dc36-4bf2-9982-8d4e1f548921" providerId="ADAL" clId="{4482DFD6-F197-4787-96F2-210D27C441A5}" dt="2020-03-30T11:52:31.458" v="60" actId="208"/>
          <ac:spMkLst>
            <pc:docMk/>
            <pc:sldMk cId="883232784" sldId="975"/>
            <ac:spMk id="15" creationId="{1784BEA3-09AE-4CA7-8BB1-B78DBE8F104A}"/>
          </ac:spMkLst>
        </pc:spChg>
      </pc:sldChg>
      <pc:sldChg chg="modSp">
        <pc:chgData name="hasan fatih cakmakli" userId="1bcd36e2-dc36-4bf2-9982-8d4e1f548921" providerId="ADAL" clId="{4482DFD6-F197-4787-96F2-210D27C441A5}" dt="2020-03-30T11:52:53.522" v="61" actId="208"/>
        <pc:sldMkLst>
          <pc:docMk/>
          <pc:sldMk cId="390276617" sldId="976"/>
        </pc:sldMkLst>
        <pc:spChg chg="mod">
          <ac:chgData name="hasan fatih cakmakli" userId="1bcd36e2-dc36-4bf2-9982-8d4e1f548921" providerId="ADAL" clId="{4482DFD6-F197-4787-96F2-210D27C441A5}" dt="2020-03-30T11:52:53.522" v="61" actId="208"/>
          <ac:spMkLst>
            <pc:docMk/>
            <pc:sldMk cId="390276617" sldId="976"/>
            <ac:spMk id="15" creationId="{1784BEA3-09AE-4CA7-8BB1-B78DBE8F104A}"/>
          </ac:spMkLst>
        </pc:spChg>
      </pc:sldChg>
      <pc:sldChg chg="add del">
        <pc:chgData name="hasan fatih cakmakli" userId="1bcd36e2-dc36-4bf2-9982-8d4e1f548921" providerId="ADAL" clId="{4482DFD6-F197-4787-96F2-210D27C441A5}" dt="2020-03-30T12:07:48.366" v="82" actId="2696"/>
        <pc:sldMkLst>
          <pc:docMk/>
          <pc:sldMk cId="721537439" sldId="982"/>
        </pc:sldMkLst>
      </pc:sldChg>
      <pc:sldChg chg="del">
        <pc:chgData name="hasan fatih cakmakli" userId="1bcd36e2-dc36-4bf2-9982-8d4e1f548921" providerId="ADAL" clId="{4482DFD6-F197-4787-96F2-210D27C441A5}" dt="2020-03-30T12:18:48.272" v="87" actId="2696"/>
        <pc:sldMkLst>
          <pc:docMk/>
          <pc:sldMk cId="1544659986" sldId="991"/>
        </pc:sldMkLst>
      </pc:sldChg>
      <pc:sldChg chg="delSp del delAnim">
        <pc:chgData name="hasan fatih cakmakli" userId="1bcd36e2-dc36-4bf2-9982-8d4e1f548921" providerId="ADAL" clId="{4482DFD6-F197-4787-96F2-210D27C441A5}" dt="2020-03-30T11:48:38.429" v="48" actId="2696"/>
        <pc:sldMkLst>
          <pc:docMk/>
          <pc:sldMk cId="3257364420" sldId="993"/>
        </pc:sldMkLst>
        <pc:picChg chg="del">
          <ac:chgData name="hasan fatih cakmakli" userId="1bcd36e2-dc36-4bf2-9982-8d4e1f548921" providerId="ADAL" clId="{4482DFD6-F197-4787-96F2-210D27C441A5}" dt="2020-03-30T11:45:35.177" v="2" actId="478"/>
          <ac:picMkLst>
            <pc:docMk/>
            <pc:sldMk cId="3257364420" sldId="993"/>
            <ac:picMk id="4" creationId="{DD8C8CD9-A7FD-A04E-9F98-CCE632EDA1C9}"/>
          </ac:picMkLst>
        </pc:picChg>
      </pc:sldChg>
      <pc:sldChg chg="add del">
        <pc:chgData name="hasan fatih cakmakli" userId="1bcd36e2-dc36-4bf2-9982-8d4e1f548921" providerId="ADAL" clId="{4482DFD6-F197-4787-96F2-210D27C441A5}" dt="2020-03-30T11:50:42.629" v="55" actId="2696"/>
        <pc:sldMkLst>
          <pc:docMk/>
          <pc:sldMk cId="110805769" sldId="994"/>
        </pc:sldMkLst>
      </pc:sldChg>
      <pc:sldChg chg="del modAnim">
        <pc:chgData name="hasan fatih cakmakli" userId="1bcd36e2-dc36-4bf2-9982-8d4e1f548921" providerId="ADAL" clId="{4482DFD6-F197-4787-96F2-210D27C441A5}" dt="2020-03-30T11:53:55.847" v="65" actId="2696"/>
        <pc:sldMkLst>
          <pc:docMk/>
          <pc:sldMk cId="4118255601" sldId="995"/>
        </pc:sldMkLst>
      </pc:sldChg>
      <pc:sldChg chg="del">
        <pc:chgData name="hasan fatih cakmakli" userId="1bcd36e2-dc36-4bf2-9982-8d4e1f548921" providerId="ADAL" clId="{4482DFD6-F197-4787-96F2-210D27C441A5}" dt="2020-03-30T12:04:41.145" v="74" actId="2696"/>
        <pc:sldMkLst>
          <pc:docMk/>
          <pc:sldMk cId="2476488450" sldId="996"/>
        </pc:sldMkLst>
      </pc:sldChg>
      <pc:sldChg chg="del">
        <pc:chgData name="hasan fatih cakmakli" userId="1bcd36e2-dc36-4bf2-9982-8d4e1f548921" providerId="ADAL" clId="{4482DFD6-F197-4787-96F2-210D27C441A5}" dt="2020-03-30T12:05:12.872" v="75" actId="2696"/>
        <pc:sldMkLst>
          <pc:docMk/>
          <pc:sldMk cId="2460129791" sldId="997"/>
        </pc:sldMkLst>
      </pc:sldChg>
      <pc:sldChg chg="del">
        <pc:chgData name="hasan fatih cakmakli" userId="1bcd36e2-dc36-4bf2-9982-8d4e1f548921" providerId="ADAL" clId="{4482DFD6-F197-4787-96F2-210D27C441A5}" dt="2020-03-30T12:07:23.963" v="79" actId="2696"/>
        <pc:sldMkLst>
          <pc:docMk/>
          <pc:sldMk cId="1164293377" sldId="998"/>
        </pc:sldMkLst>
      </pc:sldChg>
      <pc:sldChg chg="del">
        <pc:chgData name="hasan fatih cakmakli" userId="1bcd36e2-dc36-4bf2-9982-8d4e1f548921" providerId="ADAL" clId="{4482DFD6-F197-4787-96F2-210D27C441A5}" dt="2020-03-30T12:17:24.006" v="83" actId="2696"/>
        <pc:sldMkLst>
          <pc:docMk/>
          <pc:sldMk cId="3701580916" sldId="999"/>
        </pc:sldMkLst>
      </pc:sldChg>
      <pc:sldChg chg="delSp add setBg modAnim delDesignElem">
        <pc:chgData name="hasan fatih cakmakli" userId="1bcd36e2-dc36-4bf2-9982-8d4e1f548921" providerId="ADAL" clId="{4482DFD6-F197-4787-96F2-210D27C441A5}" dt="2020-03-30T11:49:25.232" v="50"/>
        <pc:sldMkLst>
          <pc:docMk/>
          <pc:sldMk cId="983817639" sldId="1001"/>
        </pc:sldMkLst>
        <pc:spChg chg="del">
          <ac:chgData name="hasan fatih cakmakli" userId="1bcd36e2-dc36-4bf2-9982-8d4e1f548921" providerId="ADAL" clId="{4482DFD6-F197-4787-96F2-210D27C441A5}" dt="2020-03-30T11:48:22.935" v="46"/>
          <ac:spMkLst>
            <pc:docMk/>
            <pc:sldMk cId="983817639" sldId="1001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1:48:22.935" v="46"/>
          <ac:cxnSpMkLst>
            <pc:docMk/>
            <pc:sldMk cId="983817639" sldId="1001"/>
            <ac:cxnSpMk id="10" creationId="{2D72A2C9-F3CA-4216-8BAD-FA4C970C3C4E}"/>
          </ac:cxnSpMkLst>
        </pc:cxnChg>
      </pc:sldChg>
      <pc:sldChg chg="add del">
        <pc:chgData name="hasan fatih cakmakli" userId="1bcd36e2-dc36-4bf2-9982-8d4e1f548921" providerId="ADAL" clId="{4482DFD6-F197-4787-96F2-210D27C441A5}" dt="2020-03-30T11:50:35.359" v="54" actId="2696"/>
        <pc:sldMkLst>
          <pc:docMk/>
          <pc:sldMk cId="1484789454" sldId="1002"/>
        </pc:sldMkLst>
      </pc:sldChg>
      <pc:sldChg chg="delSp add setBg modAnim delDesignElem">
        <pc:chgData name="hasan fatih cakmakli" userId="1bcd36e2-dc36-4bf2-9982-8d4e1f548921" providerId="ADAL" clId="{4482DFD6-F197-4787-96F2-210D27C441A5}" dt="2020-03-30T11:50:58.610" v="58"/>
        <pc:sldMkLst>
          <pc:docMk/>
          <pc:sldMk cId="3383690472" sldId="1002"/>
        </pc:sldMkLst>
        <pc:spChg chg="del">
          <ac:chgData name="hasan fatih cakmakli" userId="1bcd36e2-dc36-4bf2-9982-8d4e1f548921" providerId="ADAL" clId="{4482DFD6-F197-4787-96F2-210D27C441A5}" dt="2020-03-30T11:50:47.242" v="57"/>
          <ac:spMkLst>
            <pc:docMk/>
            <pc:sldMk cId="3383690472" sldId="1002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1:50:47.242" v="57"/>
          <ac:cxnSpMkLst>
            <pc:docMk/>
            <pc:sldMk cId="3383690472" sldId="1002"/>
            <ac:cxnSpMk id="10" creationId="{2D72A2C9-F3CA-4216-8BAD-FA4C970C3C4E}"/>
          </ac:cxnSpMkLst>
        </pc:cxnChg>
      </pc:sldChg>
      <pc:sldChg chg="delSp add setBg modAnim delDesignElem">
        <pc:chgData name="hasan fatih cakmakli" userId="1bcd36e2-dc36-4bf2-9982-8d4e1f548921" providerId="ADAL" clId="{4482DFD6-F197-4787-96F2-210D27C441A5}" dt="2020-03-30T11:54:11.315" v="66"/>
        <pc:sldMkLst>
          <pc:docMk/>
          <pc:sldMk cId="2765177660" sldId="1003"/>
        </pc:sldMkLst>
        <pc:spChg chg="del">
          <ac:chgData name="hasan fatih cakmakli" userId="1bcd36e2-dc36-4bf2-9982-8d4e1f548921" providerId="ADAL" clId="{4482DFD6-F197-4787-96F2-210D27C441A5}" dt="2020-03-30T11:53:05.506" v="63"/>
          <ac:spMkLst>
            <pc:docMk/>
            <pc:sldMk cId="2765177660" sldId="1003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1:53:05.506" v="63"/>
          <ac:cxnSpMkLst>
            <pc:docMk/>
            <pc:sldMk cId="2765177660" sldId="1003"/>
            <ac:cxnSpMk id="10" creationId="{2D72A2C9-F3CA-4216-8BAD-FA4C970C3C4E}"/>
          </ac:cxnSpMkLst>
        </pc:cxnChg>
      </pc:sldChg>
      <pc:sldChg chg="delSp modSp add setBg modAnim delDesignElem">
        <pc:chgData name="hasan fatih cakmakli" userId="1bcd36e2-dc36-4bf2-9982-8d4e1f548921" providerId="ADAL" clId="{4482DFD6-F197-4787-96F2-210D27C441A5}" dt="2020-03-30T12:03:58.119" v="73"/>
        <pc:sldMkLst>
          <pc:docMk/>
          <pc:sldMk cId="1797298070" sldId="1004"/>
        </pc:sldMkLst>
        <pc:spChg chg="mod">
          <ac:chgData name="hasan fatih cakmakli" userId="1bcd36e2-dc36-4bf2-9982-8d4e1f548921" providerId="ADAL" clId="{4482DFD6-F197-4787-96F2-210D27C441A5}" dt="2020-03-30T12:03:15.791" v="72" actId="114"/>
          <ac:spMkLst>
            <pc:docMk/>
            <pc:sldMk cId="1797298070" sldId="1004"/>
            <ac:spMk id="3" creationId="{C0465960-F626-A640-AFA4-EBB6C6947638}"/>
          </ac:spMkLst>
        </pc:spChg>
        <pc:spChg chg="del">
          <ac:chgData name="hasan fatih cakmakli" userId="1bcd36e2-dc36-4bf2-9982-8d4e1f548921" providerId="ADAL" clId="{4482DFD6-F197-4787-96F2-210D27C441A5}" dt="2020-03-30T12:02:42.425" v="70"/>
          <ac:spMkLst>
            <pc:docMk/>
            <pc:sldMk cId="1797298070" sldId="1004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2:02:42.425" v="70"/>
          <ac:cxnSpMkLst>
            <pc:docMk/>
            <pc:sldMk cId="1797298070" sldId="1004"/>
            <ac:cxnSpMk id="10" creationId="{2D72A2C9-F3CA-4216-8BAD-FA4C970C3C4E}"/>
          </ac:cxnSpMkLst>
        </pc:cxnChg>
      </pc:sldChg>
      <pc:sldChg chg="delSp add setBg modAnim delDesignElem">
        <pc:chgData name="hasan fatih cakmakli" userId="1bcd36e2-dc36-4bf2-9982-8d4e1f548921" providerId="ADAL" clId="{4482DFD6-F197-4787-96F2-210D27C441A5}" dt="2020-03-30T12:06:03.701" v="78"/>
        <pc:sldMkLst>
          <pc:docMk/>
          <pc:sldMk cId="1623299678" sldId="1005"/>
        </pc:sldMkLst>
        <pc:spChg chg="del">
          <ac:chgData name="hasan fatih cakmakli" userId="1bcd36e2-dc36-4bf2-9982-8d4e1f548921" providerId="ADAL" clId="{4482DFD6-F197-4787-96F2-210D27C441A5}" dt="2020-03-30T12:05:32.137" v="77"/>
          <ac:spMkLst>
            <pc:docMk/>
            <pc:sldMk cId="1623299678" sldId="1005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2:05:32.137" v="77"/>
          <ac:cxnSpMkLst>
            <pc:docMk/>
            <pc:sldMk cId="1623299678" sldId="1005"/>
            <ac:cxnSpMk id="10" creationId="{2D72A2C9-F3CA-4216-8BAD-FA4C970C3C4E}"/>
          </ac:cxnSpMkLst>
        </pc:cxnChg>
      </pc:sldChg>
      <pc:sldChg chg="delSp add setBg modAnim delDesignElem">
        <pc:chgData name="hasan fatih cakmakli" userId="1bcd36e2-dc36-4bf2-9982-8d4e1f548921" providerId="ADAL" clId="{4482DFD6-F197-4787-96F2-210D27C441A5}" dt="2020-03-30T12:17:37.185" v="86"/>
        <pc:sldMkLst>
          <pc:docMk/>
          <pc:sldMk cId="4208649789" sldId="1006"/>
        </pc:sldMkLst>
        <pc:spChg chg="del">
          <ac:chgData name="hasan fatih cakmakli" userId="1bcd36e2-dc36-4bf2-9982-8d4e1f548921" providerId="ADAL" clId="{4482DFD6-F197-4787-96F2-210D27C441A5}" dt="2020-03-30T12:17:27.249" v="85"/>
          <ac:spMkLst>
            <pc:docMk/>
            <pc:sldMk cId="4208649789" sldId="1006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2:17:27.249" v="85"/>
          <ac:cxnSpMkLst>
            <pc:docMk/>
            <pc:sldMk cId="4208649789" sldId="1006"/>
            <ac:cxnSpMk id="10" creationId="{2D72A2C9-F3CA-4216-8BAD-FA4C970C3C4E}"/>
          </ac:cxnSpMkLst>
        </pc:cxnChg>
      </pc:sldChg>
      <pc:sldChg chg="addSp delSp add del setBg delDesignElem">
        <pc:chgData name="hasan fatih cakmakli" userId="1bcd36e2-dc36-4bf2-9982-8d4e1f548921" providerId="ADAL" clId="{4482DFD6-F197-4787-96F2-210D27C441A5}" dt="2020-03-30T12:19:22.155" v="90"/>
        <pc:sldMkLst>
          <pc:docMk/>
          <pc:sldMk cId="1933737820" sldId="1007"/>
        </pc:sldMkLst>
        <pc:spChg chg="add del">
          <ac:chgData name="hasan fatih cakmakli" userId="1bcd36e2-dc36-4bf2-9982-8d4e1f548921" providerId="ADAL" clId="{4482DFD6-F197-4787-96F2-210D27C441A5}" dt="2020-03-30T12:19:22.155" v="90"/>
          <ac:spMkLst>
            <pc:docMk/>
            <pc:sldMk cId="1933737820" sldId="1007"/>
            <ac:spMk id="8" creationId="{8D70B121-56F4-4848-B38B-182089D909FA}"/>
          </ac:spMkLst>
        </pc:spChg>
        <pc:cxnChg chg="add del">
          <ac:chgData name="hasan fatih cakmakli" userId="1bcd36e2-dc36-4bf2-9982-8d4e1f548921" providerId="ADAL" clId="{4482DFD6-F197-4787-96F2-210D27C441A5}" dt="2020-03-30T12:19:22.155" v="90"/>
          <ac:cxnSpMkLst>
            <pc:docMk/>
            <pc:sldMk cId="1933737820" sldId="1007"/>
            <ac:cxnSpMk id="10" creationId="{2D72A2C9-F3CA-4216-8BAD-FA4C970C3C4E}"/>
          </ac:cxnSpMkLst>
        </pc:cxnChg>
      </pc:sldChg>
      <pc:sldChg chg="add">
        <pc:chgData name="hasan fatih cakmakli" userId="1bcd36e2-dc36-4bf2-9982-8d4e1f548921" providerId="ADAL" clId="{4482DFD6-F197-4787-96F2-210D27C441A5}" dt="2020-03-30T12:19:22.166" v="91"/>
        <pc:sldMkLst>
          <pc:docMk/>
          <pc:sldMk cId="4029903154" sldId="1007"/>
        </pc:sldMkLst>
      </pc:sldChg>
      <pc:sldChg chg="add del">
        <pc:chgData name="hasan fatih cakmakli" userId="1bcd36e2-dc36-4bf2-9982-8d4e1f548921" providerId="ADAL" clId="{4482DFD6-F197-4787-96F2-210D27C441A5}" dt="2020-03-30T12:24:53.656" v="97" actId="2696"/>
        <pc:sldMkLst>
          <pc:docMk/>
          <pc:sldMk cId="2484358398" sldId="1008"/>
        </pc:sldMkLst>
      </pc:sldChg>
      <pc:sldChg chg="delSp add setBg delDesignElem">
        <pc:chgData name="hasan fatih cakmakli" userId="1bcd36e2-dc36-4bf2-9982-8d4e1f548921" providerId="ADAL" clId="{4482DFD6-F197-4787-96F2-210D27C441A5}" dt="2020-03-30T12:25:02.127" v="99"/>
        <pc:sldMkLst>
          <pc:docMk/>
          <pc:sldMk cId="3742366078" sldId="1008"/>
        </pc:sldMkLst>
        <pc:spChg chg="del">
          <ac:chgData name="hasan fatih cakmakli" userId="1bcd36e2-dc36-4bf2-9982-8d4e1f548921" providerId="ADAL" clId="{4482DFD6-F197-4787-96F2-210D27C441A5}" dt="2020-03-30T12:25:02.127" v="99"/>
          <ac:spMkLst>
            <pc:docMk/>
            <pc:sldMk cId="3742366078" sldId="1008"/>
            <ac:spMk id="8" creationId="{8D70B121-56F4-4848-B38B-182089D909FA}"/>
          </ac:spMkLst>
        </pc:spChg>
        <pc:cxnChg chg="del">
          <ac:chgData name="hasan fatih cakmakli" userId="1bcd36e2-dc36-4bf2-9982-8d4e1f548921" providerId="ADAL" clId="{4482DFD6-F197-4787-96F2-210D27C441A5}" dt="2020-03-30T12:25:02.127" v="99"/>
          <ac:cxnSpMkLst>
            <pc:docMk/>
            <pc:sldMk cId="3742366078" sldId="1008"/>
            <ac:cxnSpMk id="10" creationId="{2D72A2C9-F3CA-4216-8BAD-FA4C970C3C4E}"/>
          </ac:cxnSpMkLst>
        </pc:cxnChg>
      </pc:sldChg>
      <pc:sldChg chg="add del">
        <pc:chgData name="hasan fatih cakmakli" userId="1bcd36e2-dc36-4bf2-9982-8d4e1f548921" providerId="ADAL" clId="{4482DFD6-F197-4787-96F2-210D27C441A5}" dt="2020-03-30T12:24:52.415" v="96" actId="2696"/>
        <pc:sldMkLst>
          <pc:docMk/>
          <pc:sldMk cId="1877406467" sldId="1009"/>
        </pc:sldMkLst>
      </pc:sldChg>
      <pc:sldChg chg="add del">
        <pc:chgData name="hasan fatih cakmakli" userId="1bcd36e2-dc36-4bf2-9982-8d4e1f548921" providerId="ADAL" clId="{4482DFD6-F197-4787-96F2-210D27C441A5}" dt="2020-03-30T12:24:51.248" v="95" actId="2696"/>
        <pc:sldMkLst>
          <pc:docMk/>
          <pc:sldMk cId="2672796729" sldId="101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10068-0D78-424A-9226-EC3DC06802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569B30E-6B2A-4C8C-9BB2-30BFB4B7B5F3}">
      <dgm:prSet/>
      <dgm:spPr/>
      <dgm:t>
        <a:bodyPr/>
        <a:lstStyle/>
        <a:p>
          <a:r>
            <a:rPr lang="tr-TR"/>
            <a:t>Kostmann sendromu</a:t>
          </a:r>
          <a:endParaRPr lang="en-US"/>
        </a:p>
      </dgm:t>
    </dgm:pt>
    <dgm:pt modelId="{95ECB6D9-C32D-4C55-96ED-4830AB1CDC90}" type="parTrans" cxnId="{59239D2F-4C8C-4B32-BCD3-1A685198E229}">
      <dgm:prSet/>
      <dgm:spPr/>
      <dgm:t>
        <a:bodyPr/>
        <a:lstStyle/>
        <a:p>
          <a:endParaRPr lang="en-US"/>
        </a:p>
      </dgm:t>
    </dgm:pt>
    <dgm:pt modelId="{00D18A72-84AB-4C62-AC4C-2C05BD35182F}" type="sibTrans" cxnId="{59239D2F-4C8C-4B32-BCD3-1A685198E229}">
      <dgm:prSet/>
      <dgm:spPr/>
      <dgm:t>
        <a:bodyPr/>
        <a:lstStyle/>
        <a:p>
          <a:endParaRPr lang="en-US"/>
        </a:p>
      </dgm:t>
    </dgm:pt>
    <dgm:pt modelId="{73B61976-EF62-4867-BD6C-5478B6CC148C}">
      <dgm:prSet/>
      <dgm:spPr/>
      <dgm:t>
        <a:bodyPr/>
        <a:lstStyle/>
        <a:p>
          <a:r>
            <a:rPr lang="tr-TR"/>
            <a:t>Geniş bir grup hastalık ve farklı mutasyonlar</a:t>
          </a:r>
          <a:endParaRPr lang="en-US"/>
        </a:p>
      </dgm:t>
    </dgm:pt>
    <dgm:pt modelId="{A9C1FFD8-0848-46D3-9641-0F2130D2609B}" type="parTrans" cxnId="{263C7D1A-3ABD-4EA3-A032-CE147746370C}">
      <dgm:prSet/>
      <dgm:spPr/>
      <dgm:t>
        <a:bodyPr/>
        <a:lstStyle/>
        <a:p>
          <a:endParaRPr lang="en-US"/>
        </a:p>
      </dgm:t>
    </dgm:pt>
    <dgm:pt modelId="{1038E5D5-1000-48B5-8C00-A7D3CC53B3AA}" type="sibTrans" cxnId="{263C7D1A-3ABD-4EA3-A032-CE147746370C}">
      <dgm:prSet/>
      <dgm:spPr/>
      <dgm:t>
        <a:bodyPr/>
        <a:lstStyle/>
        <a:p>
          <a:endParaRPr lang="en-US"/>
        </a:p>
      </dgm:t>
    </dgm:pt>
    <dgm:pt modelId="{52617A11-532E-4C8F-9AD1-F4154E412F66}">
      <dgm:prSet/>
      <dgm:spPr/>
      <dgm:t>
        <a:bodyPr/>
        <a:lstStyle/>
        <a:p>
          <a:r>
            <a:rPr lang="tr-TR" dirty="0"/>
            <a:t>ELA2, HAX1, GFI1, WAS, G6PDC3….</a:t>
          </a:r>
          <a:endParaRPr lang="en-US" dirty="0"/>
        </a:p>
      </dgm:t>
    </dgm:pt>
    <dgm:pt modelId="{09426BC2-41DC-403F-8371-FA8B38186ADA}" type="parTrans" cxnId="{A701BB67-79B1-48E9-83C8-DB7366C6183E}">
      <dgm:prSet/>
      <dgm:spPr/>
      <dgm:t>
        <a:bodyPr/>
        <a:lstStyle/>
        <a:p>
          <a:endParaRPr lang="en-US"/>
        </a:p>
      </dgm:t>
    </dgm:pt>
    <dgm:pt modelId="{E01613E4-51FE-4FAA-B3A0-7367E8437D27}" type="sibTrans" cxnId="{A701BB67-79B1-48E9-83C8-DB7366C6183E}">
      <dgm:prSet/>
      <dgm:spPr/>
      <dgm:t>
        <a:bodyPr/>
        <a:lstStyle/>
        <a:p>
          <a:endParaRPr lang="en-US"/>
        </a:p>
      </dgm:t>
    </dgm:pt>
    <dgm:pt modelId="{FE54D178-ED66-48BF-9308-CE45F41211D5}">
      <dgm:prSet/>
      <dgm:spPr/>
      <dgm:t>
        <a:bodyPr/>
        <a:lstStyle/>
        <a:p>
          <a:r>
            <a:rPr lang="tr-TR"/>
            <a:t>Sadece myeloid seriyi tutar</a:t>
          </a:r>
          <a:endParaRPr lang="en-US"/>
        </a:p>
      </dgm:t>
    </dgm:pt>
    <dgm:pt modelId="{A4D1B0DB-B779-4EDC-9C19-184D81FFD8B8}" type="parTrans" cxnId="{4DABFBEB-3C77-43AA-9F7E-BDE1BCCAC631}">
      <dgm:prSet/>
      <dgm:spPr/>
      <dgm:t>
        <a:bodyPr/>
        <a:lstStyle/>
        <a:p>
          <a:endParaRPr lang="en-US"/>
        </a:p>
      </dgm:t>
    </dgm:pt>
    <dgm:pt modelId="{174EE615-FF63-48A3-ADA3-0929A13BFEBE}" type="sibTrans" cxnId="{4DABFBEB-3C77-43AA-9F7E-BDE1BCCAC631}">
      <dgm:prSet/>
      <dgm:spPr/>
      <dgm:t>
        <a:bodyPr/>
        <a:lstStyle/>
        <a:p>
          <a:endParaRPr lang="en-US"/>
        </a:p>
      </dgm:t>
    </dgm:pt>
    <dgm:pt modelId="{2FDD6676-3BC2-4BE8-B9A3-2FE3C97EB83B}">
      <dgm:prSet/>
      <dgm:spPr/>
      <dgm:t>
        <a:bodyPr/>
        <a:lstStyle/>
        <a:p>
          <a:r>
            <a:rPr lang="tr-TR"/>
            <a:t>Yenidoğan döneminden itibaren ağır nötropeni ve ilk aylardan sonra hızla artan tekrarlayan enfeksiyonlar</a:t>
          </a:r>
          <a:endParaRPr lang="en-US"/>
        </a:p>
      </dgm:t>
    </dgm:pt>
    <dgm:pt modelId="{CF66DF7B-7838-4529-A4CF-7A596229B862}" type="parTrans" cxnId="{A4C4BEF7-755D-4615-8838-1F4902000AA2}">
      <dgm:prSet/>
      <dgm:spPr/>
      <dgm:t>
        <a:bodyPr/>
        <a:lstStyle/>
        <a:p>
          <a:endParaRPr lang="en-US"/>
        </a:p>
      </dgm:t>
    </dgm:pt>
    <dgm:pt modelId="{52A78BE6-8E7F-4DD8-8530-732633275B3D}" type="sibTrans" cxnId="{A4C4BEF7-755D-4615-8838-1F4902000AA2}">
      <dgm:prSet/>
      <dgm:spPr/>
      <dgm:t>
        <a:bodyPr/>
        <a:lstStyle/>
        <a:p>
          <a:endParaRPr lang="en-US"/>
        </a:p>
      </dgm:t>
    </dgm:pt>
    <dgm:pt modelId="{5C73F4DA-0C1B-40B9-A35A-065D0E695F3E}">
      <dgm:prSet/>
      <dgm:spPr/>
      <dgm:t>
        <a:bodyPr/>
        <a:lstStyle/>
        <a:p>
          <a:r>
            <a:rPr lang="tr-TR"/>
            <a:t>Omfalit, otitis media, abseler, zatüre, </a:t>
          </a:r>
          <a:endParaRPr lang="en-US"/>
        </a:p>
      </dgm:t>
    </dgm:pt>
    <dgm:pt modelId="{83CC7492-6B80-4D44-8443-44270CD230A1}" type="parTrans" cxnId="{3C9F48E6-8FCC-4F4A-B6A9-B29A8D676207}">
      <dgm:prSet/>
      <dgm:spPr/>
      <dgm:t>
        <a:bodyPr/>
        <a:lstStyle/>
        <a:p>
          <a:endParaRPr lang="en-US"/>
        </a:p>
      </dgm:t>
    </dgm:pt>
    <dgm:pt modelId="{7578E9BC-079A-4FF7-B15D-890F937F63E9}" type="sibTrans" cxnId="{3C9F48E6-8FCC-4F4A-B6A9-B29A8D676207}">
      <dgm:prSet/>
      <dgm:spPr/>
      <dgm:t>
        <a:bodyPr/>
        <a:lstStyle/>
        <a:p>
          <a:endParaRPr lang="en-US"/>
        </a:p>
      </dgm:t>
    </dgm:pt>
    <dgm:pt modelId="{C20B1BFC-3AE4-4F02-A129-B85A0C4359DA}">
      <dgm:prSet/>
      <dgm:spPr/>
      <dgm:t>
        <a:bodyPr/>
        <a:lstStyle/>
        <a:p>
          <a:r>
            <a:rPr lang="tr-TR"/>
            <a:t>Artmış malignite (MDS ve AML) </a:t>
          </a:r>
          <a:endParaRPr lang="en-US"/>
        </a:p>
      </dgm:t>
    </dgm:pt>
    <dgm:pt modelId="{0786551B-B4D7-4A1C-9C41-D62301D4DAC5}" type="parTrans" cxnId="{7840B8CC-6F46-4DC3-B81A-7B3A3CB58FBF}">
      <dgm:prSet/>
      <dgm:spPr/>
      <dgm:t>
        <a:bodyPr/>
        <a:lstStyle/>
        <a:p>
          <a:endParaRPr lang="en-US"/>
        </a:p>
      </dgm:t>
    </dgm:pt>
    <dgm:pt modelId="{0E46602B-269F-47D7-B3FF-93C6DE1E2F81}" type="sibTrans" cxnId="{7840B8CC-6F46-4DC3-B81A-7B3A3CB58FBF}">
      <dgm:prSet/>
      <dgm:spPr/>
      <dgm:t>
        <a:bodyPr/>
        <a:lstStyle/>
        <a:p>
          <a:endParaRPr lang="en-US"/>
        </a:p>
      </dgm:t>
    </dgm:pt>
    <dgm:pt modelId="{DA13185F-F72D-8445-A0E3-CEF31DC10171}" type="pres">
      <dgm:prSet presAssocID="{11610068-0D78-424A-9226-EC3DC06802E7}" presName="linear" presStyleCnt="0">
        <dgm:presLayoutVars>
          <dgm:animLvl val="lvl"/>
          <dgm:resizeHandles val="exact"/>
        </dgm:presLayoutVars>
      </dgm:prSet>
      <dgm:spPr/>
    </dgm:pt>
    <dgm:pt modelId="{7F6A1AF2-A9F0-D948-9BCE-43009E3475B4}" type="pres">
      <dgm:prSet presAssocID="{9569B30E-6B2A-4C8C-9BB2-30BFB4B7B5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962BEB-24DB-E14E-9938-0F76CCFFBD6B}" type="pres">
      <dgm:prSet presAssocID="{00D18A72-84AB-4C62-AC4C-2C05BD35182F}" presName="spacer" presStyleCnt="0"/>
      <dgm:spPr/>
    </dgm:pt>
    <dgm:pt modelId="{069900F0-DAD1-4A45-9FD5-582A2765C6BA}" type="pres">
      <dgm:prSet presAssocID="{73B61976-EF62-4867-BD6C-5478B6CC148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4607AA-26C1-AF47-87A3-3E8F1CB7B90B}" type="pres">
      <dgm:prSet presAssocID="{73B61976-EF62-4867-BD6C-5478B6CC148C}" presName="childText" presStyleLbl="revTx" presStyleIdx="0" presStyleCnt="2">
        <dgm:presLayoutVars>
          <dgm:bulletEnabled val="1"/>
        </dgm:presLayoutVars>
      </dgm:prSet>
      <dgm:spPr/>
    </dgm:pt>
    <dgm:pt modelId="{9DEAD79E-9353-7746-92CB-3D25A9C19699}" type="pres">
      <dgm:prSet presAssocID="{FE54D178-ED66-48BF-9308-CE45F41211D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2AF3DFD-9649-5948-ABBE-F1E24688180F}" type="pres">
      <dgm:prSet presAssocID="{FE54D178-ED66-48BF-9308-CE45F41211D5}" presName="childText" presStyleLbl="revTx" presStyleIdx="1" presStyleCnt="2">
        <dgm:presLayoutVars>
          <dgm:bulletEnabled val="1"/>
        </dgm:presLayoutVars>
      </dgm:prSet>
      <dgm:spPr/>
    </dgm:pt>
    <dgm:pt modelId="{2FA78A48-A1A1-8E45-972B-0E93C326EA94}" type="pres">
      <dgm:prSet presAssocID="{C20B1BFC-3AE4-4F02-A129-B85A0C4359D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CB26F06-9260-3B4A-A64B-E07D0D4E2B5B}" type="presOf" srcId="{C20B1BFC-3AE4-4F02-A129-B85A0C4359DA}" destId="{2FA78A48-A1A1-8E45-972B-0E93C326EA94}" srcOrd="0" destOrd="0" presId="urn:microsoft.com/office/officeart/2005/8/layout/vList2"/>
    <dgm:cxn modelId="{263C7D1A-3ABD-4EA3-A032-CE147746370C}" srcId="{11610068-0D78-424A-9226-EC3DC06802E7}" destId="{73B61976-EF62-4867-BD6C-5478B6CC148C}" srcOrd="1" destOrd="0" parTransId="{A9C1FFD8-0848-46D3-9641-0F2130D2609B}" sibTransId="{1038E5D5-1000-48B5-8C00-A7D3CC53B3AA}"/>
    <dgm:cxn modelId="{25B3042A-9511-094C-BC4D-D394FD1DE732}" type="presOf" srcId="{FE54D178-ED66-48BF-9308-CE45F41211D5}" destId="{9DEAD79E-9353-7746-92CB-3D25A9C19699}" srcOrd="0" destOrd="0" presId="urn:microsoft.com/office/officeart/2005/8/layout/vList2"/>
    <dgm:cxn modelId="{FC2EFA2C-778C-274B-B352-8E6530FC067E}" type="presOf" srcId="{2FDD6676-3BC2-4BE8-B9A3-2FE3C97EB83B}" destId="{02AF3DFD-9649-5948-ABBE-F1E24688180F}" srcOrd="0" destOrd="0" presId="urn:microsoft.com/office/officeart/2005/8/layout/vList2"/>
    <dgm:cxn modelId="{59239D2F-4C8C-4B32-BCD3-1A685198E229}" srcId="{11610068-0D78-424A-9226-EC3DC06802E7}" destId="{9569B30E-6B2A-4C8C-9BB2-30BFB4B7B5F3}" srcOrd="0" destOrd="0" parTransId="{95ECB6D9-C32D-4C55-96ED-4830AB1CDC90}" sibTransId="{00D18A72-84AB-4C62-AC4C-2C05BD35182F}"/>
    <dgm:cxn modelId="{04EE5045-5D8A-7F4E-900D-7084DFDE4D66}" type="presOf" srcId="{5C73F4DA-0C1B-40B9-A35A-065D0E695F3E}" destId="{02AF3DFD-9649-5948-ABBE-F1E24688180F}" srcOrd="0" destOrd="1" presId="urn:microsoft.com/office/officeart/2005/8/layout/vList2"/>
    <dgm:cxn modelId="{51CB3E56-7D25-514B-AF11-98714A197BB0}" type="presOf" srcId="{9569B30E-6B2A-4C8C-9BB2-30BFB4B7B5F3}" destId="{7F6A1AF2-A9F0-D948-9BCE-43009E3475B4}" srcOrd="0" destOrd="0" presId="urn:microsoft.com/office/officeart/2005/8/layout/vList2"/>
    <dgm:cxn modelId="{2332E164-1052-0D4C-894C-1DA490C2CEC1}" type="presOf" srcId="{73B61976-EF62-4867-BD6C-5478B6CC148C}" destId="{069900F0-DAD1-4A45-9FD5-582A2765C6BA}" srcOrd="0" destOrd="0" presId="urn:microsoft.com/office/officeart/2005/8/layout/vList2"/>
    <dgm:cxn modelId="{A701BB67-79B1-48E9-83C8-DB7366C6183E}" srcId="{73B61976-EF62-4867-BD6C-5478B6CC148C}" destId="{52617A11-532E-4C8F-9AD1-F4154E412F66}" srcOrd="0" destOrd="0" parTransId="{09426BC2-41DC-403F-8371-FA8B38186ADA}" sibTransId="{E01613E4-51FE-4FAA-B3A0-7367E8437D27}"/>
    <dgm:cxn modelId="{E7F7E680-9407-B046-8627-BC54BD81F1DA}" type="presOf" srcId="{52617A11-532E-4C8F-9AD1-F4154E412F66}" destId="{DC4607AA-26C1-AF47-87A3-3E8F1CB7B90B}" srcOrd="0" destOrd="0" presId="urn:microsoft.com/office/officeart/2005/8/layout/vList2"/>
    <dgm:cxn modelId="{C4506FA5-C8BC-7144-ACB8-F241435FEAEC}" type="presOf" srcId="{11610068-0D78-424A-9226-EC3DC06802E7}" destId="{DA13185F-F72D-8445-A0E3-CEF31DC10171}" srcOrd="0" destOrd="0" presId="urn:microsoft.com/office/officeart/2005/8/layout/vList2"/>
    <dgm:cxn modelId="{7840B8CC-6F46-4DC3-B81A-7B3A3CB58FBF}" srcId="{11610068-0D78-424A-9226-EC3DC06802E7}" destId="{C20B1BFC-3AE4-4F02-A129-B85A0C4359DA}" srcOrd="3" destOrd="0" parTransId="{0786551B-B4D7-4A1C-9C41-D62301D4DAC5}" sibTransId="{0E46602B-269F-47D7-B3FF-93C6DE1E2F81}"/>
    <dgm:cxn modelId="{3C9F48E6-8FCC-4F4A-B6A9-B29A8D676207}" srcId="{2FDD6676-3BC2-4BE8-B9A3-2FE3C97EB83B}" destId="{5C73F4DA-0C1B-40B9-A35A-065D0E695F3E}" srcOrd="0" destOrd="0" parTransId="{83CC7492-6B80-4D44-8443-44270CD230A1}" sibTransId="{7578E9BC-079A-4FF7-B15D-890F937F63E9}"/>
    <dgm:cxn modelId="{4DABFBEB-3C77-43AA-9F7E-BDE1BCCAC631}" srcId="{11610068-0D78-424A-9226-EC3DC06802E7}" destId="{FE54D178-ED66-48BF-9308-CE45F41211D5}" srcOrd="2" destOrd="0" parTransId="{A4D1B0DB-B779-4EDC-9C19-184D81FFD8B8}" sibTransId="{174EE615-FF63-48A3-ADA3-0929A13BFEBE}"/>
    <dgm:cxn modelId="{A4C4BEF7-755D-4615-8838-1F4902000AA2}" srcId="{FE54D178-ED66-48BF-9308-CE45F41211D5}" destId="{2FDD6676-3BC2-4BE8-B9A3-2FE3C97EB83B}" srcOrd="0" destOrd="0" parTransId="{CF66DF7B-7838-4529-A4CF-7A596229B862}" sibTransId="{52A78BE6-8E7F-4DD8-8530-732633275B3D}"/>
    <dgm:cxn modelId="{53198D6A-AA9F-ED43-AB75-407B84C321CA}" type="presParOf" srcId="{DA13185F-F72D-8445-A0E3-CEF31DC10171}" destId="{7F6A1AF2-A9F0-D948-9BCE-43009E3475B4}" srcOrd="0" destOrd="0" presId="urn:microsoft.com/office/officeart/2005/8/layout/vList2"/>
    <dgm:cxn modelId="{ECF4C0EB-1EE0-A840-99A9-EF24B2C0B0E4}" type="presParOf" srcId="{DA13185F-F72D-8445-A0E3-CEF31DC10171}" destId="{4F962BEB-24DB-E14E-9938-0F76CCFFBD6B}" srcOrd="1" destOrd="0" presId="urn:microsoft.com/office/officeart/2005/8/layout/vList2"/>
    <dgm:cxn modelId="{043BFAD7-C39A-494E-A34B-9D600756AF75}" type="presParOf" srcId="{DA13185F-F72D-8445-A0E3-CEF31DC10171}" destId="{069900F0-DAD1-4A45-9FD5-582A2765C6BA}" srcOrd="2" destOrd="0" presId="urn:microsoft.com/office/officeart/2005/8/layout/vList2"/>
    <dgm:cxn modelId="{D16D827B-6649-2E44-9855-598C0E6C2C6A}" type="presParOf" srcId="{DA13185F-F72D-8445-A0E3-CEF31DC10171}" destId="{DC4607AA-26C1-AF47-87A3-3E8F1CB7B90B}" srcOrd="3" destOrd="0" presId="urn:microsoft.com/office/officeart/2005/8/layout/vList2"/>
    <dgm:cxn modelId="{9975CF14-68CD-5B4F-BC37-E38DBF9A4A22}" type="presParOf" srcId="{DA13185F-F72D-8445-A0E3-CEF31DC10171}" destId="{9DEAD79E-9353-7746-92CB-3D25A9C19699}" srcOrd="4" destOrd="0" presId="urn:microsoft.com/office/officeart/2005/8/layout/vList2"/>
    <dgm:cxn modelId="{1F838F10-B327-8847-B253-BFA482D1CD87}" type="presParOf" srcId="{DA13185F-F72D-8445-A0E3-CEF31DC10171}" destId="{02AF3DFD-9649-5948-ABBE-F1E24688180F}" srcOrd="5" destOrd="0" presId="urn:microsoft.com/office/officeart/2005/8/layout/vList2"/>
    <dgm:cxn modelId="{9C055B25-73BD-AF4A-8996-87D5BFB4973D}" type="presParOf" srcId="{DA13185F-F72D-8445-A0E3-CEF31DC10171}" destId="{2FA78A48-A1A1-8E45-972B-0E93C326EA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A1AF2-A9F0-D948-9BCE-43009E3475B4}">
      <dsp:nvSpPr>
        <dsp:cNvPr id="0" name=""/>
        <dsp:cNvSpPr/>
      </dsp:nvSpPr>
      <dsp:spPr>
        <a:xfrm>
          <a:off x="0" y="92455"/>
          <a:ext cx="4885203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Kostmann sendromu</a:t>
          </a:r>
          <a:endParaRPr lang="en-US" sz="2500" kern="1200"/>
        </a:p>
      </dsp:txBody>
      <dsp:txXfrm>
        <a:off x="48481" y="140936"/>
        <a:ext cx="4788241" cy="896166"/>
      </dsp:txXfrm>
    </dsp:sp>
    <dsp:sp modelId="{069900F0-DAD1-4A45-9FD5-582A2765C6BA}">
      <dsp:nvSpPr>
        <dsp:cNvPr id="0" name=""/>
        <dsp:cNvSpPr/>
      </dsp:nvSpPr>
      <dsp:spPr>
        <a:xfrm>
          <a:off x="0" y="1157584"/>
          <a:ext cx="4885203" cy="99312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Geniş bir grup hastalık ve farklı mutasyonlar</a:t>
          </a:r>
          <a:endParaRPr lang="en-US" sz="2500" kern="1200"/>
        </a:p>
      </dsp:txBody>
      <dsp:txXfrm>
        <a:off x="48481" y="1206065"/>
        <a:ext cx="4788241" cy="896166"/>
      </dsp:txXfrm>
    </dsp:sp>
    <dsp:sp modelId="{DC4607AA-26C1-AF47-87A3-3E8F1CB7B90B}">
      <dsp:nvSpPr>
        <dsp:cNvPr id="0" name=""/>
        <dsp:cNvSpPr/>
      </dsp:nvSpPr>
      <dsp:spPr>
        <a:xfrm>
          <a:off x="0" y="2150713"/>
          <a:ext cx="488520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05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000" kern="1200" dirty="0"/>
            <a:t>ELA2, HAX1, GFI1, WAS, G6PDC3….</a:t>
          </a:r>
          <a:endParaRPr lang="en-US" sz="2000" kern="1200" dirty="0"/>
        </a:p>
      </dsp:txBody>
      <dsp:txXfrm>
        <a:off x="0" y="2150713"/>
        <a:ext cx="4885203" cy="414000"/>
      </dsp:txXfrm>
    </dsp:sp>
    <dsp:sp modelId="{9DEAD79E-9353-7746-92CB-3D25A9C19699}">
      <dsp:nvSpPr>
        <dsp:cNvPr id="0" name=""/>
        <dsp:cNvSpPr/>
      </dsp:nvSpPr>
      <dsp:spPr>
        <a:xfrm>
          <a:off x="0" y="2564713"/>
          <a:ext cx="4885203" cy="99312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Sadece myeloid seriyi tutar</a:t>
          </a:r>
          <a:endParaRPr lang="en-US" sz="2500" kern="1200"/>
        </a:p>
      </dsp:txBody>
      <dsp:txXfrm>
        <a:off x="48481" y="2613194"/>
        <a:ext cx="4788241" cy="896166"/>
      </dsp:txXfrm>
    </dsp:sp>
    <dsp:sp modelId="{02AF3DFD-9649-5948-ABBE-F1E24688180F}">
      <dsp:nvSpPr>
        <dsp:cNvPr id="0" name=""/>
        <dsp:cNvSpPr/>
      </dsp:nvSpPr>
      <dsp:spPr>
        <a:xfrm>
          <a:off x="0" y="3557841"/>
          <a:ext cx="4885203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05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000" kern="1200"/>
            <a:t>Yenidoğan döneminden itibaren ağır nötropeni ve ilk aylardan sonra hızla artan tekrarlayan enfeksiyonlar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2000" kern="1200"/>
            <a:t>Omfalit, otitis media, abseler, zatüre, </a:t>
          </a:r>
          <a:endParaRPr lang="en-US" sz="2000" kern="1200"/>
        </a:p>
      </dsp:txBody>
      <dsp:txXfrm>
        <a:off x="0" y="3557841"/>
        <a:ext cx="4885203" cy="1242000"/>
      </dsp:txXfrm>
    </dsp:sp>
    <dsp:sp modelId="{2FA78A48-A1A1-8E45-972B-0E93C326EA94}">
      <dsp:nvSpPr>
        <dsp:cNvPr id="0" name=""/>
        <dsp:cNvSpPr/>
      </dsp:nvSpPr>
      <dsp:spPr>
        <a:xfrm>
          <a:off x="0" y="4799841"/>
          <a:ext cx="4885203" cy="9931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Artmış malignite (MDS ve AML) </a:t>
          </a:r>
          <a:endParaRPr lang="en-US" sz="2500" kern="1200"/>
        </a:p>
      </dsp:txBody>
      <dsp:txXfrm>
        <a:off x="48481" y="4848322"/>
        <a:ext cx="4788241" cy="896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C7DA6-DED6-5048-8CF2-6A44E99EAA5D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950F9-A83F-6547-81B0-345DA555B9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390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950F9-A83F-6547-81B0-345DA555B9E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96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950F9-A83F-6547-81B0-345DA555B9E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0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950F9-A83F-6547-81B0-345DA555B9EF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36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950F9-A83F-6547-81B0-345DA555B9EF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6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43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48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32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377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123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447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798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838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63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352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591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A2544-C57A-4B9A-B757-AE825C107C2E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51EE4-3844-4008-A8C5-338156444F6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35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ptodate.com/external-redirect.do?target_url=http%3A%2F%2Fwww.omim.org%2Fentry%2F603701&amp;token=G%2BkOOgscg7PQzd0gXq5S9%2FCcQZMeOgJ60%2FMuMfRuQouJGbxUjUwqIDOzTIbD4jUP&amp;TOPIC_ID=5931" TargetMode="External"/><Relationship Id="rId3" Type="http://schemas.openxmlformats.org/officeDocument/2006/relationships/hyperlink" Target="https://www.uptodate.com/external-redirect.do?target_url=http%3A%2F%2Fwww.omim.org%2Fentry%2F604175&amp;token=G%2BkOOgscg7PQzd0gXq5S9%2BxB4Mx2YYl7033Nj%2FOjmKYSGf1fV3A6ZFXy1AK2qJnt&amp;TOPIC_ID=5931" TargetMode="External"/><Relationship Id="rId7" Type="http://schemas.openxmlformats.org/officeDocument/2006/relationships/hyperlink" Target="https://www.uptodate.com/external-redirect.do?target_url=http%3A%2F%2Fwww.omim.org%2Fentry%2F603658&amp;token=G%2BkOOgscg7PQzd0gXq5S9%2FCcQZMeOgJ60%2FMuMfRuQosvl2rsCK7IVNeNzRUf2kWe&amp;TOPIC_ID=5931" TargetMode="External"/><Relationship Id="rId2" Type="http://schemas.openxmlformats.org/officeDocument/2006/relationships/hyperlink" Target="https://www.uptodate.com/external-redirect.do?target_url=http%3A%2F%2Fwww.omim.org%2Fentry%2F603634&amp;token=G%2BkOOgscg7PQzd0gXq5S9%2FCcQZMeOgJ60%2FMuMfRuQou0JTUDmwjI7YEnAK0FoNz1&amp;TOPIC_ID=59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ptodate.com/external-redirect.do?target_url=http%3A%2F%2Fwww.omim.org%2Fentry%2F180472&amp;token=G%2BkOOgscg7PQzd0gXq5S95RzbQsTodF%2FHGFC5e%2BL9CVTLs%2FiQEqgsmXjpDv1uyBy&amp;TOPIC_ID=5931" TargetMode="External"/><Relationship Id="rId5" Type="http://schemas.openxmlformats.org/officeDocument/2006/relationships/hyperlink" Target="https://www.uptodate.com/external-redirect.do?target_url=http%3A%2F%2Fwww.omim.org%2Fentry%2F602412&amp;token=G%2BkOOgscg7PQzd0gXq5S9%2FHJQvw0eniz7sTceRxpKXu%2B%2FZ4VYUR91TYw1QTyQqVB&amp;TOPIC_ID=5931" TargetMode="External"/><Relationship Id="rId10" Type="http://schemas.openxmlformats.org/officeDocument/2006/relationships/hyperlink" Target="https://www.uptodate.com/external-redirect.do?target_url=http%3A%2F%2Fwww.omim.org%2Fentry%2F603633&amp;token=G%2BkOOgscg7PQzd0gXq5S9%2FCcQZMeOgJ60%2FMuMfRuQosFrKmI1LtuiKrk26xKugPY&amp;TOPIC_ID=5931" TargetMode="External"/><Relationship Id="rId4" Type="http://schemas.openxmlformats.org/officeDocument/2006/relationships/hyperlink" Target="https://www.uptodate.com/external-redirect.do?target_url=http%3A%2F%2Fwww.omim.org%2Fentry%2F607526&amp;token=G%2BkOOgscg7PQzd0gXq5S9%2BkOaTxqZ7hgoL07BXslEDOomfOsBIlU%2FMSBsesjHtES&amp;TOPIC_ID=5931" TargetMode="External"/><Relationship Id="rId9" Type="http://schemas.openxmlformats.org/officeDocument/2006/relationships/hyperlink" Target="https://www.uptodate.com/external-redirect.do?target_url=http%3A%2F%2Fwww.omim.org%2Fentry%2F603702&amp;token=G%2BkOOgscg7PQzd0gXq5S9%2FCcQZMeOgJ60%2FMuMfRuQovJ%2BlqH%2F73bxATCTPhBFHCr&amp;TOPIC_ID=5931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F9E40B0-3A36-404C-9E72-6AD76C31C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379" y="1690407"/>
            <a:ext cx="8658578" cy="1803906"/>
          </a:xfrm>
        </p:spPr>
        <p:txBody>
          <a:bodyPr>
            <a:normAutofit/>
          </a:bodyPr>
          <a:lstStyle/>
          <a:p>
            <a:pPr algn="l"/>
            <a:r>
              <a:rPr lang="tr-TR" sz="4400" b="1" dirty="0"/>
              <a:t>Çocuklarda </a:t>
            </a:r>
            <a:r>
              <a:rPr lang="tr-TR" sz="4400" b="1" dirty="0" err="1"/>
              <a:t>sitopeniye</a:t>
            </a:r>
            <a:r>
              <a:rPr lang="tr-TR" sz="4400" b="1" dirty="0"/>
              <a:t> genel yaklaşım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5431515-6F5D-4DA6-B1EF-331098AE1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858000" cy="862033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tr-TR" sz="1700" dirty="0" err="1"/>
              <a:t>Öğr</a:t>
            </a:r>
            <a:r>
              <a:rPr lang="tr-TR" sz="1700" dirty="0"/>
              <a:t>. Gör. Dr.  Hasan Fatih Çakmaklı</a:t>
            </a:r>
          </a:p>
          <a:p>
            <a:pPr algn="l"/>
            <a:r>
              <a:rPr lang="tr-TR" sz="1700" dirty="0"/>
              <a:t>Çocuk Hematoloji Onkoloji BD</a:t>
            </a:r>
          </a:p>
          <a:p>
            <a:pPr algn="l"/>
            <a:r>
              <a:rPr lang="tr-TR" sz="1700" dirty="0"/>
              <a:t>Dönem-5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8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3F18AEF-4AD1-BF42-9CF6-94A800027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90" y="817959"/>
            <a:ext cx="6993732" cy="828676"/>
          </a:xfrm>
          <a:prstGeom prst="rect">
            <a:avLst/>
          </a:prstGeom>
          <a:solidFill>
            <a:srgbClr val="CC0000"/>
          </a:solidFill>
          <a:ln w="88900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tr-TR" altLang="tr-TR" sz="3000" dirty="0">
                <a:latin typeface="Calibri" panose="020F0502020204030204" pitchFamily="34" charset="0"/>
                <a:cs typeface="Calibri" panose="020F0502020204030204" pitchFamily="34" charset="0"/>
              </a:rPr>
              <a:t>Sitopeniler</a:t>
            </a:r>
          </a:p>
        </p:txBody>
      </p:sp>
      <p:sp>
        <p:nvSpPr>
          <p:cNvPr id="9219" name="13 Oval">
            <a:extLst>
              <a:ext uri="{FF2B5EF4-FFF2-40B4-BE49-F238E27FC236}">
                <a16:creationId xmlns:a16="http://schemas.microsoft.com/office/drawing/2014/main" id="{C5293CDF-7D41-B84B-ADE3-63FE2978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2025253"/>
            <a:ext cx="2376488" cy="2375297"/>
          </a:xfrm>
          <a:prstGeom prst="ellipse">
            <a:avLst/>
          </a:prstGeom>
          <a:solidFill>
            <a:srgbClr val="FFFF66">
              <a:alpha val="61176"/>
            </a:srgbClr>
          </a:solidFill>
          <a:ln w="889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tr-TR" altLang="tr-T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Oval">
            <a:extLst>
              <a:ext uri="{FF2B5EF4-FFF2-40B4-BE49-F238E27FC236}">
                <a16:creationId xmlns:a16="http://schemas.microsoft.com/office/drawing/2014/main" id="{1784BEA3-09AE-4CA7-8BB1-B78DBE8F104A}"/>
              </a:ext>
            </a:extLst>
          </p:cNvPr>
          <p:cNvSpPr/>
          <p:nvPr/>
        </p:nvSpPr>
        <p:spPr bwMode="auto">
          <a:xfrm>
            <a:off x="4193381" y="2025253"/>
            <a:ext cx="2376488" cy="2375297"/>
          </a:xfrm>
          <a:prstGeom prst="ellipse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Oval">
            <a:extLst>
              <a:ext uri="{FF2B5EF4-FFF2-40B4-BE49-F238E27FC236}">
                <a16:creationId xmlns:a16="http://schemas.microsoft.com/office/drawing/2014/main" id="{3D96CC73-5ADA-4D3C-BDCD-60D7A125EF2E}"/>
              </a:ext>
            </a:extLst>
          </p:cNvPr>
          <p:cNvSpPr/>
          <p:nvPr/>
        </p:nvSpPr>
        <p:spPr bwMode="auto">
          <a:xfrm>
            <a:off x="3437335" y="3158728"/>
            <a:ext cx="2376488" cy="2376488"/>
          </a:xfrm>
          <a:prstGeom prst="ellipse">
            <a:avLst/>
          </a:prstGeom>
          <a:solidFill>
            <a:srgbClr val="FF6600">
              <a:alpha val="27000"/>
            </a:srgbClr>
          </a:solidFill>
          <a:ln w="889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 dirty="0"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DFA5BDE-4A9C-414A-A75C-46107CF3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1" y="2834880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sz="2250" kern="0" dirty="0" err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nötropeni</a:t>
            </a:r>
            <a:endParaRPr lang="tr-TR" sz="2250" kern="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8728506-32AB-47DF-BC3F-C9D63006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2792590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>
                <a:latin typeface="Calibri" panose="020F0502020204030204" pitchFamily="34" charset="0"/>
                <a:cs typeface="Calibri" panose="020F0502020204030204" pitchFamily="34" charset="0"/>
              </a:rPr>
              <a:t>anemi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635971E-5C4B-4332-9E0E-8C073C49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06" y="4510089"/>
            <a:ext cx="1890713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7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D837FC-EFF0-7E42-AD24-B0FEFC07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58" y="98194"/>
            <a:ext cx="6683765" cy="960668"/>
          </a:xfrm>
        </p:spPr>
        <p:txBody>
          <a:bodyPr/>
          <a:lstStyle/>
          <a:p>
            <a:r>
              <a:rPr lang="tr-TR" b="1" dirty="0"/>
              <a:t>Anemi Nedenleri 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69EC49-A506-904A-A520-7F5D470C1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970" y="855678"/>
            <a:ext cx="4561503" cy="708297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r-TR" sz="7200" b="1" dirty="0"/>
              <a:t>A) Azalmış yapım</a:t>
            </a:r>
          </a:p>
          <a:p>
            <a:pPr lvl="1">
              <a:lnSpc>
                <a:spcPct val="120000"/>
              </a:lnSpc>
            </a:pPr>
            <a:r>
              <a:rPr lang="tr-TR" sz="5600" b="1" dirty="0"/>
              <a:t>Besin Eksikliklerine bağlı</a:t>
            </a:r>
          </a:p>
          <a:p>
            <a:pPr lvl="2">
              <a:lnSpc>
                <a:spcPct val="120000"/>
              </a:lnSpc>
            </a:pPr>
            <a:r>
              <a:rPr lang="tr-TR" sz="5600" dirty="0"/>
              <a:t>Demir, B12 vitamini</a:t>
            </a:r>
          </a:p>
          <a:p>
            <a:pPr lvl="1">
              <a:lnSpc>
                <a:spcPct val="120000"/>
              </a:lnSpc>
            </a:pPr>
            <a:r>
              <a:rPr lang="tr-TR" sz="5600" b="1" dirty="0"/>
              <a:t>Kemik iliği </a:t>
            </a:r>
            <a:r>
              <a:rPr lang="tr-TR" sz="5600" b="1" dirty="0" err="1"/>
              <a:t>infiltrasyonu</a:t>
            </a:r>
            <a:endParaRPr lang="tr-TR" sz="5600" b="1" dirty="0"/>
          </a:p>
          <a:p>
            <a:pPr lvl="2">
              <a:lnSpc>
                <a:spcPct val="120000"/>
              </a:lnSpc>
            </a:pPr>
            <a:r>
              <a:rPr lang="tr-TR" sz="4800" dirty="0" err="1"/>
              <a:t>Malign</a:t>
            </a:r>
            <a:r>
              <a:rPr lang="tr-TR" sz="4800" dirty="0"/>
              <a:t>: lösemi, </a:t>
            </a:r>
            <a:r>
              <a:rPr lang="tr-TR" sz="4800" dirty="0" err="1"/>
              <a:t>nöroblastom</a:t>
            </a:r>
            <a:endParaRPr lang="tr-TR" sz="4800" dirty="0"/>
          </a:p>
          <a:p>
            <a:pPr lvl="2">
              <a:lnSpc>
                <a:spcPct val="120000"/>
              </a:lnSpc>
            </a:pPr>
            <a:r>
              <a:rPr lang="tr-TR" sz="4800" dirty="0" err="1"/>
              <a:t>Benign</a:t>
            </a:r>
            <a:r>
              <a:rPr lang="tr-TR" sz="4800" dirty="0"/>
              <a:t>: </a:t>
            </a:r>
            <a:r>
              <a:rPr lang="tr-TR" sz="4800" dirty="0" err="1"/>
              <a:t>Osteopetrozis</a:t>
            </a:r>
            <a:endParaRPr lang="tr-TR" sz="4800" dirty="0"/>
          </a:p>
          <a:p>
            <a:pPr lvl="1">
              <a:lnSpc>
                <a:spcPct val="120000"/>
              </a:lnSpc>
            </a:pPr>
            <a:r>
              <a:rPr lang="tr-TR" sz="5600" b="1" dirty="0"/>
              <a:t>Kemik iliği yetmezlikleri</a:t>
            </a:r>
          </a:p>
          <a:p>
            <a:pPr lvl="2">
              <a:lnSpc>
                <a:spcPct val="120000"/>
              </a:lnSpc>
            </a:pPr>
            <a:r>
              <a:rPr lang="tr-TR" sz="5600" b="1" dirty="0"/>
              <a:t>Sadece </a:t>
            </a:r>
            <a:r>
              <a:rPr lang="tr-TR" sz="5600" b="1" dirty="0" err="1"/>
              <a:t>eritroid</a:t>
            </a:r>
            <a:r>
              <a:rPr lang="tr-TR" sz="5600" b="1" dirty="0"/>
              <a:t> seriyi ilgili</a:t>
            </a:r>
          </a:p>
          <a:p>
            <a:pPr lvl="3">
              <a:lnSpc>
                <a:spcPct val="120000"/>
              </a:lnSpc>
            </a:pPr>
            <a:r>
              <a:rPr lang="tr-TR" sz="4800" b="1" dirty="0" err="1"/>
              <a:t>Konjenital</a:t>
            </a:r>
            <a:r>
              <a:rPr lang="tr-TR" sz="4800" b="1" dirty="0"/>
              <a:t>: 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Diamond</a:t>
            </a:r>
            <a:r>
              <a:rPr lang="tr-TR" sz="4800" dirty="0"/>
              <a:t> </a:t>
            </a:r>
            <a:r>
              <a:rPr lang="tr-TR" sz="4800" dirty="0" err="1"/>
              <a:t>Blackfan</a:t>
            </a:r>
            <a:r>
              <a:rPr lang="tr-TR" sz="4800" dirty="0"/>
              <a:t> Anemisi (DBA)</a:t>
            </a:r>
          </a:p>
          <a:p>
            <a:pPr lvl="3">
              <a:lnSpc>
                <a:spcPct val="120000"/>
              </a:lnSpc>
            </a:pPr>
            <a:r>
              <a:rPr lang="tr-TR" sz="4800" b="1" dirty="0" err="1"/>
              <a:t>Edinsel</a:t>
            </a:r>
            <a:endParaRPr lang="tr-TR" sz="4800" b="1" dirty="0"/>
          </a:p>
          <a:p>
            <a:pPr lvl="4">
              <a:lnSpc>
                <a:spcPct val="120000"/>
              </a:lnSpc>
            </a:pPr>
            <a:r>
              <a:rPr lang="tr-TR" sz="4800" dirty="0"/>
              <a:t>Çocukluk çağının geçici </a:t>
            </a:r>
            <a:r>
              <a:rPr lang="tr-TR" sz="4800" dirty="0" err="1"/>
              <a:t>eritroblastopenisi</a:t>
            </a:r>
            <a:endParaRPr lang="tr-TR" sz="4800" dirty="0"/>
          </a:p>
          <a:p>
            <a:pPr lvl="2">
              <a:lnSpc>
                <a:spcPct val="120000"/>
              </a:lnSpc>
            </a:pPr>
            <a:r>
              <a:rPr lang="tr-TR" sz="5600" b="1" dirty="0"/>
              <a:t>Diğer serilerle birlikte </a:t>
            </a:r>
            <a:r>
              <a:rPr lang="tr-TR" sz="5600" b="1" dirty="0" err="1"/>
              <a:t>eritroid</a:t>
            </a:r>
            <a:r>
              <a:rPr lang="tr-TR" sz="5600" b="1" dirty="0"/>
              <a:t> seri</a:t>
            </a:r>
          </a:p>
          <a:p>
            <a:pPr lvl="3">
              <a:lnSpc>
                <a:spcPct val="120000"/>
              </a:lnSpc>
            </a:pPr>
            <a:r>
              <a:rPr lang="tr-TR" sz="4800" b="1" dirty="0" err="1"/>
              <a:t>Konjenital</a:t>
            </a:r>
            <a:endParaRPr lang="tr-TR" sz="4800" b="1" dirty="0"/>
          </a:p>
          <a:p>
            <a:pPr lvl="4">
              <a:lnSpc>
                <a:spcPct val="120000"/>
              </a:lnSpc>
            </a:pPr>
            <a:r>
              <a:rPr lang="tr-TR" sz="4800" dirty="0" err="1"/>
              <a:t>Fanconi</a:t>
            </a:r>
            <a:r>
              <a:rPr lang="tr-TR" sz="4800" dirty="0"/>
              <a:t> Aplastik Anemisi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Diskeratozis</a:t>
            </a:r>
            <a:r>
              <a:rPr lang="tr-TR" sz="4800" dirty="0"/>
              <a:t> </a:t>
            </a:r>
            <a:r>
              <a:rPr lang="tr-TR" sz="4800" dirty="0" err="1"/>
              <a:t>Konjenita</a:t>
            </a:r>
            <a:endParaRPr lang="tr-TR" sz="4800" dirty="0"/>
          </a:p>
          <a:p>
            <a:pPr lvl="4">
              <a:lnSpc>
                <a:spcPct val="120000"/>
              </a:lnSpc>
            </a:pPr>
            <a:r>
              <a:rPr lang="tr-TR" sz="4800" dirty="0" err="1"/>
              <a:t>Schwachmann-Diamond</a:t>
            </a:r>
            <a:r>
              <a:rPr lang="tr-TR" sz="4800" dirty="0"/>
              <a:t> Sendromu</a:t>
            </a:r>
          </a:p>
          <a:p>
            <a:pPr lvl="3">
              <a:lnSpc>
                <a:spcPct val="120000"/>
              </a:lnSpc>
            </a:pPr>
            <a:r>
              <a:rPr lang="tr-TR" sz="4800" b="1" dirty="0"/>
              <a:t>Kazanılmış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İdiopatik</a:t>
            </a:r>
            <a:r>
              <a:rPr lang="tr-TR" sz="4800" dirty="0"/>
              <a:t> </a:t>
            </a:r>
            <a:r>
              <a:rPr lang="tr-TR" sz="4800" dirty="0" err="1"/>
              <a:t>Aplastik</a:t>
            </a:r>
            <a:r>
              <a:rPr lang="tr-TR" sz="4800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Sekonder</a:t>
            </a:r>
            <a:r>
              <a:rPr lang="tr-TR" sz="4800" dirty="0"/>
              <a:t> </a:t>
            </a:r>
            <a:r>
              <a:rPr lang="tr-TR" sz="4800" dirty="0" err="1"/>
              <a:t>Aplastik</a:t>
            </a:r>
            <a:r>
              <a:rPr lang="tr-TR" sz="4800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800" dirty="0"/>
              <a:t>Radyasyon, ilaçlar, enfeksiyonlar, </a:t>
            </a:r>
            <a:r>
              <a:rPr lang="tr-TR" sz="4800" dirty="0" err="1"/>
              <a:t>enfeksiyöz</a:t>
            </a:r>
            <a:r>
              <a:rPr lang="tr-TR" sz="4800" dirty="0"/>
              <a:t> hastalıklar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7AA5F79-29D6-9841-965B-DCE5EB11E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1098" y="939800"/>
            <a:ext cx="4421440" cy="54202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7200" b="1" dirty="0"/>
              <a:t>B) Artmış yıkımı</a:t>
            </a:r>
          </a:p>
          <a:p>
            <a:pPr lvl="1">
              <a:lnSpc>
                <a:spcPct val="120000"/>
              </a:lnSpc>
            </a:pPr>
            <a:r>
              <a:rPr lang="tr-TR" sz="4800" b="1" dirty="0" err="1"/>
              <a:t>İmmün</a:t>
            </a:r>
            <a:endParaRPr lang="tr-TR" sz="4800" b="1" dirty="0"/>
          </a:p>
          <a:p>
            <a:pPr lvl="2">
              <a:lnSpc>
                <a:spcPct val="120000"/>
              </a:lnSpc>
            </a:pPr>
            <a:r>
              <a:rPr lang="tr-TR" sz="4000" dirty="0" err="1"/>
              <a:t>İmmün</a:t>
            </a:r>
            <a:r>
              <a:rPr lang="tr-TR" sz="4000" dirty="0"/>
              <a:t> </a:t>
            </a:r>
            <a:r>
              <a:rPr lang="tr-TR" sz="4000" dirty="0" err="1"/>
              <a:t>hemolitik</a:t>
            </a:r>
            <a:r>
              <a:rPr lang="tr-TR" sz="4000" dirty="0"/>
              <a:t> anemi</a:t>
            </a:r>
          </a:p>
          <a:p>
            <a:pPr lvl="1">
              <a:lnSpc>
                <a:spcPct val="120000"/>
              </a:lnSpc>
            </a:pPr>
            <a:r>
              <a:rPr lang="tr-TR" sz="4800" b="1" dirty="0" err="1"/>
              <a:t>Non-immün</a:t>
            </a:r>
            <a:endParaRPr lang="tr-TR" sz="4800" b="1" dirty="0"/>
          </a:p>
          <a:p>
            <a:pPr lvl="2">
              <a:lnSpc>
                <a:spcPct val="120000"/>
              </a:lnSpc>
            </a:pPr>
            <a:r>
              <a:rPr lang="tr-TR" sz="4400" b="1" i="1" dirty="0"/>
              <a:t>Hücre içi</a:t>
            </a:r>
          </a:p>
          <a:p>
            <a:pPr lvl="3">
              <a:lnSpc>
                <a:spcPct val="120000"/>
              </a:lnSpc>
            </a:pPr>
            <a:r>
              <a:rPr lang="tr-TR" sz="4000" dirty="0" err="1"/>
              <a:t>Membranopatiler</a:t>
            </a:r>
            <a:endParaRPr lang="tr-TR" sz="4000" dirty="0"/>
          </a:p>
          <a:p>
            <a:pPr lvl="3">
              <a:lnSpc>
                <a:spcPct val="120000"/>
              </a:lnSpc>
            </a:pPr>
            <a:r>
              <a:rPr lang="tr-TR" sz="4000" dirty="0" err="1"/>
              <a:t>Enzimopatiler</a:t>
            </a:r>
            <a:endParaRPr lang="tr-TR" sz="4000" dirty="0"/>
          </a:p>
          <a:p>
            <a:pPr lvl="3">
              <a:lnSpc>
                <a:spcPct val="120000"/>
              </a:lnSpc>
            </a:pPr>
            <a:r>
              <a:rPr lang="tr-TR" sz="4000" dirty="0" err="1"/>
              <a:t>Hemoglobinopatiler</a:t>
            </a:r>
            <a:endParaRPr lang="tr-TR" sz="4000" dirty="0"/>
          </a:p>
          <a:p>
            <a:pPr lvl="4">
              <a:lnSpc>
                <a:spcPct val="120000"/>
              </a:lnSpc>
            </a:pPr>
            <a:r>
              <a:rPr lang="tr-TR" sz="4000" dirty="0" err="1"/>
              <a:t>Heme</a:t>
            </a:r>
            <a:endParaRPr lang="tr-TR" sz="4000" dirty="0"/>
          </a:p>
          <a:p>
            <a:pPr lvl="5">
              <a:lnSpc>
                <a:spcPct val="120000"/>
              </a:lnSpc>
            </a:pPr>
            <a:r>
              <a:rPr lang="tr-TR" sz="4000" dirty="0"/>
              <a:t>Porfiriler</a:t>
            </a:r>
          </a:p>
          <a:p>
            <a:pPr lvl="5">
              <a:lnSpc>
                <a:spcPct val="120000"/>
              </a:lnSpc>
            </a:pPr>
            <a:r>
              <a:rPr lang="tr-TR" sz="4000" dirty="0" err="1"/>
              <a:t>Sideroblastik</a:t>
            </a:r>
            <a:r>
              <a:rPr lang="tr-TR" sz="4000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000" dirty="0" err="1"/>
              <a:t>Globulin</a:t>
            </a:r>
            <a:endParaRPr lang="tr-TR" sz="4000" dirty="0"/>
          </a:p>
          <a:p>
            <a:pPr lvl="5">
              <a:lnSpc>
                <a:spcPct val="120000"/>
              </a:lnSpc>
            </a:pPr>
            <a:r>
              <a:rPr lang="tr-TR" sz="4000" dirty="0"/>
              <a:t>Kantitatif</a:t>
            </a:r>
          </a:p>
          <a:p>
            <a:pPr lvl="6">
              <a:lnSpc>
                <a:spcPct val="120000"/>
              </a:lnSpc>
            </a:pPr>
            <a:r>
              <a:rPr lang="tr-TR" sz="4000" dirty="0" err="1"/>
              <a:t>Talasemiler</a:t>
            </a:r>
            <a:endParaRPr lang="tr-TR" sz="4000" dirty="0"/>
          </a:p>
          <a:p>
            <a:pPr lvl="5">
              <a:lnSpc>
                <a:spcPct val="120000"/>
              </a:lnSpc>
            </a:pPr>
            <a:r>
              <a:rPr lang="tr-TR" sz="4000" dirty="0"/>
              <a:t>Kalitatif</a:t>
            </a:r>
          </a:p>
          <a:p>
            <a:pPr lvl="6">
              <a:lnSpc>
                <a:spcPct val="120000"/>
              </a:lnSpc>
            </a:pPr>
            <a:r>
              <a:rPr lang="tr-TR" sz="4000" dirty="0"/>
              <a:t>Orak hücreli anemi</a:t>
            </a:r>
          </a:p>
          <a:p>
            <a:pPr lvl="2">
              <a:lnSpc>
                <a:spcPct val="120000"/>
              </a:lnSpc>
            </a:pPr>
            <a:r>
              <a:rPr lang="tr-TR" sz="4400" b="1" i="1" dirty="0"/>
              <a:t>Hücre dışı</a:t>
            </a:r>
          </a:p>
          <a:p>
            <a:pPr lvl="3">
              <a:lnSpc>
                <a:spcPct val="120000"/>
              </a:lnSpc>
            </a:pPr>
            <a:r>
              <a:rPr lang="tr-TR" sz="4000" dirty="0" err="1"/>
              <a:t>Spenomegali</a:t>
            </a:r>
            <a:endParaRPr lang="tr-TR" sz="4000" dirty="0"/>
          </a:p>
          <a:p>
            <a:pPr lvl="3">
              <a:lnSpc>
                <a:spcPct val="120000"/>
              </a:lnSpc>
            </a:pPr>
            <a:r>
              <a:rPr lang="tr-TR" sz="4000" dirty="0" err="1"/>
              <a:t>Mikroanjiopatik</a:t>
            </a:r>
            <a:r>
              <a:rPr lang="tr-TR" sz="4000" dirty="0"/>
              <a:t> </a:t>
            </a:r>
            <a:r>
              <a:rPr lang="tr-TR" sz="4000" dirty="0" err="1"/>
              <a:t>hemolitik</a:t>
            </a:r>
            <a:r>
              <a:rPr lang="tr-TR" sz="4000" dirty="0"/>
              <a:t> anemi</a:t>
            </a:r>
          </a:p>
          <a:p>
            <a:pPr marL="1828800" lvl="4" indent="0">
              <a:lnSpc>
                <a:spcPct val="120000"/>
              </a:lnSpc>
              <a:buNone/>
            </a:pPr>
            <a:r>
              <a:rPr lang="tr-TR" sz="4000" dirty="0"/>
              <a:t> (TAMOF- </a:t>
            </a:r>
            <a:r>
              <a:rPr lang="tr-TR" sz="4000" dirty="0" err="1"/>
              <a:t>Thrombocytopenia</a:t>
            </a:r>
            <a:r>
              <a:rPr lang="tr-TR" sz="4000" dirty="0"/>
              <a:t> </a:t>
            </a:r>
            <a:r>
              <a:rPr lang="tr-TR" sz="4000" dirty="0" err="1"/>
              <a:t>Associated</a:t>
            </a:r>
            <a:r>
              <a:rPr lang="tr-TR" sz="4000" dirty="0"/>
              <a:t> </a:t>
            </a:r>
            <a:r>
              <a:rPr lang="tr-TR" sz="4000" dirty="0" err="1"/>
              <a:t>with</a:t>
            </a:r>
            <a:r>
              <a:rPr lang="tr-TR" sz="4000" dirty="0"/>
              <a:t> </a:t>
            </a:r>
            <a:r>
              <a:rPr lang="tr-TR" sz="4000" dirty="0" err="1"/>
              <a:t>MultiOrgan</a:t>
            </a:r>
            <a:r>
              <a:rPr lang="tr-TR" sz="4000" dirty="0"/>
              <a:t> </a:t>
            </a:r>
            <a:r>
              <a:rPr lang="tr-TR" sz="4000" dirty="0" err="1"/>
              <a:t>Failure</a:t>
            </a:r>
            <a:r>
              <a:rPr lang="tr-TR" sz="4000" dirty="0"/>
              <a:t>)</a:t>
            </a:r>
          </a:p>
          <a:p>
            <a:pPr lvl="4">
              <a:lnSpc>
                <a:spcPct val="120000"/>
              </a:lnSpc>
            </a:pPr>
            <a:r>
              <a:rPr lang="tr-TR" sz="4000" dirty="0" err="1"/>
              <a:t>Hemolitik</a:t>
            </a:r>
            <a:r>
              <a:rPr lang="tr-TR" sz="4000" dirty="0"/>
              <a:t> üremik sendrom</a:t>
            </a:r>
          </a:p>
          <a:p>
            <a:pPr lvl="4">
              <a:lnSpc>
                <a:spcPct val="120000"/>
              </a:lnSpc>
            </a:pPr>
            <a:r>
              <a:rPr lang="tr-TR" sz="4000" dirty="0" err="1"/>
              <a:t>Trombotik</a:t>
            </a:r>
            <a:r>
              <a:rPr lang="tr-TR" sz="4000" dirty="0"/>
              <a:t> Trombositopenik </a:t>
            </a:r>
            <a:r>
              <a:rPr lang="tr-TR" sz="4000" dirty="0" err="1"/>
              <a:t>Purpura</a:t>
            </a:r>
            <a:endParaRPr lang="tr-TR" sz="4000" dirty="0"/>
          </a:p>
          <a:p>
            <a:pPr lvl="4">
              <a:lnSpc>
                <a:spcPct val="120000"/>
              </a:lnSpc>
            </a:pPr>
            <a:r>
              <a:rPr lang="tr-TR" sz="4000" dirty="0" err="1"/>
              <a:t>Dissemine</a:t>
            </a:r>
            <a:r>
              <a:rPr lang="tr-TR" sz="4000" dirty="0"/>
              <a:t> </a:t>
            </a:r>
            <a:r>
              <a:rPr lang="tr-TR" sz="4000" dirty="0" err="1"/>
              <a:t>İntravasküler</a:t>
            </a:r>
            <a:r>
              <a:rPr lang="tr-TR" sz="4000" dirty="0"/>
              <a:t> </a:t>
            </a:r>
            <a:r>
              <a:rPr lang="tr-TR" sz="4000" dirty="0" err="1"/>
              <a:t>koagülasyon</a:t>
            </a:r>
            <a:endParaRPr lang="tr-TR" sz="4000" dirty="0"/>
          </a:p>
          <a:p>
            <a:pPr lvl="4">
              <a:lnSpc>
                <a:spcPct val="120000"/>
              </a:lnSpc>
            </a:pPr>
            <a:r>
              <a:rPr lang="tr-TR" sz="4000" dirty="0"/>
              <a:t>Şiddetli yanık</a:t>
            </a:r>
          </a:p>
          <a:p>
            <a:pPr lvl="4">
              <a:lnSpc>
                <a:spcPct val="120000"/>
              </a:lnSpc>
            </a:pPr>
            <a:r>
              <a:rPr lang="tr-TR" sz="4000" dirty="0"/>
              <a:t>Dev </a:t>
            </a:r>
            <a:r>
              <a:rPr lang="tr-TR" sz="4000" dirty="0" err="1"/>
              <a:t>hemanjiomlar</a:t>
            </a:r>
            <a:endParaRPr lang="tr-TR" sz="4000" dirty="0"/>
          </a:p>
          <a:p>
            <a:pPr lvl="4">
              <a:lnSpc>
                <a:spcPct val="120000"/>
              </a:lnSpc>
            </a:pPr>
            <a:r>
              <a:rPr lang="tr-TR" sz="4000" dirty="0" err="1"/>
              <a:t>İntarvasküler</a:t>
            </a:r>
            <a:r>
              <a:rPr lang="tr-TR" sz="4000" dirty="0"/>
              <a:t> protezler , kalp kapakları vb.</a:t>
            </a:r>
          </a:p>
          <a:p>
            <a:pPr lvl="3"/>
            <a:endParaRPr lang="tr-TR" dirty="0"/>
          </a:p>
          <a:p>
            <a:pPr lvl="2"/>
            <a:endParaRPr lang="tr-TR" dirty="0"/>
          </a:p>
        </p:txBody>
      </p:sp>
      <p:sp>
        <p:nvSpPr>
          <p:cNvPr id="8" name="İçerik Yer Tutucusu 3">
            <a:extLst>
              <a:ext uri="{FF2B5EF4-FFF2-40B4-BE49-F238E27FC236}">
                <a16:creationId xmlns:a16="http://schemas.microsoft.com/office/drawing/2014/main" id="{882C0032-E703-8645-BE97-9A369ED05784}"/>
              </a:ext>
            </a:extLst>
          </p:cNvPr>
          <p:cNvSpPr txBox="1">
            <a:spLocks/>
          </p:cNvSpPr>
          <p:nvPr/>
        </p:nvSpPr>
        <p:spPr>
          <a:xfrm>
            <a:off x="7248570" y="1609769"/>
            <a:ext cx="1793826" cy="32539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b="1" dirty="0"/>
              <a:t>C)Kan kaybı</a:t>
            </a:r>
          </a:p>
          <a:p>
            <a:endParaRPr lang="tr-TR" dirty="0"/>
          </a:p>
        </p:txBody>
      </p:sp>
      <p:pic>
        <p:nvPicPr>
          <p:cNvPr id="9" name="İçerik Yer Tutucusu 4">
            <a:extLst>
              <a:ext uri="{FF2B5EF4-FFF2-40B4-BE49-F238E27FC236}">
                <a16:creationId xmlns:a16="http://schemas.microsoft.com/office/drawing/2014/main" id="{1E8201AB-4BC2-9042-BD61-76B936A7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67" y="112182"/>
            <a:ext cx="1671419" cy="148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65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3F18AEF-4AD1-BF42-9CF6-94A800027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90" y="817959"/>
            <a:ext cx="6993732" cy="828676"/>
          </a:xfrm>
          <a:prstGeom prst="rect">
            <a:avLst/>
          </a:prstGeom>
          <a:solidFill>
            <a:srgbClr val="CC0000"/>
          </a:solidFill>
          <a:ln w="88900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tr-TR" altLang="tr-TR" sz="3000" dirty="0">
                <a:latin typeface="Calibri" panose="020F0502020204030204" pitchFamily="34" charset="0"/>
                <a:cs typeface="Calibri" panose="020F0502020204030204" pitchFamily="34" charset="0"/>
              </a:rPr>
              <a:t>Sitopeniler</a:t>
            </a:r>
          </a:p>
        </p:txBody>
      </p:sp>
      <p:sp>
        <p:nvSpPr>
          <p:cNvPr id="9219" name="13 Oval">
            <a:extLst>
              <a:ext uri="{FF2B5EF4-FFF2-40B4-BE49-F238E27FC236}">
                <a16:creationId xmlns:a16="http://schemas.microsoft.com/office/drawing/2014/main" id="{C5293CDF-7D41-B84B-ADE3-63FE2978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2025253"/>
            <a:ext cx="2376488" cy="2375297"/>
          </a:xfrm>
          <a:prstGeom prst="ellipse">
            <a:avLst/>
          </a:prstGeom>
          <a:solidFill>
            <a:srgbClr val="FFFF66">
              <a:alpha val="61176"/>
            </a:srgbClr>
          </a:solidFill>
          <a:ln w="889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tr-TR" altLang="tr-T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Oval">
            <a:extLst>
              <a:ext uri="{FF2B5EF4-FFF2-40B4-BE49-F238E27FC236}">
                <a16:creationId xmlns:a16="http://schemas.microsoft.com/office/drawing/2014/main" id="{1784BEA3-09AE-4CA7-8BB1-B78DBE8F104A}"/>
              </a:ext>
            </a:extLst>
          </p:cNvPr>
          <p:cNvSpPr/>
          <p:nvPr/>
        </p:nvSpPr>
        <p:spPr bwMode="auto">
          <a:xfrm>
            <a:off x="4193381" y="2025253"/>
            <a:ext cx="2376488" cy="2375297"/>
          </a:xfrm>
          <a:prstGeom prst="ellipse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Oval">
            <a:extLst>
              <a:ext uri="{FF2B5EF4-FFF2-40B4-BE49-F238E27FC236}">
                <a16:creationId xmlns:a16="http://schemas.microsoft.com/office/drawing/2014/main" id="{3D96CC73-5ADA-4D3C-BDCD-60D7A125EF2E}"/>
              </a:ext>
            </a:extLst>
          </p:cNvPr>
          <p:cNvSpPr/>
          <p:nvPr/>
        </p:nvSpPr>
        <p:spPr bwMode="auto">
          <a:xfrm>
            <a:off x="3437335" y="3158728"/>
            <a:ext cx="2376488" cy="2376488"/>
          </a:xfrm>
          <a:prstGeom prst="ellipse">
            <a:avLst/>
          </a:prstGeom>
          <a:solidFill>
            <a:srgbClr val="FF6600">
              <a:alpha val="27000"/>
            </a:srgbClr>
          </a:solidFill>
          <a:ln w="889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 dirty="0"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DFA5BDE-4A9C-414A-A75C-46107CF3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1" y="2834880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sz="2250" kern="0" dirty="0" err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nötropeni</a:t>
            </a:r>
            <a:endParaRPr lang="tr-TR" sz="2250" kern="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8728506-32AB-47DF-BC3F-C9D63006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2781301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>
                <a:latin typeface="Calibri" panose="020F0502020204030204" pitchFamily="34" charset="0"/>
                <a:cs typeface="Calibri" panose="020F0502020204030204" pitchFamily="34" charset="0"/>
              </a:rPr>
              <a:t>anemi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635971E-5C4B-4332-9E0E-8C073C49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06" y="4510089"/>
            <a:ext cx="1890713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3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0802F1-9088-354B-845E-58C295F8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5095"/>
            <a:ext cx="7886700" cy="1325563"/>
          </a:xfrm>
        </p:spPr>
        <p:txBody>
          <a:bodyPr/>
          <a:lstStyle/>
          <a:p>
            <a:r>
              <a:rPr lang="tr-TR" b="1" dirty="0"/>
              <a:t>Nötropeni nedenleri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ADF447-89CC-4D4D-A435-5BEB5E02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298568"/>
            <a:ext cx="4415307" cy="45021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8000" b="1" dirty="0"/>
              <a:t>A) Azalmış yapım</a:t>
            </a:r>
          </a:p>
          <a:p>
            <a:pPr lvl="1"/>
            <a:r>
              <a:rPr lang="tr-TR" sz="4800" b="1" dirty="0" err="1"/>
              <a:t>Konjenital</a:t>
            </a:r>
            <a:endParaRPr lang="tr-TR" sz="4800" b="1" dirty="0"/>
          </a:p>
          <a:p>
            <a:pPr lvl="2"/>
            <a:r>
              <a:rPr lang="tr-TR" sz="4800" dirty="0"/>
              <a:t>İzole nötropeni yapan kemik iliği yetmezlikleri</a:t>
            </a:r>
          </a:p>
          <a:p>
            <a:pPr lvl="3"/>
            <a:r>
              <a:rPr lang="tr-TR" sz="4800" dirty="0"/>
              <a:t>Ağır </a:t>
            </a:r>
            <a:r>
              <a:rPr lang="tr-TR" sz="4800" dirty="0" err="1"/>
              <a:t>Konjenital</a:t>
            </a:r>
            <a:r>
              <a:rPr lang="tr-TR" sz="4800" dirty="0"/>
              <a:t> nötropeni</a:t>
            </a:r>
          </a:p>
          <a:p>
            <a:pPr lvl="4"/>
            <a:r>
              <a:rPr lang="tr-TR" sz="4800" dirty="0" err="1"/>
              <a:t>Kostmann</a:t>
            </a:r>
            <a:r>
              <a:rPr lang="tr-TR" sz="4800" dirty="0"/>
              <a:t> Sendromu (HAX1 mut.)</a:t>
            </a:r>
          </a:p>
          <a:p>
            <a:pPr lvl="4"/>
            <a:r>
              <a:rPr lang="tr-TR" sz="4800" dirty="0"/>
              <a:t>ELANE mut</a:t>
            </a:r>
          </a:p>
          <a:p>
            <a:pPr lvl="4"/>
            <a:r>
              <a:rPr lang="tr-TR" sz="4800" dirty="0"/>
              <a:t>G6PC….</a:t>
            </a:r>
          </a:p>
          <a:p>
            <a:pPr lvl="3"/>
            <a:r>
              <a:rPr lang="tr-TR" sz="4800" dirty="0" err="1"/>
              <a:t>Pansitopeni</a:t>
            </a:r>
            <a:r>
              <a:rPr lang="tr-TR" sz="4800" dirty="0"/>
              <a:t> yapan </a:t>
            </a:r>
            <a:r>
              <a:rPr lang="tr-TR" sz="4800" dirty="0" err="1"/>
              <a:t>doğusştan</a:t>
            </a:r>
            <a:r>
              <a:rPr lang="tr-TR" sz="4800" dirty="0"/>
              <a:t> Kemik iliği yetmezlikleri </a:t>
            </a:r>
          </a:p>
          <a:p>
            <a:pPr lvl="4"/>
            <a:r>
              <a:rPr lang="tr-TR" sz="4800" dirty="0" err="1"/>
              <a:t>Fanconi</a:t>
            </a:r>
            <a:r>
              <a:rPr lang="tr-TR" sz="4800" dirty="0"/>
              <a:t> aplastik </a:t>
            </a:r>
            <a:r>
              <a:rPr lang="tr-TR" sz="4800" dirty="0" err="1"/>
              <a:t>anemsisi</a:t>
            </a:r>
            <a:endParaRPr lang="tr-TR" sz="4800" dirty="0"/>
          </a:p>
          <a:p>
            <a:pPr lvl="4"/>
            <a:r>
              <a:rPr lang="tr-TR" sz="4800" dirty="0" err="1"/>
              <a:t>Diskeratozis</a:t>
            </a:r>
            <a:r>
              <a:rPr lang="tr-TR" sz="4800" dirty="0"/>
              <a:t> </a:t>
            </a:r>
            <a:r>
              <a:rPr lang="tr-TR" sz="4800" dirty="0" err="1"/>
              <a:t>konjenite</a:t>
            </a:r>
            <a:endParaRPr lang="tr-TR" sz="4800" dirty="0"/>
          </a:p>
          <a:p>
            <a:pPr lvl="4"/>
            <a:r>
              <a:rPr lang="tr-TR" sz="4800" dirty="0" err="1"/>
              <a:t>Schwachmann</a:t>
            </a:r>
            <a:r>
              <a:rPr lang="tr-TR" sz="4800" dirty="0"/>
              <a:t> </a:t>
            </a:r>
            <a:r>
              <a:rPr lang="tr-TR" sz="4800" dirty="0" err="1"/>
              <a:t>diamonond</a:t>
            </a:r>
            <a:r>
              <a:rPr lang="tr-TR" sz="4800" dirty="0"/>
              <a:t> sendromu</a:t>
            </a:r>
          </a:p>
          <a:p>
            <a:pPr lvl="2"/>
            <a:r>
              <a:rPr lang="tr-TR" sz="4800" dirty="0"/>
              <a:t>Siklik nötropeni</a:t>
            </a:r>
          </a:p>
          <a:p>
            <a:pPr lvl="2"/>
            <a:r>
              <a:rPr lang="tr-TR" sz="4800" dirty="0"/>
              <a:t>Ailevi </a:t>
            </a:r>
            <a:r>
              <a:rPr lang="tr-TR" sz="4800" dirty="0" err="1"/>
              <a:t>benign</a:t>
            </a:r>
            <a:r>
              <a:rPr lang="tr-TR" sz="4800" dirty="0"/>
              <a:t> kronik nötropeni</a:t>
            </a:r>
          </a:p>
          <a:p>
            <a:pPr lvl="2"/>
            <a:r>
              <a:rPr lang="tr-TR" sz="4800" dirty="0" err="1"/>
              <a:t>Retiküler</a:t>
            </a:r>
            <a:r>
              <a:rPr lang="tr-TR" sz="4800" dirty="0"/>
              <a:t> </a:t>
            </a:r>
            <a:r>
              <a:rPr lang="tr-TR" sz="4800" dirty="0" err="1"/>
              <a:t>disgenezi</a:t>
            </a:r>
            <a:endParaRPr lang="tr-TR" sz="4800" dirty="0"/>
          </a:p>
          <a:p>
            <a:pPr lvl="2"/>
            <a:r>
              <a:rPr lang="tr-TR" sz="4800" dirty="0" err="1"/>
              <a:t>Metabolik</a:t>
            </a:r>
            <a:r>
              <a:rPr lang="tr-TR" sz="4800" dirty="0"/>
              <a:t> </a:t>
            </a:r>
            <a:r>
              <a:rPr lang="tr-TR" sz="4800" dirty="0" err="1"/>
              <a:t>hast</a:t>
            </a:r>
            <a:r>
              <a:rPr lang="tr-TR" sz="4800" dirty="0"/>
              <a:t> ile birlikte nötropeni</a:t>
            </a:r>
          </a:p>
          <a:p>
            <a:pPr lvl="3"/>
            <a:r>
              <a:rPr lang="tr-TR" sz="4800" dirty="0"/>
              <a:t>Glikojen depo, MMA, </a:t>
            </a:r>
          </a:p>
          <a:p>
            <a:pPr lvl="1"/>
            <a:r>
              <a:rPr lang="tr-TR" sz="4800" b="1" dirty="0" err="1"/>
              <a:t>Edinsel</a:t>
            </a:r>
            <a:endParaRPr lang="tr-TR" sz="4800" b="1" dirty="0"/>
          </a:p>
          <a:p>
            <a:pPr lvl="2"/>
            <a:r>
              <a:rPr lang="tr-TR" sz="4800" b="1" dirty="0"/>
              <a:t>Kemik iliği </a:t>
            </a:r>
            <a:r>
              <a:rPr lang="tr-TR" sz="4800" b="1" dirty="0" err="1"/>
              <a:t>infiltrasyonu</a:t>
            </a:r>
            <a:endParaRPr lang="tr-TR" sz="4800" b="1" dirty="0"/>
          </a:p>
          <a:p>
            <a:pPr lvl="3"/>
            <a:r>
              <a:rPr lang="tr-TR" sz="4800" dirty="0"/>
              <a:t>Lösemi</a:t>
            </a:r>
          </a:p>
          <a:p>
            <a:pPr lvl="3"/>
            <a:r>
              <a:rPr lang="tr-TR" sz="4800" dirty="0" err="1"/>
              <a:t>Nöroblastom</a:t>
            </a:r>
            <a:r>
              <a:rPr lang="tr-TR" sz="4800" dirty="0"/>
              <a:t> gibi Kİ metastazı yapan</a:t>
            </a:r>
          </a:p>
          <a:p>
            <a:pPr lvl="3"/>
            <a:r>
              <a:rPr lang="tr-TR" sz="4800" dirty="0" err="1"/>
              <a:t>Ostopetrozis</a:t>
            </a:r>
            <a:r>
              <a:rPr lang="tr-TR" sz="4800" dirty="0"/>
              <a:t>, </a:t>
            </a:r>
            <a:r>
              <a:rPr lang="tr-TR" sz="4800" dirty="0" err="1"/>
              <a:t>sistinozisi</a:t>
            </a:r>
            <a:r>
              <a:rPr lang="tr-TR" sz="4800" dirty="0"/>
              <a:t>, </a:t>
            </a:r>
            <a:r>
              <a:rPr lang="tr-TR" sz="4800" dirty="0" err="1"/>
              <a:t>Gaucher</a:t>
            </a:r>
            <a:r>
              <a:rPr lang="tr-TR" sz="4800" dirty="0"/>
              <a:t> hastalığı,</a:t>
            </a:r>
          </a:p>
          <a:p>
            <a:pPr lvl="2">
              <a:lnSpc>
                <a:spcPct val="120000"/>
              </a:lnSpc>
            </a:pPr>
            <a:r>
              <a:rPr lang="tr-TR" sz="4800" b="1" dirty="0"/>
              <a:t>Diğer serilerle birlikte </a:t>
            </a:r>
            <a:r>
              <a:rPr lang="tr-TR" sz="4800" b="1" dirty="0" err="1"/>
              <a:t>Aplastik</a:t>
            </a:r>
            <a:r>
              <a:rPr lang="tr-TR" sz="4800" b="1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İdiopatik</a:t>
            </a:r>
            <a:r>
              <a:rPr lang="tr-TR" sz="4800" dirty="0"/>
              <a:t> </a:t>
            </a:r>
            <a:r>
              <a:rPr lang="tr-TR" sz="4800" dirty="0" err="1"/>
              <a:t>Aplastik</a:t>
            </a:r>
            <a:r>
              <a:rPr lang="tr-TR" sz="4800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800" dirty="0" err="1"/>
              <a:t>Sekonder</a:t>
            </a:r>
            <a:r>
              <a:rPr lang="tr-TR" sz="4800" dirty="0"/>
              <a:t> </a:t>
            </a:r>
            <a:r>
              <a:rPr lang="tr-TR" sz="4800" dirty="0" err="1"/>
              <a:t>Aplastik</a:t>
            </a:r>
            <a:r>
              <a:rPr lang="tr-TR" sz="4800" dirty="0"/>
              <a:t> Anemi</a:t>
            </a:r>
          </a:p>
          <a:p>
            <a:pPr lvl="4">
              <a:lnSpc>
                <a:spcPct val="120000"/>
              </a:lnSpc>
            </a:pPr>
            <a:r>
              <a:rPr lang="tr-TR" sz="4800" dirty="0"/>
              <a:t>Radyasyon, ilaçlar, enfeksiyonlar, </a:t>
            </a:r>
            <a:r>
              <a:rPr lang="tr-TR" sz="4800" dirty="0" err="1"/>
              <a:t>enfeksiyöz</a:t>
            </a:r>
            <a:r>
              <a:rPr lang="tr-TR" sz="4800" dirty="0"/>
              <a:t> hastalıklar</a:t>
            </a:r>
          </a:p>
          <a:p>
            <a:pPr lvl="2"/>
            <a:endParaRPr lang="tr-TR" dirty="0"/>
          </a:p>
          <a:p>
            <a:pPr lvl="2"/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4F7BF0E-D7E3-0043-BE9A-057DDD1FE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1217" y="1298568"/>
            <a:ext cx="4345517" cy="4678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6400" b="1" dirty="0"/>
              <a:t>B</a:t>
            </a:r>
            <a:r>
              <a:rPr lang="tr-TR" sz="8000" b="1" dirty="0"/>
              <a:t>) Artmış yıkım</a:t>
            </a:r>
          </a:p>
          <a:p>
            <a:pPr lvl="1"/>
            <a:r>
              <a:rPr lang="tr-TR" sz="5600" dirty="0"/>
              <a:t>İlaca bağlı</a:t>
            </a:r>
          </a:p>
          <a:p>
            <a:pPr lvl="2"/>
            <a:r>
              <a:rPr lang="tr-TR" sz="5600" dirty="0" err="1"/>
              <a:t>Toksik</a:t>
            </a:r>
            <a:endParaRPr lang="tr-TR" sz="5600" dirty="0"/>
          </a:p>
          <a:p>
            <a:pPr lvl="2"/>
            <a:r>
              <a:rPr lang="tr-TR" sz="5600" dirty="0" err="1"/>
              <a:t>idiosenkratik</a:t>
            </a:r>
            <a:endParaRPr lang="tr-TR" sz="5600" dirty="0"/>
          </a:p>
          <a:p>
            <a:pPr lvl="1"/>
            <a:r>
              <a:rPr lang="tr-TR" sz="5600" dirty="0"/>
              <a:t>Enfeksiyonlar</a:t>
            </a:r>
          </a:p>
          <a:p>
            <a:pPr lvl="2"/>
            <a:r>
              <a:rPr lang="tr-TR" sz="5600" dirty="0"/>
              <a:t>Bakteriyel</a:t>
            </a:r>
          </a:p>
          <a:p>
            <a:pPr lvl="2"/>
            <a:r>
              <a:rPr lang="tr-TR" sz="5600" dirty="0" err="1"/>
              <a:t>Viral</a:t>
            </a:r>
            <a:endParaRPr lang="tr-TR" sz="5600" dirty="0"/>
          </a:p>
          <a:p>
            <a:pPr lvl="2"/>
            <a:r>
              <a:rPr lang="tr-TR" sz="5600" dirty="0" err="1"/>
              <a:t>Riksetsial</a:t>
            </a:r>
            <a:endParaRPr lang="tr-TR" sz="5600" dirty="0"/>
          </a:p>
          <a:p>
            <a:pPr lvl="1"/>
            <a:r>
              <a:rPr lang="tr-TR" sz="5600" dirty="0" err="1"/>
              <a:t>İmmün</a:t>
            </a:r>
            <a:endParaRPr lang="tr-TR" sz="5600" dirty="0"/>
          </a:p>
          <a:p>
            <a:pPr lvl="2"/>
            <a:r>
              <a:rPr lang="tr-TR" sz="5600" dirty="0"/>
              <a:t>İlaca bağlı</a:t>
            </a:r>
          </a:p>
          <a:p>
            <a:pPr lvl="2"/>
            <a:r>
              <a:rPr lang="tr-TR" sz="5600" dirty="0" err="1"/>
              <a:t>Alloimmün</a:t>
            </a:r>
            <a:endParaRPr lang="tr-TR" sz="5600" dirty="0"/>
          </a:p>
          <a:p>
            <a:pPr lvl="2"/>
            <a:r>
              <a:rPr lang="tr-TR" sz="5600" dirty="0" err="1"/>
              <a:t>Romatizmal</a:t>
            </a:r>
            <a:r>
              <a:rPr lang="tr-TR" sz="5600" dirty="0"/>
              <a:t> hastalıklara ikincil</a:t>
            </a:r>
          </a:p>
          <a:p>
            <a:pPr lvl="1"/>
            <a:r>
              <a:rPr lang="tr-TR" sz="5600" dirty="0" err="1"/>
              <a:t>Hipersplenizm</a:t>
            </a:r>
            <a:endParaRPr lang="tr-TR" sz="5600" dirty="0"/>
          </a:p>
          <a:p>
            <a:pPr lvl="1"/>
            <a:r>
              <a:rPr lang="tr-TR" sz="5600" dirty="0" err="1"/>
              <a:t>Metabolik</a:t>
            </a:r>
            <a:r>
              <a:rPr lang="tr-TR" sz="5600" dirty="0"/>
              <a:t> hastalıklar</a:t>
            </a:r>
          </a:p>
          <a:p>
            <a:pPr lvl="1"/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D1F0E94-7DC5-484D-BDA9-877D86AA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1383"/>
            <a:ext cx="1676400" cy="14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3F18AEF-4AD1-BF42-9CF6-94A800027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90" y="817959"/>
            <a:ext cx="6993732" cy="828676"/>
          </a:xfrm>
          <a:prstGeom prst="rect">
            <a:avLst/>
          </a:prstGeom>
          <a:solidFill>
            <a:srgbClr val="CC0000"/>
          </a:solidFill>
          <a:ln w="88900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tr-TR" altLang="tr-TR" sz="3000" dirty="0">
                <a:latin typeface="Calibri" panose="020F0502020204030204" pitchFamily="34" charset="0"/>
                <a:cs typeface="Calibri" panose="020F0502020204030204" pitchFamily="34" charset="0"/>
              </a:rPr>
              <a:t>Sitopeniler</a:t>
            </a:r>
          </a:p>
        </p:txBody>
      </p:sp>
      <p:sp>
        <p:nvSpPr>
          <p:cNvPr id="9219" name="13 Oval">
            <a:extLst>
              <a:ext uri="{FF2B5EF4-FFF2-40B4-BE49-F238E27FC236}">
                <a16:creationId xmlns:a16="http://schemas.microsoft.com/office/drawing/2014/main" id="{C5293CDF-7D41-B84B-ADE3-63FE2978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2025253"/>
            <a:ext cx="2376488" cy="2375297"/>
          </a:xfrm>
          <a:prstGeom prst="ellipse">
            <a:avLst/>
          </a:prstGeom>
          <a:solidFill>
            <a:srgbClr val="FFFF66">
              <a:alpha val="61176"/>
            </a:srgbClr>
          </a:solidFill>
          <a:ln w="8890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tr-TR" altLang="tr-T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Oval">
            <a:extLst>
              <a:ext uri="{FF2B5EF4-FFF2-40B4-BE49-F238E27FC236}">
                <a16:creationId xmlns:a16="http://schemas.microsoft.com/office/drawing/2014/main" id="{1784BEA3-09AE-4CA7-8BB1-B78DBE8F104A}"/>
              </a:ext>
            </a:extLst>
          </p:cNvPr>
          <p:cNvSpPr/>
          <p:nvPr/>
        </p:nvSpPr>
        <p:spPr bwMode="auto">
          <a:xfrm>
            <a:off x="4193381" y="2025253"/>
            <a:ext cx="2376488" cy="2375297"/>
          </a:xfrm>
          <a:prstGeom prst="ellipse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Oval">
            <a:extLst>
              <a:ext uri="{FF2B5EF4-FFF2-40B4-BE49-F238E27FC236}">
                <a16:creationId xmlns:a16="http://schemas.microsoft.com/office/drawing/2014/main" id="{3D96CC73-5ADA-4D3C-BDCD-60D7A125EF2E}"/>
              </a:ext>
            </a:extLst>
          </p:cNvPr>
          <p:cNvSpPr/>
          <p:nvPr/>
        </p:nvSpPr>
        <p:spPr bwMode="auto">
          <a:xfrm>
            <a:off x="3437335" y="3158728"/>
            <a:ext cx="2376488" cy="2376488"/>
          </a:xfrm>
          <a:prstGeom prst="ellipse">
            <a:avLst/>
          </a:prstGeom>
          <a:solidFill>
            <a:srgbClr val="FF6600">
              <a:alpha val="27000"/>
            </a:srgbClr>
          </a:solidFill>
          <a:ln w="889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r-TR" dirty="0"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DFA5BDE-4A9C-414A-A75C-46107CF3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1" y="2834880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sz="2250" kern="0" dirty="0" err="1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nötropeni</a:t>
            </a:r>
            <a:endParaRPr lang="tr-TR" sz="2250" kern="0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8728506-32AB-47DF-BC3F-C9D63006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2781301"/>
            <a:ext cx="1782366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>
                <a:latin typeface="Calibri" panose="020F0502020204030204" pitchFamily="34" charset="0"/>
                <a:cs typeface="Calibri" panose="020F0502020204030204" pitchFamily="34" charset="0"/>
              </a:rPr>
              <a:t>anemi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635971E-5C4B-4332-9E0E-8C073C49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06" y="4510089"/>
            <a:ext cx="1890713" cy="4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560" indent="-284560" algn="ctr">
              <a:spcBef>
                <a:spcPct val="20000"/>
              </a:spcBef>
              <a:buSzPct val="110000"/>
              <a:defRPr/>
            </a:pPr>
            <a:r>
              <a:rPr lang="tr-T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6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FBE149-72B6-4F4D-B9C0-00CF5C17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51876"/>
            <a:ext cx="7886700" cy="1325563"/>
          </a:xfrm>
        </p:spPr>
        <p:txBody>
          <a:bodyPr>
            <a:normAutofit/>
          </a:bodyPr>
          <a:lstStyle/>
          <a:p>
            <a:r>
              <a:rPr lang="tr-TR" sz="4800" b="1" dirty="0" err="1"/>
              <a:t>Trombositopeni</a:t>
            </a:r>
            <a:r>
              <a:rPr lang="tr-TR" sz="4800" b="1" dirty="0"/>
              <a:t> nedenleri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D262B2-7A9E-3243-8AF3-4D700A47E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56" y="800100"/>
            <a:ext cx="4714874" cy="6134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800" b="1" dirty="0"/>
              <a:t>A) Artmış yıkım</a:t>
            </a:r>
          </a:p>
          <a:p>
            <a:pPr lvl="1"/>
            <a:r>
              <a:rPr lang="tr-TR" sz="1600" b="1" dirty="0" err="1"/>
              <a:t>İmmün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r>
              <a:rPr lang="tr-TR" sz="1600" dirty="0"/>
              <a:t>	</a:t>
            </a:r>
          </a:p>
          <a:p>
            <a:pPr lvl="2"/>
            <a:r>
              <a:rPr lang="tr-TR" sz="1600" dirty="0" err="1"/>
              <a:t>Primer</a:t>
            </a:r>
            <a:r>
              <a:rPr lang="tr-TR" sz="1600" dirty="0"/>
              <a:t> </a:t>
            </a:r>
            <a:r>
              <a:rPr lang="tr-TR" sz="1600" dirty="0" err="1"/>
              <a:t>immün</a:t>
            </a:r>
            <a:r>
              <a:rPr lang="tr-TR" sz="1600" dirty="0"/>
              <a:t> </a:t>
            </a:r>
            <a:r>
              <a:rPr lang="tr-TR" sz="1600" dirty="0" err="1"/>
              <a:t>trombositopen</a:t>
            </a:r>
            <a:r>
              <a:rPr lang="tr-TR" sz="1600" dirty="0"/>
              <a:t>, (İTP)</a:t>
            </a:r>
          </a:p>
          <a:p>
            <a:pPr lvl="2"/>
            <a:r>
              <a:rPr lang="tr-TR" sz="1600" dirty="0"/>
              <a:t>İkincil </a:t>
            </a:r>
            <a:r>
              <a:rPr lang="tr-TR" sz="1600" dirty="0" err="1"/>
              <a:t>immün</a:t>
            </a:r>
            <a:r>
              <a:rPr lang="tr-TR" sz="1600" dirty="0"/>
              <a:t> </a:t>
            </a:r>
            <a:r>
              <a:rPr lang="tr-TR" sz="1600" dirty="0" err="1"/>
              <a:t>trombosiitopeni</a:t>
            </a:r>
            <a:endParaRPr lang="tr-TR" sz="1600" dirty="0"/>
          </a:p>
          <a:p>
            <a:pPr lvl="3"/>
            <a:r>
              <a:rPr lang="tr-TR" sz="1600" dirty="0"/>
              <a:t>SLE, HIV, </a:t>
            </a:r>
            <a:r>
              <a:rPr lang="tr-TR" sz="1600" dirty="0" err="1"/>
              <a:t>İmmün</a:t>
            </a:r>
            <a:r>
              <a:rPr lang="tr-TR" sz="1600" dirty="0"/>
              <a:t> yetmezlik</a:t>
            </a:r>
          </a:p>
          <a:p>
            <a:pPr lvl="3"/>
            <a:r>
              <a:rPr lang="tr-TR" sz="1600" dirty="0"/>
              <a:t>Enfeksiyonlara ikincil</a:t>
            </a:r>
          </a:p>
          <a:p>
            <a:pPr lvl="3"/>
            <a:r>
              <a:rPr lang="tr-TR" sz="1600" dirty="0"/>
              <a:t>ilaçlar</a:t>
            </a:r>
          </a:p>
          <a:p>
            <a:pPr lvl="1"/>
            <a:r>
              <a:rPr lang="tr-TR" sz="1600" b="1" dirty="0" err="1"/>
              <a:t>İmmün</a:t>
            </a:r>
            <a:r>
              <a:rPr lang="tr-TR" sz="1600" b="1" dirty="0"/>
              <a:t> olmayan nedenlere ikincil</a:t>
            </a:r>
          </a:p>
          <a:p>
            <a:pPr lvl="2"/>
            <a:r>
              <a:rPr lang="tr-TR" sz="1600" dirty="0"/>
              <a:t>Tüketime bağlı</a:t>
            </a:r>
          </a:p>
          <a:p>
            <a:pPr lvl="3"/>
            <a:r>
              <a:rPr lang="tr-TR" sz="1600" dirty="0" err="1"/>
              <a:t>Mikroanjiopatik</a:t>
            </a:r>
            <a:r>
              <a:rPr lang="tr-TR" sz="1600" dirty="0"/>
              <a:t> </a:t>
            </a:r>
            <a:r>
              <a:rPr lang="tr-TR" sz="1600" dirty="0" err="1"/>
              <a:t>hemolitik</a:t>
            </a:r>
            <a:r>
              <a:rPr lang="tr-TR" sz="1600" dirty="0"/>
              <a:t> anemiler</a:t>
            </a:r>
          </a:p>
          <a:p>
            <a:pPr lvl="3"/>
            <a:r>
              <a:rPr lang="tr-TR" sz="1600" dirty="0" err="1"/>
              <a:t>Kasabach</a:t>
            </a:r>
            <a:r>
              <a:rPr lang="tr-TR" sz="1600" dirty="0"/>
              <a:t> </a:t>
            </a:r>
            <a:r>
              <a:rPr lang="tr-TR" sz="1600" dirty="0" err="1"/>
              <a:t>Meritt</a:t>
            </a:r>
            <a:r>
              <a:rPr lang="tr-TR" sz="1600" dirty="0"/>
              <a:t> </a:t>
            </a:r>
            <a:r>
              <a:rPr lang="tr-TR" sz="1600" dirty="0" err="1"/>
              <a:t>sendr</a:t>
            </a:r>
            <a:r>
              <a:rPr lang="tr-TR" sz="1600" dirty="0"/>
              <a:t> (dev </a:t>
            </a:r>
            <a:r>
              <a:rPr lang="tr-TR" sz="1600" dirty="0" err="1"/>
              <a:t>hemanjiom</a:t>
            </a:r>
            <a:r>
              <a:rPr lang="tr-TR" sz="1600" dirty="0"/>
              <a:t>) </a:t>
            </a:r>
          </a:p>
          <a:p>
            <a:pPr lvl="3"/>
            <a:r>
              <a:rPr lang="tr-TR" sz="1600" dirty="0" err="1"/>
              <a:t>Diseemine</a:t>
            </a:r>
            <a:r>
              <a:rPr lang="tr-TR" sz="1600" dirty="0"/>
              <a:t> </a:t>
            </a:r>
            <a:r>
              <a:rPr lang="tr-TR" sz="1600" dirty="0" err="1"/>
              <a:t>intravasküler</a:t>
            </a:r>
            <a:r>
              <a:rPr lang="tr-TR" sz="1600" dirty="0"/>
              <a:t> </a:t>
            </a:r>
            <a:r>
              <a:rPr lang="tr-TR" sz="1600" dirty="0" err="1"/>
              <a:t>koagülasyon</a:t>
            </a:r>
            <a:endParaRPr lang="tr-TR" sz="1600" dirty="0"/>
          </a:p>
          <a:p>
            <a:pPr lvl="2"/>
            <a:r>
              <a:rPr lang="tr-TR" sz="1600" dirty="0"/>
              <a:t>Yıkıma bağlı</a:t>
            </a:r>
          </a:p>
          <a:p>
            <a:pPr lvl="3"/>
            <a:r>
              <a:rPr lang="tr-TR" sz="1600" dirty="0" err="1"/>
              <a:t>Hipersplenizm</a:t>
            </a:r>
            <a:endParaRPr lang="tr-TR" sz="1600" dirty="0"/>
          </a:p>
          <a:p>
            <a:pPr lvl="3"/>
            <a:r>
              <a:rPr lang="tr-TR" sz="1600" dirty="0" err="1"/>
              <a:t>İntravasküler</a:t>
            </a:r>
            <a:r>
              <a:rPr lang="tr-TR" sz="1600" dirty="0"/>
              <a:t> yabancı maddeler, </a:t>
            </a:r>
          </a:p>
          <a:p>
            <a:pPr lvl="4"/>
            <a:r>
              <a:rPr lang="tr-TR" sz="1600" dirty="0"/>
              <a:t>Kalp kapakları, </a:t>
            </a:r>
          </a:p>
          <a:p>
            <a:pPr lvl="4"/>
            <a:r>
              <a:rPr lang="tr-TR" sz="1600" dirty="0" err="1"/>
              <a:t>Ekstrakorporeal</a:t>
            </a:r>
            <a:r>
              <a:rPr lang="tr-TR" sz="1600" dirty="0"/>
              <a:t> </a:t>
            </a:r>
            <a:r>
              <a:rPr lang="tr-TR" sz="1600" dirty="0" err="1"/>
              <a:t>Membran</a:t>
            </a:r>
            <a:r>
              <a:rPr lang="tr-TR" sz="1600" dirty="0"/>
              <a:t> </a:t>
            </a:r>
            <a:r>
              <a:rPr lang="tr-TR" sz="1600" dirty="0" err="1"/>
              <a:t>oksijenasyonu</a:t>
            </a:r>
            <a:endParaRPr lang="tr-TR" sz="1600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B949561-003E-E04E-AFCC-BEA245EA2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0" y="800100"/>
            <a:ext cx="4572000" cy="46987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800" b="1" dirty="0"/>
              <a:t>B) Azalmış yapım</a:t>
            </a:r>
          </a:p>
          <a:p>
            <a:pPr lvl="1"/>
            <a:r>
              <a:rPr lang="tr-TR" sz="1400" dirty="0"/>
              <a:t>Enfeksiyonlar</a:t>
            </a:r>
          </a:p>
          <a:p>
            <a:pPr lvl="2"/>
            <a:r>
              <a:rPr lang="tr-TR" sz="1200" dirty="0"/>
              <a:t>EBV, CMV, </a:t>
            </a:r>
            <a:r>
              <a:rPr lang="tr-TR" sz="1200" dirty="0" err="1"/>
              <a:t>Parvov,rüs</a:t>
            </a:r>
            <a:r>
              <a:rPr lang="tr-TR" sz="1200" dirty="0"/>
              <a:t>, </a:t>
            </a:r>
            <a:r>
              <a:rPr lang="tr-TR" sz="1200" dirty="0" err="1"/>
              <a:t>Var,cella</a:t>
            </a:r>
            <a:r>
              <a:rPr lang="tr-TR" sz="1200" dirty="0"/>
              <a:t>, </a:t>
            </a:r>
            <a:r>
              <a:rPr lang="tr-TR" sz="1200" dirty="0" err="1"/>
              <a:t>ricketsia</a:t>
            </a:r>
            <a:r>
              <a:rPr lang="tr-TR" sz="1200" dirty="0"/>
              <a:t>,</a:t>
            </a:r>
          </a:p>
          <a:p>
            <a:pPr lvl="1"/>
            <a:r>
              <a:rPr lang="tr-TR" sz="1400" dirty="0" err="1"/>
              <a:t>Nütrisyonel</a:t>
            </a:r>
            <a:endParaRPr lang="tr-TR" sz="1400" dirty="0"/>
          </a:p>
          <a:p>
            <a:pPr lvl="2"/>
            <a:r>
              <a:rPr lang="tr-TR" sz="1400" dirty="0"/>
              <a:t>B12, ileri Demir eksikliği</a:t>
            </a:r>
          </a:p>
          <a:p>
            <a:pPr lvl="1"/>
            <a:r>
              <a:rPr lang="tr-TR" sz="1400" dirty="0" err="1"/>
              <a:t>Edinsel</a:t>
            </a:r>
            <a:r>
              <a:rPr lang="tr-TR" sz="1400" dirty="0"/>
              <a:t> kemik iliği yetmezlikleri</a:t>
            </a:r>
          </a:p>
          <a:p>
            <a:pPr lvl="2"/>
            <a:r>
              <a:rPr lang="tr-TR" sz="1400" dirty="0"/>
              <a:t>Aplastik anemi</a:t>
            </a:r>
          </a:p>
          <a:p>
            <a:pPr lvl="2"/>
            <a:r>
              <a:rPr lang="tr-TR" sz="1400" dirty="0" err="1"/>
              <a:t>Miyelodisplastik</a:t>
            </a:r>
            <a:r>
              <a:rPr lang="tr-TR" sz="1400" dirty="0"/>
              <a:t> </a:t>
            </a:r>
            <a:r>
              <a:rPr lang="tr-TR" sz="1400" dirty="0" err="1"/>
              <a:t>sendom</a:t>
            </a:r>
            <a:endParaRPr lang="tr-TR" sz="1400" dirty="0"/>
          </a:p>
          <a:p>
            <a:pPr lvl="2"/>
            <a:r>
              <a:rPr lang="tr-TR" sz="1400" dirty="0"/>
              <a:t>ilaçlar (kemoterapi)</a:t>
            </a:r>
          </a:p>
          <a:p>
            <a:pPr lvl="1"/>
            <a:r>
              <a:rPr lang="tr-TR" sz="1400" dirty="0" err="1"/>
              <a:t>Konjenital</a:t>
            </a:r>
            <a:r>
              <a:rPr lang="tr-TR" sz="1400" dirty="0"/>
              <a:t> kemik iliği yetmezlikleri</a:t>
            </a:r>
          </a:p>
          <a:p>
            <a:pPr lvl="2"/>
            <a:r>
              <a:rPr lang="tr-TR" sz="1400" dirty="0" err="1"/>
              <a:t>Fanconi</a:t>
            </a:r>
            <a:r>
              <a:rPr lang="tr-TR" sz="1400" dirty="0"/>
              <a:t> </a:t>
            </a:r>
            <a:r>
              <a:rPr lang="tr-TR" sz="1400" dirty="0" err="1"/>
              <a:t>Aplastik</a:t>
            </a:r>
            <a:r>
              <a:rPr lang="tr-TR" sz="1400" dirty="0"/>
              <a:t> Anemisi</a:t>
            </a:r>
          </a:p>
          <a:p>
            <a:pPr lvl="2"/>
            <a:r>
              <a:rPr lang="tr-TR" sz="1400" dirty="0" err="1"/>
              <a:t>Diskeratozis</a:t>
            </a:r>
            <a:r>
              <a:rPr lang="tr-TR" sz="1400" dirty="0"/>
              <a:t> </a:t>
            </a:r>
            <a:r>
              <a:rPr lang="tr-TR" sz="1400" dirty="0" err="1"/>
              <a:t>Konjenita</a:t>
            </a:r>
            <a:endParaRPr lang="tr-TR" sz="1400" dirty="0"/>
          </a:p>
          <a:p>
            <a:pPr lvl="2"/>
            <a:r>
              <a:rPr lang="tr-TR" sz="1400" dirty="0" err="1"/>
              <a:t>Shwacchman-Diamond</a:t>
            </a:r>
            <a:r>
              <a:rPr lang="tr-TR" sz="1400" dirty="0"/>
              <a:t> Sendromu</a:t>
            </a:r>
          </a:p>
          <a:p>
            <a:pPr marL="1371600" lvl="3" indent="0">
              <a:buNone/>
            </a:pPr>
            <a:r>
              <a:rPr lang="tr-TR" sz="1050" i="1" dirty="0"/>
              <a:t>sadece </a:t>
            </a:r>
            <a:r>
              <a:rPr lang="tr-TR" sz="1050" i="1" dirty="0" err="1"/>
              <a:t>trombositer</a:t>
            </a:r>
            <a:r>
              <a:rPr lang="tr-TR" sz="1050" i="1" dirty="0"/>
              <a:t> seriyi tutan</a:t>
            </a:r>
          </a:p>
          <a:p>
            <a:pPr lvl="3"/>
            <a:r>
              <a:rPr lang="tr-TR" sz="1400" dirty="0" err="1"/>
              <a:t>Trombositopeni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Absent</a:t>
            </a:r>
            <a:r>
              <a:rPr lang="tr-TR" sz="1400" dirty="0"/>
              <a:t> </a:t>
            </a:r>
            <a:r>
              <a:rPr lang="tr-TR" sz="1400" dirty="0" err="1"/>
              <a:t>Radii</a:t>
            </a:r>
            <a:endParaRPr lang="tr-TR" sz="1400" dirty="0"/>
          </a:p>
          <a:p>
            <a:pPr lvl="3"/>
            <a:r>
              <a:rPr lang="tr-TR" sz="1400" dirty="0" err="1"/>
              <a:t>Konjenital</a:t>
            </a:r>
            <a:r>
              <a:rPr lang="tr-TR" sz="1400" dirty="0"/>
              <a:t> </a:t>
            </a:r>
            <a:r>
              <a:rPr lang="tr-TR" sz="1400" dirty="0" err="1"/>
              <a:t>amegakaryositik</a:t>
            </a:r>
            <a:r>
              <a:rPr lang="tr-TR" sz="1400" dirty="0"/>
              <a:t> </a:t>
            </a:r>
            <a:r>
              <a:rPr lang="tr-TR" sz="1400" dirty="0" err="1"/>
              <a:t>Thrombocytopenia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Absent</a:t>
            </a:r>
            <a:r>
              <a:rPr lang="tr-TR" sz="1400" dirty="0"/>
              <a:t> </a:t>
            </a:r>
            <a:r>
              <a:rPr lang="tr-TR" sz="1400" dirty="0" err="1"/>
              <a:t>Radii</a:t>
            </a:r>
            <a:endParaRPr lang="tr-TR" sz="1400" dirty="0"/>
          </a:p>
          <a:p>
            <a:pPr lvl="1"/>
            <a:r>
              <a:rPr lang="tr-TR" sz="1400" dirty="0"/>
              <a:t>Kalıtımsal  </a:t>
            </a:r>
            <a:r>
              <a:rPr lang="tr-TR" sz="1400" dirty="0" err="1"/>
              <a:t>trombositopeniler</a:t>
            </a:r>
            <a:endParaRPr lang="tr-TR" sz="1400" dirty="0"/>
          </a:p>
          <a:p>
            <a:pPr lvl="2"/>
            <a:r>
              <a:rPr lang="tr-TR" sz="1200" dirty="0"/>
              <a:t>Bernard-</a:t>
            </a:r>
            <a:r>
              <a:rPr lang="tr-TR" sz="1200" dirty="0" err="1"/>
              <a:t>Soluier</a:t>
            </a:r>
            <a:r>
              <a:rPr lang="tr-TR" sz="1200" dirty="0"/>
              <a:t> </a:t>
            </a:r>
          </a:p>
          <a:p>
            <a:pPr lvl="2"/>
            <a:r>
              <a:rPr lang="tr-TR" sz="1200" dirty="0"/>
              <a:t>Mey </a:t>
            </a:r>
            <a:r>
              <a:rPr lang="tr-TR" sz="1200" dirty="0" err="1"/>
              <a:t>Hegglin</a:t>
            </a:r>
            <a:endParaRPr lang="tr-TR" sz="1200" dirty="0"/>
          </a:p>
          <a:p>
            <a:pPr lvl="2"/>
            <a:r>
              <a:rPr lang="tr-TR" sz="1200" dirty="0" err="1"/>
              <a:t>Wiskott</a:t>
            </a:r>
            <a:r>
              <a:rPr lang="tr-TR" sz="1200" dirty="0"/>
              <a:t> </a:t>
            </a:r>
            <a:r>
              <a:rPr lang="tr-TR" sz="1200" dirty="0" err="1"/>
              <a:t>Aldrich</a:t>
            </a:r>
            <a:endParaRPr lang="tr-TR" sz="1200" dirty="0"/>
          </a:p>
          <a:p>
            <a:pPr lvl="1"/>
            <a:r>
              <a:rPr lang="tr-TR" sz="1400" dirty="0"/>
              <a:t>Kemik iliği </a:t>
            </a:r>
            <a:r>
              <a:rPr lang="tr-TR" sz="1400" dirty="0" err="1"/>
              <a:t>infiltrasyonu</a:t>
            </a:r>
            <a:endParaRPr lang="tr-TR" sz="1400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tr-TR" sz="1200" dirty="0"/>
              <a:t>Lösemi, </a:t>
            </a:r>
            <a:r>
              <a:rPr lang="tr-TR" sz="1200" dirty="0" err="1"/>
              <a:t>lenfoma</a:t>
            </a:r>
            <a:endParaRPr lang="tr-TR" sz="1200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tr-TR" sz="1200" dirty="0"/>
              <a:t>Metastazlar (</a:t>
            </a:r>
            <a:r>
              <a:rPr lang="tr-TR" sz="1200" dirty="0" err="1"/>
              <a:t>nöroblastom</a:t>
            </a:r>
            <a:r>
              <a:rPr lang="tr-TR" sz="1200" dirty="0"/>
              <a:t> vb.)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tr-TR" sz="1200" dirty="0" err="1"/>
              <a:t>Benign</a:t>
            </a:r>
            <a:r>
              <a:rPr lang="tr-TR" sz="1200" dirty="0"/>
              <a:t> (</a:t>
            </a:r>
            <a:r>
              <a:rPr lang="tr-TR" sz="1200" dirty="0" err="1"/>
              <a:t>osteopetrozis</a:t>
            </a:r>
            <a:r>
              <a:rPr lang="tr-TR" sz="1200" dirty="0"/>
              <a:t>, depo </a:t>
            </a:r>
            <a:r>
              <a:rPr lang="tr-TR" sz="1200" dirty="0" err="1"/>
              <a:t>hastalıkları,gaucher</a:t>
            </a:r>
            <a:r>
              <a:rPr lang="tr-TR" sz="1200" dirty="0"/>
              <a:t> </a:t>
            </a:r>
            <a:r>
              <a:rPr lang="tr-TR" sz="1200" dirty="0" err="1"/>
              <a:t>vb</a:t>
            </a:r>
            <a:r>
              <a:rPr lang="tr-TR" sz="1200" dirty="0"/>
              <a:t>) </a:t>
            </a:r>
            <a:endParaRPr lang="tr-TR" sz="1100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FEE1B4C-9504-1442-83F6-AABA88093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60" y="1588"/>
            <a:ext cx="2064740" cy="18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1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1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E16118A7-F31A-4285-8FA6-84551CEC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8377"/>
            <a:ext cx="7886700" cy="1325563"/>
          </a:xfrm>
        </p:spPr>
        <p:txBody>
          <a:bodyPr>
            <a:normAutofit/>
          </a:bodyPr>
          <a:lstStyle/>
          <a:p>
            <a:r>
              <a:rPr lang="tr-TR" sz="4800" b="1" dirty="0"/>
              <a:t>Kemik iliği yetmezliği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BC0EED0-E5C7-4D1C-94CA-C8923553C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85950"/>
            <a:ext cx="7700963" cy="4087254"/>
          </a:xfrm>
        </p:spPr>
        <p:txBody>
          <a:bodyPr>
            <a:normAutofit lnSpcReduction="10000"/>
          </a:bodyPr>
          <a:lstStyle/>
          <a:p>
            <a:r>
              <a:rPr lang="tr-TR" sz="3200" dirty="0"/>
              <a:t>Farklı mekanizmalarla oluşan </a:t>
            </a:r>
            <a:r>
              <a:rPr lang="tr-TR" sz="3200" i="1" dirty="0"/>
              <a:t>yetersiz yapıma </a:t>
            </a:r>
            <a:r>
              <a:rPr lang="tr-TR" sz="3200" dirty="0"/>
              <a:t>ikincil </a:t>
            </a:r>
            <a:r>
              <a:rPr lang="tr-TR" sz="3200" i="1" dirty="0" err="1"/>
              <a:t>pansitopeni</a:t>
            </a:r>
            <a:endParaRPr lang="tr-TR" sz="3200" i="1" dirty="0"/>
          </a:p>
          <a:p>
            <a:pPr lvl="1"/>
            <a:r>
              <a:rPr lang="tr-TR" dirty="0"/>
              <a:t>Vitamin B12 ve </a:t>
            </a:r>
            <a:r>
              <a:rPr lang="tr-TR" dirty="0" err="1"/>
              <a:t>Folik</a:t>
            </a:r>
            <a:r>
              <a:rPr lang="tr-TR" dirty="0"/>
              <a:t> asit eksikliği</a:t>
            </a:r>
          </a:p>
          <a:p>
            <a:pPr lvl="1"/>
            <a:r>
              <a:rPr lang="tr-TR" dirty="0"/>
              <a:t>Kemik iliğinin </a:t>
            </a:r>
            <a:r>
              <a:rPr lang="tr-TR" dirty="0" err="1"/>
              <a:t>infiltrasyonu</a:t>
            </a:r>
            <a:endParaRPr lang="tr-TR" dirty="0"/>
          </a:p>
          <a:p>
            <a:pPr lvl="2"/>
            <a:r>
              <a:rPr lang="tr-TR" sz="1800" dirty="0"/>
              <a:t>Kemik iliği </a:t>
            </a:r>
            <a:r>
              <a:rPr lang="tr-TR" sz="1800" dirty="0" err="1"/>
              <a:t>malignitesi</a:t>
            </a:r>
            <a:r>
              <a:rPr lang="tr-TR" sz="1800" dirty="0"/>
              <a:t>: Lösemi, </a:t>
            </a:r>
            <a:r>
              <a:rPr lang="tr-TR" sz="1800" dirty="0" err="1"/>
              <a:t>lenfoma</a:t>
            </a:r>
            <a:r>
              <a:rPr lang="tr-TR" sz="1800" dirty="0"/>
              <a:t>, </a:t>
            </a:r>
            <a:r>
              <a:rPr lang="tr-TR" sz="1800" dirty="0" err="1"/>
              <a:t>miyelodisplazi</a:t>
            </a:r>
            <a:endParaRPr lang="tr-TR" sz="1800" dirty="0"/>
          </a:p>
          <a:p>
            <a:pPr lvl="2"/>
            <a:r>
              <a:rPr lang="tr-TR" sz="1800" dirty="0" err="1"/>
              <a:t>Metastatik</a:t>
            </a:r>
            <a:r>
              <a:rPr lang="tr-TR" sz="1800" dirty="0"/>
              <a:t> : </a:t>
            </a:r>
            <a:r>
              <a:rPr lang="tr-TR" sz="1800" dirty="0" err="1"/>
              <a:t>Nöroblastom</a:t>
            </a:r>
            <a:r>
              <a:rPr lang="tr-TR" sz="1800" dirty="0"/>
              <a:t> </a:t>
            </a:r>
            <a:r>
              <a:rPr lang="tr-TR" sz="1800" dirty="0" err="1"/>
              <a:t>vb</a:t>
            </a:r>
            <a:endParaRPr lang="tr-TR" sz="1800" dirty="0"/>
          </a:p>
          <a:p>
            <a:pPr lvl="2"/>
            <a:r>
              <a:rPr lang="tr-TR" sz="1800" dirty="0" err="1"/>
              <a:t>Benign</a:t>
            </a:r>
            <a:r>
              <a:rPr lang="tr-TR" sz="1800" dirty="0"/>
              <a:t> Hastalık: Depo hastalıkları </a:t>
            </a:r>
            <a:r>
              <a:rPr lang="tr-TR" sz="1800" dirty="0" err="1"/>
              <a:t>osteopetrozis</a:t>
            </a:r>
            <a:endParaRPr lang="tr-TR" sz="1800" dirty="0"/>
          </a:p>
          <a:p>
            <a:pPr lvl="2"/>
            <a:r>
              <a:rPr lang="tr-TR" sz="1800" dirty="0" err="1"/>
              <a:t>Miyelofibrozis</a:t>
            </a:r>
            <a:endParaRPr lang="tr-TR" sz="1800" dirty="0"/>
          </a:p>
          <a:p>
            <a:pPr lvl="1"/>
            <a:r>
              <a:rPr lang="tr-TR" dirty="0" err="1"/>
              <a:t>Edinsel</a:t>
            </a:r>
            <a:r>
              <a:rPr lang="tr-TR" dirty="0"/>
              <a:t> </a:t>
            </a:r>
            <a:r>
              <a:rPr lang="tr-TR" dirty="0" err="1"/>
              <a:t>Aplastik</a:t>
            </a:r>
            <a:r>
              <a:rPr lang="tr-TR" dirty="0"/>
              <a:t> Anemi</a:t>
            </a:r>
          </a:p>
          <a:p>
            <a:pPr lvl="2"/>
            <a:r>
              <a:rPr lang="tr-TR" sz="1800" dirty="0"/>
              <a:t>Birincil (</a:t>
            </a:r>
            <a:r>
              <a:rPr lang="tr-TR" sz="1800" dirty="0" err="1"/>
              <a:t>İdiopatik</a:t>
            </a:r>
            <a:r>
              <a:rPr lang="tr-TR" sz="1800" dirty="0"/>
              <a:t>)</a:t>
            </a:r>
          </a:p>
          <a:p>
            <a:pPr lvl="2"/>
            <a:r>
              <a:rPr lang="tr-TR" sz="1800" dirty="0"/>
              <a:t>ikincil</a:t>
            </a:r>
          </a:p>
          <a:p>
            <a:pPr lvl="1"/>
            <a:r>
              <a:rPr lang="tr-TR" dirty="0"/>
              <a:t>Kalıtımsal kemik iliği yetmezlikleri</a:t>
            </a:r>
          </a:p>
          <a:p>
            <a:pPr marL="457200" lvl="1" indent="0">
              <a:buNone/>
            </a:pPr>
            <a:endParaRPr lang="tr-TR" sz="1700" dirty="0"/>
          </a:p>
          <a:p>
            <a:pPr lvl="2"/>
            <a:endParaRPr lang="tr-TR" sz="1300" dirty="0"/>
          </a:p>
        </p:txBody>
      </p:sp>
    </p:spTree>
    <p:extLst>
      <p:ext uri="{BB962C8B-B14F-4D97-AF65-F5344CB8AC3E}">
        <p14:creationId xmlns:p14="http://schemas.microsoft.com/office/powerpoint/2010/main" val="2123942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6EC7D44-0B84-7E45-85F8-E8057FC4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800" b="1" dirty="0"/>
              <a:t>Aplastik Anemi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D8A746-8910-8448-A3D4-E96F61B33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 fontScale="92500" lnSpcReduction="10000"/>
          </a:bodyPr>
          <a:lstStyle/>
          <a:p>
            <a:r>
              <a:rPr lang="tr-TR" sz="2100" dirty="0"/>
              <a:t>Kemik iliğinde kan üreten hücrelerin eksikliği nedeni ile olan </a:t>
            </a:r>
            <a:r>
              <a:rPr lang="tr-TR" sz="2100" dirty="0" err="1"/>
              <a:t>pansitopeni</a:t>
            </a:r>
            <a:endParaRPr lang="tr-TR" sz="2100" dirty="0"/>
          </a:p>
          <a:p>
            <a:pPr lvl="1"/>
            <a:r>
              <a:rPr lang="tr-TR" sz="1700" dirty="0" err="1"/>
              <a:t>Pluripotent</a:t>
            </a:r>
            <a:r>
              <a:rPr lang="tr-TR" sz="1700" dirty="0"/>
              <a:t> </a:t>
            </a:r>
            <a:r>
              <a:rPr lang="tr-TR" sz="1700" dirty="0" err="1"/>
              <a:t>hematopoietik</a:t>
            </a:r>
            <a:r>
              <a:rPr lang="tr-TR" sz="1700" dirty="0"/>
              <a:t> kök hücrelerde hasar</a:t>
            </a:r>
          </a:p>
          <a:p>
            <a:pPr marL="0" indent="0">
              <a:buNone/>
            </a:pPr>
            <a:r>
              <a:rPr lang="tr-TR" sz="2100" i="1" dirty="0"/>
              <a:t>Aplastik anemi= </a:t>
            </a:r>
            <a:r>
              <a:rPr lang="tr-TR" sz="2100" i="1" dirty="0" err="1"/>
              <a:t>Hiposellüler</a:t>
            </a:r>
            <a:r>
              <a:rPr lang="tr-TR" sz="2100" i="1" dirty="0"/>
              <a:t> Kemik iliği + </a:t>
            </a:r>
            <a:r>
              <a:rPr lang="tr-TR" sz="2100" i="1" dirty="0" err="1"/>
              <a:t>Pansitopeni</a:t>
            </a:r>
            <a:endParaRPr lang="tr-TR" sz="2100" i="1" dirty="0"/>
          </a:p>
          <a:p>
            <a:endParaRPr lang="tr-TR" sz="21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Kemik iliğinde </a:t>
            </a:r>
          </a:p>
          <a:p>
            <a:pPr lvl="1"/>
            <a:r>
              <a:rPr lang="tr-TR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Yapımda azalma (</a:t>
            </a:r>
            <a:r>
              <a:rPr lang="tr-TR" sz="21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hipoplazi</a:t>
            </a:r>
            <a:r>
              <a:rPr lang="tr-TR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tr-TR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Yapımın durması (</a:t>
            </a:r>
            <a:r>
              <a:rPr lang="tr-TR" sz="21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aplazi</a:t>
            </a:r>
            <a:r>
              <a:rPr lang="tr-TR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tr-TR" sz="2100" dirty="0"/>
          </a:p>
          <a:p>
            <a:r>
              <a:rPr lang="tr-TR" sz="2100" dirty="0"/>
              <a:t>Nadir bir hastalık</a:t>
            </a:r>
          </a:p>
          <a:p>
            <a:r>
              <a:rPr lang="tr-TR" sz="2100" dirty="0"/>
              <a:t>Üç farklı yaşta zirve: 2-5 yaş/ 20-25 yaş/ 55 yaş sonrası</a:t>
            </a:r>
          </a:p>
          <a:p>
            <a:r>
              <a:rPr lang="tr-TR" sz="2100" dirty="0"/>
              <a:t>Genelde </a:t>
            </a:r>
            <a:r>
              <a:rPr lang="tr-TR" sz="2100" dirty="0" err="1"/>
              <a:t>lenadenopati</a:t>
            </a:r>
            <a:r>
              <a:rPr lang="tr-TR" sz="2100" dirty="0"/>
              <a:t> ve </a:t>
            </a:r>
            <a:r>
              <a:rPr lang="tr-TR" sz="2100" dirty="0" err="1"/>
              <a:t>organomegali</a:t>
            </a:r>
            <a:r>
              <a:rPr lang="tr-TR" sz="2100" dirty="0"/>
              <a:t> olmaz</a:t>
            </a:r>
          </a:p>
          <a:p>
            <a:pPr marL="0" indent="0">
              <a:buNone/>
            </a:pP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4008437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6C480AF8-DF1F-D24F-A721-0DE0198EA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489" y="662190"/>
            <a:ext cx="3868340" cy="823912"/>
          </a:xfrm>
        </p:spPr>
        <p:txBody>
          <a:bodyPr/>
          <a:lstStyle/>
          <a:p>
            <a:r>
              <a:rPr lang="tr-TR" dirty="0"/>
              <a:t>Aplastik Kemik iliği</a:t>
            </a:r>
          </a:p>
        </p:txBody>
      </p:sp>
      <p:sp>
        <p:nvSpPr>
          <p:cNvPr id="13" name="İçerik Yer Tutucusu 12">
            <a:extLst>
              <a:ext uri="{FF2B5EF4-FFF2-40B4-BE49-F238E27FC236}">
                <a16:creationId xmlns:a16="http://schemas.microsoft.com/office/drawing/2014/main" id="{205068D7-3921-FA49-97C6-CBECEFED63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Metin Yer Tutucusu 13">
            <a:extLst>
              <a:ext uri="{FF2B5EF4-FFF2-40B4-BE49-F238E27FC236}">
                <a16:creationId xmlns:a16="http://schemas.microsoft.com/office/drawing/2014/main" id="{8671EFD7-D36A-AD41-AD28-7FE603DA0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3402" y="620524"/>
            <a:ext cx="3887391" cy="823912"/>
          </a:xfrm>
        </p:spPr>
        <p:txBody>
          <a:bodyPr/>
          <a:lstStyle/>
          <a:p>
            <a:r>
              <a:rPr lang="tr-TR" dirty="0" err="1"/>
              <a:t>Normosellüler</a:t>
            </a:r>
            <a:r>
              <a:rPr lang="tr-TR" dirty="0"/>
              <a:t> Kemik iliği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01E8DF1-4D46-BA4F-8274-794D29E3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1" y="1586706"/>
            <a:ext cx="4348478" cy="368458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7E44BC43-E3A7-AF48-8AAB-993180AF1E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169217" y="1486102"/>
            <a:ext cx="5166928" cy="39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5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3742366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 </a:t>
            </a:r>
          </a:p>
          <a:p>
            <a:pPr lvl="2"/>
            <a:r>
              <a:rPr lang="tr-TR" sz="1600" i="1" dirty="0" err="1"/>
              <a:t>Edinsel</a:t>
            </a:r>
            <a:r>
              <a:rPr lang="tr-TR" sz="1600" i="1" dirty="0"/>
              <a:t> </a:t>
            </a:r>
            <a:r>
              <a:rPr lang="tr-TR" sz="1600" i="1" dirty="0" err="1"/>
              <a:t>Apastik</a:t>
            </a:r>
            <a:r>
              <a:rPr lang="tr-TR" sz="1600" i="1" dirty="0"/>
              <a:t> Anemi</a:t>
            </a:r>
          </a:p>
          <a:p>
            <a:pPr lvl="3"/>
            <a:r>
              <a:rPr lang="tr-TR" sz="1600" i="1" dirty="0" err="1"/>
              <a:t>İdiyopatik</a:t>
            </a:r>
            <a:r>
              <a:rPr lang="tr-TR" sz="1600" i="1" dirty="0"/>
              <a:t> </a:t>
            </a:r>
            <a:r>
              <a:rPr lang="tr-TR" sz="1600" i="1" dirty="0" err="1"/>
              <a:t>Aplastik</a:t>
            </a:r>
            <a:r>
              <a:rPr lang="tr-TR" sz="1600" i="1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2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136F7A7-855D-1348-B896-D2F4EE97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35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 err="1"/>
              <a:t>Aplastik</a:t>
            </a:r>
            <a:r>
              <a:rPr lang="tr-TR" sz="4400" b="1" dirty="0"/>
              <a:t> Anemi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EFE570-3667-4A40-8785-C6FC36A55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378" y="1038578"/>
            <a:ext cx="4364637" cy="5499381"/>
          </a:xfrm>
        </p:spPr>
        <p:txBody>
          <a:bodyPr>
            <a:normAutofit lnSpcReduction="10000"/>
          </a:bodyPr>
          <a:lstStyle/>
          <a:p>
            <a:r>
              <a:rPr lang="tr-TR" sz="2000" b="1" dirty="0" err="1"/>
              <a:t>Konjenital</a:t>
            </a:r>
            <a:endParaRPr lang="tr-TR" sz="2000" b="1" dirty="0"/>
          </a:p>
          <a:p>
            <a:pPr lvl="1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1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1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endParaRPr lang="tr-TR" sz="1600" dirty="0"/>
          </a:p>
          <a:p>
            <a:pPr lvl="1"/>
            <a:r>
              <a:rPr lang="tr-TR" sz="1600" i="1" dirty="0"/>
              <a:t>Belli serilerde tutulum yapan</a:t>
            </a:r>
          </a:p>
          <a:p>
            <a:pPr lvl="2"/>
            <a:r>
              <a:rPr lang="tr-TR" sz="1600" dirty="0" err="1"/>
              <a:t>Diamond-Blackfan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</a:t>
            </a:r>
          </a:p>
          <a:p>
            <a:pPr lvl="2"/>
            <a:r>
              <a:rPr lang="tr-TR" sz="1600" dirty="0" err="1"/>
              <a:t>Konjenital</a:t>
            </a:r>
            <a:r>
              <a:rPr lang="tr-TR" sz="1600" dirty="0"/>
              <a:t> </a:t>
            </a:r>
            <a:r>
              <a:rPr lang="tr-TR" sz="1600" dirty="0" err="1"/>
              <a:t>Amegakaryosit</a:t>
            </a:r>
            <a:r>
              <a:rPr lang="tr-TR" sz="1600" dirty="0"/>
              <a:t> </a:t>
            </a:r>
            <a:r>
              <a:rPr lang="tr-TR" sz="1600" dirty="0" err="1"/>
              <a:t>trombositopeni</a:t>
            </a:r>
            <a:endParaRPr lang="tr-TR" sz="1600" dirty="0"/>
          </a:p>
          <a:p>
            <a:pPr lvl="2"/>
            <a:r>
              <a:rPr lang="tr-TR" sz="1600" dirty="0"/>
              <a:t>Radius yokluğu ile giden </a:t>
            </a:r>
            <a:r>
              <a:rPr lang="tr-TR" sz="1600" dirty="0" err="1"/>
              <a:t>Thrombositopeni</a:t>
            </a:r>
            <a:r>
              <a:rPr lang="tr-TR" sz="1600" dirty="0"/>
              <a:t>(TAR- </a:t>
            </a:r>
            <a:r>
              <a:rPr lang="tr-TR" sz="1600" dirty="0" err="1"/>
              <a:t>Thrombocytopenia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r>
              <a:rPr lang="tr-TR" sz="1600" dirty="0"/>
              <a:t>)</a:t>
            </a:r>
          </a:p>
          <a:p>
            <a:pPr marL="0" indent="0">
              <a:buNone/>
            </a:pPr>
            <a:endParaRPr lang="tr-TR" sz="1600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903D326-3548-BC4F-AB94-42F438FC5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015" y="1038578"/>
            <a:ext cx="4045585" cy="5647449"/>
          </a:xfrm>
        </p:spPr>
        <p:txBody>
          <a:bodyPr>
            <a:normAutofit lnSpcReduction="10000"/>
          </a:bodyPr>
          <a:lstStyle/>
          <a:p>
            <a:r>
              <a:rPr lang="tr-TR" sz="2000" b="1" dirty="0" err="1"/>
              <a:t>Edinsel</a:t>
            </a:r>
            <a:endParaRPr lang="tr-TR" sz="2000" b="1" dirty="0"/>
          </a:p>
          <a:p>
            <a:pPr lvl="1"/>
            <a:r>
              <a:rPr lang="tr-TR" sz="1400" dirty="0" err="1"/>
              <a:t>İdiopatik</a:t>
            </a:r>
            <a:r>
              <a:rPr lang="tr-TR" sz="1400" dirty="0"/>
              <a:t> </a:t>
            </a:r>
            <a:r>
              <a:rPr lang="tr-TR" sz="1400" dirty="0" err="1"/>
              <a:t>Aplastik</a:t>
            </a:r>
            <a:r>
              <a:rPr lang="tr-TR" sz="1400" dirty="0"/>
              <a:t> Anemi</a:t>
            </a:r>
          </a:p>
          <a:p>
            <a:pPr lvl="1"/>
            <a:r>
              <a:rPr lang="tr-TR" sz="1400" dirty="0"/>
              <a:t>İkincil </a:t>
            </a:r>
            <a:r>
              <a:rPr lang="tr-TR" sz="1400" dirty="0" err="1"/>
              <a:t>Aplastik</a:t>
            </a:r>
            <a:r>
              <a:rPr lang="tr-TR" sz="1400" dirty="0"/>
              <a:t> Anemi</a:t>
            </a:r>
          </a:p>
          <a:p>
            <a:pPr lvl="2"/>
            <a:r>
              <a:rPr lang="tr-TR" sz="1400" b="1" dirty="0"/>
              <a:t>İlaçlar</a:t>
            </a:r>
          </a:p>
          <a:p>
            <a:pPr lvl="3"/>
            <a:r>
              <a:rPr lang="tr-TR" sz="1400" dirty="0" err="1"/>
              <a:t>Öngörülebillir</a:t>
            </a:r>
            <a:r>
              <a:rPr lang="tr-TR" sz="1400" dirty="0"/>
              <a:t>, doza bağlı, kesince geri dönen</a:t>
            </a:r>
          </a:p>
          <a:p>
            <a:pPr lvl="4"/>
            <a:r>
              <a:rPr lang="tr-TR" sz="1400" dirty="0"/>
              <a:t>Kemoterapi ilaçları</a:t>
            </a:r>
          </a:p>
          <a:p>
            <a:pPr lvl="3"/>
            <a:r>
              <a:rPr lang="tr-TR" sz="1400" dirty="0"/>
              <a:t>Öngörülemez (normal dozlarda bile</a:t>
            </a:r>
          </a:p>
          <a:p>
            <a:pPr lvl="4"/>
            <a:r>
              <a:rPr lang="tr-TR" sz="1400" dirty="0" err="1"/>
              <a:t>Novalgin</a:t>
            </a:r>
            <a:r>
              <a:rPr lang="tr-TR" sz="1400" dirty="0"/>
              <a:t>, </a:t>
            </a:r>
            <a:r>
              <a:rPr lang="tr-TR" sz="1400" dirty="0" err="1"/>
              <a:t>Kloramfenikol</a:t>
            </a:r>
            <a:r>
              <a:rPr lang="tr-TR" sz="1400" dirty="0"/>
              <a:t>, </a:t>
            </a:r>
            <a:r>
              <a:rPr lang="tr-TR" sz="1400" dirty="0" err="1"/>
              <a:t>sulfanomidler</a:t>
            </a:r>
            <a:r>
              <a:rPr lang="tr-TR" sz="1400" dirty="0"/>
              <a:t>, </a:t>
            </a:r>
            <a:r>
              <a:rPr lang="tr-TR" sz="1400" dirty="0" err="1"/>
              <a:t>hidantoin</a:t>
            </a:r>
            <a:r>
              <a:rPr lang="tr-TR" sz="1400" dirty="0"/>
              <a:t>, </a:t>
            </a:r>
            <a:r>
              <a:rPr lang="tr-TR" sz="1400" dirty="0" err="1"/>
              <a:t>antimalaryal</a:t>
            </a:r>
            <a:r>
              <a:rPr lang="tr-TR" sz="1400" dirty="0"/>
              <a:t> ilaçlar, </a:t>
            </a:r>
            <a:r>
              <a:rPr lang="tr-TR" sz="1400" dirty="0" err="1"/>
              <a:t>fenilbutazon</a:t>
            </a:r>
            <a:r>
              <a:rPr lang="tr-TR" sz="1400" dirty="0"/>
              <a:t> gibi</a:t>
            </a:r>
          </a:p>
          <a:p>
            <a:pPr lvl="2"/>
            <a:r>
              <a:rPr lang="tr-TR" sz="1400" b="1" dirty="0"/>
              <a:t>Kimyasallar </a:t>
            </a:r>
          </a:p>
          <a:p>
            <a:pPr lvl="3"/>
            <a:r>
              <a:rPr lang="tr-TR" sz="1400" dirty="0" err="1"/>
              <a:t>İnsektisidler</a:t>
            </a:r>
            <a:r>
              <a:rPr lang="tr-TR" sz="1400" dirty="0"/>
              <a:t>, DDT, </a:t>
            </a:r>
            <a:r>
              <a:rPr lang="tr-TR" sz="1400" dirty="0" err="1"/>
              <a:t>Paration</a:t>
            </a:r>
            <a:r>
              <a:rPr lang="tr-TR" sz="1400" dirty="0"/>
              <a:t>, benzen, </a:t>
            </a:r>
            <a:r>
              <a:rPr lang="tr-TR" sz="1400" dirty="0" err="1"/>
              <a:t>toulen</a:t>
            </a:r>
            <a:r>
              <a:rPr lang="tr-TR" sz="1400" dirty="0"/>
              <a:t>, </a:t>
            </a:r>
          </a:p>
          <a:p>
            <a:pPr lvl="2"/>
            <a:r>
              <a:rPr lang="tr-TR" sz="1400" b="1" dirty="0"/>
              <a:t>Radyasyon</a:t>
            </a:r>
          </a:p>
          <a:p>
            <a:pPr lvl="2"/>
            <a:r>
              <a:rPr lang="tr-TR" sz="1400" b="1" dirty="0"/>
              <a:t>Enfeksiyonlar</a:t>
            </a:r>
            <a:r>
              <a:rPr lang="tr-TR" sz="1400" dirty="0"/>
              <a:t> </a:t>
            </a:r>
          </a:p>
          <a:p>
            <a:pPr lvl="3"/>
            <a:r>
              <a:rPr lang="tr-TR" sz="1400" dirty="0"/>
              <a:t>HIV, hepatitler, </a:t>
            </a:r>
            <a:r>
              <a:rPr lang="tr-TR" sz="1400" dirty="0" err="1"/>
              <a:t>parvo</a:t>
            </a:r>
            <a:r>
              <a:rPr lang="tr-TR" sz="1400" dirty="0"/>
              <a:t>, EBV, CMV</a:t>
            </a:r>
          </a:p>
          <a:p>
            <a:pPr lvl="2"/>
            <a:r>
              <a:rPr lang="tr-TR" sz="1400" b="1" dirty="0"/>
              <a:t>İmmünolojik</a:t>
            </a:r>
          </a:p>
          <a:p>
            <a:pPr lvl="3"/>
            <a:r>
              <a:rPr lang="tr-TR" sz="1400" dirty="0" err="1"/>
              <a:t>Graft</a:t>
            </a:r>
            <a:r>
              <a:rPr lang="tr-TR" sz="1400" dirty="0"/>
              <a:t> </a:t>
            </a:r>
            <a:r>
              <a:rPr lang="tr-TR" sz="1400" dirty="0" err="1"/>
              <a:t>versus</a:t>
            </a:r>
            <a:r>
              <a:rPr lang="tr-TR" sz="1400" dirty="0"/>
              <a:t> </a:t>
            </a:r>
            <a:r>
              <a:rPr lang="tr-TR" sz="1400" dirty="0" err="1"/>
              <a:t>host</a:t>
            </a:r>
            <a:r>
              <a:rPr lang="tr-TR" sz="1400" dirty="0"/>
              <a:t> hastalığı</a:t>
            </a:r>
          </a:p>
          <a:p>
            <a:pPr lvl="2"/>
            <a:r>
              <a:rPr lang="tr-TR" sz="1400" b="1" dirty="0" err="1"/>
              <a:t>Timoma</a:t>
            </a:r>
            <a:r>
              <a:rPr lang="tr-TR" sz="1400" b="1" dirty="0"/>
              <a:t> </a:t>
            </a:r>
          </a:p>
          <a:p>
            <a:pPr lvl="2"/>
            <a:r>
              <a:rPr lang="tr-TR" sz="1400" b="1" dirty="0" err="1"/>
              <a:t>Paroksizmal</a:t>
            </a:r>
            <a:r>
              <a:rPr lang="tr-TR" sz="1400" b="1" dirty="0"/>
              <a:t> </a:t>
            </a:r>
            <a:r>
              <a:rPr lang="tr-TR" sz="1400" b="1" dirty="0" err="1"/>
              <a:t>nokturnal</a:t>
            </a:r>
            <a:r>
              <a:rPr lang="tr-TR" sz="1400" b="1" dirty="0"/>
              <a:t> </a:t>
            </a:r>
            <a:r>
              <a:rPr lang="tr-TR" sz="1400" b="1" dirty="0" err="1"/>
              <a:t>hemoglobinüri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316830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0EE096A2-5C31-44E6-AAAF-F696D39F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1793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 err="1"/>
              <a:t>Edinsel</a:t>
            </a:r>
            <a:r>
              <a:rPr lang="tr-TR" sz="4400" b="1" dirty="0"/>
              <a:t> </a:t>
            </a:r>
            <a:r>
              <a:rPr lang="tr-TR" sz="4400" b="1" dirty="0" err="1"/>
              <a:t>Aplastik</a:t>
            </a:r>
            <a:r>
              <a:rPr lang="tr-TR" sz="4400" b="1" dirty="0"/>
              <a:t> Anemi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FBAA00-4988-44AC-9DCD-836588D06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5386388"/>
          </a:xfrm>
        </p:spPr>
        <p:txBody>
          <a:bodyPr>
            <a:normAutofit/>
          </a:bodyPr>
          <a:lstStyle/>
          <a:p>
            <a:pPr lvl="1"/>
            <a:r>
              <a:rPr lang="tr-TR" sz="2000" b="1" dirty="0"/>
              <a:t>Birincil (</a:t>
            </a:r>
            <a:r>
              <a:rPr lang="tr-TR" sz="2000" b="1" dirty="0" err="1"/>
              <a:t>idiopatik</a:t>
            </a:r>
            <a:r>
              <a:rPr lang="tr-TR" sz="2000" b="1" dirty="0"/>
              <a:t>) </a:t>
            </a:r>
            <a:r>
              <a:rPr lang="tr-TR" sz="2000" b="1" dirty="0" err="1"/>
              <a:t>Aplastik</a:t>
            </a:r>
            <a:r>
              <a:rPr lang="tr-TR" sz="2000" b="1" dirty="0"/>
              <a:t> Anemi (%70)</a:t>
            </a:r>
          </a:p>
          <a:p>
            <a:pPr lvl="1"/>
            <a:r>
              <a:rPr lang="tr-TR" sz="2000" b="1" dirty="0"/>
              <a:t>İkincil </a:t>
            </a:r>
            <a:r>
              <a:rPr lang="tr-TR" sz="2000" b="1" dirty="0" err="1"/>
              <a:t>Aplastik</a:t>
            </a:r>
            <a:r>
              <a:rPr lang="tr-TR" sz="2000" b="1" dirty="0"/>
              <a:t> Anemi</a:t>
            </a:r>
          </a:p>
          <a:p>
            <a:pPr lvl="2"/>
            <a:r>
              <a:rPr lang="tr-TR" sz="1600" b="1" dirty="0"/>
              <a:t>İlaçlar</a:t>
            </a:r>
          </a:p>
          <a:p>
            <a:pPr lvl="3"/>
            <a:r>
              <a:rPr lang="tr-TR" sz="1600" dirty="0" err="1"/>
              <a:t>Öngörülebillir</a:t>
            </a:r>
            <a:r>
              <a:rPr lang="tr-TR" sz="1600" dirty="0"/>
              <a:t>, doza bağlı, kesince geri dönen</a:t>
            </a:r>
          </a:p>
          <a:p>
            <a:pPr lvl="4"/>
            <a:r>
              <a:rPr lang="tr-TR" sz="1600" dirty="0" err="1"/>
              <a:t>Kemoterapiilaçları</a:t>
            </a:r>
            <a:endParaRPr lang="tr-TR" sz="1600" dirty="0"/>
          </a:p>
          <a:p>
            <a:pPr lvl="3"/>
            <a:r>
              <a:rPr lang="tr-TR" sz="1600" dirty="0"/>
              <a:t>Öngörülemez (normal dozlarda bile</a:t>
            </a:r>
          </a:p>
          <a:p>
            <a:pPr lvl="4"/>
            <a:r>
              <a:rPr lang="tr-TR" sz="1600" dirty="0" err="1"/>
              <a:t>Novalgin</a:t>
            </a:r>
            <a:r>
              <a:rPr lang="tr-TR" sz="1600" dirty="0"/>
              <a:t>, </a:t>
            </a:r>
            <a:r>
              <a:rPr lang="tr-TR" sz="1600" dirty="0" err="1"/>
              <a:t>Kloramfenikol</a:t>
            </a:r>
            <a:r>
              <a:rPr lang="tr-TR" sz="1600" dirty="0"/>
              <a:t>, </a:t>
            </a:r>
            <a:r>
              <a:rPr lang="tr-TR" sz="1600" dirty="0" err="1"/>
              <a:t>sulfanomidler</a:t>
            </a:r>
            <a:r>
              <a:rPr lang="tr-TR" sz="1600" dirty="0"/>
              <a:t>, </a:t>
            </a:r>
            <a:r>
              <a:rPr lang="tr-TR" sz="1600" dirty="0" err="1"/>
              <a:t>hidantoin</a:t>
            </a:r>
            <a:r>
              <a:rPr lang="tr-TR" sz="1600" dirty="0"/>
              <a:t>, </a:t>
            </a:r>
            <a:r>
              <a:rPr lang="tr-TR" sz="1600" dirty="0" err="1"/>
              <a:t>antimalaryal</a:t>
            </a:r>
            <a:r>
              <a:rPr lang="tr-TR" sz="1600" dirty="0"/>
              <a:t> ilaçlar, </a:t>
            </a:r>
            <a:r>
              <a:rPr lang="tr-TR" sz="1600" dirty="0" err="1"/>
              <a:t>fenilbutazon</a:t>
            </a:r>
            <a:r>
              <a:rPr lang="tr-TR" sz="1600" dirty="0"/>
              <a:t> gibi</a:t>
            </a:r>
          </a:p>
          <a:p>
            <a:pPr lvl="2"/>
            <a:r>
              <a:rPr lang="tr-TR" sz="1600" b="1" dirty="0"/>
              <a:t>Kimyasallar </a:t>
            </a:r>
          </a:p>
          <a:p>
            <a:pPr lvl="3"/>
            <a:r>
              <a:rPr lang="tr-TR" sz="1600" dirty="0" err="1"/>
              <a:t>İnsektisidler</a:t>
            </a:r>
            <a:r>
              <a:rPr lang="tr-TR" sz="1600" dirty="0"/>
              <a:t>, DDT, </a:t>
            </a:r>
            <a:r>
              <a:rPr lang="tr-TR" sz="1600" dirty="0" err="1"/>
              <a:t>Paration</a:t>
            </a:r>
            <a:r>
              <a:rPr lang="tr-TR" sz="1600" dirty="0"/>
              <a:t>, benzen, </a:t>
            </a:r>
            <a:r>
              <a:rPr lang="tr-TR" sz="1600" dirty="0" err="1"/>
              <a:t>toulen</a:t>
            </a:r>
            <a:r>
              <a:rPr lang="tr-TR" sz="1600" dirty="0"/>
              <a:t>, </a:t>
            </a:r>
          </a:p>
          <a:p>
            <a:pPr lvl="2"/>
            <a:r>
              <a:rPr lang="tr-TR" sz="1600" b="1" dirty="0"/>
              <a:t>Radyasyon</a:t>
            </a:r>
          </a:p>
          <a:p>
            <a:pPr lvl="2"/>
            <a:r>
              <a:rPr lang="tr-TR" sz="1600" b="1" dirty="0"/>
              <a:t>Enfeksiyonlar</a:t>
            </a:r>
            <a:r>
              <a:rPr lang="tr-TR" sz="1600" dirty="0"/>
              <a:t> </a:t>
            </a:r>
          </a:p>
          <a:p>
            <a:pPr lvl="3"/>
            <a:r>
              <a:rPr lang="tr-TR" sz="1600" dirty="0"/>
              <a:t>HIV, hepatitler, </a:t>
            </a:r>
            <a:r>
              <a:rPr lang="tr-TR" sz="1600" dirty="0" err="1"/>
              <a:t>parvo</a:t>
            </a:r>
            <a:r>
              <a:rPr lang="tr-TR" sz="1600" dirty="0"/>
              <a:t>, EBV, CMV</a:t>
            </a:r>
          </a:p>
          <a:p>
            <a:pPr lvl="2"/>
            <a:r>
              <a:rPr lang="tr-TR" sz="1600" b="1" dirty="0"/>
              <a:t>İmmünolojik</a:t>
            </a:r>
          </a:p>
          <a:p>
            <a:pPr lvl="3"/>
            <a:r>
              <a:rPr lang="tr-TR" sz="1600" dirty="0" err="1"/>
              <a:t>Graft</a:t>
            </a:r>
            <a:r>
              <a:rPr lang="tr-TR" sz="1600" dirty="0"/>
              <a:t> </a:t>
            </a:r>
            <a:r>
              <a:rPr lang="tr-TR" sz="1600" dirty="0" err="1"/>
              <a:t>versus</a:t>
            </a:r>
            <a:r>
              <a:rPr lang="tr-TR" sz="1600" dirty="0"/>
              <a:t> </a:t>
            </a:r>
            <a:r>
              <a:rPr lang="tr-TR" sz="1600" dirty="0" err="1"/>
              <a:t>host</a:t>
            </a:r>
            <a:r>
              <a:rPr lang="tr-TR" sz="1600" dirty="0"/>
              <a:t> hastalığı</a:t>
            </a:r>
          </a:p>
          <a:p>
            <a:pPr lvl="2"/>
            <a:r>
              <a:rPr lang="tr-TR" sz="1600" b="1" dirty="0" err="1"/>
              <a:t>Timoma</a:t>
            </a:r>
            <a:endParaRPr lang="tr-TR" sz="1600" b="1" dirty="0"/>
          </a:p>
          <a:p>
            <a:pPr lvl="2"/>
            <a:r>
              <a:rPr lang="tr-TR" sz="1600" b="1" dirty="0" err="1"/>
              <a:t>Paroksizmal</a:t>
            </a:r>
            <a:r>
              <a:rPr lang="tr-TR" sz="1600" b="1" dirty="0"/>
              <a:t> </a:t>
            </a:r>
            <a:r>
              <a:rPr lang="tr-TR" sz="1600" b="1" dirty="0" err="1"/>
              <a:t>nokturnal</a:t>
            </a:r>
            <a:r>
              <a:rPr lang="tr-TR" sz="1600" b="1" dirty="0"/>
              <a:t> </a:t>
            </a:r>
            <a:r>
              <a:rPr lang="tr-TR" sz="1600" b="1" dirty="0" err="1"/>
              <a:t>hemoglobinüri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83635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B81B6BA-EE47-5749-9FBE-33B582CB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 err="1">
                <a:solidFill>
                  <a:schemeClr val="accent1"/>
                </a:solidFill>
              </a:rPr>
              <a:t>İdiopatik</a:t>
            </a:r>
            <a:r>
              <a:rPr lang="tr-TR" sz="4400" dirty="0">
                <a:solidFill>
                  <a:schemeClr val="accent1"/>
                </a:solidFill>
              </a:rPr>
              <a:t> </a:t>
            </a:r>
            <a:r>
              <a:rPr lang="tr-TR" sz="4400" dirty="0" err="1">
                <a:solidFill>
                  <a:schemeClr val="accent1"/>
                </a:solidFill>
              </a:rPr>
              <a:t>Aplastik</a:t>
            </a:r>
            <a:r>
              <a:rPr lang="tr-TR" sz="4400" dirty="0">
                <a:solidFill>
                  <a:schemeClr val="accent1"/>
                </a:solidFill>
              </a:rPr>
              <a:t> Anemi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77EF41-5C57-4848-8D56-8BA81759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 dirty="0" err="1"/>
              <a:t>İmmün</a:t>
            </a:r>
            <a:r>
              <a:rPr lang="tr-TR" sz="2100" dirty="0"/>
              <a:t> zeminli</a:t>
            </a:r>
          </a:p>
          <a:p>
            <a:r>
              <a:rPr lang="tr-TR" sz="2100" dirty="0"/>
              <a:t>Dokuya özgü</a:t>
            </a:r>
          </a:p>
          <a:p>
            <a:r>
              <a:rPr lang="tr-TR" sz="2100" dirty="0"/>
              <a:t>Kemik iliği öncül hücrelerinin hasarlanması</a:t>
            </a:r>
          </a:p>
          <a:p>
            <a:r>
              <a:rPr lang="tr-TR" sz="2100" dirty="0"/>
              <a:t>Klinik</a:t>
            </a:r>
          </a:p>
          <a:p>
            <a:pPr lvl="1"/>
            <a:r>
              <a:rPr lang="tr-TR" sz="2100" dirty="0" err="1"/>
              <a:t>Trombositopeni</a:t>
            </a:r>
            <a:endParaRPr lang="tr-TR" sz="2100" dirty="0"/>
          </a:p>
          <a:p>
            <a:pPr lvl="2"/>
            <a:r>
              <a:rPr lang="tr-TR" sz="2100" dirty="0"/>
              <a:t>Kanama</a:t>
            </a:r>
          </a:p>
          <a:p>
            <a:pPr lvl="1"/>
            <a:r>
              <a:rPr lang="tr-TR" sz="2100" dirty="0"/>
              <a:t>Anemi</a:t>
            </a:r>
          </a:p>
          <a:p>
            <a:pPr lvl="2"/>
            <a:r>
              <a:rPr lang="tr-TR" sz="2100" dirty="0"/>
              <a:t>Solukluk, kolay yorulma, </a:t>
            </a:r>
          </a:p>
          <a:p>
            <a:pPr lvl="1"/>
            <a:r>
              <a:rPr lang="tr-TR" sz="2100" dirty="0" err="1"/>
              <a:t>Lökopeni</a:t>
            </a:r>
            <a:endParaRPr lang="tr-TR" sz="2100" dirty="0"/>
          </a:p>
          <a:p>
            <a:pPr lvl="2"/>
            <a:r>
              <a:rPr lang="tr-TR" sz="2100" dirty="0"/>
              <a:t>Enfeksiyonlar, </a:t>
            </a:r>
            <a:r>
              <a:rPr lang="tr-TR" sz="2100" dirty="0" err="1"/>
              <a:t>gingivit</a:t>
            </a:r>
            <a:endParaRPr lang="tr-TR" sz="2100" dirty="0"/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2823418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64DF10D-2DA6-734D-AD7F-AD92F1A6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ctr"/>
            <a:r>
              <a:rPr lang="tr-TR" sz="5400" dirty="0" err="1">
                <a:solidFill>
                  <a:schemeClr val="accent1"/>
                </a:solidFill>
              </a:rPr>
              <a:t>Aplastik</a:t>
            </a:r>
            <a:r>
              <a:rPr lang="tr-TR" sz="5400" dirty="0">
                <a:solidFill>
                  <a:schemeClr val="accent1"/>
                </a:solidFill>
              </a:rPr>
              <a:t> Anemi</a:t>
            </a:r>
            <a:br>
              <a:rPr lang="tr-TR" sz="5400" dirty="0">
                <a:solidFill>
                  <a:schemeClr val="accent1"/>
                </a:solidFill>
              </a:rPr>
            </a:br>
            <a:r>
              <a:rPr lang="tr-TR" sz="5400" dirty="0">
                <a:solidFill>
                  <a:schemeClr val="accent1"/>
                </a:solidFill>
              </a:rPr>
              <a:t>- </a:t>
            </a:r>
            <a:br>
              <a:rPr lang="tr-TR" sz="5400" dirty="0">
                <a:solidFill>
                  <a:schemeClr val="accent1"/>
                </a:solidFill>
              </a:rPr>
            </a:br>
            <a:r>
              <a:rPr lang="tr-TR" sz="5400" dirty="0">
                <a:solidFill>
                  <a:schemeClr val="accent1"/>
                </a:solidFill>
              </a:rPr>
              <a:t>Şiddeti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D162EC-36EA-FC48-A806-355E0E65E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tr-TR" sz="1900" b="1" dirty="0"/>
              <a:t>Orta derece </a:t>
            </a:r>
            <a:r>
              <a:rPr lang="tr-TR" sz="1900" b="1" dirty="0" err="1"/>
              <a:t>Aplastik</a:t>
            </a:r>
            <a:r>
              <a:rPr lang="tr-TR" sz="1900" b="1" dirty="0"/>
              <a:t> Anemi</a:t>
            </a:r>
          </a:p>
          <a:p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Kemik iliği </a:t>
            </a:r>
            <a:r>
              <a:rPr lang="tr-TR" altLang="tr-T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sellülaritesi</a:t>
            </a: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	    &lt; %50 </a:t>
            </a:r>
          </a:p>
          <a:p>
            <a:pPr marL="0" indent="0">
              <a:buNone/>
            </a:pP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		ve </a:t>
            </a:r>
          </a:p>
          <a:p>
            <a:pPr marL="0" indent="0">
              <a:buNone/>
            </a:pP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	aşağıdaki ikisinin 6 hafta boyunca 	düşük seyretmesi</a:t>
            </a:r>
          </a:p>
          <a:p>
            <a:pPr lvl="1"/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Retikülosit	    	 &lt; 60.000/mm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tr-TR" altLang="tr-T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Nötropeni        	 &lt; 1.500/mm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tr-TR" altLang="tr-T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altLang="tr-T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	 &lt; 100.000/mm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0" indent="0">
              <a:buNone/>
            </a:pPr>
            <a:endParaRPr lang="tr-TR" sz="1900" dirty="0"/>
          </a:p>
          <a:p>
            <a:pPr>
              <a:buFontTx/>
              <a:buNone/>
            </a:pPr>
            <a:r>
              <a:rPr lang="tr-TR" altLang="tr-TR" sz="1900" b="1" dirty="0">
                <a:latin typeface="Calibri" panose="020F0502020204030204" pitchFamily="34" charset="0"/>
                <a:cs typeface="Calibri" panose="020F0502020204030204" pitchFamily="34" charset="0"/>
              </a:rPr>
              <a:t>Ağır </a:t>
            </a:r>
            <a:r>
              <a:rPr lang="tr-TR" altLang="tr-TR" sz="1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Aplastik</a:t>
            </a:r>
            <a:r>
              <a:rPr lang="tr-TR" altLang="tr-TR" sz="1900" b="1" dirty="0">
                <a:latin typeface="Calibri" panose="020F0502020204030204" pitchFamily="34" charset="0"/>
                <a:cs typeface="Calibri" panose="020F0502020204030204" pitchFamily="34" charset="0"/>
              </a:rPr>
              <a:t> Anemi</a:t>
            </a:r>
          </a:p>
          <a:p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Kemik iliği </a:t>
            </a:r>
            <a:r>
              <a:rPr lang="tr-TR" altLang="tr-T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sellülaritesi</a:t>
            </a: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 	 &lt; %25 veya </a:t>
            </a:r>
          </a:p>
          <a:p>
            <a:pPr lvl="1"/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Retikülosit	   	 &lt; 60.000/mm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tr-TR" altLang="tr-T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Nötropeni        	 &lt; 500/mm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tr-TR" altLang="tr-TR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tr-TR" altLang="tr-TR" sz="1500" dirty="0">
                <a:latin typeface="Calibri" panose="020F0502020204030204" pitchFamily="34" charset="0"/>
                <a:cs typeface="Calibri" panose="020F0502020204030204" pitchFamily="34" charset="0"/>
              </a:rPr>
              <a:t>&lt;200/mm</a:t>
            </a:r>
            <a:r>
              <a:rPr lang="tr-TR" altLang="tr-TR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tr-TR" altLang="tr-TR" sz="1500" dirty="0">
                <a:latin typeface="Calibri" panose="020F0502020204030204" pitchFamily="34" charset="0"/>
                <a:cs typeface="Calibri" panose="020F0502020204030204" pitchFamily="34" charset="0"/>
              </a:rPr>
              <a:t>ise çok ağır </a:t>
            </a:r>
            <a:r>
              <a:rPr lang="tr-TR" altLang="tr-T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Aplastik</a:t>
            </a:r>
            <a:r>
              <a:rPr lang="tr-TR" altLang="tr-TR" sz="1500" dirty="0">
                <a:latin typeface="Calibri" panose="020F0502020204030204" pitchFamily="34" charset="0"/>
                <a:cs typeface="Calibri" panose="020F0502020204030204" pitchFamily="34" charset="0"/>
              </a:rPr>
              <a:t> Anemi </a:t>
            </a:r>
          </a:p>
          <a:p>
            <a:pPr lvl="1"/>
            <a:r>
              <a:rPr lang="tr-TR" altLang="tr-TR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r>
              <a:rPr lang="tr-TR" altLang="tr-TR" sz="1900" dirty="0">
                <a:latin typeface="Calibri" panose="020F0502020204030204" pitchFamily="34" charset="0"/>
                <a:cs typeface="Calibri" panose="020F0502020204030204" pitchFamily="34" charset="0"/>
              </a:rPr>
              <a:t>	    &lt; 20000/mm</a:t>
            </a:r>
            <a:r>
              <a:rPr lang="tr-TR" altLang="tr-TR" sz="1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3153620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41A0434-0D2C-A64D-94D8-A4491D55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 err="1">
                <a:solidFill>
                  <a:schemeClr val="accent1"/>
                </a:solidFill>
              </a:rPr>
              <a:t>İdiopatik</a:t>
            </a:r>
            <a:r>
              <a:rPr lang="tr-TR" sz="4400" dirty="0">
                <a:solidFill>
                  <a:schemeClr val="accent1"/>
                </a:solidFill>
              </a:rPr>
              <a:t> </a:t>
            </a:r>
            <a:r>
              <a:rPr lang="tr-TR" sz="4400" dirty="0" err="1">
                <a:solidFill>
                  <a:schemeClr val="accent1"/>
                </a:solidFill>
              </a:rPr>
              <a:t>Aplastik</a:t>
            </a:r>
            <a:r>
              <a:rPr lang="tr-TR" sz="4400" dirty="0">
                <a:solidFill>
                  <a:schemeClr val="accent1"/>
                </a:solidFill>
              </a:rPr>
              <a:t> Anemi - LAB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A40542-3A7E-F646-9186-98CA42AC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 b="1" dirty="0" err="1"/>
              <a:t>Pansitopeni</a:t>
            </a:r>
            <a:endParaRPr lang="tr-TR" sz="2100" b="1" dirty="0"/>
          </a:p>
          <a:p>
            <a:r>
              <a:rPr lang="tr-TR" sz="2100" b="1" dirty="0"/>
              <a:t>Anemi</a:t>
            </a:r>
          </a:p>
          <a:p>
            <a:pPr lvl="1"/>
            <a:r>
              <a:rPr lang="tr-TR" sz="2100" dirty="0" err="1"/>
              <a:t>Normositik</a:t>
            </a:r>
            <a:r>
              <a:rPr lang="tr-TR" sz="2100" dirty="0"/>
              <a:t> veya </a:t>
            </a:r>
            <a:r>
              <a:rPr lang="tr-TR" sz="2100" dirty="0" err="1"/>
              <a:t>makrositik</a:t>
            </a:r>
            <a:endParaRPr lang="tr-TR" sz="2100" dirty="0"/>
          </a:p>
          <a:p>
            <a:pPr lvl="1"/>
            <a:r>
              <a:rPr lang="tr-TR" sz="2100" dirty="0" err="1"/>
              <a:t>Retikülositopeni</a:t>
            </a:r>
            <a:endParaRPr lang="tr-TR" sz="2100" dirty="0"/>
          </a:p>
          <a:p>
            <a:pPr lvl="1"/>
            <a:r>
              <a:rPr lang="tr-TR" sz="2100" dirty="0" err="1"/>
              <a:t>Lökopeni</a:t>
            </a:r>
            <a:endParaRPr lang="tr-TR" sz="2100" dirty="0"/>
          </a:p>
          <a:p>
            <a:pPr lvl="2"/>
            <a:r>
              <a:rPr lang="tr-TR" sz="2100" dirty="0"/>
              <a:t>Nötropeni</a:t>
            </a:r>
          </a:p>
          <a:p>
            <a:pPr lvl="1"/>
            <a:r>
              <a:rPr lang="tr-TR" sz="2100" dirty="0" err="1"/>
              <a:t>Trombositopeni</a:t>
            </a:r>
            <a:endParaRPr lang="tr-TR" sz="2100" dirty="0"/>
          </a:p>
          <a:p>
            <a:pPr lvl="1"/>
            <a:r>
              <a:rPr lang="tr-TR" sz="2100" dirty="0" err="1"/>
              <a:t>HbF’de</a:t>
            </a:r>
            <a:r>
              <a:rPr lang="tr-TR" sz="2100" dirty="0"/>
              <a:t> artış (hafif- esasen </a:t>
            </a:r>
            <a:r>
              <a:rPr lang="tr-TR" sz="2100" dirty="0" err="1"/>
              <a:t>Konjenital</a:t>
            </a:r>
            <a:r>
              <a:rPr lang="tr-TR" sz="2100" dirty="0"/>
              <a:t> Kİ yetmezliklerinde)</a:t>
            </a:r>
          </a:p>
          <a:p>
            <a:r>
              <a:rPr lang="tr-TR" sz="2100" b="1" dirty="0"/>
              <a:t>Kemik iliği </a:t>
            </a:r>
            <a:r>
              <a:rPr lang="tr-TR" sz="2100" b="1" dirty="0" err="1"/>
              <a:t>aspirasyonu</a:t>
            </a:r>
            <a:r>
              <a:rPr lang="tr-TR" sz="2100" b="1" dirty="0"/>
              <a:t> ve biyopsisi</a:t>
            </a:r>
          </a:p>
          <a:p>
            <a:pPr lvl="1"/>
            <a:r>
              <a:rPr lang="tr-TR" sz="2100" dirty="0" err="1"/>
              <a:t>Hematopoietik</a:t>
            </a:r>
            <a:r>
              <a:rPr lang="tr-TR" sz="2100" dirty="0"/>
              <a:t> hücrelerde azalma</a:t>
            </a:r>
          </a:p>
          <a:p>
            <a:pPr lvl="1"/>
            <a:r>
              <a:rPr lang="tr-TR" sz="2100" dirty="0"/>
              <a:t>Yağ hücrelerinin, Plazma hücreleri ve lenfositlerin göreceli artışı</a:t>
            </a:r>
          </a:p>
          <a:p>
            <a:pPr lvl="1"/>
            <a:endParaRPr lang="tr-TR" sz="2100" dirty="0"/>
          </a:p>
          <a:p>
            <a:pPr lvl="1"/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2001358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5455BB7-D780-5A47-8FD3-68151571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474595" cy="4930246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>
                <a:solidFill>
                  <a:schemeClr val="accent1"/>
                </a:solidFill>
              </a:rPr>
              <a:t>İdiopatik</a:t>
            </a:r>
            <a:r>
              <a:rPr lang="tr-TR" sz="4400" dirty="0">
                <a:solidFill>
                  <a:schemeClr val="accent1"/>
                </a:solidFill>
              </a:rPr>
              <a:t> </a:t>
            </a:r>
            <a:r>
              <a:rPr lang="tr-TR" sz="4400" dirty="0" err="1">
                <a:solidFill>
                  <a:schemeClr val="accent1"/>
                </a:solidFill>
              </a:rPr>
              <a:t>Aplastik</a:t>
            </a:r>
            <a:r>
              <a:rPr lang="tr-TR" sz="4400" dirty="0">
                <a:solidFill>
                  <a:schemeClr val="accent1"/>
                </a:solidFill>
              </a:rPr>
              <a:t> Anemi</a:t>
            </a:r>
            <a:br>
              <a:rPr lang="tr-TR" sz="4400" dirty="0">
                <a:solidFill>
                  <a:schemeClr val="accent1"/>
                </a:solidFill>
              </a:rPr>
            </a:br>
            <a:r>
              <a:rPr lang="tr-TR" sz="4400" dirty="0">
                <a:solidFill>
                  <a:schemeClr val="accent1"/>
                </a:solidFill>
              </a:rPr>
              <a:t>-</a:t>
            </a:r>
            <a:br>
              <a:rPr lang="tr-TR" sz="4400" dirty="0">
                <a:solidFill>
                  <a:schemeClr val="accent1"/>
                </a:solidFill>
              </a:rPr>
            </a:br>
            <a:r>
              <a:rPr lang="tr-TR" sz="4000" dirty="0">
                <a:solidFill>
                  <a:schemeClr val="accent1"/>
                </a:solidFill>
              </a:rPr>
              <a:t>Ayırıcı  Tanı </a:t>
            </a:r>
            <a:r>
              <a:rPr lang="tr-TR" sz="4400" dirty="0">
                <a:solidFill>
                  <a:schemeClr val="accent1"/>
                </a:solidFill>
              </a:rPr>
              <a:t>ve</a:t>
            </a:r>
            <a:br>
              <a:rPr lang="tr-TR" sz="4400" dirty="0">
                <a:solidFill>
                  <a:schemeClr val="accent1"/>
                </a:solidFill>
              </a:rPr>
            </a:br>
            <a:r>
              <a:rPr lang="tr-TR" sz="4400" dirty="0">
                <a:solidFill>
                  <a:schemeClr val="accent1"/>
                </a:solidFill>
              </a:rPr>
              <a:t>Tanı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783496-181C-0B45-97B3-FD2DB0E0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677333"/>
            <a:ext cx="4783327" cy="5655734"/>
          </a:xfrm>
        </p:spPr>
        <p:txBody>
          <a:bodyPr anchor="ctr">
            <a:normAutofit fontScale="92500" lnSpcReduction="20000"/>
          </a:bodyPr>
          <a:lstStyle/>
          <a:p>
            <a:r>
              <a:rPr lang="tr-TR" sz="1700" b="1" dirty="0"/>
              <a:t>Hikaye</a:t>
            </a:r>
          </a:p>
          <a:p>
            <a:pPr lvl="1"/>
            <a:r>
              <a:rPr lang="tr-TR" sz="1700" dirty="0"/>
              <a:t>İlaç, enfeksiyon, kimyasal </a:t>
            </a:r>
            <a:r>
              <a:rPr lang="tr-TR" sz="1700" dirty="0" err="1"/>
              <a:t>maruziyeti</a:t>
            </a:r>
            <a:r>
              <a:rPr lang="tr-TR" sz="1700" dirty="0"/>
              <a:t>, ikincil </a:t>
            </a:r>
            <a:r>
              <a:rPr lang="tr-TR" sz="1700" dirty="0" err="1"/>
              <a:t>Aplastik</a:t>
            </a:r>
            <a:r>
              <a:rPr lang="tr-TR" sz="1700" dirty="0"/>
              <a:t> Anemi nedenleri</a:t>
            </a:r>
          </a:p>
          <a:p>
            <a:r>
              <a:rPr lang="tr-TR" sz="1700" b="1" dirty="0"/>
              <a:t>Fizik muayene</a:t>
            </a:r>
          </a:p>
          <a:p>
            <a:pPr lvl="1"/>
            <a:r>
              <a:rPr lang="tr-TR" sz="1700" dirty="0"/>
              <a:t>Mikrosefal, tırnak </a:t>
            </a:r>
            <a:r>
              <a:rPr lang="tr-TR" sz="1700" dirty="0" err="1"/>
              <a:t>distrofisi</a:t>
            </a:r>
            <a:r>
              <a:rPr lang="tr-TR" sz="1700" dirty="0"/>
              <a:t>, ishal, </a:t>
            </a:r>
            <a:r>
              <a:rPr lang="tr-TR" sz="1700" dirty="0" err="1"/>
              <a:t>pigmentasyon</a:t>
            </a:r>
            <a:r>
              <a:rPr lang="tr-TR" sz="1700" dirty="0"/>
              <a:t> bozuklukları…</a:t>
            </a:r>
            <a:r>
              <a:rPr lang="tr-TR" sz="1700" dirty="0" err="1"/>
              <a:t>Konjenital</a:t>
            </a:r>
            <a:r>
              <a:rPr lang="tr-TR" sz="1700" dirty="0"/>
              <a:t> kemik iliği yetmezlikleri lehine</a:t>
            </a:r>
          </a:p>
          <a:p>
            <a:r>
              <a:rPr lang="tr-TR" sz="1700" b="1" dirty="0"/>
              <a:t>Kİ </a:t>
            </a:r>
            <a:r>
              <a:rPr lang="tr-TR" sz="1700" b="1" dirty="0" err="1"/>
              <a:t>aspirasyonu</a:t>
            </a:r>
            <a:endParaRPr lang="tr-TR" sz="1700" b="1" dirty="0"/>
          </a:p>
          <a:p>
            <a:pPr lvl="1"/>
            <a:r>
              <a:rPr lang="tr-TR" sz="1700" dirty="0" err="1"/>
              <a:t>Miyelofibrozis</a:t>
            </a:r>
            <a:r>
              <a:rPr lang="tr-TR" sz="1700" dirty="0"/>
              <a:t>, </a:t>
            </a:r>
            <a:r>
              <a:rPr lang="tr-TR" sz="1700" dirty="0" err="1"/>
              <a:t>miyelodisplazi</a:t>
            </a:r>
            <a:endParaRPr lang="tr-TR" sz="1700" dirty="0"/>
          </a:p>
          <a:p>
            <a:r>
              <a:rPr lang="tr-TR" sz="1700" b="1" dirty="0"/>
              <a:t>Sitogenetik olarak normal</a:t>
            </a:r>
          </a:p>
          <a:p>
            <a:pPr lvl="1"/>
            <a:r>
              <a:rPr lang="tr-TR" sz="1700" dirty="0" err="1"/>
              <a:t>MDS’de</a:t>
            </a:r>
            <a:r>
              <a:rPr lang="tr-TR" sz="1700" dirty="0"/>
              <a:t> bozuk</a:t>
            </a:r>
          </a:p>
          <a:p>
            <a:r>
              <a:rPr lang="tr-TR" sz="1700" b="1" dirty="0"/>
              <a:t>Normal </a:t>
            </a:r>
            <a:r>
              <a:rPr lang="tr-TR" sz="1700" b="1" dirty="0" err="1"/>
              <a:t>Kromozomal</a:t>
            </a:r>
            <a:r>
              <a:rPr lang="tr-TR" sz="1700" b="1" dirty="0"/>
              <a:t> kırık  (DEB ve </a:t>
            </a:r>
            <a:r>
              <a:rPr lang="tr-TR" sz="1700" b="1" dirty="0" err="1"/>
              <a:t>mitomisin</a:t>
            </a:r>
            <a:r>
              <a:rPr lang="tr-TR" sz="1700" b="1" dirty="0"/>
              <a:t> C testi)  </a:t>
            </a:r>
            <a:r>
              <a:rPr lang="tr-TR" sz="1700" dirty="0"/>
              <a:t>(artış </a:t>
            </a:r>
            <a:r>
              <a:rPr lang="tr-TR" sz="1700" dirty="0" err="1"/>
              <a:t>Fanconi</a:t>
            </a:r>
            <a:r>
              <a:rPr lang="tr-TR" sz="1700" dirty="0"/>
              <a:t> </a:t>
            </a:r>
            <a:r>
              <a:rPr lang="tr-TR" sz="1700" dirty="0" err="1"/>
              <a:t>Aplastik</a:t>
            </a:r>
            <a:r>
              <a:rPr lang="tr-TR" sz="1700" dirty="0"/>
              <a:t> Anemisi lehine)</a:t>
            </a:r>
          </a:p>
          <a:p>
            <a:r>
              <a:rPr lang="tr-TR" sz="1700" b="1" dirty="0"/>
              <a:t>Akım </a:t>
            </a:r>
            <a:r>
              <a:rPr lang="tr-TR" sz="1700" b="1" dirty="0" err="1"/>
              <a:t>sitometri</a:t>
            </a:r>
            <a:r>
              <a:rPr lang="tr-TR" sz="1700" b="1" dirty="0"/>
              <a:t> </a:t>
            </a:r>
            <a:r>
              <a:rPr lang="tr-TR" sz="1700" dirty="0"/>
              <a:t>(CD 59: </a:t>
            </a:r>
            <a:r>
              <a:rPr lang="tr-TR" sz="1700" dirty="0" err="1"/>
              <a:t>Paroksismal</a:t>
            </a:r>
            <a:r>
              <a:rPr lang="tr-TR" sz="1700" dirty="0"/>
              <a:t> </a:t>
            </a:r>
            <a:r>
              <a:rPr lang="tr-TR" sz="1700" dirty="0" err="1"/>
              <a:t>Nokturnal</a:t>
            </a:r>
            <a:r>
              <a:rPr lang="tr-TR" sz="1700" dirty="0"/>
              <a:t> </a:t>
            </a:r>
            <a:r>
              <a:rPr lang="tr-TR" sz="1700" dirty="0" err="1"/>
              <a:t>Hemoglobinüri</a:t>
            </a:r>
            <a:r>
              <a:rPr lang="tr-TR" sz="1700" dirty="0"/>
              <a:t>  ve lösemiyi dışlamak için)</a:t>
            </a:r>
          </a:p>
          <a:p>
            <a:r>
              <a:rPr lang="tr-TR" sz="1700" b="1" dirty="0" err="1"/>
              <a:t>Telomer</a:t>
            </a:r>
            <a:r>
              <a:rPr lang="tr-TR" sz="1700" b="1" dirty="0"/>
              <a:t> uzunluğu ölçümü </a:t>
            </a:r>
            <a:r>
              <a:rPr lang="tr-TR" sz="1700" dirty="0"/>
              <a:t>(</a:t>
            </a:r>
            <a:r>
              <a:rPr lang="tr-TR" sz="1700" dirty="0" err="1"/>
              <a:t>diskeratozis</a:t>
            </a:r>
            <a:r>
              <a:rPr lang="tr-TR" sz="1700" dirty="0"/>
              <a:t> </a:t>
            </a:r>
            <a:r>
              <a:rPr lang="tr-TR" sz="1700" dirty="0" err="1"/>
              <a:t>Konjenita</a:t>
            </a:r>
            <a:r>
              <a:rPr lang="tr-TR" sz="1700" dirty="0"/>
              <a:t>)</a:t>
            </a:r>
          </a:p>
          <a:p>
            <a:r>
              <a:rPr lang="tr-TR" sz="1700" b="1" dirty="0"/>
              <a:t>Böbrek ve </a:t>
            </a:r>
            <a:r>
              <a:rPr lang="tr-TR" sz="1700" b="1" dirty="0" err="1"/>
              <a:t>Kc</a:t>
            </a:r>
            <a:r>
              <a:rPr lang="tr-TR" sz="1700" b="1" dirty="0"/>
              <a:t> fonksiyonları ölçümü </a:t>
            </a:r>
            <a:r>
              <a:rPr lang="tr-TR" sz="1700" dirty="0"/>
              <a:t>(hepatit ve </a:t>
            </a:r>
            <a:r>
              <a:rPr lang="tr-TR" sz="1700" dirty="0" err="1"/>
              <a:t>kc</a:t>
            </a:r>
            <a:r>
              <a:rPr lang="tr-TR" sz="1700" dirty="0"/>
              <a:t> </a:t>
            </a:r>
            <a:r>
              <a:rPr lang="tr-TR" sz="1700" dirty="0" err="1"/>
              <a:t>hast</a:t>
            </a:r>
            <a:r>
              <a:rPr lang="tr-TR" sz="1700" dirty="0"/>
              <a:t> </a:t>
            </a:r>
            <a:r>
              <a:rPr lang="tr-TR" sz="1700" dirty="0" err="1"/>
              <a:t>ekartasyonu</a:t>
            </a:r>
            <a:r>
              <a:rPr lang="tr-TR" sz="1700" dirty="0"/>
              <a:t>)</a:t>
            </a:r>
          </a:p>
          <a:p>
            <a:r>
              <a:rPr lang="tr-TR" sz="1700" b="1" dirty="0" err="1"/>
              <a:t>Viral</a:t>
            </a:r>
            <a:r>
              <a:rPr lang="tr-TR" sz="1700" b="1" dirty="0"/>
              <a:t> </a:t>
            </a:r>
            <a:r>
              <a:rPr lang="tr-TR" sz="1700" b="1" dirty="0" err="1"/>
              <a:t>seroloji</a:t>
            </a:r>
            <a:r>
              <a:rPr lang="tr-TR" sz="1700" b="1" dirty="0"/>
              <a:t> </a:t>
            </a:r>
            <a:r>
              <a:rPr lang="tr-TR" sz="1700" dirty="0"/>
              <a:t>(</a:t>
            </a:r>
            <a:r>
              <a:rPr lang="tr-TR" sz="1700" dirty="0" err="1"/>
              <a:t>Hepattit</a:t>
            </a:r>
            <a:r>
              <a:rPr lang="tr-TR" sz="1700" dirty="0"/>
              <a:t> A, B, C, EBV, CMV, </a:t>
            </a:r>
            <a:r>
              <a:rPr lang="tr-TR" sz="1700" dirty="0" err="1"/>
              <a:t>Parvovirüs</a:t>
            </a:r>
            <a:r>
              <a:rPr lang="tr-TR" sz="1700" dirty="0"/>
              <a:t>, HIV)</a:t>
            </a:r>
          </a:p>
          <a:p>
            <a:r>
              <a:rPr lang="tr-TR" sz="1700" b="1" dirty="0" err="1"/>
              <a:t>İmmunoglobulinle</a:t>
            </a:r>
            <a:r>
              <a:rPr lang="tr-TR" sz="1700" dirty="0" err="1"/>
              <a:t>r</a:t>
            </a:r>
            <a:r>
              <a:rPr lang="tr-TR" sz="1700" dirty="0"/>
              <a:t> (</a:t>
            </a:r>
            <a:r>
              <a:rPr lang="tr-TR" sz="1700" dirty="0" err="1"/>
              <a:t>immün</a:t>
            </a:r>
            <a:r>
              <a:rPr lang="tr-TR" sz="1700" dirty="0"/>
              <a:t> yetmezlikleri dışlamak için(</a:t>
            </a:r>
          </a:p>
          <a:p>
            <a:r>
              <a:rPr lang="tr-TR" sz="1700" b="1" dirty="0" err="1"/>
              <a:t>Otoimmün</a:t>
            </a:r>
            <a:r>
              <a:rPr lang="tr-TR" sz="1700" b="1" dirty="0"/>
              <a:t> testler </a:t>
            </a:r>
            <a:r>
              <a:rPr lang="tr-TR" sz="1700" dirty="0"/>
              <a:t>(SLE gibi)</a:t>
            </a:r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8480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5FAE0FF-83EC-EB4F-8290-958B2CF3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>
                <a:solidFill>
                  <a:schemeClr val="accent1"/>
                </a:solidFill>
              </a:rPr>
              <a:t>İdiopatik</a:t>
            </a:r>
            <a:r>
              <a:rPr lang="tr-TR" sz="4400" dirty="0">
                <a:solidFill>
                  <a:schemeClr val="accent1"/>
                </a:solidFill>
              </a:rPr>
              <a:t> </a:t>
            </a:r>
            <a:r>
              <a:rPr lang="tr-TR" sz="4400" dirty="0" err="1">
                <a:solidFill>
                  <a:schemeClr val="accent1"/>
                </a:solidFill>
              </a:rPr>
              <a:t>Aplastik</a:t>
            </a:r>
            <a:r>
              <a:rPr lang="tr-TR" sz="4400" dirty="0">
                <a:solidFill>
                  <a:schemeClr val="accent1"/>
                </a:solidFill>
              </a:rPr>
              <a:t> Anemi</a:t>
            </a:r>
            <a:br>
              <a:rPr lang="tr-TR" sz="4400" dirty="0">
                <a:solidFill>
                  <a:schemeClr val="accent1"/>
                </a:solidFill>
              </a:rPr>
            </a:br>
            <a:r>
              <a:rPr lang="tr-TR" sz="4400" dirty="0">
                <a:solidFill>
                  <a:schemeClr val="accent1"/>
                </a:solidFill>
              </a:rPr>
              <a:t>- </a:t>
            </a:r>
            <a:br>
              <a:rPr lang="tr-TR" sz="4400" dirty="0">
                <a:solidFill>
                  <a:schemeClr val="accent1"/>
                </a:solidFill>
              </a:rPr>
            </a:br>
            <a:r>
              <a:rPr lang="tr-TR" sz="4400" dirty="0">
                <a:solidFill>
                  <a:schemeClr val="accent1"/>
                </a:solidFill>
              </a:rPr>
              <a:t>Tedavi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A95FC9-BDDB-3A4A-A1AE-3613A44F9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 b="1" dirty="0"/>
              <a:t>Orta </a:t>
            </a:r>
            <a:r>
              <a:rPr lang="tr-TR" sz="2100" b="1" dirty="0" err="1"/>
              <a:t>Aplastik</a:t>
            </a:r>
            <a:r>
              <a:rPr lang="tr-TR" sz="2100" b="1" dirty="0"/>
              <a:t> Anemi</a:t>
            </a:r>
          </a:p>
          <a:p>
            <a:pPr lvl="1"/>
            <a:r>
              <a:rPr lang="tr-TR" sz="2100" dirty="0"/>
              <a:t>İzlem ve yakın takip</a:t>
            </a:r>
          </a:p>
          <a:p>
            <a:r>
              <a:rPr lang="tr-TR" sz="2100" b="1" dirty="0"/>
              <a:t>Ağır </a:t>
            </a:r>
            <a:r>
              <a:rPr lang="tr-TR" sz="2100" b="1" dirty="0" err="1"/>
              <a:t>Aplastik</a:t>
            </a:r>
            <a:r>
              <a:rPr lang="tr-TR" sz="2100" b="1" dirty="0"/>
              <a:t> Anemi</a:t>
            </a:r>
          </a:p>
          <a:p>
            <a:pPr lvl="1"/>
            <a:r>
              <a:rPr lang="tr-TR" sz="2100" dirty="0"/>
              <a:t>HLA uyumlu tam uyumlu verici varlığında: transplant</a:t>
            </a:r>
          </a:p>
          <a:p>
            <a:pPr marL="457200" lvl="1" indent="0">
              <a:buNone/>
            </a:pPr>
            <a:r>
              <a:rPr lang="tr-TR" sz="2100" dirty="0"/>
              <a:t>		Yoksa</a:t>
            </a:r>
          </a:p>
          <a:p>
            <a:pPr lvl="1"/>
            <a:r>
              <a:rPr lang="tr-TR" sz="2100" dirty="0" err="1"/>
              <a:t>İmmünsüpresif</a:t>
            </a:r>
            <a:r>
              <a:rPr lang="tr-TR" sz="2100" dirty="0"/>
              <a:t> tedavi </a:t>
            </a:r>
          </a:p>
          <a:p>
            <a:pPr marL="457200" lvl="1" indent="0">
              <a:buNone/>
            </a:pPr>
            <a:r>
              <a:rPr lang="tr-TR" sz="2100" dirty="0"/>
              <a:t>	Anti </a:t>
            </a:r>
            <a:r>
              <a:rPr lang="tr-TR" sz="2100" dirty="0" err="1"/>
              <a:t>timosit</a:t>
            </a:r>
            <a:r>
              <a:rPr lang="tr-TR" sz="2100" dirty="0"/>
              <a:t> globülin (AT&gt; tavşan) + </a:t>
            </a:r>
            <a:r>
              <a:rPr lang="tr-TR" sz="2100" dirty="0" err="1"/>
              <a:t>Siklosporin</a:t>
            </a:r>
            <a:r>
              <a:rPr lang="tr-TR" sz="2100" dirty="0"/>
              <a:t> + </a:t>
            </a:r>
            <a:r>
              <a:rPr lang="tr-TR" sz="2100" dirty="0" err="1"/>
              <a:t>Steroid</a:t>
            </a:r>
            <a:r>
              <a:rPr lang="tr-TR" sz="2100" dirty="0"/>
              <a:t> + </a:t>
            </a:r>
            <a:r>
              <a:rPr lang="tr-TR" sz="2100" dirty="0" err="1"/>
              <a:t>Eltrombopag</a:t>
            </a:r>
            <a:endParaRPr lang="tr-TR" sz="2100" dirty="0"/>
          </a:p>
          <a:p>
            <a:pPr lvl="3"/>
            <a:endParaRPr lang="tr-TR" sz="2100" dirty="0"/>
          </a:p>
          <a:p>
            <a:pPr lvl="1"/>
            <a:r>
              <a:rPr lang="tr-TR" sz="2100" dirty="0"/>
              <a:t>Transfüzyon desteği ve enfeksiyonlarla mücadele</a:t>
            </a:r>
          </a:p>
        </p:txBody>
      </p:sp>
    </p:spTree>
    <p:extLst>
      <p:ext uri="{BB962C8B-B14F-4D97-AF65-F5344CB8AC3E}">
        <p14:creationId xmlns:p14="http://schemas.microsoft.com/office/powerpoint/2010/main" val="390425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1145EDE8-B3E7-4542-B2D7-C1208C1C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ctr"/>
            <a:r>
              <a:rPr lang="tr-TR" sz="3700" dirty="0">
                <a:solidFill>
                  <a:schemeClr val="accent1"/>
                </a:solidFill>
              </a:rPr>
              <a:t>Kalıtsal kemik iliği yetmezlikleri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1E8DE7-C730-4362-A8A0-85792A6F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5009304" cy="4930246"/>
          </a:xfrm>
        </p:spPr>
        <p:txBody>
          <a:bodyPr anchor="ctr">
            <a:normAutofit/>
          </a:bodyPr>
          <a:lstStyle/>
          <a:p>
            <a:r>
              <a:rPr lang="tr-TR" sz="2100" dirty="0" err="1"/>
              <a:t>Fanconi</a:t>
            </a:r>
            <a:r>
              <a:rPr lang="tr-TR" sz="2100" dirty="0"/>
              <a:t> </a:t>
            </a:r>
            <a:r>
              <a:rPr lang="tr-TR" sz="2100" dirty="0" err="1"/>
              <a:t>Aplastik</a:t>
            </a:r>
            <a:r>
              <a:rPr lang="tr-TR" sz="2100" dirty="0"/>
              <a:t> Anemisi</a:t>
            </a:r>
          </a:p>
          <a:p>
            <a:r>
              <a:rPr lang="tr-TR" sz="2100" dirty="0" err="1"/>
              <a:t>Diskeratozis</a:t>
            </a:r>
            <a:r>
              <a:rPr lang="tr-TR" sz="2100" dirty="0"/>
              <a:t> </a:t>
            </a:r>
            <a:r>
              <a:rPr lang="tr-TR" sz="2100" dirty="0" err="1"/>
              <a:t>Konjenita</a:t>
            </a:r>
            <a:endParaRPr lang="tr-TR" sz="2100" dirty="0"/>
          </a:p>
          <a:p>
            <a:r>
              <a:rPr lang="tr-TR" sz="2100" dirty="0" err="1"/>
              <a:t>Shwachman-Diamond</a:t>
            </a:r>
            <a:r>
              <a:rPr lang="tr-TR" sz="2100" dirty="0"/>
              <a:t> Sendromu</a:t>
            </a:r>
          </a:p>
          <a:p>
            <a:r>
              <a:rPr lang="tr-TR" sz="2100" dirty="0" err="1"/>
              <a:t>Diamond-Blackfan</a:t>
            </a:r>
            <a:r>
              <a:rPr lang="tr-TR" sz="2100" dirty="0"/>
              <a:t> Anemisi</a:t>
            </a:r>
          </a:p>
          <a:p>
            <a:r>
              <a:rPr lang="tr-TR" sz="2100" dirty="0"/>
              <a:t>Ağır </a:t>
            </a:r>
            <a:r>
              <a:rPr lang="tr-TR" sz="2100" dirty="0" err="1"/>
              <a:t>Konjenital</a:t>
            </a:r>
            <a:r>
              <a:rPr lang="tr-TR" sz="2100" dirty="0"/>
              <a:t> </a:t>
            </a:r>
            <a:r>
              <a:rPr lang="tr-TR" sz="2100" dirty="0" err="1"/>
              <a:t>Nötropeni</a:t>
            </a:r>
            <a:endParaRPr lang="tr-TR" sz="2100" dirty="0"/>
          </a:p>
          <a:p>
            <a:r>
              <a:rPr lang="tr-TR" sz="2100" dirty="0" err="1"/>
              <a:t>Konjenital</a:t>
            </a:r>
            <a:r>
              <a:rPr lang="tr-TR" sz="2100" dirty="0"/>
              <a:t> </a:t>
            </a:r>
            <a:r>
              <a:rPr lang="tr-TR" sz="2100" dirty="0" err="1"/>
              <a:t>Amegakaryosit</a:t>
            </a:r>
            <a:r>
              <a:rPr lang="tr-TR" sz="2100" dirty="0"/>
              <a:t> </a:t>
            </a:r>
            <a:r>
              <a:rPr lang="tr-TR" sz="2100" dirty="0" err="1"/>
              <a:t>Trombositopeni</a:t>
            </a:r>
            <a:endParaRPr lang="tr-TR" sz="2100" dirty="0"/>
          </a:p>
          <a:p>
            <a:r>
              <a:rPr lang="tr-TR" sz="2100" dirty="0"/>
              <a:t>Radius yokluğu ile giden </a:t>
            </a:r>
            <a:r>
              <a:rPr lang="tr-TR" sz="2100" dirty="0" err="1"/>
              <a:t>Trombositopeni</a:t>
            </a:r>
            <a:endParaRPr lang="tr-TR" sz="2100" dirty="0"/>
          </a:p>
          <a:p>
            <a:pPr marL="457200" lvl="1" indent="0">
              <a:buNone/>
            </a:pPr>
            <a:r>
              <a:rPr lang="tr-TR" sz="1700" dirty="0"/>
              <a:t>	(TAR- </a:t>
            </a:r>
            <a:r>
              <a:rPr lang="tr-TR" sz="1700" dirty="0" err="1"/>
              <a:t>Thrombocytopenia</a:t>
            </a:r>
            <a:r>
              <a:rPr lang="tr-TR" sz="1700" dirty="0"/>
              <a:t> </a:t>
            </a:r>
            <a:r>
              <a:rPr lang="tr-TR" sz="1700" dirty="0" err="1"/>
              <a:t>with</a:t>
            </a:r>
            <a:r>
              <a:rPr lang="tr-TR" sz="1700" dirty="0"/>
              <a:t> </a:t>
            </a:r>
            <a:r>
              <a:rPr lang="tr-TR" sz="1700" dirty="0" err="1"/>
              <a:t>Absent</a:t>
            </a:r>
            <a:r>
              <a:rPr lang="tr-TR" sz="1700" dirty="0"/>
              <a:t> </a:t>
            </a:r>
            <a:r>
              <a:rPr lang="tr-TR" sz="1700" dirty="0" err="1"/>
              <a:t>Radii</a:t>
            </a:r>
            <a:r>
              <a:rPr lang="tr-TR" sz="1700" dirty="0"/>
              <a:t>)</a:t>
            </a:r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455849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2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8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5078285-8E3E-1C45-8683-4B060CDC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70" y="963877"/>
            <a:ext cx="2863652" cy="4930246"/>
          </a:xfrm>
        </p:spPr>
        <p:txBody>
          <a:bodyPr>
            <a:normAutofit/>
          </a:bodyPr>
          <a:lstStyle/>
          <a:p>
            <a:pPr algn="r"/>
            <a:r>
              <a:rPr lang="tr-TR" sz="4000" b="1" dirty="0">
                <a:solidFill>
                  <a:schemeClr val="accent1"/>
                </a:solidFill>
              </a:rPr>
              <a:t>Kalıtımsal kemik iliği yetmezlikleri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0B5C69-4A95-C04A-B3B4-1D4D501C5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/>
              <a:t>İlerleyici Kemik iliği yetmezliği</a:t>
            </a:r>
          </a:p>
          <a:p>
            <a:r>
              <a:rPr lang="tr-TR" sz="2100"/>
              <a:t>Konjenital anormallikler</a:t>
            </a:r>
          </a:p>
          <a:p>
            <a:r>
              <a:rPr lang="tr-TR" sz="2100"/>
              <a:t>Kanser yatkınlığı</a:t>
            </a:r>
          </a:p>
          <a:p>
            <a:r>
              <a:rPr lang="tr-TR" sz="2100"/>
              <a:t>Nadiren erişkin çağda</a:t>
            </a:r>
          </a:p>
        </p:txBody>
      </p:sp>
    </p:spTree>
    <p:extLst>
      <p:ext uri="{BB962C8B-B14F-4D97-AF65-F5344CB8AC3E}">
        <p14:creationId xmlns:p14="http://schemas.microsoft.com/office/powerpoint/2010/main" val="34998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BA8B031-C2E8-974E-AEAA-9BFFE39A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 err="1"/>
              <a:t>Fanconi</a:t>
            </a:r>
            <a:r>
              <a:rPr lang="tr-TR" sz="4400" b="1" dirty="0"/>
              <a:t> </a:t>
            </a:r>
            <a:r>
              <a:rPr lang="tr-TR" sz="4400" b="1" dirty="0" err="1"/>
              <a:t>Aplastik</a:t>
            </a:r>
            <a:r>
              <a:rPr lang="tr-TR" sz="4400" b="1" dirty="0"/>
              <a:t> Anemisi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25AAE6-196F-024C-B2DF-0372F3EC1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tr-TR" sz="1900" dirty="0"/>
              <a:t>Kalıtımsal kemik iliği yetmezliği sendromu</a:t>
            </a:r>
          </a:p>
          <a:p>
            <a:pPr lvl="1"/>
            <a:r>
              <a:rPr lang="tr-TR" sz="1900" dirty="0" err="1"/>
              <a:t>Hematopoietik</a:t>
            </a:r>
            <a:r>
              <a:rPr lang="tr-TR" sz="1900" dirty="0"/>
              <a:t> yetmezlik</a:t>
            </a:r>
          </a:p>
          <a:p>
            <a:r>
              <a:rPr lang="tr-TR" sz="1900" dirty="0"/>
              <a:t>Birçok </a:t>
            </a:r>
            <a:r>
              <a:rPr lang="tr-TR" sz="1900" dirty="0" err="1"/>
              <a:t>Konjenital</a:t>
            </a:r>
            <a:r>
              <a:rPr lang="tr-TR" sz="1900" dirty="0"/>
              <a:t> anomali</a:t>
            </a:r>
          </a:p>
          <a:p>
            <a:r>
              <a:rPr lang="tr-TR" sz="1900" dirty="0" err="1"/>
              <a:t>Genomik</a:t>
            </a:r>
            <a:r>
              <a:rPr lang="tr-TR" sz="1900" dirty="0"/>
              <a:t> </a:t>
            </a:r>
            <a:r>
              <a:rPr lang="tr-TR" sz="1900" dirty="0" err="1"/>
              <a:t>instabilite</a:t>
            </a:r>
            <a:endParaRPr lang="tr-TR" sz="1900" dirty="0"/>
          </a:p>
          <a:p>
            <a:pPr lvl="1"/>
            <a:r>
              <a:rPr lang="tr-TR" sz="1900" dirty="0"/>
              <a:t>DNA hasarına verilen yanıt bozuk</a:t>
            </a:r>
          </a:p>
          <a:p>
            <a:pPr lvl="1"/>
            <a:r>
              <a:rPr lang="tr-TR" sz="1900" dirty="0" err="1"/>
              <a:t>DiEpoksiBütan</a:t>
            </a:r>
            <a:r>
              <a:rPr lang="tr-TR" sz="1900" dirty="0"/>
              <a:t> (DEB) ve </a:t>
            </a:r>
            <a:r>
              <a:rPr lang="tr-TR" sz="1900" dirty="0" err="1"/>
              <a:t>Mitomisin</a:t>
            </a:r>
            <a:r>
              <a:rPr lang="tr-TR" sz="1900" dirty="0"/>
              <a:t> C testleri ile artmış </a:t>
            </a:r>
            <a:r>
              <a:rPr lang="tr-TR" sz="1900" dirty="0" err="1"/>
              <a:t>kromozomal</a:t>
            </a:r>
            <a:r>
              <a:rPr lang="tr-TR" sz="1900" dirty="0"/>
              <a:t> kırık</a:t>
            </a:r>
          </a:p>
          <a:p>
            <a:pPr lvl="1"/>
            <a:r>
              <a:rPr lang="tr-TR" sz="1900" dirty="0"/>
              <a:t>Kansere yatkınlık </a:t>
            </a:r>
          </a:p>
          <a:p>
            <a:pPr lvl="2"/>
            <a:r>
              <a:rPr lang="tr-TR" sz="1500" dirty="0"/>
              <a:t>X 800 AML</a:t>
            </a:r>
          </a:p>
          <a:p>
            <a:pPr lvl="2"/>
            <a:r>
              <a:rPr lang="tr-TR" sz="1500" dirty="0"/>
              <a:t>Solid tümör riskinde artış (baş boyun tümörler, meme, böbrek, akciğer, barsak, kemik, jinekolojik tümörler)</a:t>
            </a:r>
            <a:endParaRPr lang="tr-TR" sz="1900" dirty="0"/>
          </a:p>
          <a:p>
            <a:r>
              <a:rPr lang="tr-TR" sz="1900" dirty="0"/>
              <a:t>Serbest radikallere ve X ışınına artmış hassasiyet</a:t>
            </a:r>
          </a:p>
          <a:p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1650354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7F3B92-F71F-EB40-B71D-19217857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r>
              <a:rPr lang="tr-TR" sz="3500" b="1" dirty="0" err="1"/>
              <a:t>Fanconi</a:t>
            </a:r>
            <a:r>
              <a:rPr lang="tr-TR" sz="3500" b="1" dirty="0"/>
              <a:t> </a:t>
            </a:r>
            <a:r>
              <a:rPr lang="tr-TR" sz="3500" b="1" dirty="0" err="1"/>
              <a:t>Aplastik</a:t>
            </a:r>
            <a:r>
              <a:rPr lang="tr-TR" sz="3500" b="1" dirty="0"/>
              <a:t> Anemi – Somatik 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593655-3F62-F248-9FC2-CA98C4C8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1873956"/>
            <a:ext cx="4653738" cy="4236799"/>
          </a:xfrm>
        </p:spPr>
        <p:txBody>
          <a:bodyPr>
            <a:normAutofit fontScale="92500" lnSpcReduction="10000"/>
          </a:bodyPr>
          <a:lstStyle/>
          <a:p>
            <a:r>
              <a:rPr lang="tr-TR" sz="1400" dirty="0"/>
              <a:t>Cilt</a:t>
            </a:r>
          </a:p>
          <a:p>
            <a:pPr lvl="1"/>
            <a:r>
              <a:rPr lang="tr-TR" sz="1400" dirty="0"/>
              <a:t> </a:t>
            </a:r>
            <a:r>
              <a:rPr lang="tr-TR" sz="1400" i="1" dirty="0"/>
              <a:t>artmış </a:t>
            </a:r>
            <a:r>
              <a:rPr lang="tr-TR" sz="1400" i="1" dirty="0" err="1"/>
              <a:t>pigmentasyon</a:t>
            </a:r>
            <a:r>
              <a:rPr lang="tr-TR" sz="1400" i="1" dirty="0"/>
              <a:t>,  </a:t>
            </a:r>
            <a:r>
              <a:rPr lang="tr-TR" sz="1400" i="1" dirty="0" err="1"/>
              <a:t>cafe</a:t>
            </a:r>
            <a:r>
              <a:rPr lang="tr-TR" sz="1400" i="1" dirty="0"/>
              <a:t> </a:t>
            </a:r>
            <a:r>
              <a:rPr lang="tr-TR" sz="1400" i="1" dirty="0" err="1"/>
              <a:t>au</a:t>
            </a:r>
            <a:r>
              <a:rPr lang="tr-TR" sz="1400" i="1" dirty="0"/>
              <a:t> </a:t>
            </a:r>
            <a:r>
              <a:rPr lang="tr-TR" sz="1400" i="1" dirty="0" err="1"/>
              <a:t>lait</a:t>
            </a:r>
            <a:r>
              <a:rPr lang="tr-TR" sz="1400" i="1" dirty="0"/>
              <a:t> lekeleri ve </a:t>
            </a:r>
            <a:r>
              <a:rPr lang="tr-TR" sz="1400" i="1" dirty="0" err="1"/>
              <a:t>hipopigmente</a:t>
            </a:r>
            <a:r>
              <a:rPr lang="tr-TR" sz="1400" i="1" dirty="0"/>
              <a:t> alanlar</a:t>
            </a:r>
          </a:p>
          <a:p>
            <a:r>
              <a:rPr lang="tr-TR" sz="1400" dirty="0"/>
              <a:t>Kısa boy</a:t>
            </a:r>
          </a:p>
          <a:p>
            <a:r>
              <a:rPr lang="tr-TR" sz="1400" dirty="0"/>
              <a:t>İskelet </a:t>
            </a:r>
          </a:p>
          <a:p>
            <a:pPr lvl="1"/>
            <a:r>
              <a:rPr lang="tr-TR" sz="1400" i="1" dirty="0"/>
              <a:t>Başparmak, Radius Ve Uzun Kemiklerde </a:t>
            </a:r>
          </a:p>
          <a:p>
            <a:r>
              <a:rPr lang="tr-TR" sz="1400" dirty="0"/>
              <a:t>Erkek </a:t>
            </a:r>
            <a:r>
              <a:rPr lang="tr-TR" sz="1400" dirty="0" err="1"/>
              <a:t>hipogenitalizm</a:t>
            </a:r>
            <a:endParaRPr lang="tr-TR" sz="1400" dirty="0"/>
          </a:p>
          <a:p>
            <a:r>
              <a:rPr lang="tr-TR" sz="1400" dirty="0"/>
              <a:t>Mikrosefali</a:t>
            </a:r>
          </a:p>
          <a:p>
            <a:r>
              <a:rPr lang="tr-TR" sz="1400" dirty="0"/>
              <a:t>Göz</a:t>
            </a:r>
          </a:p>
          <a:p>
            <a:pPr lvl="1"/>
            <a:r>
              <a:rPr lang="tr-TR" sz="1400" dirty="0" err="1"/>
              <a:t>Mikrooftalmi</a:t>
            </a:r>
            <a:r>
              <a:rPr lang="tr-TR" sz="1400" dirty="0"/>
              <a:t>, </a:t>
            </a:r>
            <a:r>
              <a:rPr lang="tr-TR" sz="1400" dirty="0" err="1"/>
              <a:t>strabismus</a:t>
            </a:r>
            <a:r>
              <a:rPr lang="tr-TR" sz="1400" dirty="0"/>
              <a:t>, </a:t>
            </a:r>
            <a:r>
              <a:rPr lang="tr-TR" sz="1400" dirty="0" err="1"/>
              <a:t>pitozis</a:t>
            </a:r>
            <a:r>
              <a:rPr lang="tr-TR" sz="1400" dirty="0"/>
              <a:t>, </a:t>
            </a:r>
            <a:r>
              <a:rPr lang="tr-TR" sz="1400" dirty="0" err="1"/>
              <a:t>nistagmus</a:t>
            </a:r>
            <a:endParaRPr lang="tr-TR" sz="1400" dirty="0"/>
          </a:p>
          <a:p>
            <a:r>
              <a:rPr lang="tr-TR" sz="1400" dirty="0"/>
              <a:t>Sağırlık</a:t>
            </a:r>
          </a:p>
          <a:p>
            <a:r>
              <a:rPr lang="tr-TR" sz="1400" dirty="0" err="1"/>
              <a:t>Renal</a:t>
            </a:r>
            <a:r>
              <a:rPr lang="tr-TR" sz="1400" dirty="0"/>
              <a:t> anormallikler</a:t>
            </a:r>
          </a:p>
          <a:p>
            <a:pPr lvl="2"/>
            <a:r>
              <a:rPr lang="tr-TR" sz="1400" dirty="0" err="1"/>
              <a:t>Atnalı</a:t>
            </a:r>
            <a:r>
              <a:rPr lang="tr-TR" sz="1400" dirty="0"/>
              <a:t> böbrek</a:t>
            </a:r>
          </a:p>
          <a:p>
            <a:r>
              <a:rPr lang="tr-TR" sz="1400" dirty="0"/>
              <a:t>Kalp bozuklukları</a:t>
            </a:r>
          </a:p>
          <a:p>
            <a:pPr lvl="1"/>
            <a:endParaRPr lang="tr-TR" sz="1400" dirty="0"/>
          </a:p>
          <a:p>
            <a:r>
              <a:rPr lang="tr-TR" sz="1400" i="1" dirty="0"/>
              <a:t>%40 hastada somatik bozukluk yoktur.</a:t>
            </a:r>
          </a:p>
          <a:p>
            <a:pPr lvl="1"/>
            <a:endParaRPr lang="tr-TR" sz="1000" dirty="0"/>
          </a:p>
        </p:txBody>
      </p:sp>
      <p:pic>
        <p:nvPicPr>
          <p:cNvPr id="6" name="Picture 11" descr="ANd9GcTld4OFzMahSIEAtTfIenCXPmejRu-c-0jVNZM5OWS9ioBd2X9t">
            <a:extLst>
              <a:ext uri="{FF2B5EF4-FFF2-40B4-BE49-F238E27FC236}">
                <a16:creationId xmlns:a16="http://schemas.microsoft.com/office/drawing/2014/main" id="{30F56F78-99BC-D848-9EAA-2F10F43A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163" y="386514"/>
            <a:ext cx="3031807" cy="212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0BD5D6E-66C5-2E44-A336-B12F9D03B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63" y="2936088"/>
            <a:ext cx="3031807" cy="317466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5EFF959-85B0-244D-92F5-F732FB926B62}"/>
              </a:ext>
            </a:extLst>
          </p:cNvPr>
          <p:cNvSpPr txBox="1"/>
          <p:nvPr/>
        </p:nvSpPr>
        <p:spPr>
          <a:xfrm>
            <a:off x="616136" y="6486525"/>
            <a:ext cx="833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err="1"/>
              <a:t>Nathan</a:t>
            </a:r>
            <a:r>
              <a:rPr lang="tr-TR" sz="1000" dirty="0"/>
              <a:t> DC, </a:t>
            </a:r>
            <a:r>
              <a:rPr lang="tr-TR" sz="1000" dirty="0" err="1"/>
              <a:t>Orkin</a:t>
            </a:r>
            <a:r>
              <a:rPr lang="tr-TR" sz="1000" dirty="0"/>
              <a:t> SH, </a:t>
            </a:r>
            <a:r>
              <a:rPr lang="tr-TR" sz="1000" dirty="0" err="1"/>
              <a:t>Ginsburg</a:t>
            </a:r>
            <a:r>
              <a:rPr lang="tr-TR" sz="1000" dirty="0"/>
              <a:t> D, et al, </a:t>
            </a:r>
            <a:r>
              <a:rPr lang="tr-TR" sz="1000" dirty="0" err="1"/>
              <a:t>editors:Nathan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Oski’s</a:t>
            </a:r>
            <a:r>
              <a:rPr lang="tr-TR" sz="1000" dirty="0"/>
              <a:t> </a:t>
            </a:r>
            <a:r>
              <a:rPr lang="tr-TR" sz="1000" dirty="0" err="1"/>
              <a:t>hematology</a:t>
            </a:r>
            <a:r>
              <a:rPr lang="tr-TR" sz="1000" dirty="0"/>
              <a:t> of </a:t>
            </a:r>
            <a:r>
              <a:rPr lang="tr-TR" sz="1000" dirty="0" err="1"/>
              <a:t>infancy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childhood</a:t>
            </a:r>
            <a:r>
              <a:rPr lang="tr-TR" sz="1000" dirty="0"/>
              <a:t>, </a:t>
            </a:r>
            <a:r>
              <a:rPr lang="tr-TR" sz="1000" dirty="0" err="1"/>
              <a:t>ed</a:t>
            </a:r>
            <a:r>
              <a:rPr lang="tr-TR" sz="1000" dirty="0"/>
              <a:t> 6, </a:t>
            </a:r>
            <a:r>
              <a:rPr lang="tr-TR" sz="1000" dirty="0" err="1"/>
              <a:t>vol</a:t>
            </a:r>
            <a:r>
              <a:rPr lang="tr-TR" sz="1000" dirty="0"/>
              <a:t> I, </a:t>
            </a:r>
            <a:r>
              <a:rPr lang="tr-TR" sz="1000" dirty="0" err="1"/>
              <a:t>Philadelphia</a:t>
            </a:r>
            <a:r>
              <a:rPr lang="tr-TR" sz="1000" dirty="0"/>
              <a:t>, 2003, WB </a:t>
            </a:r>
            <a:r>
              <a:rPr lang="tr-TR" sz="1000" dirty="0" err="1"/>
              <a:t>Saunders</a:t>
            </a:r>
            <a:r>
              <a:rPr lang="tr-TR" sz="1000" dirty="0"/>
              <a:t>, p. 285.)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1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FE2339B-43D3-7E47-B10C-683491259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AC2202D-89E4-284D-9546-357E6D59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r>
              <a:rPr lang="tr-TR" sz="3500" b="1" dirty="0" err="1"/>
              <a:t>Fanconi</a:t>
            </a:r>
            <a:r>
              <a:rPr lang="tr-TR" sz="3500" b="1" dirty="0"/>
              <a:t> </a:t>
            </a:r>
            <a:r>
              <a:rPr lang="tr-TR" sz="3500" b="1" dirty="0" err="1"/>
              <a:t>Aplastik</a:t>
            </a:r>
            <a:r>
              <a:rPr lang="tr-TR" sz="3500" b="1" dirty="0"/>
              <a:t> Anemisi</a:t>
            </a:r>
            <a:br>
              <a:rPr lang="tr-TR" sz="3500" b="1" dirty="0"/>
            </a:br>
            <a:r>
              <a:rPr lang="tr-TR" sz="3500" b="1" dirty="0"/>
              <a:t>Tanı ve Laboratuvar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8D5BF0-29A5-C248-A3E2-09473F2BD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2121763"/>
            <a:ext cx="4965379" cy="3773010"/>
          </a:xfrm>
        </p:spPr>
        <p:txBody>
          <a:bodyPr>
            <a:normAutofit lnSpcReduction="10000"/>
          </a:bodyPr>
          <a:lstStyle/>
          <a:p>
            <a:r>
              <a:rPr lang="tr-TR" sz="2000" dirty="0" err="1"/>
              <a:t>Otozomal</a:t>
            </a:r>
            <a:r>
              <a:rPr lang="tr-TR" sz="2000" dirty="0"/>
              <a:t> resesif (FANCB hariç)</a:t>
            </a:r>
          </a:p>
          <a:p>
            <a:r>
              <a:rPr lang="tr-TR" sz="2000" dirty="0"/>
              <a:t>En sık kalıtımsal kemik iliği sendromu</a:t>
            </a:r>
          </a:p>
          <a:p>
            <a:r>
              <a:rPr lang="tr-TR" sz="2000" dirty="0"/>
              <a:t>Laboratuvar</a:t>
            </a:r>
          </a:p>
          <a:p>
            <a:pPr lvl="1"/>
            <a:r>
              <a:rPr lang="tr-TR" sz="2000" dirty="0" err="1"/>
              <a:t>Pansitopeni</a:t>
            </a:r>
            <a:r>
              <a:rPr lang="tr-TR" sz="2000" dirty="0"/>
              <a:t> </a:t>
            </a:r>
          </a:p>
          <a:p>
            <a:pPr lvl="2"/>
            <a:r>
              <a:rPr lang="tr-TR" i="1" dirty="0"/>
              <a:t>Önce </a:t>
            </a:r>
            <a:r>
              <a:rPr lang="tr-TR" i="1" dirty="0" err="1"/>
              <a:t>makrositoz</a:t>
            </a:r>
            <a:r>
              <a:rPr lang="tr-TR" dirty="0"/>
              <a:t>, sonra </a:t>
            </a:r>
            <a:r>
              <a:rPr lang="tr-TR" dirty="0" err="1"/>
              <a:t>trombositopeni</a:t>
            </a:r>
            <a:r>
              <a:rPr lang="tr-TR" dirty="0"/>
              <a:t>, ….</a:t>
            </a:r>
            <a:r>
              <a:rPr lang="tr-TR" dirty="0" err="1"/>
              <a:t>pansitopeni</a:t>
            </a:r>
            <a:r>
              <a:rPr lang="tr-TR" dirty="0"/>
              <a:t>…bazen MDS veya AML</a:t>
            </a:r>
          </a:p>
          <a:p>
            <a:pPr lvl="2"/>
            <a:r>
              <a:rPr lang="tr-TR" dirty="0" err="1"/>
              <a:t>HbF’de</a:t>
            </a:r>
            <a:r>
              <a:rPr lang="tr-TR" dirty="0"/>
              <a:t> artış</a:t>
            </a:r>
          </a:p>
          <a:p>
            <a:pPr lvl="1"/>
            <a:r>
              <a:rPr lang="tr-TR" sz="2000" dirty="0"/>
              <a:t>Kemik iliği </a:t>
            </a:r>
            <a:r>
              <a:rPr lang="tr-TR" sz="2000" dirty="0" err="1"/>
              <a:t>hipoplazisi</a:t>
            </a:r>
            <a:endParaRPr lang="tr-TR" sz="2000" dirty="0"/>
          </a:p>
          <a:p>
            <a:pPr lvl="1"/>
            <a:r>
              <a:rPr lang="tr-TR" sz="2000" dirty="0"/>
              <a:t>Lösemi (genelde ergenlik sonrası)</a:t>
            </a:r>
          </a:p>
          <a:p>
            <a:pPr lvl="1"/>
            <a:r>
              <a:rPr lang="tr-TR" sz="2000" dirty="0"/>
              <a:t>Solid tümörler (genelde genç ergenlik).</a:t>
            </a:r>
          </a:p>
        </p:txBody>
      </p:sp>
    </p:spTree>
    <p:extLst>
      <p:ext uri="{BB962C8B-B14F-4D97-AF65-F5344CB8AC3E}">
        <p14:creationId xmlns:p14="http://schemas.microsoft.com/office/powerpoint/2010/main" val="2512520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4E49CF7-2694-A647-8686-56A92F72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Fanconi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Aplastik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Anemisi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ilgili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genler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D8B4E78-2DF1-2E4A-A3F5-7BA9E8DC9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22" y="2509911"/>
            <a:ext cx="7403031" cy="3997637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0551531B-6401-AE4C-AE7A-285F5E6DAA7F}"/>
              </a:ext>
            </a:extLst>
          </p:cNvPr>
          <p:cNvSpPr txBox="1"/>
          <p:nvPr/>
        </p:nvSpPr>
        <p:spPr>
          <a:xfrm>
            <a:off x="849822" y="6457950"/>
            <a:ext cx="82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Lanzkowsky</a:t>
            </a:r>
            <a:r>
              <a:rPr lang="en-US" sz="900" dirty="0"/>
              <a:t>, Philip, Jeffrey M Lipton, and Jonathan D Fish. </a:t>
            </a:r>
            <a:r>
              <a:rPr lang="tr-TR" sz="900" dirty="0"/>
              <a:t> </a:t>
            </a:r>
            <a:r>
              <a:rPr lang="tr-TR" sz="900" i="1" dirty="0" err="1"/>
              <a:t>Chapter</a:t>
            </a:r>
            <a:r>
              <a:rPr lang="tr-TR" sz="900" i="1" dirty="0"/>
              <a:t> 8. Bone </a:t>
            </a:r>
            <a:r>
              <a:rPr lang="tr-TR" sz="900" i="1" dirty="0" err="1"/>
              <a:t>Marrow</a:t>
            </a:r>
            <a:r>
              <a:rPr lang="tr-TR" sz="900" i="1" dirty="0"/>
              <a:t> </a:t>
            </a:r>
            <a:r>
              <a:rPr lang="tr-TR" sz="900" i="1" dirty="0" err="1"/>
              <a:t>Failure</a:t>
            </a:r>
            <a:r>
              <a:rPr lang="tr-TR" sz="900" i="1" dirty="0"/>
              <a:t>. </a:t>
            </a:r>
            <a:r>
              <a:rPr lang="tr-TR" sz="900" i="1" dirty="0" err="1"/>
              <a:t>Hematological</a:t>
            </a:r>
            <a:r>
              <a:rPr lang="tr-TR" sz="900" i="1" dirty="0"/>
              <a:t> Reference </a:t>
            </a:r>
            <a:r>
              <a:rPr lang="tr-TR" sz="900" i="1" dirty="0" err="1"/>
              <a:t>Values</a:t>
            </a:r>
            <a:r>
              <a:rPr lang="tr-TR" sz="900" i="1" dirty="0"/>
              <a:t>. </a:t>
            </a:r>
            <a:r>
              <a:rPr lang="en-US" sz="900" i="1" dirty="0" err="1"/>
              <a:t>Lanzkowsky's</a:t>
            </a:r>
            <a:r>
              <a:rPr lang="en-US" sz="900" i="1" dirty="0"/>
              <a:t> Manual of Pediatric Hematology and Oncology</a:t>
            </a:r>
            <a:r>
              <a:rPr lang="en-US" sz="900" dirty="0"/>
              <a:t>: </a:t>
            </a:r>
            <a:r>
              <a:rPr lang="tr-TR" sz="900" dirty="0"/>
              <a:t> </a:t>
            </a:r>
            <a:r>
              <a:rPr lang="en-US" sz="900" dirty="0"/>
              <a:t>Academic Press, 2016.</a:t>
            </a:r>
            <a:r>
              <a:rPr lang="tr-TR" sz="900" dirty="0"/>
              <a:t> </a:t>
            </a:r>
            <a:r>
              <a:rPr lang="tr-TR" sz="900" dirty="0" err="1"/>
              <a:t>page</a:t>
            </a:r>
            <a:r>
              <a:rPr lang="tr-TR" sz="900" dirty="0"/>
              <a:t>: 105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35803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018AEB1-200C-5843-9132-2F107127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Fanconi Aplastik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Anemisi</a:t>
            </a:r>
            <a:b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</a:br>
            <a:r>
              <a:rPr lang="en-US" sz="2700" dirty="0" err="1">
                <a:solidFill>
                  <a:srgbClr val="404040"/>
                </a:solidFill>
              </a:rPr>
              <a:t>A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rtmış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kromozomal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kırık</a:t>
            </a:r>
            <a:b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Mitomisin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C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veya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DEoxyButane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ile</a:t>
            </a:r>
            <a:r>
              <a:rPr lang="en-US" sz="27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(DEB </a:t>
            </a:r>
            <a:r>
              <a:rPr lang="en-US" sz="27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testi</a:t>
            </a:r>
            <a:r>
              <a:rPr lang="en-US" sz="27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)</a:t>
            </a:r>
            <a:endParaRPr lang="en-US" sz="2700" kern="1200" dirty="0">
              <a:solidFill>
                <a:srgbClr val="40404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BreaksFanconi">
            <a:extLst>
              <a:ext uri="{FF2B5EF4-FFF2-40B4-BE49-F238E27FC236}">
                <a16:creationId xmlns:a16="http://schemas.microsoft.com/office/drawing/2014/main" id="{5A3728E3-8862-FD4B-8BAB-86EB6F0EBA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7" b="64778"/>
          <a:stretch>
            <a:fillRect/>
          </a:stretch>
        </p:blipFill>
        <p:spPr bwMode="auto">
          <a:xfrm>
            <a:off x="482600" y="1305022"/>
            <a:ext cx="3968750" cy="18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BreaksFanconi">
            <a:extLst>
              <a:ext uri="{FF2B5EF4-FFF2-40B4-BE49-F238E27FC236}">
                <a16:creationId xmlns:a16="http://schemas.microsoft.com/office/drawing/2014/main" id="{34A9C93D-1351-0340-8DBC-6409B2CB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74" r="39528"/>
          <a:stretch>
            <a:fillRect/>
          </a:stretch>
        </p:blipFill>
        <p:spPr bwMode="auto">
          <a:xfrm>
            <a:off x="4692651" y="1352781"/>
            <a:ext cx="3987291" cy="17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9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İkizkenar Üçgen">
            <a:extLst>
              <a:ext uri="{FF2B5EF4-FFF2-40B4-BE49-F238E27FC236}">
                <a16:creationId xmlns:a16="http://schemas.microsoft.com/office/drawing/2014/main" id="{716511BF-6A70-4E7A-8C65-471F4B802BFD}"/>
              </a:ext>
            </a:extLst>
          </p:cNvPr>
          <p:cNvSpPr/>
          <p:nvPr/>
        </p:nvSpPr>
        <p:spPr>
          <a:xfrm rot="16200000">
            <a:off x="2196306" y="188120"/>
            <a:ext cx="3959225" cy="7129462"/>
          </a:xfrm>
          <a:prstGeom prst="triangl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Text Box 24">
            <a:extLst>
              <a:ext uri="{FF2B5EF4-FFF2-40B4-BE49-F238E27FC236}">
                <a16:creationId xmlns:a16="http://schemas.microsoft.com/office/drawing/2014/main" id="{E53D483A-663A-A346-B832-BD302DD7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9725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tr-TR" altLang="tr-TR" sz="2000">
                <a:latin typeface="Calibri" panose="020F0502020204030204" pitchFamily="34" charset="0"/>
                <a:cs typeface="Calibri" panose="020F0502020204030204" pitchFamily="34" charset="0"/>
              </a:rPr>
              <a:t>asemptomatik</a:t>
            </a:r>
            <a:endParaRPr lang="en-US" alt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Text Box 24">
            <a:extLst>
              <a:ext uri="{FF2B5EF4-FFF2-40B4-BE49-F238E27FC236}">
                <a16:creationId xmlns:a16="http://schemas.microsoft.com/office/drawing/2014/main" id="{1D347956-A4A5-664D-9887-87AF1B46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357563"/>
            <a:ext cx="1223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tr-TR" altLang="tr-TR" sz="2000">
                <a:latin typeface="Calibri" panose="020F0502020204030204" pitchFamily="34" charset="0"/>
                <a:cs typeface="Calibri" panose="020F0502020204030204" pitchFamily="34" charset="0"/>
              </a:rPr>
              <a:t>Aplastik </a:t>
            </a:r>
          </a:p>
          <a:p>
            <a:pPr algn="ctr"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tr-TR" altLang="tr-TR" sz="2000">
                <a:latin typeface="Calibri" panose="020F0502020204030204" pitchFamily="34" charset="0"/>
                <a:cs typeface="Calibri" panose="020F0502020204030204" pitchFamily="34" charset="0"/>
              </a:rPr>
              <a:t>anemi</a:t>
            </a:r>
            <a:endParaRPr lang="en-US" alt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9" name="Text Box 24">
            <a:extLst>
              <a:ext uri="{FF2B5EF4-FFF2-40B4-BE49-F238E27FC236}">
                <a16:creationId xmlns:a16="http://schemas.microsoft.com/office/drawing/2014/main" id="{34E30030-238B-6247-BF14-37CC01FA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16563"/>
            <a:ext cx="5688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tr-TR" altLang="tr-TR" sz="2800">
                <a:latin typeface="Calibri" panose="020F0502020204030204" pitchFamily="34" charset="0"/>
                <a:cs typeface="Calibri" panose="020F0502020204030204" pitchFamily="34" charset="0"/>
              </a:rPr>
              <a:t>Ortalama başlangıç yaşı: 8 yaş</a:t>
            </a:r>
            <a:endParaRPr lang="en-US" altLang="tr-TR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0" name="Rectangle 3">
            <a:extLst>
              <a:ext uri="{FF2B5EF4-FFF2-40B4-BE49-F238E27FC236}">
                <a16:creationId xmlns:a16="http://schemas.microsoft.com/office/drawing/2014/main" id="{53DE6E67-8F9E-F942-9C87-5BF4CF869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-52388"/>
            <a:ext cx="9324976" cy="1104901"/>
          </a:xfrm>
          <a:prstGeom prst="rect">
            <a:avLst/>
          </a:prstGeom>
          <a:solidFill>
            <a:srgbClr val="CC0000"/>
          </a:solidFill>
          <a:ln w="88900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SzPct val="110000"/>
              <a:buBlip>
                <a:blip r:embed="rId2"/>
              </a:buBlip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tr-TR" altLang="tr-TR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Fanconi</a:t>
            </a:r>
            <a:r>
              <a:rPr lang="tr-TR" alt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 Aplastik anemisi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tr-TR" alt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Hematolojik Bulgular</a:t>
            </a:r>
          </a:p>
        </p:txBody>
      </p:sp>
    </p:spTree>
    <p:extLst>
      <p:ext uri="{BB962C8B-B14F-4D97-AF65-F5344CB8AC3E}">
        <p14:creationId xmlns:p14="http://schemas.microsoft.com/office/powerpoint/2010/main" val="1172379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640D132-55B1-474F-BC7B-21DA939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/>
              <a:t>FANKONİ APLASTİK ANEMİSİ TEDAVİ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90CFD7-E7D8-6D4E-80D4-9E91DB11C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 fontScale="92500" lnSpcReduction="10000"/>
          </a:bodyPr>
          <a:lstStyle/>
          <a:p>
            <a:r>
              <a:rPr lang="tr-TR" sz="2100" dirty="0"/>
              <a:t>Koruma ve çoklu sistem takibi</a:t>
            </a:r>
          </a:p>
          <a:p>
            <a:r>
              <a:rPr lang="tr-TR" sz="2100" dirty="0"/>
              <a:t>Kanser ve kemik iliği yetmezlikleri için izlem</a:t>
            </a:r>
          </a:p>
          <a:p>
            <a:r>
              <a:rPr lang="tr-TR" sz="2100" dirty="0"/>
              <a:t>Aile içi uyumlu verici var ise: </a:t>
            </a:r>
          </a:p>
          <a:p>
            <a:pPr lvl="1"/>
            <a:r>
              <a:rPr lang="tr-TR" sz="1700" dirty="0" err="1"/>
              <a:t>Sitopeni</a:t>
            </a:r>
            <a:r>
              <a:rPr lang="tr-TR" sz="1700" dirty="0"/>
              <a:t> geliştikten sonra</a:t>
            </a:r>
          </a:p>
          <a:p>
            <a:pPr lvl="2"/>
            <a:r>
              <a:rPr lang="tr-TR" sz="1700" dirty="0"/>
              <a:t>Kemik İliği Nakli</a:t>
            </a:r>
          </a:p>
          <a:p>
            <a:pPr lvl="3"/>
            <a:r>
              <a:rPr lang="tr-TR" sz="1500" dirty="0"/>
              <a:t>Alternatif verici?</a:t>
            </a:r>
          </a:p>
          <a:p>
            <a:r>
              <a:rPr lang="tr-TR" sz="2100" dirty="0" err="1"/>
              <a:t>Androjen</a:t>
            </a:r>
            <a:r>
              <a:rPr lang="tr-TR" sz="2100" dirty="0"/>
              <a:t> tedavisi (geçici yanıt)</a:t>
            </a:r>
          </a:p>
          <a:p>
            <a:pPr lvl="1"/>
            <a:r>
              <a:rPr lang="tr-TR" sz="1700" dirty="0" err="1"/>
              <a:t>Anapolon</a:t>
            </a:r>
            <a:r>
              <a:rPr lang="tr-TR" sz="1700" dirty="0"/>
              <a:t> </a:t>
            </a:r>
          </a:p>
          <a:p>
            <a:r>
              <a:rPr lang="tr-TR" sz="2100" dirty="0" err="1"/>
              <a:t>Sitokinler</a:t>
            </a:r>
            <a:endParaRPr lang="tr-TR" sz="2100" dirty="0"/>
          </a:p>
          <a:p>
            <a:pPr lvl="1"/>
            <a:r>
              <a:rPr lang="tr-TR" sz="1700" dirty="0"/>
              <a:t>G-CSF, </a:t>
            </a:r>
            <a:r>
              <a:rPr lang="tr-TR" sz="1700" dirty="0" err="1"/>
              <a:t>Eltrombopag</a:t>
            </a:r>
            <a:r>
              <a:rPr lang="tr-TR" sz="1700" dirty="0"/>
              <a:t>, </a:t>
            </a:r>
            <a:r>
              <a:rPr lang="tr-TR" sz="1700" dirty="0" err="1"/>
              <a:t>Eritropoietin</a:t>
            </a:r>
            <a:r>
              <a:rPr lang="tr-TR" sz="1700" dirty="0"/>
              <a:t> vb.</a:t>
            </a:r>
          </a:p>
          <a:p>
            <a:r>
              <a:rPr lang="tr-TR" sz="2100" dirty="0"/>
              <a:t>Destek tedaviler</a:t>
            </a:r>
          </a:p>
          <a:p>
            <a:pPr lvl="1"/>
            <a:r>
              <a:rPr lang="tr-TR" sz="1700" dirty="0" err="1"/>
              <a:t>Eritroisit</a:t>
            </a:r>
            <a:r>
              <a:rPr lang="tr-TR" sz="1700" dirty="0"/>
              <a:t> ve </a:t>
            </a:r>
            <a:r>
              <a:rPr lang="tr-TR" sz="1700" dirty="0" err="1"/>
              <a:t>trombosit</a:t>
            </a:r>
            <a:r>
              <a:rPr lang="tr-TR" sz="1700" dirty="0"/>
              <a:t> transfüzyonu, </a:t>
            </a:r>
            <a:r>
              <a:rPr lang="tr-TR" sz="1700" dirty="0" err="1"/>
              <a:t>profilaktik</a:t>
            </a:r>
            <a:r>
              <a:rPr lang="tr-TR" sz="1700" dirty="0"/>
              <a:t> antibiyotikler</a:t>
            </a:r>
          </a:p>
          <a:p>
            <a:endParaRPr lang="tr-TR" sz="2100" dirty="0"/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3879585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3ED77B-5FA2-7241-8A13-16DB8A75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/>
            <a:r>
              <a:rPr lang="tr-TR" sz="3500"/>
              <a:t>DİSKERATOZİS KONJENİTA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EE54C5-0E20-1C41-BC9E-E9179497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tr-TR" sz="1600" dirty="0"/>
              <a:t>Kalıtımsal kemik iliği yetmezliği</a:t>
            </a:r>
          </a:p>
          <a:p>
            <a:r>
              <a:rPr lang="tr-TR" sz="1600" dirty="0"/>
              <a:t>Klasik üçlü</a:t>
            </a:r>
          </a:p>
          <a:p>
            <a:pPr lvl="1"/>
            <a:r>
              <a:rPr lang="tr-TR" sz="1600" dirty="0"/>
              <a:t>Göğüs ön duvarında ve boyunda </a:t>
            </a:r>
            <a:r>
              <a:rPr lang="tr-TR" sz="1600" dirty="0" err="1"/>
              <a:t>hiperpigmentasyon</a:t>
            </a:r>
            <a:endParaRPr lang="tr-TR" sz="1600" dirty="0"/>
          </a:p>
          <a:p>
            <a:pPr lvl="1"/>
            <a:r>
              <a:rPr lang="tr-TR" sz="1600" dirty="0" err="1"/>
              <a:t>Displastik</a:t>
            </a:r>
            <a:r>
              <a:rPr lang="tr-TR" sz="1600" dirty="0"/>
              <a:t> tırnaklar</a:t>
            </a:r>
          </a:p>
          <a:p>
            <a:pPr lvl="1"/>
            <a:r>
              <a:rPr lang="tr-TR" sz="1600" dirty="0" err="1"/>
              <a:t>Lökoplaki</a:t>
            </a:r>
            <a:endParaRPr lang="tr-TR" sz="1600" dirty="0"/>
          </a:p>
          <a:p>
            <a:r>
              <a:rPr lang="tr-TR" sz="1600" dirty="0" err="1"/>
              <a:t>Telemoropati</a:t>
            </a:r>
            <a:endParaRPr lang="tr-TR" sz="1600" dirty="0"/>
          </a:p>
          <a:p>
            <a:pPr lvl="1"/>
            <a:r>
              <a:rPr lang="tr-TR" sz="1600" dirty="0" err="1"/>
              <a:t>Telomer</a:t>
            </a:r>
            <a:r>
              <a:rPr lang="tr-TR" sz="1600" dirty="0"/>
              <a:t> ölçümü</a:t>
            </a:r>
          </a:p>
          <a:p>
            <a:r>
              <a:rPr lang="tr-TR" sz="1600" dirty="0"/>
              <a:t>Akciğer </a:t>
            </a:r>
            <a:r>
              <a:rPr lang="tr-TR" sz="1600" dirty="0" err="1"/>
              <a:t>fibrozisi</a:t>
            </a:r>
            <a:endParaRPr lang="tr-TR" sz="1600" dirty="0"/>
          </a:p>
          <a:p>
            <a:r>
              <a:rPr lang="tr-TR" sz="1600" dirty="0" err="1"/>
              <a:t>Alopesi</a:t>
            </a:r>
            <a:r>
              <a:rPr lang="tr-TR" sz="1600" dirty="0"/>
              <a:t>, siroz, </a:t>
            </a:r>
            <a:r>
              <a:rPr lang="tr-TR" sz="1600" dirty="0" err="1"/>
              <a:t>lökoplaki</a:t>
            </a:r>
            <a:endParaRPr lang="tr-TR" sz="1600" dirty="0"/>
          </a:p>
          <a:p>
            <a:r>
              <a:rPr lang="tr-TR" sz="1600" dirty="0"/>
              <a:t>Kemik iliği yetmezliğine ilerleme</a:t>
            </a:r>
          </a:p>
          <a:p>
            <a:r>
              <a:rPr lang="tr-TR" sz="1600" dirty="0"/>
              <a:t>Kanser yatkınlığı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2EDA4CC-6AE2-4F45-86E2-063D8591E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" y="606395"/>
            <a:ext cx="4489419" cy="53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7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FC597E-47AB-6E45-8D1E-213B401C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Shwachman-Diamond</a:t>
            </a:r>
            <a:r>
              <a:rPr lang="tr-TR" b="1" dirty="0"/>
              <a:t> Sendromu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4B6F0D-8695-C34B-90C9-ECF8834F0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Otozomal</a:t>
            </a:r>
            <a:r>
              <a:rPr lang="tr-TR" dirty="0"/>
              <a:t> resesif</a:t>
            </a:r>
          </a:p>
          <a:p>
            <a:pPr lvl="1"/>
            <a:r>
              <a:rPr lang="tr-TR" dirty="0"/>
              <a:t>SDBS geni</a:t>
            </a:r>
          </a:p>
          <a:p>
            <a:r>
              <a:rPr lang="tr-TR" dirty="0"/>
              <a:t>İlerleyici Kemik iliği yetmezliği</a:t>
            </a:r>
          </a:p>
          <a:p>
            <a:pPr lvl="1"/>
            <a:r>
              <a:rPr lang="tr-TR" dirty="0"/>
              <a:t>En sık nötropeni, tekrarlayan enfeksiyonlar</a:t>
            </a:r>
          </a:p>
          <a:p>
            <a:pPr lvl="1"/>
            <a:r>
              <a:rPr lang="tr-TR" dirty="0" err="1"/>
              <a:t>Makrositik</a:t>
            </a:r>
            <a:r>
              <a:rPr lang="tr-TR" dirty="0"/>
              <a:t> anemi</a:t>
            </a:r>
          </a:p>
          <a:p>
            <a:pPr lvl="1"/>
            <a:r>
              <a:rPr lang="tr-TR" dirty="0" err="1"/>
              <a:t>Trombositopeni</a:t>
            </a:r>
            <a:r>
              <a:rPr lang="tr-TR" dirty="0"/>
              <a:t> </a:t>
            </a:r>
          </a:p>
          <a:p>
            <a:r>
              <a:rPr lang="tr-TR" i="1" dirty="0" err="1"/>
              <a:t>Ekzokrin</a:t>
            </a:r>
            <a:r>
              <a:rPr lang="tr-TR" i="1" dirty="0"/>
              <a:t> pankreas yetmezliği</a:t>
            </a:r>
          </a:p>
          <a:p>
            <a:pPr lvl="1"/>
            <a:r>
              <a:rPr lang="tr-TR" i="1" dirty="0" err="1"/>
              <a:t>Steatore</a:t>
            </a:r>
            <a:r>
              <a:rPr lang="tr-TR" i="1" dirty="0"/>
              <a:t>, İskelet bozuklukları</a:t>
            </a:r>
          </a:p>
          <a:p>
            <a:r>
              <a:rPr lang="tr-TR" dirty="0"/>
              <a:t>Artmış kanser sıklığı:  AML, MDS</a:t>
            </a:r>
          </a:p>
        </p:txBody>
      </p:sp>
    </p:spTree>
    <p:extLst>
      <p:ext uri="{BB962C8B-B14F-4D97-AF65-F5344CB8AC3E}">
        <p14:creationId xmlns:p14="http://schemas.microsoft.com/office/powerpoint/2010/main" val="229294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134B9173-6992-4C84-B339-E2D3B981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b="1" dirty="0" err="1">
                <a:solidFill>
                  <a:schemeClr val="accent1"/>
                </a:solidFill>
              </a:rPr>
              <a:t>Sitopeni</a:t>
            </a:r>
            <a:endParaRPr lang="tr-TR" sz="4400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C704FA-EBBD-4258-826A-8D2A7B59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632178"/>
            <a:ext cx="5574251" cy="5768622"/>
          </a:xfrm>
        </p:spPr>
        <p:txBody>
          <a:bodyPr anchor="ctr">
            <a:normAutofit/>
          </a:bodyPr>
          <a:lstStyle/>
          <a:p>
            <a:r>
              <a:rPr lang="tr-TR" sz="2100" dirty="0"/>
              <a:t>Tanım: </a:t>
            </a:r>
          </a:p>
          <a:p>
            <a:pPr lvl="1"/>
            <a:r>
              <a:rPr lang="tr-TR" sz="1700" dirty="0"/>
              <a:t>Kan hücrelerinin sınırın altında olması</a:t>
            </a:r>
          </a:p>
          <a:p>
            <a:endParaRPr lang="tr-TR" sz="2100" dirty="0"/>
          </a:p>
          <a:p>
            <a:r>
              <a:rPr lang="tr-TR" sz="2100" dirty="0"/>
              <a:t>Özel isimlendirme:</a:t>
            </a:r>
          </a:p>
          <a:p>
            <a:pPr lvl="1"/>
            <a:r>
              <a:rPr lang="tr-TR" sz="1700" dirty="0"/>
              <a:t>Seriye göre</a:t>
            </a:r>
          </a:p>
          <a:p>
            <a:pPr lvl="1">
              <a:buFontTx/>
              <a:buNone/>
            </a:pPr>
            <a:r>
              <a:rPr lang="tr-TR" alt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	1-) Kırmızı küre	: </a:t>
            </a:r>
            <a:r>
              <a:rPr lang="tr-TR" altLang="tr-TR" sz="2100" b="1" dirty="0">
                <a:latin typeface="Calibri" panose="020F0502020204030204" pitchFamily="34" charset="0"/>
                <a:cs typeface="Calibri" panose="020F0502020204030204" pitchFamily="34" charset="0"/>
              </a:rPr>
              <a:t>Anemi</a:t>
            </a:r>
          </a:p>
          <a:p>
            <a:pPr lvl="1">
              <a:buFontTx/>
              <a:buNone/>
            </a:pPr>
            <a:r>
              <a:rPr lang="tr-TR" alt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	2-) Beyaz küre  	: </a:t>
            </a:r>
            <a:r>
              <a:rPr lang="tr-TR" altLang="tr-TR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Lökopeni</a:t>
            </a:r>
            <a:endParaRPr lang="tr-TR" altLang="tr-TR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tr-TR" altLang="tr-TR" sz="2100" b="1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tr-TR" altLang="tr-TR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Nötrofil</a:t>
            </a:r>
            <a:r>
              <a:rPr lang="tr-TR" alt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	: </a:t>
            </a:r>
            <a:r>
              <a:rPr lang="tr-TR" altLang="tr-TR" sz="2100" b="1" dirty="0">
                <a:latin typeface="Calibri" panose="020F0502020204030204" pitchFamily="34" charset="0"/>
                <a:cs typeface="Calibri" panose="020F0502020204030204" pitchFamily="34" charset="0"/>
              </a:rPr>
              <a:t>Nötropeni  </a:t>
            </a:r>
          </a:p>
          <a:p>
            <a:pPr lvl="1">
              <a:buFontTx/>
              <a:buNone/>
            </a:pPr>
            <a:r>
              <a:rPr lang="tr-TR" alt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	3-) Trombosit   	:</a:t>
            </a:r>
            <a:r>
              <a:rPr lang="tr-TR" altLang="tr-TR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Trombositopeni</a:t>
            </a:r>
            <a:r>
              <a:rPr lang="tr-TR" altLang="tr-TR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100" dirty="0">
                <a:latin typeface="Calibri" panose="020F0502020204030204" pitchFamily="34" charset="0"/>
                <a:cs typeface="Calibri" panose="020F0502020204030204" pitchFamily="34" charset="0"/>
              </a:rPr>
              <a:t>			&lt;150.000 /mm</a:t>
            </a:r>
            <a:r>
              <a:rPr lang="tr-TR" altLang="tr-TR" sz="2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tr-TR" altLang="tr-TR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2491386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>
                <a:solidFill>
                  <a:schemeClr val="accent1"/>
                </a:solidFill>
              </a:rPr>
              <a:t>Sunum Planı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Autofit/>
          </a:bodyPr>
          <a:lstStyle/>
          <a:p>
            <a:r>
              <a:rPr lang="tr-TR" sz="1400" b="1" dirty="0" err="1"/>
              <a:t>Sitopeni</a:t>
            </a:r>
            <a:r>
              <a:rPr lang="tr-TR" sz="1400" b="1" dirty="0"/>
              <a:t> tanımları</a:t>
            </a:r>
          </a:p>
          <a:p>
            <a:r>
              <a:rPr lang="tr-TR" sz="1400" b="1" dirty="0" err="1"/>
              <a:t>Sitopeni</a:t>
            </a:r>
            <a:r>
              <a:rPr lang="tr-TR" sz="1400" b="1" dirty="0"/>
              <a:t> nedenleri</a:t>
            </a:r>
          </a:p>
          <a:p>
            <a:r>
              <a:rPr lang="tr-TR" sz="1400" b="1" dirty="0"/>
              <a:t>Bazı örnek hastalıklar ile kemik iliği yetmezlikleri</a:t>
            </a:r>
          </a:p>
          <a:p>
            <a:pPr lvl="1"/>
            <a:r>
              <a:rPr lang="tr-TR" sz="1400" i="1" dirty="0"/>
              <a:t>Her üç seriyi birden tutan</a:t>
            </a:r>
            <a:r>
              <a:rPr lang="tr-TR" sz="1400" dirty="0"/>
              <a:t> </a:t>
            </a:r>
          </a:p>
          <a:p>
            <a:pPr lvl="2"/>
            <a:r>
              <a:rPr lang="tr-TR" sz="1400" dirty="0" err="1"/>
              <a:t>Edinsel</a:t>
            </a:r>
            <a:endParaRPr lang="tr-TR" sz="1400" dirty="0"/>
          </a:p>
          <a:p>
            <a:pPr lvl="3"/>
            <a:r>
              <a:rPr lang="tr-TR" sz="1400" dirty="0" err="1"/>
              <a:t>İdiopatik</a:t>
            </a:r>
            <a:r>
              <a:rPr lang="tr-TR" sz="1400" dirty="0"/>
              <a:t> </a:t>
            </a:r>
            <a:r>
              <a:rPr lang="tr-TR" sz="1400" dirty="0" err="1"/>
              <a:t>Aplastik</a:t>
            </a:r>
            <a:r>
              <a:rPr lang="tr-TR" sz="1400" dirty="0"/>
              <a:t> Anemi</a:t>
            </a:r>
          </a:p>
          <a:p>
            <a:pPr lvl="2"/>
            <a:r>
              <a:rPr lang="tr-TR" sz="1400" dirty="0" err="1"/>
              <a:t>Konjenital</a:t>
            </a:r>
            <a:endParaRPr lang="tr-TR" sz="1400" dirty="0"/>
          </a:p>
          <a:p>
            <a:pPr lvl="3"/>
            <a:r>
              <a:rPr lang="tr-TR" sz="1400" dirty="0"/>
              <a:t>Doğuştan kemik iliği yetmezlikleri</a:t>
            </a:r>
          </a:p>
          <a:p>
            <a:pPr lvl="4"/>
            <a:r>
              <a:rPr lang="tr-TR" sz="1400" dirty="0" err="1"/>
              <a:t>Fanconi</a:t>
            </a:r>
            <a:r>
              <a:rPr lang="tr-TR" sz="1400" dirty="0"/>
              <a:t> </a:t>
            </a:r>
            <a:r>
              <a:rPr lang="tr-TR" sz="1400" dirty="0" err="1"/>
              <a:t>Aplastik</a:t>
            </a:r>
            <a:r>
              <a:rPr lang="tr-TR" sz="1400" dirty="0"/>
              <a:t> Anemisi</a:t>
            </a:r>
          </a:p>
          <a:p>
            <a:pPr lvl="4"/>
            <a:r>
              <a:rPr lang="tr-TR" sz="1400" dirty="0" err="1"/>
              <a:t>Diskeratozis</a:t>
            </a:r>
            <a:r>
              <a:rPr lang="tr-TR" sz="1400" dirty="0"/>
              <a:t> </a:t>
            </a:r>
            <a:r>
              <a:rPr lang="tr-TR" sz="1400" dirty="0" err="1"/>
              <a:t>Konjenita</a:t>
            </a:r>
            <a:endParaRPr lang="tr-TR" sz="1400" dirty="0"/>
          </a:p>
          <a:p>
            <a:pPr lvl="4"/>
            <a:r>
              <a:rPr lang="tr-TR" sz="1400" dirty="0" err="1"/>
              <a:t>Shwachman-Diamond</a:t>
            </a:r>
            <a:r>
              <a:rPr lang="tr-TR" sz="1400" dirty="0"/>
              <a:t> Sendromu</a:t>
            </a:r>
          </a:p>
          <a:p>
            <a:pPr lvl="3"/>
            <a:r>
              <a:rPr lang="tr-TR" sz="1400" i="1" dirty="0"/>
              <a:t>Esasen serilere özel kemik iliği yetmezlikleri</a:t>
            </a:r>
          </a:p>
          <a:p>
            <a:pPr lvl="4"/>
            <a:r>
              <a:rPr lang="tr-TR" sz="1400" dirty="0"/>
              <a:t>Esasen </a:t>
            </a:r>
            <a:r>
              <a:rPr lang="tr-TR" sz="1400" dirty="0" err="1"/>
              <a:t>eritrositer</a:t>
            </a:r>
            <a:r>
              <a:rPr lang="tr-TR" sz="1400" dirty="0"/>
              <a:t> seri </a:t>
            </a:r>
          </a:p>
          <a:p>
            <a:pPr lvl="5"/>
            <a:r>
              <a:rPr lang="tr-TR" sz="1400" dirty="0" err="1"/>
              <a:t>Diamond</a:t>
            </a:r>
            <a:r>
              <a:rPr lang="tr-TR" sz="1400" dirty="0"/>
              <a:t> </a:t>
            </a:r>
            <a:r>
              <a:rPr lang="tr-TR" sz="1400" dirty="0" err="1"/>
              <a:t>Blackfan</a:t>
            </a:r>
            <a:r>
              <a:rPr lang="tr-TR" sz="1400" dirty="0"/>
              <a:t> Anemisi</a:t>
            </a:r>
          </a:p>
          <a:p>
            <a:pPr lvl="4"/>
            <a:r>
              <a:rPr lang="tr-TR" sz="1400" dirty="0"/>
              <a:t>Esasen </a:t>
            </a:r>
            <a:r>
              <a:rPr lang="tr-TR" sz="1400" dirty="0" err="1"/>
              <a:t>nötrofilik</a:t>
            </a:r>
            <a:r>
              <a:rPr lang="tr-TR" sz="1400" dirty="0"/>
              <a:t> seri</a:t>
            </a:r>
          </a:p>
          <a:p>
            <a:pPr lvl="5"/>
            <a:r>
              <a:rPr lang="tr-TR" sz="1400" dirty="0"/>
              <a:t>Ağır </a:t>
            </a:r>
            <a:r>
              <a:rPr lang="tr-TR" sz="1400" dirty="0" err="1"/>
              <a:t>Konjenital</a:t>
            </a:r>
            <a:r>
              <a:rPr lang="tr-TR" sz="1400" dirty="0"/>
              <a:t> Nötropeni </a:t>
            </a:r>
          </a:p>
          <a:p>
            <a:pPr lvl="4"/>
            <a:r>
              <a:rPr lang="tr-TR" sz="1400" dirty="0"/>
              <a:t>Esasen </a:t>
            </a:r>
            <a:r>
              <a:rPr lang="tr-TR" sz="1400" dirty="0" err="1"/>
              <a:t>trombositer</a:t>
            </a:r>
            <a:r>
              <a:rPr lang="tr-TR" sz="1400" dirty="0"/>
              <a:t> seri</a:t>
            </a:r>
          </a:p>
          <a:p>
            <a:pPr lvl="5"/>
            <a:r>
              <a:rPr lang="tr-TR" sz="1400" dirty="0" err="1"/>
              <a:t>Trombositopeni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Absent</a:t>
            </a:r>
            <a:r>
              <a:rPr lang="tr-TR" sz="1400" dirty="0"/>
              <a:t> </a:t>
            </a:r>
            <a:r>
              <a:rPr lang="tr-TR" sz="1400" dirty="0" err="1"/>
              <a:t>Radii</a:t>
            </a:r>
            <a:endParaRPr lang="tr-TR" sz="1400" dirty="0"/>
          </a:p>
          <a:p>
            <a:pPr lvl="3"/>
            <a:endParaRPr lang="tr-TR" sz="1400" dirty="0"/>
          </a:p>
          <a:p>
            <a:r>
              <a:rPr lang="tr-TR" sz="1400" b="1" dirty="0" err="1"/>
              <a:t>Edinsel</a:t>
            </a:r>
            <a:r>
              <a:rPr lang="tr-TR" sz="1400" b="1" dirty="0"/>
              <a:t> </a:t>
            </a:r>
            <a:r>
              <a:rPr lang="tr-TR" sz="1400" b="1" dirty="0" err="1"/>
              <a:t>trombositopeni</a:t>
            </a:r>
            <a:endParaRPr lang="tr-TR" sz="1400" b="1" dirty="0"/>
          </a:p>
          <a:p>
            <a:pPr lvl="1"/>
            <a:r>
              <a:rPr lang="tr-TR" sz="1400" i="1" dirty="0" err="1"/>
              <a:t>Primer</a:t>
            </a:r>
            <a:r>
              <a:rPr lang="tr-TR" sz="1400" i="1" dirty="0"/>
              <a:t> </a:t>
            </a:r>
            <a:r>
              <a:rPr lang="tr-TR" sz="1400" i="1" dirty="0" err="1"/>
              <a:t>İmmün</a:t>
            </a:r>
            <a:r>
              <a:rPr lang="tr-TR" sz="1400" i="1" dirty="0"/>
              <a:t> </a:t>
            </a:r>
            <a:r>
              <a:rPr lang="tr-TR" sz="1400" i="1" dirty="0" err="1"/>
              <a:t>Trombositopeni</a:t>
            </a:r>
            <a:endParaRPr lang="tr-TR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42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B88378E-736F-7641-8A26-040BD2A98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tr-TR" sz="3700">
                <a:solidFill>
                  <a:srgbClr val="FFFFFF"/>
                </a:solidFill>
              </a:rPr>
              <a:t>AĞIR KONJENİTAL NÖTROPENİ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065186E-51DB-4F9A-98DF-2EC1732020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570084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348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23EBFF3-436E-594F-9DFE-A9D22093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/>
              <a:t>Ağır </a:t>
            </a:r>
            <a:r>
              <a:rPr lang="tr-TR" sz="4400" b="1" dirty="0" err="1"/>
              <a:t>Konjenital</a:t>
            </a:r>
            <a:r>
              <a:rPr lang="tr-TR" sz="4400" b="1" dirty="0"/>
              <a:t> </a:t>
            </a:r>
            <a:r>
              <a:rPr lang="tr-TR" b="1" dirty="0" err="1"/>
              <a:t>N</a:t>
            </a:r>
            <a:r>
              <a:rPr lang="tr-TR" sz="4400" b="1" dirty="0" err="1"/>
              <a:t>ötropeni</a:t>
            </a:r>
            <a:endParaRPr lang="tr-TR" sz="44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1D8638-EDF3-ED42-801A-EED4264D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8171"/>
            <a:ext cx="7886700" cy="46881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1600" b="1" dirty="0"/>
              <a:t>Laboratuvar</a:t>
            </a:r>
          </a:p>
          <a:p>
            <a:r>
              <a:rPr lang="tr-TR" sz="1600" dirty="0"/>
              <a:t>İzole nötropeni</a:t>
            </a:r>
          </a:p>
          <a:p>
            <a:pPr lvl="1"/>
            <a:r>
              <a:rPr lang="tr-TR" sz="1600" dirty="0"/>
              <a:t>Ağır (Total </a:t>
            </a:r>
            <a:r>
              <a:rPr lang="tr-TR" sz="1600" dirty="0" err="1"/>
              <a:t>Nötrofil</a:t>
            </a:r>
            <a:r>
              <a:rPr lang="tr-TR" sz="1600" dirty="0"/>
              <a:t> </a:t>
            </a:r>
            <a:r>
              <a:rPr lang="tr-TR" sz="1600" dirty="0" err="1"/>
              <a:t>saysısı</a:t>
            </a:r>
            <a:r>
              <a:rPr lang="tr-TR" sz="1600" dirty="0"/>
              <a:t>&lt;500/mm</a:t>
            </a:r>
            <a:r>
              <a:rPr lang="tr-TR" sz="1600" baseline="30000" dirty="0"/>
              <a:t>3</a:t>
            </a:r>
            <a:r>
              <a:rPr lang="tr-TR" sz="1600" dirty="0"/>
              <a:t>)</a:t>
            </a:r>
          </a:p>
          <a:p>
            <a:pPr lvl="1"/>
            <a:r>
              <a:rPr lang="tr-TR" sz="1600" dirty="0"/>
              <a:t>Trombosit ve </a:t>
            </a:r>
            <a:r>
              <a:rPr lang="tr-TR" sz="1600" dirty="0" err="1"/>
              <a:t>eritroid</a:t>
            </a:r>
            <a:r>
              <a:rPr lang="tr-TR" sz="1600" dirty="0"/>
              <a:t> seri normal</a:t>
            </a:r>
          </a:p>
          <a:p>
            <a:r>
              <a:rPr lang="tr-TR" sz="1600" dirty="0"/>
              <a:t>Kemik iliğinde myeloid öncü hücrelerde duraklama</a:t>
            </a:r>
          </a:p>
          <a:p>
            <a:pPr lvl="1"/>
            <a:r>
              <a:rPr lang="tr-TR" sz="1600" dirty="0"/>
              <a:t>Olgun myeloid hücreler yok</a:t>
            </a:r>
          </a:p>
          <a:p>
            <a:pPr marL="0" indent="0">
              <a:buNone/>
            </a:pPr>
            <a:r>
              <a:rPr lang="tr-TR" sz="1600" b="1" dirty="0"/>
              <a:t>Klinik</a:t>
            </a:r>
          </a:p>
          <a:p>
            <a:pPr lvl="1"/>
            <a:r>
              <a:rPr lang="tr-TR" sz="1600" dirty="0" err="1"/>
              <a:t>Yenidoğan</a:t>
            </a:r>
            <a:r>
              <a:rPr lang="tr-TR" sz="1600" dirty="0"/>
              <a:t> döneminden itibaren ağır nötropeni ve ilk aylardan sonra hızla artan tekrarlayan enfeksiyonlar</a:t>
            </a:r>
          </a:p>
          <a:p>
            <a:pPr lvl="2"/>
            <a:r>
              <a:rPr lang="tr-TR" sz="1600" dirty="0" err="1"/>
              <a:t>Omfalit</a:t>
            </a:r>
            <a:r>
              <a:rPr lang="tr-TR" sz="1600" dirty="0"/>
              <a:t>, </a:t>
            </a:r>
            <a:r>
              <a:rPr lang="tr-TR" sz="1600" dirty="0" err="1"/>
              <a:t>otitis</a:t>
            </a:r>
            <a:r>
              <a:rPr lang="tr-TR" sz="1600" dirty="0"/>
              <a:t> </a:t>
            </a:r>
            <a:r>
              <a:rPr lang="tr-TR" sz="1600" dirty="0" err="1"/>
              <a:t>media</a:t>
            </a:r>
            <a:r>
              <a:rPr lang="tr-TR" sz="1600" dirty="0"/>
              <a:t>, </a:t>
            </a:r>
            <a:r>
              <a:rPr lang="tr-TR" sz="1600" dirty="0" err="1"/>
              <a:t>abseler</a:t>
            </a:r>
            <a:r>
              <a:rPr lang="tr-TR" sz="1600" dirty="0"/>
              <a:t>, </a:t>
            </a:r>
            <a:r>
              <a:rPr lang="tr-TR" sz="1600" dirty="0" err="1"/>
              <a:t>zatüre</a:t>
            </a:r>
            <a:r>
              <a:rPr lang="tr-TR" sz="1600" dirty="0"/>
              <a:t> </a:t>
            </a:r>
            <a:r>
              <a:rPr lang="tr-TR" sz="1600" dirty="0" err="1"/>
              <a:t>vb</a:t>
            </a:r>
            <a:endParaRPr lang="tr-TR" sz="1600" dirty="0"/>
          </a:p>
          <a:p>
            <a:pPr lvl="1"/>
            <a:r>
              <a:rPr lang="tr-TR" sz="1600" dirty="0"/>
              <a:t>İlerleyen yıllarda artmış </a:t>
            </a:r>
            <a:r>
              <a:rPr lang="tr-TR" sz="1600" dirty="0" err="1"/>
              <a:t>Myelodisplastik</a:t>
            </a:r>
            <a:r>
              <a:rPr lang="tr-TR" sz="1600" dirty="0"/>
              <a:t> Sendrom (MDS), AML (Akut Myeloid Lösemi) riski</a:t>
            </a:r>
          </a:p>
          <a:p>
            <a:pPr marL="0" indent="0">
              <a:buNone/>
            </a:pPr>
            <a:r>
              <a:rPr lang="tr-TR" sz="1600" b="1" dirty="0"/>
              <a:t>Tedavi</a:t>
            </a:r>
          </a:p>
          <a:p>
            <a:pPr lvl="1"/>
            <a:r>
              <a:rPr lang="tr-TR" sz="1600" dirty="0"/>
              <a:t>Enfeksiyonlarla etkin mücadele</a:t>
            </a:r>
          </a:p>
          <a:p>
            <a:pPr lvl="1"/>
            <a:r>
              <a:rPr lang="tr-TR" sz="1600" dirty="0"/>
              <a:t>Granülosit koloni </a:t>
            </a:r>
            <a:r>
              <a:rPr lang="tr-TR" sz="1600" dirty="0" err="1"/>
              <a:t>Stimüle</a:t>
            </a:r>
            <a:r>
              <a:rPr lang="tr-TR" sz="1600" dirty="0"/>
              <a:t> Edici Faktör (</a:t>
            </a:r>
            <a:r>
              <a:rPr lang="tr-TR" sz="1600" dirty="0" err="1"/>
              <a:t>Granulocyte</a:t>
            </a:r>
            <a:r>
              <a:rPr lang="tr-TR" sz="1600" dirty="0"/>
              <a:t> </a:t>
            </a:r>
            <a:r>
              <a:rPr lang="tr-TR" sz="1600" dirty="0" err="1"/>
              <a:t>Colony</a:t>
            </a:r>
            <a:r>
              <a:rPr lang="tr-TR" sz="1600" dirty="0"/>
              <a:t> </a:t>
            </a:r>
            <a:r>
              <a:rPr lang="tr-TR" sz="1600" dirty="0" err="1"/>
              <a:t>Stimulating</a:t>
            </a:r>
            <a:r>
              <a:rPr lang="tr-TR" sz="1600" dirty="0"/>
              <a:t> </a:t>
            </a:r>
            <a:r>
              <a:rPr lang="tr-TR" sz="1600" dirty="0" err="1"/>
              <a:t>Factor</a:t>
            </a:r>
            <a:r>
              <a:rPr lang="tr-TR" sz="1600" dirty="0"/>
              <a:t> – g-CSF)</a:t>
            </a:r>
          </a:p>
          <a:p>
            <a:pPr lvl="1"/>
            <a:r>
              <a:rPr lang="tr-TR" sz="1600" dirty="0" err="1"/>
              <a:t>Hemaotopoietik</a:t>
            </a:r>
            <a:r>
              <a:rPr lang="tr-TR" sz="1600" dirty="0"/>
              <a:t> Kök Hücre Transplantasyonu</a:t>
            </a:r>
          </a:p>
          <a:p>
            <a:endParaRPr lang="tr-TR" sz="1400" dirty="0"/>
          </a:p>
          <a:p>
            <a:pPr marL="0" indent="0">
              <a:buNone/>
            </a:pPr>
            <a:endParaRPr lang="tr-TR" sz="1400" dirty="0"/>
          </a:p>
          <a:p>
            <a:pPr lvl="1"/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11251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AAEBEA-AE02-3142-8212-8D1D91C1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Ağır </a:t>
            </a:r>
            <a:r>
              <a:rPr lang="tr-TR" dirty="0" err="1"/>
              <a:t>Konjenital</a:t>
            </a:r>
            <a:r>
              <a:rPr lang="tr-TR" dirty="0"/>
              <a:t> </a:t>
            </a:r>
            <a:r>
              <a:rPr lang="tr-TR" dirty="0" err="1"/>
              <a:t>Nötropeni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67A6F44C-E15A-2D41-9FF2-939A15D82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656" y="2662239"/>
            <a:ext cx="8367734" cy="261409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5B76570-8924-D94F-9F3D-271473B02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42" y="2248930"/>
            <a:ext cx="8242661" cy="22242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1683A3E-6B29-844A-87D2-8D1CF79AF864}"/>
              </a:ext>
            </a:extLst>
          </p:cNvPr>
          <p:cNvSpPr txBox="1"/>
          <p:nvPr/>
        </p:nvSpPr>
        <p:spPr>
          <a:xfrm>
            <a:off x="849822" y="6457950"/>
            <a:ext cx="82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Lanzkowsky</a:t>
            </a:r>
            <a:r>
              <a:rPr lang="en-US" sz="900" dirty="0"/>
              <a:t>, Philip, Jeffrey M Lipton, and Jonathan D Fish. </a:t>
            </a:r>
            <a:r>
              <a:rPr lang="tr-TR" sz="900" dirty="0"/>
              <a:t> </a:t>
            </a:r>
            <a:r>
              <a:rPr lang="tr-TR" sz="900" i="1" dirty="0" err="1"/>
              <a:t>Chapter</a:t>
            </a:r>
            <a:r>
              <a:rPr lang="tr-TR" sz="900" i="1" dirty="0"/>
              <a:t> 8. Bone </a:t>
            </a:r>
            <a:r>
              <a:rPr lang="tr-TR" sz="900" i="1" dirty="0" err="1"/>
              <a:t>Marrow</a:t>
            </a:r>
            <a:r>
              <a:rPr lang="tr-TR" sz="900" i="1" dirty="0"/>
              <a:t> </a:t>
            </a:r>
            <a:r>
              <a:rPr lang="tr-TR" sz="900" i="1" dirty="0" err="1"/>
              <a:t>Failure</a:t>
            </a:r>
            <a:r>
              <a:rPr lang="tr-TR" sz="900" i="1" dirty="0"/>
              <a:t>. </a:t>
            </a:r>
            <a:r>
              <a:rPr lang="tr-TR" sz="900" i="1" dirty="0" err="1"/>
              <a:t>Hematological</a:t>
            </a:r>
            <a:r>
              <a:rPr lang="tr-TR" sz="900" i="1" dirty="0"/>
              <a:t> Reference </a:t>
            </a:r>
            <a:r>
              <a:rPr lang="tr-TR" sz="900" i="1" dirty="0" err="1"/>
              <a:t>Values</a:t>
            </a:r>
            <a:r>
              <a:rPr lang="tr-TR" sz="900" i="1" dirty="0"/>
              <a:t>. </a:t>
            </a:r>
            <a:r>
              <a:rPr lang="en-US" sz="900" i="1" dirty="0" err="1"/>
              <a:t>Lanzkowsky's</a:t>
            </a:r>
            <a:r>
              <a:rPr lang="en-US" sz="900" i="1" dirty="0"/>
              <a:t> Manual of Pediatric Hematology and Oncology</a:t>
            </a:r>
            <a:r>
              <a:rPr lang="en-US" sz="900" dirty="0"/>
              <a:t>: </a:t>
            </a:r>
            <a:r>
              <a:rPr lang="tr-TR" sz="900" dirty="0"/>
              <a:t> </a:t>
            </a:r>
            <a:r>
              <a:rPr lang="en-US" sz="900" dirty="0"/>
              <a:t>Academic Press, 2016.</a:t>
            </a:r>
            <a:r>
              <a:rPr lang="tr-TR" sz="900" dirty="0"/>
              <a:t> </a:t>
            </a:r>
            <a:r>
              <a:rPr lang="tr-TR" sz="900" dirty="0" err="1"/>
              <a:t>page</a:t>
            </a:r>
            <a:r>
              <a:rPr lang="tr-TR" sz="900" dirty="0"/>
              <a:t>: 106.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09055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0B193C-6546-444A-BDBD-5F288C46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/>
              <a:t>DİAMOND-BLACKFAN ANEMİSİ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8697A4-2798-7D47-B095-015EACA87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4933"/>
            <a:ext cx="7886700" cy="4134229"/>
          </a:xfrm>
        </p:spPr>
        <p:txBody>
          <a:bodyPr>
            <a:normAutofit/>
          </a:bodyPr>
          <a:lstStyle/>
          <a:p>
            <a:r>
              <a:rPr lang="tr-TR" dirty="0"/>
              <a:t>Saf </a:t>
            </a:r>
            <a:r>
              <a:rPr lang="tr-TR" dirty="0" err="1"/>
              <a:t>eritroid</a:t>
            </a:r>
            <a:r>
              <a:rPr lang="tr-TR" dirty="0"/>
              <a:t> hücre </a:t>
            </a:r>
            <a:r>
              <a:rPr lang="tr-TR" dirty="0" err="1"/>
              <a:t>aplazisi</a:t>
            </a:r>
            <a:endParaRPr lang="tr-TR" dirty="0"/>
          </a:p>
          <a:p>
            <a:r>
              <a:rPr lang="tr-TR" dirty="0" err="1"/>
              <a:t>Ribozomopati</a:t>
            </a:r>
            <a:endParaRPr lang="tr-TR" dirty="0"/>
          </a:p>
          <a:p>
            <a:pPr lvl="1"/>
            <a:r>
              <a:rPr lang="tr-TR" sz="2800" dirty="0" err="1"/>
              <a:t>Ribozomal</a:t>
            </a:r>
            <a:r>
              <a:rPr lang="tr-TR" sz="2800" dirty="0"/>
              <a:t> protein 19 </a:t>
            </a:r>
            <a:r>
              <a:rPr lang="tr-TR" sz="2800" u="sng" dirty="0"/>
              <a:t>RPS19, RPL35A</a:t>
            </a:r>
            <a:r>
              <a:rPr lang="tr-TR" sz="2800" dirty="0"/>
              <a:t>, </a:t>
            </a:r>
            <a:r>
              <a:rPr lang="tr-TR" sz="2800" u="sng" dirty="0">
                <a:hlinkClick r:id="rId2"/>
              </a:rPr>
              <a:t>RPL5</a:t>
            </a:r>
            <a:r>
              <a:rPr lang="tr-TR" sz="2800" dirty="0"/>
              <a:t>, </a:t>
            </a:r>
            <a:r>
              <a:rPr lang="tr-TR" sz="2800" u="sng" dirty="0">
                <a:hlinkClick r:id="rId3"/>
              </a:rPr>
              <a:t>RPL11</a:t>
            </a:r>
            <a:r>
              <a:rPr lang="tr-TR" sz="2800" dirty="0"/>
              <a:t>, </a:t>
            </a:r>
            <a:r>
              <a:rPr lang="tr-TR" sz="2800" u="sng" dirty="0">
                <a:hlinkClick r:id="rId4"/>
              </a:rPr>
              <a:t>RPL27</a:t>
            </a:r>
            <a:r>
              <a:rPr lang="tr-TR" sz="2800" u="sng" dirty="0"/>
              <a:t>, </a:t>
            </a:r>
            <a:r>
              <a:rPr lang="tr-TR" sz="2800" u="sng" dirty="0">
                <a:hlinkClick r:id="rId5"/>
              </a:rPr>
              <a:t>RPS24</a:t>
            </a:r>
            <a:r>
              <a:rPr lang="tr-TR" sz="2800" dirty="0"/>
              <a:t>, </a:t>
            </a:r>
            <a:r>
              <a:rPr lang="tr-TR" sz="2800" u="sng" dirty="0">
                <a:hlinkClick r:id="rId6"/>
              </a:rPr>
              <a:t>RPS17</a:t>
            </a:r>
            <a:r>
              <a:rPr lang="tr-TR" sz="2800" dirty="0"/>
              <a:t>, </a:t>
            </a:r>
            <a:r>
              <a:rPr lang="tr-TR" sz="2800" u="sng" dirty="0">
                <a:hlinkClick r:id="rId7"/>
              </a:rPr>
              <a:t>RPS7</a:t>
            </a:r>
            <a:r>
              <a:rPr lang="tr-TR" sz="2800" dirty="0"/>
              <a:t>, </a:t>
            </a:r>
            <a:r>
              <a:rPr lang="tr-TR" sz="2800" u="sng" dirty="0"/>
              <a:t>RPS10</a:t>
            </a:r>
            <a:r>
              <a:rPr lang="tr-TR" sz="2800" dirty="0"/>
              <a:t>, </a:t>
            </a:r>
            <a:r>
              <a:rPr lang="tr-TR" sz="2800" u="sng" dirty="0">
                <a:hlinkClick r:id="rId8"/>
              </a:rPr>
              <a:t>RPS26</a:t>
            </a:r>
            <a:r>
              <a:rPr lang="tr-TR" sz="2800" dirty="0"/>
              <a:t>, </a:t>
            </a:r>
            <a:r>
              <a:rPr lang="tr-TR" sz="2800" u="sng" dirty="0">
                <a:hlinkClick r:id="rId9"/>
              </a:rPr>
              <a:t>RPS27</a:t>
            </a:r>
            <a:r>
              <a:rPr lang="tr-TR" sz="2800" dirty="0"/>
              <a:t>, </a:t>
            </a:r>
            <a:r>
              <a:rPr lang="tr-TR" sz="2800" u="sng" dirty="0">
                <a:hlinkClick r:id="rId10"/>
              </a:rPr>
              <a:t>RPS29</a:t>
            </a:r>
            <a:endParaRPr lang="tr-TR" sz="2800" dirty="0"/>
          </a:p>
          <a:p>
            <a:r>
              <a:rPr lang="tr-TR" dirty="0"/>
              <a:t>Yenidoğan döneminden başlayarak süt çocukluğunda devam eden  ağır </a:t>
            </a:r>
            <a:r>
              <a:rPr lang="tr-TR" dirty="0" err="1"/>
              <a:t>hipoproliferatif</a:t>
            </a:r>
            <a:r>
              <a:rPr lang="tr-TR" dirty="0"/>
              <a:t> anemi</a:t>
            </a:r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457937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3EBFF3-436E-594F-9DFE-A9D22093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-183529"/>
            <a:ext cx="6712390" cy="1676603"/>
          </a:xfrm>
        </p:spPr>
        <p:txBody>
          <a:bodyPr>
            <a:normAutofit/>
          </a:bodyPr>
          <a:lstStyle/>
          <a:p>
            <a:r>
              <a:rPr lang="tr-TR" sz="4400" b="1" dirty="0" err="1"/>
              <a:t>Diamond</a:t>
            </a:r>
            <a:r>
              <a:rPr lang="tr-TR" sz="4400" b="1" dirty="0"/>
              <a:t> </a:t>
            </a:r>
            <a:r>
              <a:rPr lang="tr-TR" sz="4400" b="1" dirty="0" err="1"/>
              <a:t>Blackfan</a:t>
            </a:r>
            <a:r>
              <a:rPr lang="tr-TR" b="1" dirty="0"/>
              <a:t> </a:t>
            </a:r>
            <a:r>
              <a:rPr lang="tr-TR" sz="4400" b="1" dirty="0"/>
              <a:t>Anemisi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1D8638-EDF3-ED42-801A-EED4264D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509486"/>
            <a:ext cx="4939867" cy="53485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1400" b="1" dirty="0"/>
              <a:t>Laboratuvar</a:t>
            </a:r>
          </a:p>
          <a:p>
            <a:r>
              <a:rPr lang="tr-TR" sz="1400" dirty="0"/>
              <a:t>İzole anemi</a:t>
            </a:r>
          </a:p>
          <a:p>
            <a:pPr lvl="1"/>
            <a:r>
              <a:rPr lang="tr-TR" sz="1400" dirty="0" err="1"/>
              <a:t>Yenidoğan</a:t>
            </a:r>
            <a:r>
              <a:rPr lang="tr-TR" sz="1400" dirty="0"/>
              <a:t> döneminden itibaren</a:t>
            </a:r>
          </a:p>
          <a:p>
            <a:pPr lvl="2"/>
            <a:r>
              <a:rPr lang="tr-TR" sz="1400" dirty="0"/>
              <a:t>Hb 2-3 gr/dl</a:t>
            </a:r>
          </a:p>
          <a:p>
            <a:pPr lvl="1"/>
            <a:r>
              <a:rPr lang="tr-TR" sz="1400" dirty="0"/>
              <a:t>Trombosit ve </a:t>
            </a:r>
            <a:r>
              <a:rPr lang="tr-TR" sz="1400" dirty="0" err="1"/>
              <a:t>eritroid</a:t>
            </a:r>
            <a:r>
              <a:rPr lang="tr-TR" sz="1400" dirty="0"/>
              <a:t> seri normal</a:t>
            </a:r>
          </a:p>
          <a:p>
            <a:pPr lvl="1"/>
            <a:r>
              <a:rPr lang="tr-TR" sz="1400" i="1" dirty="0" err="1"/>
              <a:t>HbF’de</a:t>
            </a:r>
            <a:r>
              <a:rPr lang="tr-TR" sz="1400" i="1" dirty="0"/>
              <a:t> artış</a:t>
            </a:r>
          </a:p>
          <a:p>
            <a:pPr lvl="1"/>
            <a:r>
              <a:rPr lang="tr-TR" sz="1400" i="1" dirty="0" err="1"/>
              <a:t>Makrositoz</a:t>
            </a:r>
            <a:r>
              <a:rPr lang="tr-TR" sz="1400" i="1" dirty="0"/>
              <a:t>, </a:t>
            </a:r>
            <a:r>
              <a:rPr lang="tr-TR" sz="1400" i="1" dirty="0" err="1"/>
              <a:t>eritroiditlerde</a:t>
            </a:r>
            <a:r>
              <a:rPr lang="tr-TR" sz="1400" i="1" dirty="0"/>
              <a:t> i antijeni</a:t>
            </a:r>
          </a:p>
          <a:p>
            <a:pPr lvl="1"/>
            <a:r>
              <a:rPr lang="tr-TR" sz="1400" i="1" dirty="0" err="1"/>
              <a:t>Retikülositopeni</a:t>
            </a:r>
            <a:r>
              <a:rPr lang="tr-TR" sz="1400" i="1" dirty="0"/>
              <a:t> </a:t>
            </a:r>
          </a:p>
          <a:p>
            <a:pPr lvl="1"/>
            <a:r>
              <a:rPr lang="tr-TR" sz="1400" i="1" dirty="0"/>
              <a:t>Eritrosit </a:t>
            </a:r>
            <a:r>
              <a:rPr lang="tr-TR" sz="1400" i="1" dirty="0" err="1"/>
              <a:t>Adenozin</a:t>
            </a:r>
            <a:r>
              <a:rPr lang="tr-TR" sz="1400" i="1" dirty="0"/>
              <a:t> </a:t>
            </a:r>
            <a:r>
              <a:rPr lang="tr-TR" sz="1400" i="1" dirty="0" err="1"/>
              <a:t>deminaz</a:t>
            </a:r>
            <a:r>
              <a:rPr lang="tr-TR" sz="1400" i="1" dirty="0"/>
              <a:t> (ADA) düzeyinde artış</a:t>
            </a:r>
          </a:p>
          <a:p>
            <a:pPr lvl="1"/>
            <a:r>
              <a:rPr lang="tr-TR" sz="1400" dirty="0" err="1"/>
              <a:t>Normosellüler</a:t>
            </a:r>
            <a:r>
              <a:rPr lang="tr-TR" sz="1400" dirty="0"/>
              <a:t> kemik iliği, Kemik iliğinde </a:t>
            </a:r>
            <a:r>
              <a:rPr lang="tr-TR" sz="1400" dirty="0" err="1"/>
              <a:t>eritroid</a:t>
            </a:r>
            <a:r>
              <a:rPr lang="tr-TR" sz="1400" dirty="0"/>
              <a:t> öncüllerde azalma</a:t>
            </a:r>
          </a:p>
          <a:p>
            <a:pPr marL="0" indent="0">
              <a:buNone/>
            </a:pPr>
            <a:r>
              <a:rPr lang="tr-TR" sz="1400" b="1" dirty="0"/>
              <a:t>Klinik</a:t>
            </a:r>
          </a:p>
          <a:p>
            <a:pPr lvl="1"/>
            <a:r>
              <a:rPr lang="tr-TR" sz="1400" dirty="0"/>
              <a:t>Ağır anemi </a:t>
            </a:r>
          </a:p>
          <a:p>
            <a:pPr lvl="1"/>
            <a:r>
              <a:rPr lang="tr-TR" sz="1400" dirty="0" err="1"/>
              <a:t>Konjenital</a:t>
            </a:r>
            <a:r>
              <a:rPr lang="tr-TR" sz="1400" dirty="0"/>
              <a:t> </a:t>
            </a:r>
            <a:r>
              <a:rPr lang="tr-TR" sz="1400" dirty="0" err="1"/>
              <a:t>malformasyonlar</a:t>
            </a:r>
            <a:endParaRPr lang="tr-TR" sz="1400" dirty="0"/>
          </a:p>
          <a:p>
            <a:pPr lvl="2"/>
            <a:r>
              <a:rPr lang="tr-TR" sz="1400" dirty="0"/>
              <a:t>Kısa boy, mikrosefali, </a:t>
            </a:r>
            <a:r>
              <a:rPr lang="tr-TR" sz="1400" dirty="0" err="1"/>
              <a:t>mikrooftalmi</a:t>
            </a:r>
            <a:r>
              <a:rPr lang="tr-TR" sz="1400" dirty="0"/>
              <a:t>, </a:t>
            </a:r>
            <a:r>
              <a:rPr lang="tr-TR" sz="1400" dirty="0" err="1"/>
              <a:t>ekstremite</a:t>
            </a:r>
            <a:r>
              <a:rPr lang="tr-TR" sz="1400" dirty="0"/>
              <a:t> anormallikleri</a:t>
            </a:r>
          </a:p>
          <a:p>
            <a:pPr lvl="2"/>
            <a:r>
              <a:rPr lang="tr-TR" sz="1400" i="1" dirty="0" err="1"/>
              <a:t>Trifalangeal</a:t>
            </a:r>
            <a:r>
              <a:rPr lang="tr-TR" sz="1400" i="1" dirty="0"/>
              <a:t> başparmak</a:t>
            </a:r>
          </a:p>
          <a:p>
            <a:pPr lvl="1"/>
            <a:r>
              <a:rPr lang="tr-TR" sz="1400" dirty="0" err="1"/>
              <a:t>Malignite</a:t>
            </a:r>
            <a:r>
              <a:rPr lang="tr-TR" sz="1400" dirty="0"/>
              <a:t> riskinde artış:</a:t>
            </a:r>
          </a:p>
          <a:p>
            <a:pPr lvl="2"/>
            <a:r>
              <a:rPr lang="tr-TR" sz="1400" dirty="0"/>
              <a:t>AML, MDS, </a:t>
            </a:r>
            <a:r>
              <a:rPr lang="tr-TR" sz="1400" dirty="0" err="1"/>
              <a:t>Osteosarkom</a:t>
            </a:r>
            <a:r>
              <a:rPr lang="tr-TR" sz="1400" dirty="0"/>
              <a:t>, Kolon ve kadın </a:t>
            </a:r>
            <a:r>
              <a:rPr lang="tr-TR" sz="1400" dirty="0" err="1"/>
              <a:t>genital</a:t>
            </a:r>
            <a:r>
              <a:rPr lang="tr-TR" sz="1400" dirty="0"/>
              <a:t> sitem tümörleri vb.</a:t>
            </a:r>
          </a:p>
          <a:p>
            <a:pPr marL="0" indent="0">
              <a:buNone/>
            </a:pPr>
            <a:r>
              <a:rPr lang="tr-TR" sz="1400" b="1" dirty="0"/>
              <a:t>Tedavi</a:t>
            </a:r>
          </a:p>
          <a:p>
            <a:pPr lvl="1"/>
            <a:r>
              <a:rPr lang="tr-TR" sz="1400" dirty="0" err="1"/>
              <a:t>Steroid</a:t>
            </a:r>
            <a:endParaRPr lang="tr-TR" sz="1400" dirty="0"/>
          </a:p>
          <a:p>
            <a:pPr lvl="1"/>
            <a:r>
              <a:rPr lang="tr-TR" sz="1400" dirty="0"/>
              <a:t>Transfüzyon</a:t>
            </a:r>
          </a:p>
          <a:p>
            <a:pPr lvl="1"/>
            <a:r>
              <a:rPr lang="tr-TR" sz="1400" dirty="0" err="1"/>
              <a:t>Hematopoietik</a:t>
            </a:r>
            <a:r>
              <a:rPr lang="tr-TR" sz="1400" dirty="0"/>
              <a:t> Kök Hücre Transplantasyonu</a:t>
            </a:r>
          </a:p>
          <a:p>
            <a:endParaRPr lang="tr-TR" sz="700" dirty="0"/>
          </a:p>
          <a:p>
            <a:pPr marL="0" indent="0">
              <a:buNone/>
            </a:pPr>
            <a:endParaRPr lang="tr-TR" sz="700" dirty="0"/>
          </a:p>
          <a:p>
            <a:pPr lvl="1"/>
            <a:endParaRPr lang="tr-TR" sz="7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E5BA8F-6246-FA46-BB52-7BC3E4A4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563" y="869699"/>
            <a:ext cx="3445975" cy="490933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95EB22B-5F80-E84F-9309-F868ACCCB057}"/>
              </a:ext>
            </a:extLst>
          </p:cNvPr>
          <p:cNvSpPr txBox="1"/>
          <p:nvPr/>
        </p:nvSpPr>
        <p:spPr>
          <a:xfrm>
            <a:off x="5426562" y="6228735"/>
            <a:ext cx="3445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/>
              <a:t>Hovius</a:t>
            </a:r>
            <a:r>
              <a:rPr lang="tr-TR" sz="1000" dirty="0"/>
              <a:t> SER, </a:t>
            </a:r>
            <a:r>
              <a:rPr lang="tr-TR" sz="1000" dirty="0" err="1"/>
              <a:t>Potuijt</a:t>
            </a:r>
            <a:r>
              <a:rPr lang="tr-TR" sz="1000" dirty="0"/>
              <a:t> JWP, </a:t>
            </a:r>
            <a:r>
              <a:rPr lang="tr-TR" sz="1000" dirty="0" err="1"/>
              <a:t>van</a:t>
            </a:r>
            <a:r>
              <a:rPr lang="tr-TR" sz="1000" dirty="0"/>
              <a:t> </a:t>
            </a:r>
            <a:r>
              <a:rPr lang="tr-TR" sz="1000" dirty="0" err="1"/>
              <a:t>Nieuwenhoven</a:t>
            </a:r>
            <a:r>
              <a:rPr lang="tr-TR" sz="1000" dirty="0"/>
              <a:t> CA. </a:t>
            </a:r>
            <a:r>
              <a:rPr lang="tr-TR" sz="1000" dirty="0" err="1"/>
              <a:t>Triphalangeal</a:t>
            </a:r>
            <a:r>
              <a:rPr lang="tr-TR" sz="1000" dirty="0"/>
              <a:t> </a:t>
            </a:r>
            <a:r>
              <a:rPr lang="tr-TR" sz="1000" dirty="0" err="1"/>
              <a:t>thumb</a:t>
            </a:r>
            <a:r>
              <a:rPr lang="tr-TR" sz="1000" dirty="0"/>
              <a:t>: </a:t>
            </a:r>
            <a:r>
              <a:rPr lang="tr-TR" sz="1000" dirty="0" err="1"/>
              <a:t>clinical</a:t>
            </a:r>
            <a:r>
              <a:rPr lang="tr-TR" sz="1000" dirty="0"/>
              <a:t> </a:t>
            </a:r>
            <a:r>
              <a:rPr lang="tr-TR" sz="1000" dirty="0" err="1"/>
              <a:t>features</a:t>
            </a:r>
            <a:r>
              <a:rPr lang="tr-TR" sz="1000" dirty="0"/>
              <a:t> </a:t>
            </a:r>
            <a:r>
              <a:rPr lang="tr-TR" sz="1000" dirty="0" err="1"/>
              <a:t>and</a:t>
            </a:r>
            <a:r>
              <a:rPr lang="tr-TR" sz="1000" dirty="0"/>
              <a:t> </a:t>
            </a:r>
            <a:r>
              <a:rPr lang="tr-TR" sz="1000" dirty="0" err="1"/>
              <a:t>treatment.J</a:t>
            </a:r>
            <a:r>
              <a:rPr lang="tr-TR" sz="1000" dirty="0"/>
              <a:t> Hand Surg Eur Vol. 2019 Jan;44(1):69-79. </a:t>
            </a:r>
          </a:p>
        </p:txBody>
      </p:sp>
    </p:spTree>
    <p:extLst>
      <p:ext uri="{BB962C8B-B14F-4D97-AF65-F5344CB8AC3E}">
        <p14:creationId xmlns:p14="http://schemas.microsoft.com/office/powerpoint/2010/main" val="1993985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BE97F44-D637-A649-AD77-ED1C21EF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/>
              <a:t>KONJENİTAL AMEGAKARYOSİTER TROMBOSİTOPENİ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AFDE81-D33C-4D48-9E7B-D4DAE19BA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tr-TR" sz="2100" dirty="0" err="1"/>
              <a:t>Otozomal</a:t>
            </a:r>
            <a:r>
              <a:rPr lang="tr-TR" sz="2100" dirty="0"/>
              <a:t> resesif</a:t>
            </a:r>
          </a:p>
          <a:p>
            <a:r>
              <a:rPr lang="tr-TR" sz="2100" dirty="0"/>
              <a:t>MPL geni- </a:t>
            </a:r>
            <a:r>
              <a:rPr lang="tr-TR" sz="2100" dirty="0" err="1"/>
              <a:t>Trombopoietin</a:t>
            </a:r>
            <a:r>
              <a:rPr lang="tr-TR" sz="2100" dirty="0"/>
              <a:t> reseptör bozukluğu</a:t>
            </a:r>
          </a:p>
          <a:p>
            <a:r>
              <a:rPr lang="tr-TR" sz="2100" dirty="0" err="1"/>
              <a:t>Yenidoğan</a:t>
            </a:r>
            <a:r>
              <a:rPr lang="tr-TR" sz="2100" dirty="0"/>
              <a:t> döneminde ağır </a:t>
            </a:r>
            <a:r>
              <a:rPr lang="tr-TR" sz="2100" dirty="0" err="1"/>
              <a:t>trombositopeni</a:t>
            </a:r>
            <a:endParaRPr lang="tr-TR" sz="2100" dirty="0"/>
          </a:p>
          <a:p>
            <a:r>
              <a:rPr lang="tr-TR" sz="2100" dirty="0"/>
              <a:t>Kemik iliğinde; </a:t>
            </a:r>
            <a:r>
              <a:rPr lang="tr-TR" sz="2100" dirty="0" err="1"/>
              <a:t>Megakaryositler</a:t>
            </a:r>
            <a:r>
              <a:rPr lang="tr-TR" sz="2100" dirty="0"/>
              <a:t> yok veya çok az</a:t>
            </a:r>
          </a:p>
          <a:p>
            <a:r>
              <a:rPr lang="tr-TR" sz="2100" dirty="0"/>
              <a:t>Morfoloji bozukluklar yok</a:t>
            </a:r>
          </a:p>
          <a:p>
            <a:r>
              <a:rPr lang="tr-TR" sz="2100" dirty="0"/>
              <a:t>Erken çocukluk döneminde </a:t>
            </a:r>
            <a:r>
              <a:rPr lang="tr-TR" sz="2100" dirty="0" err="1"/>
              <a:t>pansitopeni</a:t>
            </a:r>
            <a:r>
              <a:rPr lang="tr-TR" sz="2100" dirty="0"/>
              <a:t> ve </a:t>
            </a:r>
            <a:r>
              <a:rPr lang="tr-TR" sz="2100" dirty="0" err="1"/>
              <a:t>Aplastik</a:t>
            </a:r>
            <a:r>
              <a:rPr lang="tr-TR" sz="2100" dirty="0"/>
              <a:t> Anemiye ilerler.</a:t>
            </a:r>
          </a:p>
          <a:p>
            <a:r>
              <a:rPr lang="tr-TR" sz="2100" dirty="0"/>
              <a:t>Tedavi: </a:t>
            </a:r>
            <a:r>
              <a:rPr lang="tr-TR" sz="2100" dirty="0" err="1"/>
              <a:t>Hematopoietik</a:t>
            </a:r>
            <a:r>
              <a:rPr lang="tr-TR" sz="2100" dirty="0"/>
              <a:t> Kök Hücre Transplantasyonu</a:t>
            </a:r>
          </a:p>
        </p:txBody>
      </p:sp>
    </p:spTree>
    <p:extLst>
      <p:ext uri="{BB962C8B-B14F-4D97-AF65-F5344CB8AC3E}">
        <p14:creationId xmlns:p14="http://schemas.microsoft.com/office/powerpoint/2010/main" val="855592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3B27AAB-CFDE-5147-973B-36B221F7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 fontScale="90000"/>
          </a:bodyPr>
          <a:lstStyle/>
          <a:p>
            <a:r>
              <a:rPr lang="tr-TR" sz="2200" b="1" dirty="0"/>
              <a:t>Radius yokluğu ile giden </a:t>
            </a:r>
            <a:r>
              <a:rPr lang="tr-TR" sz="2200" b="1" dirty="0" err="1"/>
              <a:t>Trombositopeni</a:t>
            </a:r>
            <a:r>
              <a:rPr lang="tr-TR" sz="2200" b="1" dirty="0"/>
              <a:t> </a:t>
            </a:r>
            <a:br>
              <a:rPr lang="tr-TR" sz="2200" b="1" dirty="0"/>
            </a:br>
            <a:r>
              <a:rPr lang="tr-TR" sz="2200" b="1" dirty="0" err="1"/>
              <a:t>Thrombocytopenia</a:t>
            </a:r>
            <a:r>
              <a:rPr lang="tr-TR" sz="2200" b="1" dirty="0"/>
              <a:t> </a:t>
            </a:r>
            <a:r>
              <a:rPr lang="tr-TR" sz="2200" b="1" dirty="0" err="1"/>
              <a:t>with</a:t>
            </a:r>
            <a:r>
              <a:rPr lang="tr-TR" sz="2200" b="1" dirty="0"/>
              <a:t> </a:t>
            </a:r>
            <a:r>
              <a:rPr lang="tr-TR" sz="2200" b="1" dirty="0" err="1"/>
              <a:t>Absent</a:t>
            </a:r>
            <a:r>
              <a:rPr lang="tr-TR" sz="2200" b="1" dirty="0"/>
              <a:t> </a:t>
            </a:r>
            <a:r>
              <a:rPr lang="tr-TR" sz="2200" b="1" dirty="0" err="1"/>
              <a:t>Radii</a:t>
            </a:r>
            <a:r>
              <a:rPr lang="tr-TR" sz="2200" b="1" dirty="0"/>
              <a:t> (TAR)</a:t>
            </a:r>
            <a:br>
              <a:rPr lang="tr-TR" sz="2200" dirty="0"/>
            </a:br>
            <a:endParaRPr lang="tr-TR" sz="2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214EBA-810C-4C4C-898D-307B42E7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r>
              <a:rPr lang="tr-TR" sz="2100" dirty="0" err="1"/>
              <a:t>Radial</a:t>
            </a:r>
            <a:r>
              <a:rPr lang="tr-TR" sz="2100" dirty="0"/>
              <a:t> </a:t>
            </a:r>
            <a:r>
              <a:rPr lang="tr-TR" sz="2100" dirty="0" err="1"/>
              <a:t>agenezi</a:t>
            </a:r>
            <a:endParaRPr lang="tr-TR" sz="2100" dirty="0"/>
          </a:p>
          <a:p>
            <a:pPr lvl="1"/>
            <a:r>
              <a:rPr lang="tr-TR" sz="2100" dirty="0"/>
              <a:t>Ön kolda kısalma ve dirsekte </a:t>
            </a:r>
            <a:r>
              <a:rPr lang="tr-TR" sz="2100" dirty="0" err="1"/>
              <a:t>fleksiyon</a:t>
            </a:r>
            <a:endParaRPr lang="tr-TR" sz="2100" dirty="0"/>
          </a:p>
          <a:p>
            <a:pPr lvl="1"/>
            <a:r>
              <a:rPr lang="tr-TR" sz="2100" dirty="0"/>
              <a:t>Alt </a:t>
            </a:r>
            <a:r>
              <a:rPr lang="tr-TR" sz="2100" dirty="0" err="1"/>
              <a:t>ekstremiteyi</a:t>
            </a:r>
            <a:r>
              <a:rPr lang="tr-TR" sz="2100" dirty="0"/>
              <a:t> de etkileyebilir</a:t>
            </a:r>
          </a:p>
          <a:p>
            <a:r>
              <a:rPr lang="tr-TR" sz="2100" dirty="0"/>
              <a:t>Baş parmak var (</a:t>
            </a:r>
            <a:r>
              <a:rPr lang="tr-TR" sz="2100" dirty="0" err="1"/>
              <a:t>Fanconi</a:t>
            </a:r>
            <a:r>
              <a:rPr lang="tr-TR" sz="2100" dirty="0"/>
              <a:t> </a:t>
            </a:r>
            <a:r>
              <a:rPr lang="tr-TR" sz="2100" dirty="0" err="1"/>
              <a:t>Aplastik</a:t>
            </a:r>
            <a:r>
              <a:rPr lang="tr-TR" sz="2100" dirty="0"/>
              <a:t> Anemisinde yok)</a:t>
            </a:r>
          </a:p>
          <a:p>
            <a:r>
              <a:rPr lang="tr-TR" sz="2100" dirty="0" err="1"/>
              <a:t>Yenidoğan</a:t>
            </a:r>
            <a:r>
              <a:rPr lang="tr-TR" sz="2100" dirty="0"/>
              <a:t> dönemde </a:t>
            </a:r>
            <a:r>
              <a:rPr lang="tr-TR" sz="2100" dirty="0" err="1"/>
              <a:t>trombositopeni</a:t>
            </a:r>
            <a:r>
              <a:rPr lang="tr-TR" sz="2100" dirty="0"/>
              <a:t> çok derin ama yıllar içinde düzelir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B0DCE32-DF6A-F54A-AAEF-22AC7644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732" y="306909"/>
            <a:ext cx="2798669" cy="2286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DEFB1F2-A88B-A445-BD96-E6FDBF83A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63" y="3098473"/>
            <a:ext cx="3031807" cy="284989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F93EDAB-55B3-5542-A3D9-D0BDF94D346C}"/>
              </a:ext>
            </a:extLst>
          </p:cNvPr>
          <p:cNvSpPr txBox="1"/>
          <p:nvPr/>
        </p:nvSpPr>
        <p:spPr>
          <a:xfrm>
            <a:off x="385763" y="6315069"/>
            <a:ext cx="892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Luchtman-Jones</a:t>
            </a:r>
            <a:r>
              <a:rPr lang="tr-TR" sz="1200" dirty="0"/>
              <a:t> L, </a:t>
            </a:r>
            <a:r>
              <a:rPr lang="tr-TR" sz="1200" dirty="0" err="1"/>
              <a:t>Schwartz</a:t>
            </a:r>
            <a:r>
              <a:rPr lang="tr-TR" sz="1200" dirty="0"/>
              <a:t> AL, Wilson DB: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blood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hematopoietic</a:t>
            </a:r>
            <a:r>
              <a:rPr lang="tr-TR" sz="1200" dirty="0"/>
              <a:t> </a:t>
            </a:r>
            <a:r>
              <a:rPr lang="tr-TR" sz="1200" dirty="0" err="1"/>
              <a:t>system</a:t>
            </a:r>
            <a:r>
              <a:rPr lang="tr-TR" sz="1200" dirty="0"/>
              <a:t>: </a:t>
            </a:r>
            <a:r>
              <a:rPr lang="tr-TR" sz="1200" dirty="0" err="1"/>
              <a:t>diseases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fetus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infant</a:t>
            </a:r>
            <a:r>
              <a:rPr lang="tr-TR" sz="1200" dirty="0"/>
              <a:t>. </a:t>
            </a:r>
            <a:r>
              <a:rPr lang="tr-TR" sz="1200" dirty="0" err="1"/>
              <a:t>In</a:t>
            </a:r>
            <a:r>
              <a:rPr lang="tr-TR" sz="1200" dirty="0"/>
              <a:t> </a:t>
            </a:r>
            <a:r>
              <a:rPr lang="tr-TR" sz="1200" dirty="0" err="1"/>
              <a:t>Fanaroff</a:t>
            </a:r>
            <a:r>
              <a:rPr lang="tr-TR" sz="1200" dirty="0"/>
              <a:t> AA, Martin RJ, </a:t>
            </a:r>
            <a:r>
              <a:rPr lang="tr-TR" sz="1200" dirty="0" err="1"/>
              <a:t>editors</a:t>
            </a:r>
            <a:r>
              <a:rPr lang="tr-TR" sz="1200" dirty="0"/>
              <a:t>: </a:t>
            </a:r>
            <a:r>
              <a:rPr lang="tr-TR" sz="1200" dirty="0" err="1"/>
              <a:t>Neonatal-perinatal</a:t>
            </a:r>
            <a:r>
              <a:rPr lang="tr-TR" sz="1200" dirty="0"/>
              <a:t> </a:t>
            </a:r>
            <a:r>
              <a:rPr lang="tr-TR" sz="1200" dirty="0" err="1"/>
              <a:t>medicine</a:t>
            </a:r>
            <a:r>
              <a:rPr lang="tr-TR" sz="1200" dirty="0"/>
              <a:t>, 7th ed. </a:t>
            </a:r>
            <a:r>
              <a:rPr lang="tr-TR" sz="1200" dirty="0" err="1"/>
              <a:t>Philadelphia</a:t>
            </a:r>
            <a:r>
              <a:rPr lang="tr-TR" sz="1200" dirty="0"/>
              <a:t>, 2000, </a:t>
            </a:r>
            <a:r>
              <a:rPr lang="tr-TR" sz="1200" dirty="0" err="1"/>
              <a:t>Mosby-YearBook</a:t>
            </a:r>
            <a:r>
              <a:rPr lang="tr-TR" sz="1200" dirty="0"/>
              <a:t>, p. 1235, </a:t>
            </a:r>
            <a:r>
              <a:rPr lang="tr-TR" sz="1200" dirty="0" err="1"/>
              <a:t>Figure</a:t>
            </a:r>
            <a:r>
              <a:rPr lang="tr-TR" sz="1200" dirty="0"/>
              <a:t> 44-16.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8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6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FBE149-72B6-4F4D-B9C0-00CF5C17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591"/>
            <a:ext cx="7886700" cy="1325563"/>
          </a:xfrm>
        </p:spPr>
        <p:txBody>
          <a:bodyPr/>
          <a:lstStyle/>
          <a:p>
            <a:r>
              <a:rPr lang="tr-TR" dirty="0" err="1"/>
              <a:t>Trombositopeni</a:t>
            </a:r>
            <a:r>
              <a:rPr lang="tr-TR" dirty="0"/>
              <a:t> nedenleri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D262B2-7A9E-3243-8AF3-4D700A47E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051" y="1291464"/>
            <a:ext cx="4171950" cy="56427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200" b="1" dirty="0"/>
              <a:t>A) Artmış yıkım</a:t>
            </a:r>
          </a:p>
          <a:p>
            <a:pPr lvl="1"/>
            <a:r>
              <a:rPr lang="tr-TR" sz="1200" b="1" dirty="0" err="1"/>
              <a:t>İmmün</a:t>
            </a:r>
            <a:r>
              <a:rPr lang="tr-TR" sz="1200" b="1" dirty="0"/>
              <a:t> </a:t>
            </a:r>
            <a:r>
              <a:rPr lang="tr-TR" sz="1200" b="1" dirty="0" err="1"/>
              <a:t>Trombositopeni</a:t>
            </a:r>
            <a:r>
              <a:rPr lang="tr-TR" sz="1200" dirty="0"/>
              <a:t>	</a:t>
            </a:r>
          </a:p>
          <a:p>
            <a:pPr lvl="2"/>
            <a:r>
              <a:rPr lang="tr-TR" sz="1200" dirty="0" err="1"/>
              <a:t>Primer</a:t>
            </a:r>
            <a:r>
              <a:rPr lang="tr-TR" sz="1200" dirty="0"/>
              <a:t> </a:t>
            </a:r>
            <a:r>
              <a:rPr lang="tr-TR" sz="1200" dirty="0" err="1"/>
              <a:t>immün</a:t>
            </a:r>
            <a:r>
              <a:rPr lang="tr-TR" sz="1200" dirty="0"/>
              <a:t> </a:t>
            </a:r>
            <a:r>
              <a:rPr lang="tr-TR" sz="1200" dirty="0" err="1"/>
              <a:t>trombositopen</a:t>
            </a:r>
            <a:r>
              <a:rPr lang="tr-TR" sz="1200" dirty="0"/>
              <a:t>, (İTP)</a:t>
            </a:r>
          </a:p>
          <a:p>
            <a:pPr lvl="2"/>
            <a:r>
              <a:rPr lang="tr-TR" sz="1200" dirty="0"/>
              <a:t>İkincil </a:t>
            </a:r>
            <a:r>
              <a:rPr lang="tr-TR" sz="1200" dirty="0" err="1"/>
              <a:t>immün</a:t>
            </a:r>
            <a:r>
              <a:rPr lang="tr-TR" sz="1200" dirty="0"/>
              <a:t> </a:t>
            </a:r>
            <a:r>
              <a:rPr lang="tr-TR" sz="1200" dirty="0" err="1"/>
              <a:t>trombosiitopeni</a:t>
            </a:r>
            <a:endParaRPr lang="tr-TR" sz="1200" dirty="0"/>
          </a:p>
          <a:p>
            <a:pPr lvl="3"/>
            <a:r>
              <a:rPr lang="tr-TR" sz="1200" dirty="0"/>
              <a:t>SLE, HIV, </a:t>
            </a:r>
            <a:r>
              <a:rPr lang="tr-TR" sz="1200" dirty="0" err="1"/>
              <a:t>İmmün</a:t>
            </a:r>
            <a:r>
              <a:rPr lang="tr-TR" sz="1200" dirty="0"/>
              <a:t> yetmezlik</a:t>
            </a:r>
          </a:p>
          <a:p>
            <a:pPr lvl="3"/>
            <a:r>
              <a:rPr lang="tr-TR" sz="1200" dirty="0"/>
              <a:t>Enfeksiyonlara ikincil</a:t>
            </a:r>
          </a:p>
          <a:p>
            <a:pPr lvl="3"/>
            <a:r>
              <a:rPr lang="tr-TR" sz="1200" dirty="0"/>
              <a:t>ilaçlar</a:t>
            </a:r>
          </a:p>
          <a:p>
            <a:pPr lvl="1"/>
            <a:r>
              <a:rPr lang="tr-TR" sz="1200" b="1" dirty="0" err="1"/>
              <a:t>İmmün</a:t>
            </a:r>
            <a:r>
              <a:rPr lang="tr-TR" sz="1200" b="1" dirty="0"/>
              <a:t> olmayan nedenlere ikincil</a:t>
            </a:r>
          </a:p>
          <a:p>
            <a:pPr lvl="2"/>
            <a:r>
              <a:rPr lang="tr-TR" sz="1200" dirty="0"/>
              <a:t>Tüketime bağlı</a:t>
            </a:r>
          </a:p>
          <a:p>
            <a:pPr lvl="3"/>
            <a:r>
              <a:rPr lang="tr-TR" sz="1200" dirty="0" err="1"/>
              <a:t>Mikroanjiopatik</a:t>
            </a:r>
            <a:r>
              <a:rPr lang="tr-TR" sz="1200" dirty="0"/>
              <a:t> </a:t>
            </a:r>
            <a:r>
              <a:rPr lang="tr-TR" sz="1200" dirty="0" err="1"/>
              <a:t>hemolitik</a:t>
            </a:r>
            <a:r>
              <a:rPr lang="tr-TR" sz="1200" dirty="0"/>
              <a:t> anemiler</a:t>
            </a:r>
          </a:p>
          <a:p>
            <a:pPr lvl="3"/>
            <a:r>
              <a:rPr lang="tr-TR" sz="1200" dirty="0" err="1"/>
              <a:t>Kasabach</a:t>
            </a:r>
            <a:r>
              <a:rPr lang="tr-TR" sz="1200" dirty="0"/>
              <a:t> </a:t>
            </a:r>
            <a:r>
              <a:rPr lang="tr-TR" sz="1200" dirty="0" err="1"/>
              <a:t>Meritt</a:t>
            </a:r>
            <a:r>
              <a:rPr lang="tr-TR" sz="1200" dirty="0"/>
              <a:t> </a:t>
            </a:r>
            <a:r>
              <a:rPr lang="tr-TR" sz="1200" dirty="0" err="1"/>
              <a:t>sendr</a:t>
            </a:r>
            <a:r>
              <a:rPr lang="tr-TR" sz="1200" dirty="0"/>
              <a:t> (dev </a:t>
            </a:r>
            <a:r>
              <a:rPr lang="tr-TR" sz="1200" dirty="0" err="1"/>
              <a:t>hemanjiom</a:t>
            </a:r>
            <a:r>
              <a:rPr lang="tr-TR" sz="1200" dirty="0"/>
              <a:t>) </a:t>
            </a:r>
          </a:p>
          <a:p>
            <a:pPr lvl="3"/>
            <a:r>
              <a:rPr lang="tr-TR" sz="1200" dirty="0" err="1"/>
              <a:t>Disemine</a:t>
            </a:r>
            <a:r>
              <a:rPr lang="tr-TR" sz="1200" dirty="0"/>
              <a:t> </a:t>
            </a:r>
            <a:r>
              <a:rPr lang="tr-TR" sz="1200" dirty="0" err="1"/>
              <a:t>intravasküler</a:t>
            </a:r>
            <a:r>
              <a:rPr lang="tr-TR" sz="1200" dirty="0"/>
              <a:t> </a:t>
            </a:r>
            <a:r>
              <a:rPr lang="tr-TR" sz="1200" dirty="0" err="1"/>
              <a:t>koagülasyon</a:t>
            </a:r>
            <a:endParaRPr lang="tr-TR" sz="1200" dirty="0"/>
          </a:p>
          <a:p>
            <a:pPr lvl="2"/>
            <a:r>
              <a:rPr lang="tr-TR" sz="1200" dirty="0"/>
              <a:t>Yıkıma bağlı</a:t>
            </a:r>
          </a:p>
          <a:p>
            <a:pPr lvl="3"/>
            <a:r>
              <a:rPr lang="tr-TR" sz="1200" dirty="0" err="1"/>
              <a:t>Hipersplenizm</a:t>
            </a:r>
            <a:endParaRPr lang="tr-TR" sz="1200" dirty="0"/>
          </a:p>
          <a:p>
            <a:pPr lvl="3"/>
            <a:r>
              <a:rPr lang="tr-TR" sz="1200" dirty="0" err="1"/>
              <a:t>İntravasküler</a:t>
            </a:r>
            <a:r>
              <a:rPr lang="tr-TR" sz="1200" dirty="0"/>
              <a:t> yabancı maddeler, </a:t>
            </a:r>
          </a:p>
          <a:p>
            <a:pPr lvl="4"/>
            <a:r>
              <a:rPr lang="tr-TR" sz="1200" dirty="0"/>
              <a:t>Kalp kapakları, </a:t>
            </a:r>
          </a:p>
          <a:p>
            <a:pPr lvl="4"/>
            <a:r>
              <a:rPr lang="tr-TR" sz="1200" dirty="0" err="1"/>
              <a:t>Ekstrakorporeal</a:t>
            </a:r>
            <a:r>
              <a:rPr lang="tr-TR" sz="1200" dirty="0"/>
              <a:t> </a:t>
            </a:r>
            <a:r>
              <a:rPr lang="tr-TR" sz="1200" dirty="0" err="1"/>
              <a:t>Membran</a:t>
            </a:r>
            <a:r>
              <a:rPr lang="tr-TR" sz="1200" dirty="0"/>
              <a:t> </a:t>
            </a:r>
            <a:r>
              <a:rPr lang="tr-TR" sz="1200" dirty="0" err="1"/>
              <a:t>oksijenasyonu</a:t>
            </a:r>
            <a:r>
              <a:rPr lang="tr-TR" sz="1200" dirty="0"/>
              <a:t>,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B949561-003E-E04E-AFCC-BEA245EA2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291465"/>
            <a:ext cx="4572000" cy="420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200" b="1" dirty="0"/>
              <a:t>B) Azalmış yapım</a:t>
            </a:r>
          </a:p>
          <a:p>
            <a:pPr lvl="1"/>
            <a:r>
              <a:rPr lang="tr-TR" sz="1200" dirty="0"/>
              <a:t>Enfeksiyonlar</a:t>
            </a:r>
          </a:p>
          <a:p>
            <a:pPr lvl="2"/>
            <a:r>
              <a:rPr lang="tr-TR" sz="1100" dirty="0"/>
              <a:t>EBV, CMV, </a:t>
            </a:r>
            <a:r>
              <a:rPr lang="tr-TR" sz="1100" dirty="0" err="1"/>
              <a:t>Parvov,rüs</a:t>
            </a:r>
            <a:r>
              <a:rPr lang="tr-TR" sz="1100" dirty="0"/>
              <a:t>, </a:t>
            </a:r>
            <a:r>
              <a:rPr lang="tr-TR" sz="1100" dirty="0" err="1"/>
              <a:t>Var,cella</a:t>
            </a:r>
            <a:r>
              <a:rPr lang="tr-TR" sz="1100" dirty="0"/>
              <a:t>, </a:t>
            </a:r>
            <a:r>
              <a:rPr lang="tr-TR" sz="1100" dirty="0" err="1"/>
              <a:t>ricketsia</a:t>
            </a:r>
            <a:r>
              <a:rPr lang="tr-TR" sz="1100" dirty="0"/>
              <a:t>,</a:t>
            </a:r>
          </a:p>
          <a:p>
            <a:pPr lvl="1"/>
            <a:r>
              <a:rPr lang="tr-TR" sz="1200" dirty="0" err="1"/>
              <a:t>Nütrisyonel</a:t>
            </a:r>
            <a:endParaRPr lang="tr-TR" sz="1200" dirty="0"/>
          </a:p>
          <a:p>
            <a:pPr lvl="2"/>
            <a:r>
              <a:rPr lang="tr-TR" sz="1200" dirty="0"/>
              <a:t>B12, ileri Demir eksikliği</a:t>
            </a:r>
          </a:p>
          <a:p>
            <a:pPr lvl="1"/>
            <a:r>
              <a:rPr lang="tr-TR" sz="1200" dirty="0" err="1"/>
              <a:t>Edinsel</a:t>
            </a:r>
            <a:r>
              <a:rPr lang="tr-TR" sz="1200" dirty="0"/>
              <a:t> kemik iliği yetmezlikleri</a:t>
            </a:r>
          </a:p>
          <a:p>
            <a:pPr lvl="2"/>
            <a:r>
              <a:rPr lang="tr-TR" sz="1200" dirty="0"/>
              <a:t>Aplastik anemi</a:t>
            </a:r>
          </a:p>
          <a:p>
            <a:pPr lvl="2"/>
            <a:r>
              <a:rPr lang="tr-TR" sz="1200" dirty="0" err="1"/>
              <a:t>Miyelodisplastik</a:t>
            </a:r>
            <a:r>
              <a:rPr lang="tr-TR" sz="1200" dirty="0"/>
              <a:t> </a:t>
            </a:r>
            <a:r>
              <a:rPr lang="tr-TR" sz="1200" dirty="0" err="1"/>
              <a:t>sendom</a:t>
            </a:r>
            <a:endParaRPr lang="tr-TR" sz="1200" dirty="0"/>
          </a:p>
          <a:p>
            <a:pPr lvl="2"/>
            <a:r>
              <a:rPr lang="tr-TR" sz="1200" dirty="0"/>
              <a:t>ilaçlar (kemoterapi)</a:t>
            </a:r>
          </a:p>
          <a:p>
            <a:pPr lvl="1"/>
            <a:r>
              <a:rPr lang="tr-TR" sz="1200" dirty="0" err="1"/>
              <a:t>Konjenital</a:t>
            </a:r>
            <a:r>
              <a:rPr lang="tr-TR" sz="1200" dirty="0"/>
              <a:t> kemik iliği yetmezlikleri</a:t>
            </a:r>
          </a:p>
          <a:p>
            <a:pPr lvl="2"/>
            <a:r>
              <a:rPr lang="tr-TR" sz="1200" dirty="0" err="1"/>
              <a:t>Fanconi</a:t>
            </a:r>
            <a:r>
              <a:rPr lang="tr-TR" sz="1200" dirty="0"/>
              <a:t> </a:t>
            </a:r>
            <a:r>
              <a:rPr lang="tr-TR" sz="1200" dirty="0" err="1"/>
              <a:t>Aplastik</a:t>
            </a:r>
            <a:r>
              <a:rPr lang="tr-TR" sz="1200" dirty="0"/>
              <a:t> Anemisi</a:t>
            </a:r>
          </a:p>
          <a:p>
            <a:pPr lvl="2"/>
            <a:r>
              <a:rPr lang="tr-TR" sz="1200" dirty="0" err="1"/>
              <a:t>Diskeratozis</a:t>
            </a:r>
            <a:r>
              <a:rPr lang="tr-TR" sz="1200" dirty="0"/>
              <a:t> </a:t>
            </a:r>
            <a:r>
              <a:rPr lang="tr-TR" sz="1200" dirty="0" err="1"/>
              <a:t>Konjenita</a:t>
            </a:r>
            <a:endParaRPr lang="tr-TR" sz="1200" dirty="0"/>
          </a:p>
          <a:p>
            <a:pPr lvl="2"/>
            <a:r>
              <a:rPr lang="tr-TR" sz="1200" dirty="0" err="1"/>
              <a:t>Shwacchman-Diamond</a:t>
            </a:r>
            <a:r>
              <a:rPr lang="tr-TR" sz="1200" dirty="0"/>
              <a:t> Sendromu</a:t>
            </a:r>
          </a:p>
          <a:p>
            <a:pPr marL="1371600" lvl="3" indent="0">
              <a:buNone/>
            </a:pPr>
            <a:r>
              <a:rPr lang="tr-TR" sz="1000" i="1" dirty="0"/>
              <a:t>sadece </a:t>
            </a:r>
            <a:r>
              <a:rPr lang="tr-TR" sz="1000" i="1" dirty="0" err="1"/>
              <a:t>trombositer</a:t>
            </a:r>
            <a:r>
              <a:rPr lang="tr-TR" sz="1000" i="1" dirty="0"/>
              <a:t> seriyi tutan</a:t>
            </a:r>
          </a:p>
          <a:p>
            <a:pPr lvl="3"/>
            <a:r>
              <a:rPr lang="tr-TR" sz="1200" dirty="0" err="1"/>
              <a:t>Trombositopeni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 </a:t>
            </a:r>
            <a:r>
              <a:rPr lang="tr-TR" sz="1200" dirty="0" err="1"/>
              <a:t>Absent</a:t>
            </a:r>
            <a:r>
              <a:rPr lang="tr-TR" sz="1200" dirty="0"/>
              <a:t> </a:t>
            </a:r>
            <a:r>
              <a:rPr lang="tr-TR" sz="1200" dirty="0" err="1"/>
              <a:t>Radii</a:t>
            </a:r>
            <a:endParaRPr lang="tr-TR" sz="1200" dirty="0"/>
          </a:p>
          <a:p>
            <a:pPr lvl="3"/>
            <a:r>
              <a:rPr lang="tr-TR" sz="1200" dirty="0" err="1"/>
              <a:t>Konjenital</a:t>
            </a:r>
            <a:r>
              <a:rPr lang="tr-TR" sz="1200" dirty="0"/>
              <a:t> </a:t>
            </a:r>
            <a:r>
              <a:rPr lang="tr-TR" sz="1200" dirty="0" err="1"/>
              <a:t>amegakaryositik</a:t>
            </a:r>
            <a:r>
              <a:rPr lang="tr-TR" sz="1200" dirty="0"/>
              <a:t> </a:t>
            </a:r>
            <a:r>
              <a:rPr lang="tr-TR" sz="1200" dirty="0" err="1"/>
              <a:t>Thrombocytopenia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 </a:t>
            </a:r>
            <a:r>
              <a:rPr lang="tr-TR" sz="1200" dirty="0" err="1"/>
              <a:t>Absent</a:t>
            </a:r>
            <a:r>
              <a:rPr lang="tr-TR" sz="1200" dirty="0"/>
              <a:t> </a:t>
            </a:r>
            <a:r>
              <a:rPr lang="tr-TR" sz="1200" dirty="0" err="1"/>
              <a:t>Radii</a:t>
            </a:r>
            <a:endParaRPr lang="tr-TR" sz="1200" dirty="0"/>
          </a:p>
          <a:p>
            <a:pPr lvl="1"/>
            <a:r>
              <a:rPr lang="tr-TR" sz="1200" dirty="0"/>
              <a:t>Kalıtımsal  </a:t>
            </a:r>
            <a:r>
              <a:rPr lang="tr-TR" sz="1200" dirty="0" err="1"/>
              <a:t>trombositopeniler</a:t>
            </a:r>
            <a:endParaRPr lang="tr-TR" sz="1200" dirty="0"/>
          </a:p>
          <a:p>
            <a:pPr lvl="2"/>
            <a:r>
              <a:rPr lang="tr-TR" sz="1100" dirty="0"/>
              <a:t>Bernard-</a:t>
            </a:r>
            <a:r>
              <a:rPr lang="tr-TR" sz="1100" dirty="0" err="1"/>
              <a:t>Soluier</a:t>
            </a:r>
            <a:r>
              <a:rPr lang="tr-TR" sz="1100" dirty="0"/>
              <a:t> </a:t>
            </a:r>
          </a:p>
          <a:p>
            <a:pPr lvl="2"/>
            <a:r>
              <a:rPr lang="tr-TR" sz="1100" dirty="0"/>
              <a:t>Mey </a:t>
            </a:r>
            <a:r>
              <a:rPr lang="tr-TR" sz="1100" dirty="0" err="1"/>
              <a:t>Hegglin</a:t>
            </a:r>
            <a:endParaRPr lang="tr-TR" sz="1100" dirty="0"/>
          </a:p>
          <a:p>
            <a:pPr lvl="2"/>
            <a:r>
              <a:rPr lang="tr-TR" sz="1100" dirty="0" err="1"/>
              <a:t>Wiskott</a:t>
            </a:r>
            <a:r>
              <a:rPr lang="tr-TR" sz="1100" dirty="0"/>
              <a:t> </a:t>
            </a:r>
            <a:r>
              <a:rPr lang="tr-TR" sz="1100" dirty="0" err="1"/>
              <a:t>Aldrich</a:t>
            </a:r>
            <a:endParaRPr lang="tr-TR" sz="1100" dirty="0"/>
          </a:p>
          <a:p>
            <a:pPr lvl="1"/>
            <a:r>
              <a:rPr lang="tr-TR" sz="1200" dirty="0"/>
              <a:t>Kemik iliği </a:t>
            </a:r>
            <a:r>
              <a:rPr lang="tr-TR" sz="1200" dirty="0" err="1"/>
              <a:t>infiltrasyonu</a:t>
            </a:r>
            <a:endParaRPr lang="tr-TR" sz="1200" dirty="0"/>
          </a:p>
          <a:p>
            <a:pPr lvl="2"/>
            <a:r>
              <a:rPr lang="tr-TR" sz="1100" dirty="0"/>
              <a:t>Lösemi, </a:t>
            </a:r>
            <a:r>
              <a:rPr lang="tr-TR" sz="1100" dirty="0" err="1"/>
              <a:t>lenfoma</a:t>
            </a:r>
            <a:endParaRPr lang="tr-TR" sz="1100" dirty="0"/>
          </a:p>
          <a:p>
            <a:pPr lvl="2"/>
            <a:r>
              <a:rPr lang="tr-TR" sz="1100" dirty="0"/>
              <a:t>Metastazlar (</a:t>
            </a:r>
            <a:r>
              <a:rPr lang="tr-TR" sz="1100" dirty="0" err="1"/>
              <a:t>nöroblastom</a:t>
            </a:r>
            <a:r>
              <a:rPr lang="tr-TR" sz="1100" dirty="0"/>
              <a:t> vb.)</a:t>
            </a:r>
          </a:p>
          <a:p>
            <a:pPr lvl="2"/>
            <a:r>
              <a:rPr lang="tr-TR" sz="1100" dirty="0" err="1"/>
              <a:t>Benign</a:t>
            </a:r>
            <a:r>
              <a:rPr lang="tr-TR" sz="1100" dirty="0"/>
              <a:t> (</a:t>
            </a:r>
            <a:r>
              <a:rPr lang="tr-TR" sz="1100" dirty="0" err="1"/>
              <a:t>osteopetrozis</a:t>
            </a:r>
            <a:r>
              <a:rPr lang="tr-TR" sz="1100" dirty="0"/>
              <a:t>, depo </a:t>
            </a:r>
            <a:r>
              <a:rPr lang="tr-TR" sz="1100" dirty="0" err="1"/>
              <a:t>hastalıkları,gaucher</a:t>
            </a:r>
            <a:r>
              <a:rPr lang="tr-TR" sz="1100" dirty="0"/>
              <a:t> </a:t>
            </a:r>
            <a:r>
              <a:rPr lang="tr-TR" sz="1100" dirty="0" err="1"/>
              <a:t>hast</a:t>
            </a:r>
            <a:r>
              <a:rPr lang="tr-TR" sz="1100" dirty="0"/>
              <a:t>,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FEE1B4C-9504-1442-83F6-AABA8809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60" y="1588"/>
            <a:ext cx="2064740" cy="1829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A1948B0-8B6D-F94F-8F08-463AEFE0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Anemi</a:t>
            </a:r>
            <a:endParaRPr lang="en-US" sz="4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oup 111">
            <a:extLst>
              <a:ext uri="{FF2B5EF4-FFF2-40B4-BE49-F238E27FC236}">
                <a16:creationId xmlns:a16="http://schemas.microsoft.com/office/drawing/2014/main" id="{693CB9B0-519A-7647-A511-1A35D3064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379212"/>
              </p:ext>
            </p:extLst>
          </p:nvPr>
        </p:nvGraphicFramePr>
        <p:xfrm>
          <a:off x="3865366" y="412271"/>
          <a:ext cx="4915162" cy="5936033"/>
        </p:xfrm>
        <a:graphic>
          <a:graphicData uri="http://schemas.openxmlformats.org/drawingml/2006/table">
            <a:tbl>
              <a:tblPr/>
              <a:tblGrid>
                <a:gridCol w="763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556">
                  <a:extLst>
                    <a:ext uri="{9D8B030D-6E8A-4147-A177-3AD203B41FA5}">
                      <a16:colId xmlns:a16="http://schemas.microsoft.com/office/drawing/2014/main" val="2516723663"/>
                    </a:ext>
                  </a:extLst>
                </a:gridCol>
                <a:gridCol w="1071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2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8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763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HEMOGLOBİN (g/dl)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HEMATOKRİT (%)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63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Ortalama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 SD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Ortalama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 SD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 gün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hafta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hafta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ay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3-6 ay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0.5-2 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2-4 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4-10 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7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10-14 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588">
                <a:tc rowSpan="2">
                  <a:txBody>
                    <a:bodyPr/>
                    <a:lstStyle/>
                    <a:p>
                      <a:pPr marL="0" marR="0" lvl="0" indent="0" algn="ctr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14-18y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876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8763">
                <a:tc rowSpan="2">
                  <a:txBody>
                    <a:bodyPr/>
                    <a:lstStyle/>
                    <a:p>
                      <a:pPr marL="0" marR="0" lvl="0" indent="0" algn="ctr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Erişkin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12.0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876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83386" marR="83386" marT="41698" marB="41698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15.5</a:t>
                      </a:r>
                    </a:p>
                  </a:txBody>
                  <a:tcPr marL="83386" marR="83386" marT="41698" marB="41698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83386" marR="83386" marT="41698" marB="41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525545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C1E4A0F7-A5F8-45E0-9EC2-C0AB553644C6}"/>
              </a:ext>
            </a:extLst>
          </p:cNvPr>
          <p:cNvSpPr txBox="1"/>
          <p:nvPr/>
        </p:nvSpPr>
        <p:spPr>
          <a:xfrm>
            <a:off x="3865366" y="6400798"/>
            <a:ext cx="52277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Lanzkowsky</a:t>
            </a:r>
            <a:r>
              <a:rPr lang="en-US" sz="900" dirty="0"/>
              <a:t>, Philip, Jeffrey M Lipton, and Jonathan D Fish. </a:t>
            </a:r>
            <a:endParaRPr lang="tr-TR" sz="900" dirty="0"/>
          </a:p>
          <a:p>
            <a:r>
              <a:rPr lang="tr-TR" sz="900" i="1" dirty="0"/>
              <a:t>Appendix-1, </a:t>
            </a:r>
            <a:r>
              <a:rPr lang="tr-TR" sz="900" i="1" dirty="0" err="1"/>
              <a:t>Hematological</a:t>
            </a:r>
            <a:r>
              <a:rPr lang="tr-TR" sz="900" i="1" dirty="0"/>
              <a:t> Reference </a:t>
            </a:r>
            <a:r>
              <a:rPr lang="tr-TR" sz="900" i="1" dirty="0" err="1"/>
              <a:t>Values</a:t>
            </a:r>
            <a:r>
              <a:rPr lang="tr-TR" sz="900" i="1" dirty="0"/>
              <a:t>. </a:t>
            </a:r>
            <a:r>
              <a:rPr lang="en-US" sz="900" i="1" dirty="0" err="1"/>
              <a:t>Lanzkowsky's</a:t>
            </a:r>
            <a:r>
              <a:rPr lang="en-US" sz="900" i="1" dirty="0"/>
              <a:t> Manual of Pediatric Hematology and Oncology</a:t>
            </a:r>
            <a:r>
              <a:rPr lang="en-US" sz="900" dirty="0"/>
              <a:t>: </a:t>
            </a:r>
            <a:endParaRPr lang="tr-TR" sz="900" dirty="0"/>
          </a:p>
          <a:p>
            <a:r>
              <a:rPr lang="en-US" sz="900" dirty="0"/>
              <a:t>Academic Press, 2016.</a:t>
            </a:r>
            <a:r>
              <a:rPr lang="tr-TR" sz="900" dirty="0"/>
              <a:t> </a:t>
            </a:r>
            <a:r>
              <a:rPr lang="tr-TR" sz="900" dirty="0" err="1"/>
              <a:t>page</a:t>
            </a:r>
            <a:r>
              <a:rPr lang="tr-TR" sz="900" dirty="0"/>
              <a:t>: 716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98104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FD15437-7DA5-354C-85B0-EB1EC2CD2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tr-TR" sz="4100" dirty="0" err="1"/>
              <a:t>İmmün</a:t>
            </a:r>
            <a:r>
              <a:rPr lang="tr-TR" sz="4100" dirty="0"/>
              <a:t> </a:t>
            </a:r>
            <a:r>
              <a:rPr lang="tr-TR" sz="4100" dirty="0" err="1"/>
              <a:t>Trombositopenik</a:t>
            </a:r>
            <a:r>
              <a:rPr lang="tr-TR" sz="4100" dirty="0"/>
              <a:t> </a:t>
            </a:r>
            <a:r>
              <a:rPr lang="tr-TR" sz="4100" dirty="0" err="1"/>
              <a:t>Purpura</a:t>
            </a:r>
            <a:r>
              <a:rPr lang="tr-TR" sz="4100" dirty="0"/>
              <a:t>(İTP) </a:t>
            </a:r>
            <a:r>
              <a:rPr lang="tr-TR" sz="4100" dirty="0" err="1"/>
              <a:t>Primer</a:t>
            </a:r>
            <a:r>
              <a:rPr lang="tr-TR" sz="4100" dirty="0"/>
              <a:t> </a:t>
            </a:r>
            <a:r>
              <a:rPr lang="tr-TR" sz="4100" dirty="0" err="1"/>
              <a:t>İmmün</a:t>
            </a:r>
            <a:r>
              <a:rPr lang="tr-TR" sz="4100" dirty="0"/>
              <a:t> </a:t>
            </a:r>
            <a:r>
              <a:rPr lang="tr-TR" sz="4100" dirty="0" err="1"/>
              <a:t>Trombositopeni</a:t>
            </a:r>
            <a:endParaRPr lang="tr-TR" sz="41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615489-FD11-5743-B03E-04FB3CD2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tr-TR" sz="1900"/>
              <a:t>İmmün nedenli olarak</a:t>
            </a:r>
          </a:p>
          <a:p>
            <a:pPr lvl="1"/>
            <a:r>
              <a:rPr lang="tr-TR" sz="1900"/>
              <a:t>Trombosit yıkımında artış</a:t>
            </a:r>
          </a:p>
          <a:p>
            <a:pPr lvl="2"/>
            <a:r>
              <a:rPr lang="tr-TR" sz="1900"/>
              <a:t>Antitrombosit antikorları (GPIIb-GPIIIa, GPIb-GPIX, and GPIa-Iıa) ile kaplı trombositlerin retiküloendotelial sistemde: özelllikle dalakta, artmış yıkımı </a:t>
            </a:r>
          </a:p>
          <a:p>
            <a:pPr lvl="2"/>
            <a:r>
              <a:rPr lang="tr-TR" sz="1900"/>
              <a:t>Hücresel bağışıklık da önemli (T hücreleri..)</a:t>
            </a:r>
          </a:p>
          <a:p>
            <a:pPr lvl="1"/>
            <a:r>
              <a:rPr lang="tr-TR" sz="1900"/>
              <a:t>Azalmış üretim</a:t>
            </a:r>
          </a:p>
          <a:p>
            <a:r>
              <a:rPr lang="tr-TR" sz="1900"/>
              <a:t>Neden belli değil</a:t>
            </a:r>
          </a:p>
          <a:p>
            <a:r>
              <a:rPr lang="tr-TR" sz="1900"/>
              <a:t>Mevsimsel sıklaşma (viral hastalaıklarla birlikte)</a:t>
            </a:r>
          </a:p>
          <a:p>
            <a:r>
              <a:rPr lang="tr-TR" sz="1900"/>
              <a:t>Çocukluk çağında en sık trombositopeni nedeni</a:t>
            </a:r>
          </a:p>
          <a:p>
            <a:pPr lvl="1"/>
            <a:r>
              <a:rPr lang="tr-TR" sz="1900"/>
              <a:t>Zirve: 2-5yaş arası</a:t>
            </a:r>
          </a:p>
          <a:p>
            <a:endParaRPr lang="tr-TR" sz="1900"/>
          </a:p>
        </p:txBody>
      </p:sp>
    </p:spTree>
    <p:extLst>
      <p:ext uri="{BB962C8B-B14F-4D97-AF65-F5344CB8AC3E}">
        <p14:creationId xmlns:p14="http://schemas.microsoft.com/office/powerpoint/2010/main" val="3818689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4548E37-6AA9-4E4A-8E2E-CE94B3594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dirty="0" err="1"/>
              <a:t>İmmün</a:t>
            </a:r>
            <a:r>
              <a:rPr lang="tr-TR" sz="4400" dirty="0"/>
              <a:t> </a:t>
            </a:r>
            <a:r>
              <a:rPr lang="tr-TR" sz="4400" dirty="0" err="1"/>
              <a:t>Trombositopenik</a:t>
            </a:r>
            <a:r>
              <a:rPr lang="tr-TR" sz="4400" dirty="0"/>
              <a:t> </a:t>
            </a:r>
            <a:r>
              <a:rPr lang="tr-TR" sz="4400" dirty="0" err="1"/>
              <a:t>Purpura</a:t>
            </a:r>
            <a:r>
              <a:rPr lang="tr-TR" sz="4400" dirty="0"/>
              <a:t>- Doğal Seyir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794358-18C5-6D4A-B1BD-DA6F9D19A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tr-TR" sz="1600"/>
              <a:t>Genel durumu iyi, ek şikayeti olmayan hasta</a:t>
            </a:r>
          </a:p>
          <a:p>
            <a:pPr lvl="1"/>
            <a:r>
              <a:rPr lang="tr-TR" sz="1600"/>
              <a:t>Halsizlik, kemik ağrısı, ateş..yok</a:t>
            </a:r>
          </a:p>
          <a:p>
            <a:pPr lvl="1"/>
            <a:r>
              <a:rPr lang="tr-TR" sz="1600"/>
              <a:t>Viral enfeksiyondan, aşıdan 1-3 hafta sonra</a:t>
            </a:r>
          </a:p>
          <a:p>
            <a:r>
              <a:rPr lang="tr-TR" sz="1600"/>
              <a:t>İzole trombositopeni</a:t>
            </a:r>
          </a:p>
          <a:p>
            <a:pPr lvl="1"/>
            <a:r>
              <a:rPr lang="tr-TR" sz="1600"/>
              <a:t>Genelde ağır (tromb:&lt;20.000/mm</a:t>
            </a:r>
            <a:r>
              <a:rPr lang="tr-TR" sz="1600" baseline="30000"/>
              <a:t>3</a:t>
            </a:r>
            <a:r>
              <a:rPr lang="tr-TR" sz="1600"/>
              <a:t>) trombositopeni ile başlar</a:t>
            </a:r>
          </a:p>
          <a:p>
            <a:pPr lvl="1"/>
            <a:r>
              <a:rPr lang="tr-TR" sz="1600"/>
              <a:t>Vücutta peteşi ve purpura, burun kanaması, hafif gis kanama, menoraji</a:t>
            </a:r>
          </a:p>
          <a:p>
            <a:pPr lvl="2"/>
            <a:r>
              <a:rPr lang="tr-TR" sz="1600"/>
              <a:t>Çok nadiren hayatı tehdit eden kanama (Beyin, iç organ)</a:t>
            </a:r>
          </a:p>
          <a:p>
            <a:r>
              <a:rPr lang="tr-TR" sz="1600"/>
              <a:t>Fizik muayene peteşiler harici normal</a:t>
            </a:r>
          </a:p>
          <a:p>
            <a:pPr lvl="1"/>
            <a:r>
              <a:rPr lang="tr-TR" sz="1600"/>
              <a:t>Organomegali, Lenfadenopati yok (varsa Lösemi, EBV, hipersplenizm düşünülmeli), </a:t>
            </a:r>
          </a:p>
          <a:p>
            <a:r>
              <a:rPr lang="tr-TR" sz="1600"/>
              <a:t>Diğer seriler normal</a:t>
            </a:r>
          </a:p>
          <a:p>
            <a:pPr lvl="1"/>
            <a:r>
              <a:rPr lang="tr-TR" sz="1600"/>
              <a:t>Bozuk ise diğer nedenleri dışlamak lazım</a:t>
            </a:r>
          </a:p>
          <a:p>
            <a:r>
              <a:rPr lang="tr-TR" sz="1600"/>
              <a:t>%60-80’i 6 ay içinde kendiliğinden düzelme</a:t>
            </a:r>
          </a:p>
          <a:p>
            <a:pPr lvl="1"/>
            <a:endParaRPr lang="tr-TR" sz="1600"/>
          </a:p>
        </p:txBody>
      </p:sp>
    </p:spTree>
    <p:extLst>
      <p:ext uri="{BB962C8B-B14F-4D97-AF65-F5344CB8AC3E}">
        <p14:creationId xmlns:p14="http://schemas.microsoft.com/office/powerpoint/2010/main" val="3551653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39DB19-75A6-BA4D-95EF-E55E6EFC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D9CA91-5C48-2142-947D-6639D590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6EC6DF4-19D5-2347-B4AF-E72C2416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6985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9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C08AFDE-E18A-1A44-98EE-43CF9794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040"/>
            <a:ext cx="7886700" cy="1057204"/>
          </a:xfrm>
        </p:spPr>
        <p:txBody>
          <a:bodyPr>
            <a:normAutofit fontScale="90000"/>
          </a:bodyPr>
          <a:lstStyle/>
          <a:p>
            <a:r>
              <a:rPr lang="tr-TR" sz="4400" dirty="0" err="1"/>
              <a:t>İmmün</a:t>
            </a:r>
            <a:r>
              <a:rPr lang="tr-TR" sz="4400" dirty="0"/>
              <a:t> </a:t>
            </a:r>
            <a:r>
              <a:rPr lang="tr-TR" sz="4400" dirty="0" err="1"/>
              <a:t>Trombositopenik</a:t>
            </a:r>
            <a:r>
              <a:rPr lang="tr-TR" sz="4400" dirty="0"/>
              <a:t> </a:t>
            </a:r>
            <a:r>
              <a:rPr lang="tr-TR" sz="4400" dirty="0" err="1"/>
              <a:t>purpura</a:t>
            </a:r>
            <a:r>
              <a:rPr lang="tr-TR" sz="4400" dirty="0"/>
              <a:t>- Ayırıcı tanı- 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56E876-173A-F34C-A405-09F43B42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4961"/>
            <a:ext cx="7986844" cy="5044520"/>
          </a:xfrm>
        </p:spPr>
        <p:txBody>
          <a:bodyPr>
            <a:normAutofit lnSpcReduction="10000"/>
          </a:bodyPr>
          <a:lstStyle/>
          <a:p>
            <a:r>
              <a:rPr lang="tr-TR" sz="2000" b="1" dirty="0"/>
              <a:t>Dışlama tanısıdır</a:t>
            </a:r>
          </a:p>
          <a:p>
            <a:r>
              <a:rPr lang="tr-TR" sz="2000" dirty="0"/>
              <a:t>Diğer serilerin normal olduğu izole </a:t>
            </a:r>
            <a:r>
              <a:rPr lang="tr-TR" sz="2000" dirty="0" err="1"/>
              <a:t>trombositopeni</a:t>
            </a:r>
            <a:endParaRPr lang="tr-TR" sz="2000" dirty="0"/>
          </a:p>
          <a:p>
            <a:pPr lvl="1"/>
            <a:r>
              <a:rPr lang="tr-TR" sz="2000" dirty="0"/>
              <a:t>Nötropeni, anemi, </a:t>
            </a:r>
            <a:r>
              <a:rPr lang="tr-TR" sz="2000" dirty="0" err="1"/>
              <a:t>lökopeni</a:t>
            </a:r>
            <a:r>
              <a:rPr lang="tr-TR" sz="2000" dirty="0"/>
              <a:t> yokluğu</a:t>
            </a:r>
          </a:p>
          <a:p>
            <a:pPr lvl="1"/>
            <a:r>
              <a:rPr lang="tr-TR" sz="2000" dirty="0"/>
              <a:t>Yaymada iri trombositler</a:t>
            </a:r>
          </a:p>
          <a:p>
            <a:pPr lvl="2"/>
            <a:r>
              <a:rPr lang="tr-TR" dirty="0"/>
              <a:t>Blast , </a:t>
            </a:r>
            <a:r>
              <a:rPr lang="tr-TR" dirty="0" err="1"/>
              <a:t>nötropeni</a:t>
            </a:r>
            <a:r>
              <a:rPr lang="tr-TR" dirty="0"/>
              <a:t>: Lösemi, EBV</a:t>
            </a:r>
          </a:p>
          <a:p>
            <a:pPr lvl="2"/>
            <a:r>
              <a:rPr lang="tr-TR" dirty="0"/>
              <a:t>Dev trombositler yok: </a:t>
            </a:r>
            <a:r>
              <a:rPr lang="tr-TR" dirty="0" err="1"/>
              <a:t>Pıhtılı</a:t>
            </a:r>
            <a:r>
              <a:rPr lang="tr-TR" dirty="0"/>
              <a:t> kan veya </a:t>
            </a:r>
            <a:r>
              <a:rPr lang="tr-TR" dirty="0" err="1"/>
              <a:t>pesudotrombositopeni</a:t>
            </a:r>
            <a:r>
              <a:rPr lang="tr-TR" dirty="0"/>
              <a:t> dışlanır</a:t>
            </a:r>
          </a:p>
          <a:p>
            <a:r>
              <a:rPr lang="tr-TR" sz="2000" dirty="0"/>
              <a:t>Lösemi, </a:t>
            </a:r>
            <a:r>
              <a:rPr lang="tr-TR" sz="2000" dirty="0" err="1"/>
              <a:t>lenfoma</a:t>
            </a:r>
            <a:r>
              <a:rPr lang="tr-TR" sz="2000" dirty="0"/>
              <a:t>, </a:t>
            </a:r>
            <a:r>
              <a:rPr lang="tr-TR" sz="2000" dirty="0" err="1"/>
              <a:t>Nöroblastom</a:t>
            </a:r>
            <a:r>
              <a:rPr lang="tr-TR" sz="2000" dirty="0"/>
              <a:t> </a:t>
            </a:r>
          </a:p>
          <a:p>
            <a:pPr lvl="1"/>
            <a:r>
              <a:rPr lang="tr-TR" sz="2000" dirty="0" err="1"/>
              <a:t>Hepatosplenomegali</a:t>
            </a:r>
            <a:r>
              <a:rPr lang="tr-TR" sz="2000" dirty="0"/>
              <a:t>, </a:t>
            </a:r>
            <a:r>
              <a:rPr lang="tr-TR" sz="2000" dirty="0" err="1"/>
              <a:t>lenfadenopati</a:t>
            </a:r>
            <a:r>
              <a:rPr lang="tr-TR" sz="2000" dirty="0"/>
              <a:t>, LAP, kitle, B </a:t>
            </a:r>
            <a:r>
              <a:rPr lang="tr-TR" sz="2000" dirty="0" err="1"/>
              <a:t>semptmları</a:t>
            </a:r>
            <a:r>
              <a:rPr lang="tr-TR" sz="2000" dirty="0"/>
              <a:t> (kilo kaybı, gece terlemesi, </a:t>
            </a:r>
            <a:r>
              <a:rPr lang="tr-TR" sz="2000" dirty="0" err="1"/>
              <a:t>bilateral</a:t>
            </a:r>
            <a:r>
              <a:rPr lang="tr-TR" sz="2000" dirty="0"/>
              <a:t> kemik ağrısı yokluğu</a:t>
            </a:r>
          </a:p>
          <a:p>
            <a:r>
              <a:rPr lang="tr-TR" sz="2000" dirty="0"/>
              <a:t>Depo hastalığı </a:t>
            </a:r>
          </a:p>
          <a:p>
            <a:pPr lvl="1"/>
            <a:r>
              <a:rPr lang="tr-TR" sz="2000" dirty="0" err="1"/>
              <a:t>Organomegali</a:t>
            </a:r>
            <a:r>
              <a:rPr lang="tr-TR" sz="2000" dirty="0"/>
              <a:t>, </a:t>
            </a:r>
            <a:r>
              <a:rPr lang="tr-TR" sz="2000" dirty="0" err="1"/>
              <a:t>dismorfizm</a:t>
            </a:r>
            <a:endParaRPr lang="tr-TR" sz="2000" dirty="0"/>
          </a:p>
          <a:p>
            <a:r>
              <a:rPr lang="tr-TR" sz="2000" dirty="0" err="1"/>
              <a:t>İmmün</a:t>
            </a:r>
            <a:r>
              <a:rPr lang="tr-TR" sz="2000" dirty="0"/>
              <a:t> yetmezlikler (</a:t>
            </a:r>
            <a:r>
              <a:rPr lang="tr-TR" sz="2000" dirty="0" err="1"/>
              <a:t>Wiscott</a:t>
            </a:r>
            <a:r>
              <a:rPr lang="tr-TR" sz="2000" dirty="0"/>
              <a:t> </a:t>
            </a:r>
            <a:r>
              <a:rPr lang="tr-TR" sz="2000" dirty="0" err="1"/>
              <a:t>Aldrich</a:t>
            </a:r>
            <a:r>
              <a:rPr lang="tr-TR" sz="2000" dirty="0"/>
              <a:t>, </a:t>
            </a:r>
            <a:r>
              <a:rPr lang="tr-TR" sz="2000" dirty="0" err="1"/>
              <a:t>Common</a:t>
            </a:r>
            <a:r>
              <a:rPr lang="tr-TR" sz="2000" dirty="0"/>
              <a:t> </a:t>
            </a:r>
            <a:r>
              <a:rPr lang="tr-TR" sz="2000" dirty="0" err="1"/>
              <a:t>Variable</a:t>
            </a:r>
            <a:r>
              <a:rPr lang="tr-TR" sz="2000" dirty="0"/>
              <a:t> </a:t>
            </a:r>
            <a:r>
              <a:rPr lang="tr-TR" sz="2000" dirty="0" err="1"/>
              <a:t>İmmüün</a:t>
            </a:r>
            <a:r>
              <a:rPr lang="tr-TR" sz="2000" dirty="0"/>
              <a:t> yetmezlik) </a:t>
            </a:r>
          </a:p>
          <a:p>
            <a:pPr lvl="1"/>
            <a:r>
              <a:rPr lang="tr-TR" sz="2000" dirty="0"/>
              <a:t>Tekrarlayan enfeksiyonlar, </a:t>
            </a:r>
            <a:r>
              <a:rPr lang="tr-TR" sz="2000" dirty="0" err="1"/>
              <a:t>egzema</a:t>
            </a:r>
            <a:r>
              <a:rPr lang="tr-TR" sz="2000" dirty="0"/>
              <a:t>, </a:t>
            </a:r>
            <a:r>
              <a:rPr lang="tr-TR" sz="2000" dirty="0" err="1"/>
              <a:t>mikrotrombositopeni</a:t>
            </a:r>
            <a:r>
              <a:rPr lang="tr-TR" sz="2000" dirty="0"/>
              <a:t> yok, </a:t>
            </a:r>
            <a:r>
              <a:rPr lang="tr-TR" sz="2000" dirty="0" err="1"/>
              <a:t>Ig</a:t>
            </a:r>
            <a:r>
              <a:rPr lang="tr-TR" sz="2000" dirty="0"/>
              <a:t> düzeyleri normal </a:t>
            </a:r>
            <a:r>
              <a:rPr lang="tr-TR" sz="2000" dirty="0" err="1"/>
              <a:t>Viral</a:t>
            </a:r>
            <a:r>
              <a:rPr lang="tr-TR" sz="2000" dirty="0"/>
              <a:t> enfeksiyonların dışlanması</a:t>
            </a:r>
          </a:p>
        </p:txBody>
      </p:sp>
    </p:spTree>
    <p:extLst>
      <p:ext uri="{BB962C8B-B14F-4D97-AF65-F5344CB8AC3E}">
        <p14:creationId xmlns:p14="http://schemas.microsoft.com/office/powerpoint/2010/main" val="621345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C08AFDE-E18A-1A44-98EE-43CF9794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040"/>
            <a:ext cx="7886700" cy="1057204"/>
          </a:xfrm>
        </p:spPr>
        <p:txBody>
          <a:bodyPr>
            <a:normAutofit fontScale="90000"/>
          </a:bodyPr>
          <a:lstStyle/>
          <a:p>
            <a:r>
              <a:rPr lang="tr-TR" sz="4400" dirty="0" err="1"/>
              <a:t>İmmün</a:t>
            </a:r>
            <a:r>
              <a:rPr lang="tr-TR" sz="4400" dirty="0"/>
              <a:t> </a:t>
            </a:r>
            <a:r>
              <a:rPr lang="tr-TR" sz="4400" dirty="0" err="1"/>
              <a:t>Trombositopenik</a:t>
            </a:r>
            <a:r>
              <a:rPr lang="tr-TR" sz="4400" dirty="0"/>
              <a:t> </a:t>
            </a:r>
            <a:r>
              <a:rPr lang="tr-TR" sz="4400" dirty="0" err="1"/>
              <a:t>purpura</a:t>
            </a:r>
            <a:r>
              <a:rPr lang="tr-TR" sz="4400" dirty="0"/>
              <a:t>- Ayırıcı tanı- 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56E876-173A-F34C-A405-09F43B42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8223"/>
            <a:ext cx="7986844" cy="5559778"/>
          </a:xfrm>
        </p:spPr>
        <p:txBody>
          <a:bodyPr>
            <a:normAutofit/>
          </a:bodyPr>
          <a:lstStyle/>
          <a:p>
            <a:r>
              <a:rPr lang="tr-TR" sz="2400" b="1" dirty="0"/>
              <a:t>Dışlama tanısıdır</a:t>
            </a:r>
          </a:p>
          <a:p>
            <a:r>
              <a:rPr lang="tr-TR" sz="2400" dirty="0" err="1"/>
              <a:t>Viral</a:t>
            </a:r>
            <a:r>
              <a:rPr lang="tr-TR" sz="2400" dirty="0"/>
              <a:t> enfeksiyonların dışlanması</a:t>
            </a:r>
          </a:p>
          <a:p>
            <a:pPr lvl="1"/>
            <a:r>
              <a:rPr lang="tr-TR" dirty="0"/>
              <a:t>HIV, Hepatitler, CMV, EBV, </a:t>
            </a:r>
          </a:p>
          <a:p>
            <a:r>
              <a:rPr lang="tr-TR" sz="2400" dirty="0" err="1"/>
              <a:t>Romatizmal</a:t>
            </a:r>
            <a:r>
              <a:rPr lang="tr-TR" sz="2400" dirty="0"/>
              <a:t> hastalıklar (SLE ve diğer), </a:t>
            </a:r>
            <a:r>
              <a:rPr lang="tr-TR" sz="2400" dirty="0" err="1"/>
              <a:t>otoimmün</a:t>
            </a:r>
            <a:r>
              <a:rPr lang="tr-TR" sz="2400" dirty="0"/>
              <a:t> hastalıklar</a:t>
            </a:r>
          </a:p>
          <a:p>
            <a:pPr lvl="1"/>
            <a:r>
              <a:rPr lang="tr-TR" dirty="0" err="1"/>
              <a:t>Malar</a:t>
            </a:r>
            <a:r>
              <a:rPr lang="tr-TR" dirty="0"/>
              <a:t> </a:t>
            </a:r>
            <a:r>
              <a:rPr lang="tr-TR" dirty="0" err="1"/>
              <a:t>rash</a:t>
            </a:r>
            <a:r>
              <a:rPr lang="tr-TR" dirty="0"/>
              <a:t>, </a:t>
            </a:r>
            <a:r>
              <a:rPr lang="tr-TR" dirty="0" err="1"/>
              <a:t>artit</a:t>
            </a:r>
            <a:r>
              <a:rPr lang="tr-TR" dirty="0"/>
              <a:t>, ANA, Anti-Ds DNA, direkt </a:t>
            </a:r>
            <a:r>
              <a:rPr lang="tr-TR" dirty="0" err="1"/>
              <a:t>coombs</a:t>
            </a:r>
            <a:r>
              <a:rPr lang="tr-TR" dirty="0"/>
              <a:t> testi</a:t>
            </a:r>
          </a:p>
          <a:p>
            <a:r>
              <a:rPr lang="tr-TR" sz="2400" dirty="0" err="1"/>
              <a:t>Konjenital</a:t>
            </a:r>
            <a:r>
              <a:rPr lang="tr-TR" sz="2400" dirty="0"/>
              <a:t> anormalliklerin yokluğu</a:t>
            </a:r>
          </a:p>
          <a:p>
            <a:pPr lvl="1"/>
            <a:r>
              <a:rPr lang="tr-TR" dirty="0"/>
              <a:t>Mikrosefali, Kronik ishal, baş parmak veya Radius yokluğu</a:t>
            </a:r>
          </a:p>
          <a:p>
            <a:r>
              <a:rPr lang="tr-TR" sz="2400" dirty="0"/>
              <a:t>Kemik iliği incelemesi </a:t>
            </a:r>
          </a:p>
          <a:p>
            <a:pPr lvl="1"/>
            <a:r>
              <a:rPr lang="tr-TR" dirty="0"/>
              <a:t>Tanı için şart değil, dışlamak için ikili </a:t>
            </a:r>
            <a:r>
              <a:rPr lang="tr-TR" dirty="0" err="1"/>
              <a:t>sitopeni</a:t>
            </a:r>
            <a:r>
              <a:rPr lang="tr-TR" dirty="0"/>
              <a:t>, HSM, varlığında düşünülebilir.</a:t>
            </a:r>
          </a:p>
          <a:p>
            <a:r>
              <a:rPr lang="tr-TR" sz="2400" dirty="0" err="1"/>
              <a:t>İntravenöz</a:t>
            </a:r>
            <a:r>
              <a:rPr lang="tr-TR" sz="2400" dirty="0"/>
              <a:t> </a:t>
            </a:r>
            <a:r>
              <a:rPr lang="tr-TR" sz="2400" dirty="0" err="1"/>
              <a:t>immunoglobulin</a:t>
            </a:r>
            <a:r>
              <a:rPr lang="tr-TR" sz="2400" dirty="0"/>
              <a:t> ve Anti-D tedavisine yanıt</a:t>
            </a:r>
          </a:p>
        </p:txBody>
      </p:sp>
    </p:spTree>
    <p:extLst>
      <p:ext uri="{BB962C8B-B14F-4D97-AF65-F5344CB8AC3E}">
        <p14:creationId xmlns:p14="http://schemas.microsoft.com/office/powerpoint/2010/main" val="24459914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E072AE1-010D-E04A-922B-54DD43DA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000" dirty="0" err="1"/>
              <a:t>İmmun</a:t>
            </a:r>
            <a:r>
              <a:rPr lang="tr-TR" sz="4000" dirty="0"/>
              <a:t> Trombositopenik </a:t>
            </a:r>
            <a:r>
              <a:rPr lang="tr-TR" sz="4000" dirty="0" err="1"/>
              <a:t>Purpura</a:t>
            </a:r>
            <a:br>
              <a:rPr lang="tr-TR" sz="4000" dirty="0"/>
            </a:br>
            <a:r>
              <a:rPr lang="tr-TR" sz="4000" dirty="0"/>
              <a:t>Sınıflama ve doğal seyir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59B994-F588-3740-85FD-86E1C52B3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tr-TR" sz="1900" b="1" dirty="0"/>
              <a:t>Yeni tanı:  </a:t>
            </a:r>
            <a:r>
              <a:rPr lang="tr-TR" sz="1900" dirty="0"/>
              <a:t>tanıdan sonra ilk 3 ay</a:t>
            </a:r>
          </a:p>
          <a:p>
            <a:r>
              <a:rPr lang="tr-TR" sz="1900" b="1" dirty="0" err="1"/>
              <a:t>Persistan</a:t>
            </a:r>
            <a:r>
              <a:rPr lang="tr-TR" sz="1900" dirty="0"/>
              <a:t>: tanıdan sonra 3-12 ay</a:t>
            </a:r>
          </a:p>
          <a:p>
            <a:r>
              <a:rPr lang="tr-TR" sz="1900" b="1" dirty="0"/>
              <a:t>Kronik: </a:t>
            </a:r>
            <a:r>
              <a:rPr lang="tr-TR" sz="1900" dirty="0"/>
              <a:t>tanıdan sonra &gt;1 yıl</a:t>
            </a:r>
          </a:p>
          <a:p>
            <a:pPr lvl="1"/>
            <a:r>
              <a:rPr lang="tr-TR" sz="1900" dirty="0"/>
              <a:t>Kadınlar daha sık ilerler </a:t>
            </a:r>
          </a:p>
          <a:p>
            <a:pPr lvl="1"/>
            <a:endParaRPr lang="tr-TR" sz="1900" dirty="0"/>
          </a:p>
          <a:p>
            <a:r>
              <a:rPr lang="tr-TR" sz="1900" dirty="0"/>
              <a:t>Hastaların çoğu ilk 3-6 ayda tamamen düzelir</a:t>
            </a:r>
          </a:p>
          <a:p>
            <a:r>
              <a:rPr lang="tr-TR" sz="1900" dirty="0"/>
              <a:t>Kronik </a:t>
            </a:r>
            <a:r>
              <a:rPr lang="tr-TR" sz="1900" dirty="0" err="1"/>
              <a:t>ITP’ye</a:t>
            </a:r>
            <a:r>
              <a:rPr lang="tr-TR" sz="1900" dirty="0"/>
              <a:t> ilerleme riskini yeni tanı ITP için uygulanan tedaviler etkilemez. Sadece kanama riskini kısa bir dönem için azaltırlar.</a:t>
            </a:r>
          </a:p>
          <a:p>
            <a:r>
              <a:rPr lang="tr-TR" sz="1900" dirty="0"/>
              <a:t>%10-20 kronik </a:t>
            </a:r>
            <a:r>
              <a:rPr lang="tr-TR" sz="1900" dirty="0" err="1"/>
              <a:t>ITP’ye</a:t>
            </a:r>
            <a:r>
              <a:rPr lang="tr-TR" sz="1900" dirty="0"/>
              <a:t> ilerler.</a:t>
            </a:r>
          </a:p>
          <a:p>
            <a:pPr lvl="1"/>
            <a:r>
              <a:rPr lang="tr-TR" sz="1900" dirty="0"/>
              <a:t>Kronik </a:t>
            </a:r>
            <a:r>
              <a:rPr lang="tr-TR" sz="1900" dirty="0" err="1"/>
              <a:t>ITP’nin</a:t>
            </a:r>
            <a:r>
              <a:rPr lang="tr-TR" sz="1900" dirty="0"/>
              <a:t> %25’i ilk bir yıl, %25’i takip eden yıllarda kendiliğinden düzelir</a:t>
            </a:r>
          </a:p>
          <a:p>
            <a:pPr marL="457200" lvl="1" indent="0">
              <a:buNone/>
            </a:pPr>
            <a:endParaRPr lang="tr-TR" sz="1900" dirty="0"/>
          </a:p>
        </p:txBody>
      </p:sp>
    </p:spTree>
    <p:extLst>
      <p:ext uri="{BB962C8B-B14F-4D97-AF65-F5344CB8AC3E}">
        <p14:creationId xmlns:p14="http://schemas.microsoft.com/office/powerpoint/2010/main" val="3882739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C08885C-D780-B549-8D0D-5F075F6D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23392"/>
            <a:ext cx="2522980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tr-TR" sz="2400" dirty="0" err="1"/>
              <a:t>İmmün</a:t>
            </a:r>
            <a:r>
              <a:rPr lang="tr-TR" sz="2400" dirty="0"/>
              <a:t> </a:t>
            </a:r>
            <a:r>
              <a:rPr lang="tr-TR" sz="2400" dirty="0" err="1"/>
              <a:t>Trombositopenik</a:t>
            </a:r>
            <a:r>
              <a:rPr lang="tr-TR" sz="2400" dirty="0"/>
              <a:t> </a:t>
            </a:r>
            <a:r>
              <a:rPr lang="tr-TR" sz="2400" dirty="0" err="1"/>
              <a:t>purpura</a:t>
            </a:r>
            <a:br>
              <a:rPr lang="tr-TR" sz="2400" dirty="0"/>
            </a:br>
            <a:r>
              <a:rPr lang="tr-TR" sz="3600" b="1" i="1" dirty="0" err="1"/>
              <a:t>erişkin</a:t>
            </a:r>
            <a:r>
              <a:rPr lang="tr-TR" sz="2400" dirty="0" err="1"/>
              <a:t>,doğal</a:t>
            </a:r>
            <a:r>
              <a:rPr lang="tr-TR" sz="2400" dirty="0"/>
              <a:t> seyir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B1EB0E-30B4-2849-87F9-27C57894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2638043"/>
            <a:ext cx="2522980" cy="3415623"/>
          </a:xfrm>
        </p:spPr>
        <p:txBody>
          <a:bodyPr>
            <a:normAutofit/>
          </a:bodyPr>
          <a:lstStyle/>
          <a:p>
            <a:r>
              <a:rPr lang="tr-TR" sz="1700"/>
              <a:t>Spontan remisyon %10</a:t>
            </a:r>
          </a:p>
          <a:p>
            <a:pPr lvl="1"/>
            <a:r>
              <a:rPr lang="tr-TR" sz="1700"/>
              <a:t>Olursa ilk 6 ayda</a:t>
            </a:r>
          </a:p>
          <a:p>
            <a:r>
              <a:rPr lang="tr-TR" sz="1700"/>
              <a:t>%90 kronik ITP</a:t>
            </a:r>
          </a:p>
          <a:p>
            <a:pPr lvl="1"/>
            <a:r>
              <a:rPr lang="tr-TR" sz="1700"/>
              <a:t>Genelde stabil, tedavi gerektirmeyen hastalık %50</a:t>
            </a:r>
          </a:p>
          <a:p>
            <a:pPr lvl="1"/>
            <a:r>
              <a:rPr lang="tr-TR" sz="1700"/>
              <a:t>%20 ileri tedavi gerektiriyor</a:t>
            </a:r>
          </a:p>
          <a:p>
            <a:pPr lvl="1"/>
            <a:endParaRPr lang="tr-TR" sz="170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55E1D9E-E50E-3C43-913B-F0E70613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009" y="643467"/>
            <a:ext cx="4470703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60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99ACAB9-0B84-1C41-A478-C4326161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dirty="0" err="1"/>
              <a:t>İmmün</a:t>
            </a:r>
            <a:r>
              <a:rPr lang="tr-TR" sz="4400" dirty="0"/>
              <a:t> </a:t>
            </a:r>
            <a:r>
              <a:rPr lang="tr-TR" sz="4400" dirty="0" err="1"/>
              <a:t>Trombositopenik</a:t>
            </a:r>
            <a:r>
              <a:rPr lang="tr-TR" sz="4400" dirty="0"/>
              <a:t> </a:t>
            </a:r>
            <a:r>
              <a:rPr lang="tr-TR" sz="4400" dirty="0" err="1"/>
              <a:t>Purpura</a:t>
            </a:r>
            <a:r>
              <a:rPr lang="tr-TR" sz="4400" dirty="0"/>
              <a:t>-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AA99B1-5942-BC4B-8B83-F863CCC3A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Autofit/>
          </a:bodyPr>
          <a:lstStyle/>
          <a:p>
            <a:r>
              <a:rPr lang="tr-TR" sz="1800" dirty="0"/>
              <a:t>Çok sık kanamaz</a:t>
            </a:r>
          </a:p>
          <a:p>
            <a:r>
              <a:rPr lang="tr-TR" sz="1800" dirty="0"/>
              <a:t>Kanamanın sık olduğu hastalar</a:t>
            </a:r>
          </a:p>
          <a:p>
            <a:pPr lvl="1"/>
            <a:r>
              <a:rPr lang="tr-TR" sz="1800" dirty="0"/>
              <a:t>Travma, NSAID kullanımı, trombosit sayısı çok düşük ve yaygın </a:t>
            </a:r>
            <a:r>
              <a:rPr lang="tr-TR" sz="1800" dirty="0" err="1"/>
              <a:t>peteşi</a:t>
            </a:r>
            <a:r>
              <a:rPr lang="tr-TR" sz="1800" dirty="0"/>
              <a:t> </a:t>
            </a:r>
            <a:r>
              <a:rPr lang="tr-TR" sz="1800" dirty="0" err="1"/>
              <a:t>purpura</a:t>
            </a:r>
            <a:r>
              <a:rPr lang="tr-TR" sz="1800" dirty="0"/>
              <a:t> ve </a:t>
            </a:r>
            <a:r>
              <a:rPr lang="tr-TR" sz="1800" dirty="0" err="1"/>
              <a:t>mukozal</a:t>
            </a:r>
            <a:r>
              <a:rPr lang="tr-TR" sz="1800" dirty="0"/>
              <a:t> </a:t>
            </a:r>
            <a:r>
              <a:rPr lang="tr-TR" sz="1800" dirty="0" err="1"/>
              <a:t>peteşiler</a:t>
            </a:r>
            <a:endParaRPr lang="tr-TR" sz="1800" dirty="0"/>
          </a:p>
          <a:p>
            <a:r>
              <a:rPr lang="tr-TR" sz="1800" dirty="0"/>
              <a:t>Yeni tanı ITP</a:t>
            </a:r>
          </a:p>
          <a:p>
            <a:pPr lvl="1"/>
            <a:r>
              <a:rPr lang="tr-TR" sz="1800" dirty="0" err="1"/>
              <a:t>Küratif</a:t>
            </a:r>
            <a:r>
              <a:rPr lang="tr-TR" sz="1800" dirty="0"/>
              <a:t> tedavi yok</a:t>
            </a:r>
          </a:p>
          <a:p>
            <a:pPr lvl="1"/>
            <a:r>
              <a:rPr lang="tr-TR" sz="1800" b="1" i="1" dirty="0"/>
              <a:t>İzle ve gör</a:t>
            </a:r>
          </a:p>
          <a:p>
            <a:pPr lvl="1"/>
            <a:r>
              <a:rPr lang="tr-TR" sz="1800" dirty="0"/>
              <a:t>Dopingler var!!, İhtiyaç?? Aktif kanama veya kanama riski çok yüksek ise</a:t>
            </a:r>
          </a:p>
          <a:p>
            <a:pPr lvl="2"/>
            <a:r>
              <a:rPr lang="tr-TR" sz="1800" dirty="0" err="1"/>
              <a:t>Steroid</a:t>
            </a:r>
            <a:r>
              <a:rPr lang="tr-TR" sz="1800" dirty="0"/>
              <a:t> (</a:t>
            </a:r>
            <a:r>
              <a:rPr lang="tr-TR" sz="1800" dirty="0" err="1"/>
              <a:t>mailignite</a:t>
            </a:r>
            <a:r>
              <a:rPr lang="tr-TR" sz="1800" dirty="0"/>
              <a:t> ekarte edilmeli)</a:t>
            </a:r>
          </a:p>
          <a:p>
            <a:pPr lvl="2"/>
            <a:r>
              <a:rPr lang="tr-TR" sz="1800" dirty="0" err="1"/>
              <a:t>İntravenöz</a:t>
            </a:r>
            <a:r>
              <a:rPr lang="tr-TR" sz="1800" dirty="0"/>
              <a:t> </a:t>
            </a:r>
            <a:r>
              <a:rPr lang="tr-TR" sz="1800" dirty="0" err="1"/>
              <a:t>İmmunoglobulin</a:t>
            </a:r>
            <a:r>
              <a:rPr lang="tr-TR" sz="1800" dirty="0"/>
              <a:t> (en hızlı yanıt)</a:t>
            </a:r>
          </a:p>
          <a:p>
            <a:pPr lvl="2"/>
            <a:r>
              <a:rPr lang="tr-TR" sz="1800" dirty="0"/>
              <a:t>Anti D (</a:t>
            </a:r>
            <a:r>
              <a:rPr lang="tr-TR" sz="1800" dirty="0" err="1"/>
              <a:t>Rhogam</a:t>
            </a:r>
            <a:r>
              <a:rPr lang="tr-TR" sz="1800" dirty="0"/>
              <a:t>)</a:t>
            </a:r>
            <a:endParaRPr lang="tr-TR" sz="1600" dirty="0"/>
          </a:p>
          <a:p>
            <a:pPr lvl="2"/>
            <a:r>
              <a:rPr lang="tr-TR" sz="1800" i="1" dirty="0"/>
              <a:t>Trombosit sadece hayatı tehdit eden kanamada</a:t>
            </a:r>
          </a:p>
          <a:p>
            <a:pPr lvl="1"/>
            <a:r>
              <a:rPr lang="tr-TR" sz="2200" dirty="0"/>
              <a:t>Dopingler kısa süreli etkili ve doğal seyri değiştirmiyor</a:t>
            </a:r>
          </a:p>
          <a:p>
            <a:pPr lvl="2"/>
            <a:endParaRPr lang="tr-TR" sz="18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07DB6AE-6868-7E42-A517-19EB086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tr-TR" sz="4400" b="1" dirty="0" err="1"/>
              <a:t>İmmün</a:t>
            </a:r>
            <a:r>
              <a:rPr lang="tr-TR" sz="4400" b="1" dirty="0"/>
              <a:t> </a:t>
            </a:r>
            <a:r>
              <a:rPr lang="tr-TR" sz="4400" b="1" dirty="0" err="1"/>
              <a:t>Trombositopenik</a:t>
            </a:r>
            <a:r>
              <a:rPr lang="tr-TR" sz="4400" b="1" dirty="0"/>
              <a:t> </a:t>
            </a:r>
            <a:r>
              <a:rPr lang="tr-TR" sz="4400" b="1" dirty="0" err="1"/>
              <a:t>Purpura</a:t>
            </a:r>
            <a:br>
              <a:rPr lang="tr-TR" sz="4400" b="1" dirty="0"/>
            </a:br>
            <a:r>
              <a:rPr lang="tr-TR" sz="4400" b="1" dirty="0"/>
              <a:t>Tedavi- Kronik evre</a:t>
            </a:r>
            <a:endParaRPr lang="tr-TR" sz="44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717598-E881-0241-A670-FAC7302F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4480560"/>
          </a:xfrm>
        </p:spPr>
        <p:txBody>
          <a:bodyPr>
            <a:normAutofit lnSpcReduction="10000"/>
          </a:bodyPr>
          <a:lstStyle/>
          <a:p>
            <a:r>
              <a:rPr lang="tr-TR" sz="1600" b="1" dirty="0"/>
              <a:t>Genel öneriler</a:t>
            </a:r>
          </a:p>
          <a:p>
            <a:r>
              <a:rPr lang="tr-TR" sz="1600" b="1" dirty="0"/>
              <a:t>İzle ve bekle</a:t>
            </a:r>
          </a:p>
          <a:p>
            <a:r>
              <a:rPr lang="tr-TR" sz="1600" b="1" dirty="0"/>
              <a:t>Bazen dopingler gerekebilir</a:t>
            </a:r>
          </a:p>
          <a:p>
            <a:r>
              <a:rPr lang="tr-TR" sz="1400" dirty="0"/>
              <a:t>Kronik evre tedavi seçenekleri</a:t>
            </a:r>
          </a:p>
          <a:p>
            <a:pPr lvl="1"/>
            <a:r>
              <a:rPr lang="tr-TR" sz="1600" i="1" dirty="0" err="1"/>
              <a:t>Splenektomi</a:t>
            </a:r>
            <a:endParaRPr lang="tr-TR" sz="1600" i="1" dirty="0"/>
          </a:p>
          <a:p>
            <a:pPr lvl="1"/>
            <a:r>
              <a:rPr lang="tr-TR" sz="1600" i="1" dirty="0" err="1"/>
              <a:t>Rituksimab</a:t>
            </a:r>
            <a:endParaRPr lang="tr-TR" sz="1600" i="1" dirty="0"/>
          </a:p>
          <a:p>
            <a:pPr lvl="1"/>
            <a:r>
              <a:rPr lang="tr-TR" sz="1600" i="1" dirty="0" err="1"/>
              <a:t>Trombopoietin</a:t>
            </a:r>
            <a:r>
              <a:rPr lang="tr-TR" sz="1600" i="1" dirty="0"/>
              <a:t> reseptör </a:t>
            </a:r>
            <a:r>
              <a:rPr lang="tr-TR" sz="1600" i="1" dirty="0" err="1"/>
              <a:t>agonistleri</a:t>
            </a:r>
            <a:r>
              <a:rPr lang="tr-TR" sz="1600" i="1" dirty="0"/>
              <a:t> </a:t>
            </a:r>
          </a:p>
          <a:p>
            <a:pPr lvl="2"/>
            <a:r>
              <a:rPr lang="tr-TR" sz="1600" i="1" dirty="0" err="1"/>
              <a:t>Romiplastin</a:t>
            </a:r>
            <a:r>
              <a:rPr lang="tr-TR" sz="1600" i="1" dirty="0"/>
              <a:t>, </a:t>
            </a:r>
            <a:r>
              <a:rPr lang="tr-TR" sz="1600" i="1" dirty="0" err="1"/>
              <a:t>eltrombopag</a:t>
            </a:r>
            <a:endParaRPr lang="tr-TR" sz="1600" i="1" dirty="0"/>
          </a:p>
          <a:p>
            <a:pPr lvl="1"/>
            <a:r>
              <a:rPr lang="tr-TR" sz="1400" dirty="0" err="1"/>
              <a:t>Azotioprin</a:t>
            </a:r>
            <a:r>
              <a:rPr lang="tr-TR" sz="1400" dirty="0"/>
              <a:t> </a:t>
            </a:r>
          </a:p>
          <a:p>
            <a:pPr lvl="1"/>
            <a:r>
              <a:rPr lang="tr-TR" sz="1400" dirty="0" err="1"/>
              <a:t>Siklofosfamid</a:t>
            </a:r>
            <a:r>
              <a:rPr lang="tr-TR" sz="1400" dirty="0"/>
              <a:t>  </a:t>
            </a:r>
          </a:p>
          <a:p>
            <a:pPr lvl="1"/>
            <a:r>
              <a:rPr lang="tr-TR" sz="1400" dirty="0" err="1"/>
              <a:t>Siklosporin</a:t>
            </a:r>
            <a:r>
              <a:rPr lang="tr-TR" sz="1400" dirty="0"/>
              <a:t> </a:t>
            </a:r>
          </a:p>
          <a:p>
            <a:pPr lvl="1"/>
            <a:r>
              <a:rPr lang="tr-TR" sz="1400" dirty="0"/>
              <a:t>Danazol </a:t>
            </a:r>
          </a:p>
          <a:p>
            <a:pPr lvl="1"/>
            <a:r>
              <a:rPr lang="tr-TR" sz="1400" dirty="0"/>
              <a:t>Dapsone </a:t>
            </a:r>
          </a:p>
          <a:p>
            <a:pPr lvl="1"/>
            <a:r>
              <a:rPr lang="tr-TR" sz="1400" dirty="0"/>
              <a:t>6-MP </a:t>
            </a:r>
          </a:p>
          <a:p>
            <a:pPr lvl="1"/>
            <a:r>
              <a:rPr lang="tr-TR" sz="1400" dirty="0"/>
              <a:t>MMF </a:t>
            </a:r>
          </a:p>
          <a:p>
            <a:pPr lvl="1"/>
            <a:r>
              <a:rPr lang="tr-TR" sz="1400" dirty="0"/>
              <a:t>Sirolimus </a:t>
            </a:r>
          </a:p>
        </p:txBody>
      </p:sp>
    </p:spTree>
    <p:extLst>
      <p:ext uri="{BB962C8B-B14F-4D97-AF65-F5344CB8AC3E}">
        <p14:creationId xmlns:p14="http://schemas.microsoft.com/office/powerpoint/2010/main" val="2684900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402990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6F7ECE-B7F0-6944-9BD2-AE3223CEA287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Lökopeni ve Nötropeni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oup 208">
            <a:extLst>
              <a:ext uri="{FF2B5EF4-FFF2-40B4-BE49-F238E27FC236}">
                <a16:creationId xmlns:a16="http://schemas.microsoft.com/office/drawing/2014/main" id="{D60CDF2B-025D-3E42-9AE8-E31A870B1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73905"/>
              </p:ext>
            </p:extLst>
          </p:nvPr>
        </p:nvGraphicFramePr>
        <p:xfrm>
          <a:off x="4127499" y="492573"/>
          <a:ext cx="4390896" cy="5880806"/>
        </p:xfrm>
        <a:graphic>
          <a:graphicData uri="http://schemas.openxmlformats.org/drawingml/2006/table">
            <a:tbl>
              <a:tblPr/>
              <a:tblGrid>
                <a:gridCol w="829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783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tr-TR" sz="1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T. LÖKOSİT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NÖTROFİL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3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aralık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aralık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Doğum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9.0-30.0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11.0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6.0-26.0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saat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22.8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13.0-38.0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6.0-28.0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saat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18.9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9.4-34.0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5.0-21.0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hafta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12.2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5.0-21.0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1.5-10.0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hafta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11.4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5.0-20.0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1.0-9.5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ay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10.8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5.0-19.5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1.0-9.0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ay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11.9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6.0-17.5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1.0-8.5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11.4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6.0-17.5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1.5-8.5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6.0-17.0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1.5-8.5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5.5-15.5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1.5-8.5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5.0-14.5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4.5-13.5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1.5-8.0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8.1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4.5-13.5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1.8-8.0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4.5-13.0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1.8-8.0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marL="0" marR="0" lvl="0" indent="0" algn="l" defTabSz="2921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yıl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4.5-11.0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81355" marR="81355" marT="40670" marB="40670" horzOverflow="overflow">
                    <a:lnL w="38100" cap="flat" cmpd="sng" algn="ctr">
                      <a:solidFill>
                        <a:srgbClr val="FFFF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1.8-7.7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marL="81355" marR="81355" marT="40670" marB="40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Metin kutusu 1">
            <a:extLst>
              <a:ext uri="{FF2B5EF4-FFF2-40B4-BE49-F238E27FC236}">
                <a16:creationId xmlns:a16="http://schemas.microsoft.com/office/drawing/2014/main" id="{2D0B2861-8B0B-4FD2-B78C-8DB82E606838}"/>
              </a:ext>
            </a:extLst>
          </p:cNvPr>
          <p:cNvSpPr txBox="1"/>
          <p:nvPr/>
        </p:nvSpPr>
        <p:spPr>
          <a:xfrm>
            <a:off x="3409241" y="6513687"/>
            <a:ext cx="58256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Lanzkowsky</a:t>
            </a:r>
            <a:r>
              <a:rPr lang="en-US" sz="1050" dirty="0"/>
              <a:t>, Philip, Jeffrey M Lipton, and Jonathan D Fish. </a:t>
            </a:r>
            <a:r>
              <a:rPr lang="tr-TR" sz="1050" dirty="0"/>
              <a:t>Appendiz-1, </a:t>
            </a:r>
            <a:r>
              <a:rPr lang="tr-TR" sz="1050" dirty="0" err="1"/>
              <a:t>Hematological</a:t>
            </a:r>
            <a:r>
              <a:rPr lang="tr-TR" sz="1050" dirty="0"/>
              <a:t> Reference </a:t>
            </a:r>
            <a:r>
              <a:rPr lang="tr-TR" sz="1050" dirty="0" err="1"/>
              <a:t>Values</a:t>
            </a:r>
            <a:endParaRPr lang="tr-TR" sz="1050" dirty="0"/>
          </a:p>
          <a:p>
            <a:r>
              <a:rPr lang="en-US" sz="1050" i="1" dirty="0" err="1"/>
              <a:t>Lanzkowsky's</a:t>
            </a:r>
            <a:r>
              <a:rPr lang="en-US" sz="1050" i="1" dirty="0"/>
              <a:t> Manual of Pediatric Hematology and Oncology</a:t>
            </a:r>
            <a:r>
              <a:rPr lang="en-US" sz="1050" dirty="0"/>
              <a:t>: Academic Press, 2016.</a:t>
            </a:r>
            <a:r>
              <a:rPr lang="tr-TR" sz="1050" dirty="0" err="1"/>
              <a:t>Page</a:t>
            </a:r>
            <a:r>
              <a:rPr lang="tr-TR" sz="1050" dirty="0"/>
              <a:t> 719.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10503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F9E40B0-3A36-404C-9E72-6AD76C31C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379" y="1690407"/>
            <a:ext cx="8658578" cy="1803906"/>
          </a:xfrm>
        </p:spPr>
        <p:txBody>
          <a:bodyPr>
            <a:normAutofit/>
          </a:bodyPr>
          <a:lstStyle/>
          <a:p>
            <a:pPr algn="l"/>
            <a:r>
              <a:rPr lang="tr-TR" sz="4400" b="1" dirty="0"/>
              <a:t>Çocuklarda </a:t>
            </a:r>
            <a:r>
              <a:rPr lang="tr-TR" sz="4400" b="1" dirty="0" err="1"/>
              <a:t>sitopeniye</a:t>
            </a:r>
            <a:r>
              <a:rPr lang="tr-TR" sz="4400" b="1" dirty="0"/>
              <a:t> genel yaklaşım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5431515-6F5D-4DA6-B1EF-331098AE1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858000" cy="862033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tr-TR" sz="1700" dirty="0" err="1"/>
              <a:t>Öğr</a:t>
            </a:r>
            <a:r>
              <a:rPr lang="tr-TR" sz="1700" dirty="0"/>
              <a:t>. Gör. Dr.  Hasan Fatih Çakmaklı			</a:t>
            </a:r>
            <a:r>
              <a:rPr lang="tr-TR" sz="1700" dirty="0" err="1"/>
              <a:t>hfcakmakli@ankara.edu.tr</a:t>
            </a:r>
            <a:endParaRPr lang="tr-TR" sz="1700" dirty="0"/>
          </a:p>
          <a:p>
            <a:pPr algn="l"/>
            <a:r>
              <a:rPr lang="tr-TR" sz="1700" dirty="0"/>
              <a:t>Çocuk Hematoloji Onkoloji BD</a:t>
            </a:r>
          </a:p>
          <a:p>
            <a:pPr algn="l"/>
            <a:r>
              <a:rPr lang="tr-TR" sz="1700" dirty="0"/>
              <a:t>Dönem-5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440464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3379" y="0"/>
            <a:ext cx="532062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2290" y="4682920"/>
            <a:ext cx="3392097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4682920"/>
            <a:ext cx="4443893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5335901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1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E3331E9-90AF-AF4A-857B-EE9086C7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114389" cy="1325563"/>
          </a:xfrm>
        </p:spPr>
        <p:txBody>
          <a:bodyPr vert="wordArtVert">
            <a:normAutofit/>
          </a:bodyPr>
          <a:lstStyle/>
          <a:p>
            <a:r>
              <a:rPr lang="tr-TR" sz="4400" b="1" dirty="0" err="1"/>
              <a:t>Nötropeni</a:t>
            </a:r>
            <a:endParaRPr lang="tr-TR" sz="4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04183637-598A-0F41-BA46-8A2A260CF4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57400"/>
                <a:ext cx="7886700" cy="3871762"/>
              </a:xfrm>
            </p:spPr>
            <p:txBody>
              <a:bodyPr>
                <a:normAutofit/>
              </a:bodyPr>
              <a:lstStyle/>
              <a:p>
                <a:r>
                  <a:rPr lang="tr-TR" sz="2100" dirty="0"/>
                  <a:t>Periferik kandaki olgun myeloid hücre sayısı</a:t>
                </a:r>
              </a:p>
              <a:p>
                <a:endParaRPr lang="tr-TR" sz="2100" dirty="0"/>
              </a:p>
              <a:p>
                <a:r>
                  <a:rPr lang="tr-TR" sz="2100" dirty="0" err="1"/>
                  <a:t>Absolü</a:t>
                </a:r>
                <a:r>
                  <a:rPr lang="tr-TR" sz="2100" dirty="0"/>
                  <a:t> </a:t>
                </a:r>
                <a:r>
                  <a:rPr lang="tr-TR" sz="2100" dirty="0" err="1"/>
                  <a:t>nötrofil</a:t>
                </a:r>
                <a:r>
                  <a:rPr lang="tr-TR" sz="2100" dirty="0"/>
                  <a:t> sayısı (ANS)=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ç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𝑜𝑚𝑎𝑘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𝑧𝑑𝑒𝑠𝑖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𝑡𝑟𝑜𝑓𝑖𝑙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ü</m:t>
                        </m:r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𝑧𝑑𝑒𝑠𝑖</m:t>
                        </m:r>
                      </m:num>
                      <m:den>
                        <m:r>
                          <a:rPr lang="tr-TR" sz="2000" b="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tr-TR" sz="2000" dirty="0"/>
                  <a:t> </a:t>
                </a:r>
                <a:r>
                  <a:rPr lang="tr-TR" sz="2000" i="1" dirty="0" err="1"/>
                  <a:t>xBeyaz</a:t>
                </a:r>
                <a:r>
                  <a:rPr lang="tr-TR" sz="2000" i="1" dirty="0"/>
                  <a:t> küre</a:t>
                </a:r>
              </a:p>
              <a:p>
                <a:endParaRPr lang="tr-TR" sz="2100" dirty="0"/>
              </a:p>
              <a:p>
                <a:r>
                  <a:rPr lang="tr-TR" sz="2100" dirty="0"/>
                  <a:t>Nötropeni = &lt;1500 mm</a:t>
                </a:r>
                <a:r>
                  <a:rPr lang="tr-TR" sz="2100" baseline="30000" dirty="0"/>
                  <a:t>3 </a:t>
                </a:r>
              </a:p>
              <a:p>
                <a:pPr marL="914400" lvl="2" indent="0">
                  <a:buNone/>
                </a:pPr>
                <a:r>
                  <a:rPr lang="tr-TR" sz="2100" dirty="0"/>
                  <a:t>&lt;1 yaş: 1000/mm</a:t>
                </a:r>
                <a:r>
                  <a:rPr lang="tr-TR" sz="2100" baseline="30000" dirty="0"/>
                  <a:t>3</a:t>
                </a:r>
                <a:endParaRPr lang="tr-TR" sz="2100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04183637-598A-0F41-BA46-8A2A260CF4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57400"/>
                <a:ext cx="7886700" cy="3871762"/>
              </a:xfrm>
              <a:blipFill>
                <a:blip r:embed="rId4"/>
                <a:stretch>
                  <a:fillRect l="-643" t="-163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sim 3">
            <a:extLst>
              <a:ext uri="{FF2B5EF4-FFF2-40B4-BE49-F238E27FC236}">
                <a16:creationId xmlns:a16="http://schemas.microsoft.com/office/drawing/2014/main" id="{8406C22C-0B60-E542-84BE-47AA6D9E3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381" y="4138061"/>
            <a:ext cx="3200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25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56BA8B-34E5-0248-92E9-07DD427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 dirty="0">
                <a:solidFill>
                  <a:schemeClr val="accent1"/>
                </a:solidFill>
              </a:rPr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465960-F626-A640-AFA4-EBB6C6947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20040"/>
            <a:ext cx="5412097" cy="6114315"/>
          </a:xfrm>
        </p:spPr>
        <p:txBody>
          <a:bodyPr anchor="ctr">
            <a:noAutofit/>
          </a:bodyPr>
          <a:lstStyle/>
          <a:p>
            <a:r>
              <a:rPr lang="tr-TR" sz="1600" b="1" dirty="0" err="1"/>
              <a:t>Sitopeni</a:t>
            </a:r>
            <a:r>
              <a:rPr lang="tr-TR" sz="1600" b="1" dirty="0"/>
              <a:t> tanımları</a:t>
            </a:r>
          </a:p>
          <a:p>
            <a:r>
              <a:rPr lang="tr-TR" sz="1600" b="1" dirty="0" err="1"/>
              <a:t>Sitopeni</a:t>
            </a:r>
            <a:r>
              <a:rPr lang="tr-TR" sz="1600" b="1" dirty="0"/>
              <a:t> nedenleri</a:t>
            </a:r>
          </a:p>
          <a:p>
            <a:r>
              <a:rPr lang="tr-TR" sz="1600" b="1" dirty="0"/>
              <a:t>Bazı örnek hastalıklar ile </a:t>
            </a:r>
            <a:r>
              <a:rPr lang="tr-TR" sz="1600" b="1" dirty="0" err="1"/>
              <a:t>Aplastik</a:t>
            </a:r>
            <a:r>
              <a:rPr lang="tr-TR" sz="1600" b="1" dirty="0"/>
              <a:t> Anemiler</a:t>
            </a:r>
          </a:p>
          <a:p>
            <a:pPr lvl="1"/>
            <a:r>
              <a:rPr lang="tr-TR" sz="1600" i="1" dirty="0"/>
              <a:t>Her üç seriyi birden tutan</a:t>
            </a:r>
            <a:r>
              <a:rPr lang="tr-TR" sz="1600" dirty="0"/>
              <a:t> </a:t>
            </a:r>
          </a:p>
          <a:p>
            <a:pPr lvl="2"/>
            <a:r>
              <a:rPr lang="tr-TR" sz="1600" i="1" dirty="0" err="1"/>
              <a:t>Edinse</a:t>
            </a:r>
            <a:r>
              <a:rPr lang="tr-TR" sz="1600" dirty="0" err="1"/>
              <a:t>l</a:t>
            </a:r>
            <a:r>
              <a:rPr lang="tr-TR" sz="1600" dirty="0"/>
              <a:t> </a:t>
            </a:r>
            <a:r>
              <a:rPr lang="tr-TR" sz="1600" dirty="0" err="1"/>
              <a:t>Apastik</a:t>
            </a:r>
            <a:r>
              <a:rPr lang="tr-TR" sz="1600" dirty="0"/>
              <a:t> Anemi</a:t>
            </a:r>
          </a:p>
          <a:p>
            <a:pPr lvl="3"/>
            <a:r>
              <a:rPr lang="tr-TR" sz="1600" dirty="0" err="1"/>
              <a:t>İdiyopatik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</a:t>
            </a:r>
          </a:p>
          <a:p>
            <a:pPr lvl="2"/>
            <a:r>
              <a:rPr lang="tr-TR" sz="1600" i="1" dirty="0" err="1"/>
              <a:t>Konjenital</a:t>
            </a:r>
            <a:r>
              <a:rPr lang="tr-TR" sz="1600" dirty="0"/>
              <a:t> kemik iliği yetmezlikleri</a:t>
            </a:r>
          </a:p>
          <a:p>
            <a:pPr lvl="3"/>
            <a:r>
              <a:rPr lang="tr-TR" sz="1600" dirty="0"/>
              <a:t>Doğuştan kemik iliği yetmezlikleri</a:t>
            </a:r>
          </a:p>
          <a:p>
            <a:pPr lvl="4"/>
            <a:r>
              <a:rPr lang="tr-TR" sz="1600" dirty="0" err="1"/>
              <a:t>Fanconi</a:t>
            </a:r>
            <a:r>
              <a:rPr lang="tr-TR" sz="1600" dirty="0"/>
              <a:t> </a:t>
            </a:r>
            <a:r>
              <a:rPr lang="tr-TR" sz="1600" dirty="0" err="1"/>
              <a:t>Aplastik</a:t>
            </a:r>
            <a:r>
              <a:rPr lang="tr-TR" sz="1600" dirty="0"/>
              <a:t> Anemisi</a:t>
            </a:r>
          </a:p>
          <a:p>
            <a:pPr lvl="4"/>
            <a:r>
              <a:rPr lang="tr-TR" sz="1600" dirty="0" err="1"/>
              <a:t>Diskeratozis</a:t>
            </a:r>
            <a:r>
              <a:rPr lang="tr-TR" sz="1600" dirty="0"/>
              <a:t> </a:t>
            </a:r>
            <a:r>
              <a:rPr lang="tr-TR" sz="1600" dirty="0" err="1"/>
              <a:t>Konjenita</a:t>
            </a:r>
            <a:endParaRPr lang="tr-TR" sz="1600" dirty="0"/>
          </a:p>
          <a:p>
            <a:pPr lvl="4"/>
            <a:r>
              <a:rPr lang="tr-TR" sz="1600" dirty="0" err="1"/>
              <a:t>Shwachman-Diamond</a:t>
            </a:r>
            <a:r>
              <a:rPr lang="tr-TR" sz="1600" dirty="0"/>
              <a:t> Sendromu</a:t>
            </a:r>
          </a:p>
          <a:p>
            <a:pPr lvl="1"/>
            <a:r>
              <a:rPr lang="tr-TR" sz="1600" i="1" dirty="0"/>
              <a:t>Esasen serilere özel kemik iliği yetmezlikleri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eritrositer</a:t>
            </a:r>
            <a:r>
              <a:rPr lang="tr-TR" sz="1600" dirty="0"/>
              <a:t> seri </a:t>
            </a:r>
          </a:p>
          <a:p>
            <a:pPr lvl="3"/>
            <a:r>
              <a:rPr lang="tr-TR" sz="1600" dirty="0" err="1"/>
              <a:t>Diamond</a:t>
            </a:r>
            <a:r>
              <a:rPr lang="tr-TR" sz="1600" dirty="0"/>
              <a:t> </a:t>
            </a:r>
            <a:r>
              <a:rPr lang="tr-TR" sz="1600" dirty="0" err="1"/>
              <a:t>Blackfan</a:t>
            </a:r>
            <a:r>
              <a:rPr lang="tr-TR" sz="1600" dirty="0"/>
              <a:t> Anemisi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nötrofilik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/>
              <a:t>Ağır </a:t>
            </a:r>
            <a:r>
              <a:rPr lang="tr-TR" sz="1600" dirty="0" err="1"/>
              <a:t>Konjenital</a:t>
            </a:r>
            <a:r>
              <a:rPr lang="tr-TR" sz="1600" dirty="0"/>
              <a:t> Nötropeni </a:t>
            </a:r>
          </a:p>
          <a:p>
            <a:pPr lvl="2"/>
            <a:r>
              <a:rPr lang="tr-TR" sz="1600" dirty="0"/>
              <a:t>Esasen </a:t>
            </a:r>
            <a:r>
              <a:rPr lang="tr-TR" sz="1600" u="sng" dirty="0" err="1"/>
              <a:t>trombositer</a:t>
            </a:r>
            <a:r>
              <a:rPr lang="tr-TR" sz="1600" dirty="0"/>
              <a:t> seri</a:t>
            </a:r>
          </a:p>
          <a:p>
            <a:pPr lvl="3"/>
            <a:r>
              <a:rPr lang="tr-TR" sz="1600" dirty="0" err="1"/>
              <a:t>Trombositopeni</a:t>
            </a:r>
            <a:r>
              <a:rPr lang="tr-TR" sz="1600" dirty="0"/>
              <a:t> </a:t>
            </a:r>
            <a:r>
              <a:rPr lang="tr-TR" sz="1600" dirty="0" err="1"/>
              <a:t>with</a:t>
            </a:r>
            <a:r>
              <a:rPr lang="tr-TR" sz="1600" dirty="0"/>
              <a:t> </a:t>
            </a:r>
            <a:r>
              <a:rPr lang="tr-TR" sz="1600" dirty="0" err="1"/>
              <a:t>Absent</a:t>
            </a:r>
            <a:r>
              <a:rPr lang="tr-TR" sz="1600" dirty="0"/>
              <a:t> </a:t>
            </a:r>
            <a:r>
              <a:rPr lang="tr-TR" sz="1600" dirty="0" err="1"/>
              <a:t>Radii</a:t>
            </a:r>
            <a:endParaRPr lang="tr-TR" sz="1600" dirty="0"/>
          </a:p>
          <a:p>
            <a:pPr lvl="3"/>
            <a:endParaRPr lang="tr-TR" sz="1600" dirty="0"/>
          </a:p>
          <a:p>
            <a:r>
              <a:rPr lang="tr-TR" sz="1600" b="1" dirty="0" err="1"/>
              <a:t>Edinsel</a:t>
            </a:r>
            <a:r>
              <a:rPr lang="tr-TR" sz="1600" b="1" dirty="0"/>
              <a:t> </a:t>
            </a:r>
            <a:r>
              <a:rPr lang="tr-TR" sz="1600" b="1" dirty="0" err="1"/>
              <a:t>trombositopeni</a:t>
            </a:r>
            <a:endParaRPr lang="tr-TR" sz="1600" b="1" dirty="0"/>
          </a:p>
          <a:p>
            <a:pPr lvl="1"/>
            <a:r>
              <a:rPr lang="tr-TR" sz="1600" i="1" dirty="0" err="1"/>
              <a:t>Primer</a:t>
            </a:r>
            <a:r>
              <a:rPr lang="tr-TR" sz="1600" i="1" dirty="0"/>
              <a:t> </a:t>
            </a:r>
            <a:r>
              <a:rPr lang="tr-TR" sz="1600" i="1" dirty="0" err="1"/>
              <a:t>İmmün</a:t>
            </a:r>
            <a:r>
              <a:rPr lang="tr-TR" sz="1600" i="1" dirty="0"/>
              <a:t> </a:t>
            </a:r>
            <a:r>
              <a:rPr lang="tr-TR" sz="1600" i="1" dirty="0" err="1"/>
              <a:t>Trombositopeni</a:t>
            </a:r>
            <a:endParaRPr lang="tr-TR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6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9537F3B-BAE8-D84C-B378-C718A7E1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4400">
                <a:solidFill>
                  <a:schemeClr val="accent1"/>
                </a:solidFill>
              </a:rPr>
              <a:t>Sitopeni nedenleri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695117-12FF-254F-8BE6-594947DC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tr-TR" sz="2100" b="1" dirty="0"/>
              <a:t>Azalmış hücre yapımı</a:t>
            </a:r>
          </a:p>
          <a:p>
            <a:endParaRPr lang="tr-TR" sz="2100" dirty="0"/>
          </a:p>
          <a:p>
            <a:r>
              <a:rPr lang="tr-TR" sz="2100" b="1" dirty="0"/>
              <a:t>Artmış hücre yıkımı</a:t>
            </a:r>
          </a:p>
          <a:p>
            <a:endParaRPr lang="tr-TR" sz="2100" dirty="0"/>
          </a:p>
          <a:p>
            <a:r>
              <a:rPr lang="tr-TR" sz="2100" b="1" dirty="0"/>
              <a:t>Kayıp </a:t>
            </a:r>
          </a:p>
        </p:txBody>
      </p:sp>
    </p:spTree>
    <p:extLst>
      <p:ext uri="{BB962C8B-B14F-4D97-AF65-F5344CB8AC3E}">
        <p14:creationId xmlns:p14="http://schemas.microsoft.com/office/powerpoint/2010/main" val="752571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94.1|2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7"/>
</p:tagLst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5502</TotalTime>
  <Words>3739</Words>
  <Application>Microsoft Macintosh PowerPoint</Application>
  <PresentationFormat>Ekran Gösterisi (4:3)</PresentationFormat>
  <Paragraphs>998</Paragraphs>
  <Slides>60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Wingdings</vt:lpstr>
      <vt:lpstr>Wingdings 3</vt:lpstr>
      <vt:lpstr>Office Teması</vt:lpstr>
      <vt:lpstr>Çocuklarda sitopeniye genel yaklaşım</vt:lpstr>
      <vt:lpstr>Sunum Planı</vt:lpstr>
      <vt:lpstr>Sunum Planı</vt:lpstr>
      <vt:lpstr>Sitopeni</vt:lpstr>
      <vt:lpstr>Anemi</vt:lpstr>
      <vt:lpstr>PowerPoint Sunusu</vt:lpstr>
      <vt:lpstr>Nötropeni</vt:lpstr>
      <vt:lpstr>Sunum Planı</vt:lpstr>
      <vt:lpstr>Sitopeni nedenleri</vt:lpstr>
      <vt:lpstr>PowerPoint Sunusu</vt:lpstr>
      <vt:lpstr>Anemi Nedenleri </vt:lpstr>
      <vt:lpstr>PowerPoint Sunusu</vt:lpstr>
      <vt:lpstr>Nötropeni nedenleri</vt:lpstr>
      <vt:lpstr>PowerPoint Sunusu</vt:lpstr>
      <vt:lpstr>Trombositopeni nedenleri</vt:lpstr>
      <vt:lpstr>Sunum Planı</vt:lpstr>
      <vt:lpstr>Kemik iliği yetmezliği</vt:lpstr>
      <vt:lpstr>Aplastik Anemi</vt:lpstr>
      <vt:lpstr>PowerPoint Sunusu</vt:lpstr>
      <vt:lpstr>Sunum Planı</vt:lpstr>
      <vt:lpstr>Aplastik Anemi</vt:lpstr>
      <vt:lpstr>Edinsel Aplastik Anemi</vt:lpstr>
      <vt:lpstr>İdiopatik Aplastik Anemi</vt:lpstr>
      <vt:lpstr>Aplastik Anemi -  Şiddeti</vt:lpstr>
      <vt:lpstr>İdiopatik Aplastik Anemi - LAB</vt:lpstr>
      <vt:lpstr>İdiopatik Aplastik Anemi - Ayırıcı  Tanı ve Tanı</vt:lpstr>
      <vt:lpstr>İdiopatik Aplastik Anemi -  Tedavi</vt:lpstr>
      <vt:lpstr>Kalıtsal kemik iliği yetmezlikleri</vt:lpstr>
      <vt:lpstr>Sunum Planı</vt:lpstr>
      <vt:lpstr>Kalıtımsal kemik iliği yetmezlikleri</vt:lpstr>
      <vt:lpstr>Fanconi Aplastik Anemisi</vt:lpstr>
      <vt:lpstr>Fanconi Aplastik Anemi – Somatik bulgular</vt:lpstr>
      <vt:lpstr>Fanconi Aplastik Anemisi Tanı ve Laboratuvar</vt:lpstr>
      <vt:lpstr>Fanconi Aplastik Anemisi ve ilgili genler</vt:lpstr>
      <vt:lpstr>Fanconi Aplastik Anemisi Artmış kromozomal kırık Mitomisin C veya DEoxyButane ile (DEB testi)</vt:lpstr>
      <vt:lpstr>PowerPoint Sunusu</vt:lpstr>
      <vt:lpstr>FANKONİ APLASTİK ANEMİSİ TEDAVİ</vt:lpstr>
      <vt:lpstr>DİSKERATOZİS KONJENİTA</vt:lpstr>
      <vt:lpstr>Shwachman-Diamond Sendromu</vt:lpstr>
      <vt:lpstr>Sunum Planı</vt:lpstr>
      <vt:lpstr>AĞIR KONJENİTAL NÖTROPENİ</vt:lpstr>
      <vt:lpstr>Ağır Konjenital Nötropeni</vt:lpstr>
      <vt:lpstr>Ağır Konjenital Nötropeni</vt:lpstr>
      <vt:lpstr>DİAMOND-BLACKFAN ANEMİSİ</vt:lpstr>
      <vt:lpstr>Diamond Blackfan Anemisi</vt:lpstr>
      <vt:lpstr>KONJENİTAL AMEGAKARYOSİTER TROMBOSİTOPENİ</vt:lpstr>
      <vt:lpstr>Radius yokluğu ile giden Trombositopeni  Thrombocytopenia with Absent Radii (TAR) </vt:lpstr>
      <vt:lpstr>Sunum Planı</vt:lpstr>
      <vt:lpstr>Trombositopeni nedenleri</vt:lpstr>
      <vt:lpstr>İmmün Trombositopenik Purpura(İTP) Primer İmmün Trombositopeni</vt:lpstr>
      <vt:lpstr>İmmün Trombositopenik Purpura- Doğal Seyir</vt:lpstr>
      <vt:lpstr>PowerPoint Sunusu</vt:lpstr>
      <vt:lpstr>İmmün Trombositopenik purpura- Ayırıcı tanı- Tanı</vt:lpstr>
      <vt:lpstr>İmmün Trombositopenik purpura- Ayırıcı tanı- Tanı</vt:lpstr>
      <vt:lpstr>İmmun Trombositopenik Purpura Sınıflama ve doğal seyir</vt:lpstr>
      <vt:lpstr>İmmün Trombositopenik purpura erişkin,doğal seyir</vt:lpstr>
      <vt:lpstr>İmmün Trombositopenik Purpura- Tedavi</vt:lpstr>
      <vt:lpstr>İmmün Trombositopenik Purpura Tedavi- Kronik evre</vt:lpstr>
      <vt:lpstr>Sunum Planı</vt:lpstr>
      <vt:lpstr>Çocuklarda sitopeniye genel yaklaşım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Çocuklarda sitopeniye genel yaklaşım</dc:title>
  <dc:creator>hasan fatih cakmakli</dc:creator>
  <cp:lastModifiedBy>hasan fatih cakmakli</cp:lastModifiedBy>
  <cp:revision>59</cp:revision>
  <dcterms:created xsi:type="dcterms:W3CDTF">2019-10-17T04:37:24Z</dcterms:created>
  <dcterms:modified xsi:type="dcterms:W3CDTF">2020-04-21T07:51:08Z</dcterms:modified>
</cp:coreProperties>
</file>