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FF0000"/>
                </a:solidFill>
              </a:rPr>
              <a:t>Ekonomide karar vericiler /aktörler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Ev halkı-hane halkı-tüketici</a:t>
            </a:r>
          </a:p>
          <a:p>
            <a:pPr eaLnBrk="1" hangingPunct="1"/>
            <a:r>
              <a:rPr lang="en-US" altLang="tr-TR" smtClean="0"/>
              <a:t>Firma</a:t>
            </a:r>
          </a:p>
          <a:p>
            <a:pPr eaLnBrk="1" hangingPunct="1"/>
            <a:r>
              <a:rPr lang="en-US" altLang="tr-TR" smtClean="0"/>
              <a:t>Devlet</a:t>
            </a:r>
          </a:p>
          <a:p>
            <a:pPr eaLnBrk="1" hangingPunct="1"/>
            <a:r>
              <a:rPr lang="en-US" altLang="tr-TR" smtClean="0"/>
              <a:t>Dış dünya</a:t>
            </a:r>
          </a:p>
          <a:p>
            <a:pPr eaLnBrk="1" hangingPunct="1"/>
            <a:r>
              <a:rPr lang="en-US" altLang="tr-TR" smtClean="0"/>
              <a:t>Piyasa</a:t>
            </a:r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5810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Döngüsel akım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tr-TR" smtClean="0"/>
              <a:t>Faktör piyasaları</a:t>
            </a:r>
          </a:p>
          <a:p>
            <a:pPr marL="0" indent="0"/>
            <a:endParaRPr lang="en-US" altLang="tr-TR" smtClean="0"/>
          </a:p>
          <a:p>
            <a:pPr marL="0" indent="0"/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		Ev halkı satıcı (emek),firmalar alıcı </a:t>
            </a:r>
          </a:p>
          <a:p>
            <a:pPr marL="0" indent="0" algn="ctr">
              <a:buNone/>
            </a:pPr>
            <a:r>
              <a:rPr lang="en-US" altLang="tr-TR" smtClean="0"/>
              <a:t>	Emek-ücret</a:t>
            </a:r>
          </a:p>
          <a:p>
            <a:pPr marL="0" indent="0" algn="ctr">
              <a:buNone/>
            </a:pPr>
            <a:r>
              <a:rPr lang="en-US" altLang="tr-TR" smtClean="0"/>
              <a:t>Sermaye –faiz</a:t>
            </a:r>
          </a:p>
          <a:p>
            <a:pPr marL="0" indent="0" algn="ctr">
              <a:buNone/>
            </a:pPr>
            <a:r>
              <a:rPr lang="en-US" altLang="tr-TR" smtClean="0"/>
              <a:t>Doğal kaynak-rant</a:t>
            </a:r>
          </a:p>
          <a:p>
            <a:pPr marL="0" indent="0" algn="ctr">
              <a:buNone/>
            </a:pPr>
            <a:r>
              <a:rPr lang="en-US" altLang="tr-TR" smtClean="0"/>
              <a:t>Girişimcilik-kar</a:t>
            </a:r>
          </a:p>
        </p:txBody>
      </p:sp>
      <p:sp>
        <p:nvSpPr>
          <p:cNvPr id="6" name="Down Arrow 5"/>
          <p:cNvSpPr>
            <a:spLocks noChangeArrowheads="1"/>
          </p:cNvSpPr>
          <p:nvPr/>
        </p:nvSpPr>
        <p:spPr bwMode="auto">
          <a:xfrm>
            <a:off x="5883276" y="2336800"/>
            <a:ext cx="485775" cy="977900"/>
          </a:xfrm>
          <a:prstGeom prst="downArrow">
            <a:avLst>
              <a:gd name="adj1" fmla="val 50000"/>
              <a:gd name="adj2" fmla="val 50001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384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Döngüsel akım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tr-TR" smtClean="0"/>
              <a:t>Ürün piyasaları piyasaları</a:t>
            </a:r>
          </a:p>
          <a:p>
            <a:pPr marL="0" indent="0"/>
            <a:endParaRPr lang="en-US" altLang="tr-TR" smtClean="0"/>
          </a:p>
          <a:p>
            <a:pPr marL="0" indent="0"/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		Ev halkı alıcı (mal ve hizmet),firmalar satıcı</a:t>
            </a:r>
          </a:p>
          <a:p>
            <a:pPr marL="0" indent="0" algn="ctr">
              <a:buNone/>
            </a:pPr>
            <a:r>
              <a:rPr lang="en-US" altLang="tr-TR" smtClean="0"/>
              <a:t>	</a:t>
            </a:r>
            <a:r>
              <a:rPr lang="tr-TR" altLang="tr-TR" smtClean="0"/>
              <a:t>Fiyat</a:t>
            </a:r>
            <a:endParaRPr lang="en-US" altLang="tr-TR" smtClean="0"/>
          </a:p>
        </p:txBody>
      </p:sp>
      <p:sp>
        <p:nvSpPr>
          <p:cNvPr id="6" name="Down Arrow 5"/>
          <p:cNvSpPr>
            <a:spLocks noChangeArrowheads="1"/>
          </p:cNvSpPr>
          <p:nvPr/>
        </p:nvSpPr>
        <p:spPr bwMode="auto">
          <a:xfrm>
            <a:off x="5883276" y="2336800"/>
            <a:ext cx="485775" cy="977900"/>
          </a:xfrm>
          <a:prstGeom prst="downArrow">
            <a:avLst>
              <a:gd name="adj1" fmla="val 50000"/>
              <a:gd name="adj2" fmla="val 50001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82650"/>
          </a:xfrm>
        </p:spPr>
        <p:txBody>
          <a:bodyPr/>
          <a:lstStyle/>
          <a:p>
            <a:r>
              <a:rPr lang="en-US" altLang="tr-TR" b="1" i="1" smtClean="0">
                <a:solidFill>
                  <a:srgbClr val="1F497D"/>
                </a:solidFill>
              </a:rPr>
              <a:t>Tüketici/Üretici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sz="half" idx="1"/>
          </p:nvPr>
        </p:nvSpPr>
        <p:spPr>
          <a:xfrm>
            <a:off x="1981200" y="1157289"/>
            <a:ext cx="4038600" cy="4968875"/>
          </a:xfrm>
        </p:spPr>
        <p:txBody>
          <a:bodyPr/>
          <a:lstStyle/>
          <a:p>
            <a:r>
              <a:rPr lang="en-US" altLang="tr-TR" smtClean="0"/>
              <a:t>Fayda</a:t>
            </a:r>
          </a:p>
          <a:p>
            <a:r>
              <a:rPr lang="en-US" altLang="tr-TR" smtClean="0"/>
              <a:t>Mal ve Hizmetler</a:t>
            </a:r>
          </a:p>
          <a:p>
            <a:r>
              <a:rPr lang="en-US" altLang="tr-TR" smtClean="0"/>
              <a:t>Tüketim isteği</a:t>
            </a:r>
          </a:p>
          <a:p>
            <a:r>
              <a:rPr lang="en-US" altLang="tr-TR" smtClean="0"/>
              <a:t>Farksızlık Eğrileri</a:t>
            </a:r>
            <a:r>
              <a:rPr lang="en-US" altLang="tr-TR" b="1" i="1" smtClean="0">
                <a:solidFill>
                  <a:srgbClr val="953735"/>
                </a:solidFill>
              </a:rPr>
              <a:t>(mal ve hizmet bileşeninde eş-fayda noktalarından oluşur.</a:t>
            </a:r>
          </a:p>
          <a:p>
            <a:r>
              <a:rPr lang="en-US" altLang="tr-TR" smtClean="0"/>
              <a:t>Bütçe doğrusu(</a:t>
            </a:r>
            <a:r>
              <a:rPr lang="en-US" altLang="tr-TR" b="1" i="1" smtClean="0">
                <a:solidFill>
                  <a:srgbClr val="953735"/>
                </a:solidFill>
              </a:rPr>
              <a:t>kıt kaynakların yarattığı kısıt)</a:t>
            </a:r>
          </a:p>
          <a:p>
            <a:r>
              <a:rPr lang="en-US" altLang="tr-TR" smtClean="0"/>
              <a:t>Tüketici dengesi</a:t>
            </a:r>
          </a:p>
          <a:p>
            <a:endParaRPr lang="en-US" altLang="tr-TR" smtClean="0"/>
          </a:p>
        </p:txBody>
      </p:sp>
      <p:sp>
        <p:nvSpPr>
          <p:cNvPr id="28676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tr-TR" smtClean="0"/>
              <a:t>Kar</a:t>
            </a:r>
          </a:p>
          <a:p>
            <a:r>
              <a:rPr lang="de-DE" altLang="tr-TR" smtClean="0"/>
              <a:t>Ü</a:t>
            </a:r>
            <a:r>
              <a:rPr lang="en-US" altLang="tr-TR" smtClean="0"/>
              <a:t>retim faktörleri ve girdiler</a:t>
            </a:r>
          </a:p>
          <a:p>
            <a:r>
              <a:rPr lang="en-US" altLang="tr-TR" smtClean="0"/>
              <a:t>Üretim güdüsü</a:t>
            </a:r>
          </a:p>
          <a:p>
            <a:r>
              <a:rPr lang="en-US" altLang="tr-TR" smtClean="0"/>
              <a:t>Üretim olanakları eğrisi</a:t>
            </a:r>
          </a:p>
          <a:p>
            <a:r>
              <a:rPr lang="en-US" altLang="tr-TR" smtClean="0"/>
              <a:t>Maliyet doğrusu</a:t>
            </a:r>
          </a:p>
          <a:p>
            <a:r>
              <a:rPr lang="en-US" altLang="tr-TR" smtClean="0"/>
              <a:t>Üretici dengesi</a:t>
            </a:r>
          </a:p>
        </p:txBody>
      </p:sp>
    </p:spTree>
    <p:extLst>
      <p:ext uri="{BB962C8B-B14F-4D97-AF65-F5344CB8AC3E}">
        <p14:creationId xmlns:p14="http://schemas.microsoft.com/office/powerpoint/2010/main" val="59426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Fayda???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i="1" smtClean="0"/>
              <a:t>“</a:t>
            </a:r>
            <a:r>
              <a:rPr lang="en-US" altLang="ja-JP" b="1" i="1" smtClean="0"/>
              <a:t>kullanım yararı</a:t>
            </a:r>
            <a:r>
              <a:rPr lang="en-US" altLang="en-US" b="1" i="1" smtClean="0"/>
              <a:t>”</a:t>
            </a:r>
            <a:endParaRPr lang="en-US" altLang="ja-JP" b="1" i="1" smtClean="0"/>
          </a:p>
          <a:p>
            <a:pPr marL="0" indent="0"/>
            <a:r>
              <a:rPr lang="en-US" altLang="tr-TR" smtClean="0"/>
              <a:t>Gelir</a:t>
            </a:r>
          </a:p>
          <a:p>
            <a:pPr marL="0" indent="0"/>
            <a:r>
              <a:rPr lang="en-US" altLang="tr-TR" smtClean="0"/>
              <a:t>Malların fiyatları </a:t>
            </a:r>
          </a:p>
          <a:p>
            <a:pPr marL="0" indent="0"/>
            <a:r>
              <a:rPr lang="en-US" altLang="tr-TR" smtClean="0"/>
              <a:t>Zevkler </a:t>
            </a:r>
          </a:p>
          <a:p>
            <a:pPr marL="0" indent="0">
              <a:buNone/>
            </a:pPr>
            <a:endParaRPr lang="en-US" altLang="tr-TR" smtClean="0"/>
          </a:p>
          <a:p>
            <a:pPr marL="914400" lvl="2" indent="0"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55004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52613" y="274638"/>
            <a:ext cx="8229600" cy="1143000"/>
          </a:xfrm>
        </p:spPr>
        <p:txBody>
          <a:bodyPr/>
          <a:lstStyle/>
          <a:p>
            <a:pPr marL="342900" indent="-342900"/>
            <a:r>
              <a:rPr lang="en-US" altLang="tr-TR" sz="4000"/>
              <a:t>Farksızlık eğrisi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altLang="tr-TR" sz="3200"/>
              <a:t>Dış bükey-aynı farksızlık eğrilerinde kaldığı sürece bir malın tüketimi artarken diğeri düşer.</a:t>
            </a:r>
          </a:p>
          <a:p>
            <a:pPr lvl="2"/>
            <a:endParaRPr lang="en-US" altLang="tr-TR" sz="3200"/>
          </a:p>
          <a:p>
            <a:pPr lvl="2"/>
            <a:r>
              <a:rPr lang="en-US" altLang="tr-TR" sz="3200"/>
              <a:t>Fayda düzeyi aynı olmadığı için kesişmez</a:t>
            </a:r>
          </a:p>
          <a:p>
            <a:pPr lvl="2"/>
            <a:endParaRPr lang="en-US" altLang="tr-TR" sz="3200"/>
          </a:p>
          <a:p>
            <a:pPr lvl="2"/>
            <a:r>
              <a:rPr lang="en-US" altLang="tr-TR" sz="3200"/>
              <a:t>Tüketici dengesi,fiyat tüketim eğrisini oluşturur.</a:t>
            </a:r>
          </a:p>
          <a:p>
            <a:pPr lvl="4"/>
            <a:endParaRPr lang="en-US" altLang="tr-TR" sz="3200"/>
          </a:p>
          <a:p>
            <a:pPr lvl="2"/>
            <a:endParaRPr lang="en-US" altLang="tr-TR" sz="320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126752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Üretim Olanakları Eğrisi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Tüm kaynaklar tam olarak kullanıldığında,iki mal grubu ele alınır ve üretilebilecek miktar bileşimini gösterir.</a:t>
            </a:r>
          </a:p>
          <a:p>
            <a:r>
              <a:rPr lang="en-US" altLang="tr-TR" smtClean="0"/>
              <a:t>İç bükeydir-artan fırsat maliyetleri</a:t>
            </a:r>
          </a:p>
          <a:p>
            <a:r>
              <a:rPr lang="en-US" altLang="tr-TR" smtClean="0"/>
              <a:t>Tam istihdam-tüm kaynakların kullanılması</a:t>
            </a:r>
          </a:p>
          <a:p>
            <a:r>
              <a:rPr lang="en-US" altLang="tr-TR" smtClean="0"/>
              <a:t>Eksik istihdam</a:t>
            </a:r>
          </a:p>
          <a:p>
            <a:r>
              <a:rPr lang="en-US" altLang="tr-TR" smtClean="0"/>
              <a:t>Aşırı istihdam-olanaksız noktalar</a:t>
            </a:r>
          </a:p>
        </p:txBody>
      </p:sp>
    </p:spTree>
    <p:extLst>
      <p:ext uri="{BB962C8B-B14F-4D97-AF65-F5344CB8AC3E}">
        <p14:creationId xmlns:p14="http://schemas.microsoft.com/office/powerpoint/2010/main" val="6811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Talep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	</a:t>
            </a:r>
          </a:p>
        </p:txBody>
      </p:sp>
      <p:sp>
        <p:nvSpPr>
          <p:cNvPr id="4" name="Folded Corner 3"/>
          <p:cNvSpPr>
            <a:spLocks noChangeArrowheads="1"/>
          </p:cNvSpPr>
          <p:nvPr/>
        </p:nvSpPr>
        <p:spPr bwMode="auto">
          <a:xfrm>
            <a:off x="2543176" y="1600200"/>
            <a:ext cx="6334125" cy="4268788"/>
          </a:xfrm>
          <a:prstGeom prst="foldedCorner">
            <a:avLst>
              <a:gd name="adj" fmla="val 16667"/>
            </a:avLst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tr-TR" sz="3600"/>
              <a:t>Belirli bir zaman içinde satın alınması   planlanan mal ve hizmet miktarı</a:t>
            </a:r>
          </a:p>
        </p:txBody>
      </p:sp>
    </p:spTree>
    <p:extLst>
      <p:ext uri="{BB962C8B-B14F-4D97-AF65-F5344CB8AC3E}">
        <p14:creationId xmlns:p14="http://schemas.microsoft.com/office/powerpoint/2010/main" val="200637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Talep Kanunu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mtClean="0"/>
              <a:t>“</a:t>
            </a:r>
            <a:r>
              <a:rPr lang="en-US" altLang="tr-TR" smtClean="0"/>
              <a:t>ceteris paribus</a:t>
            </a:r>
            <a:r>
              <a:rPr lang="en-US" altLang="en-US" smtClean="0"/>
              <a:t>”</a:t>
            </a: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  <a:p>
            <a:pPr marL="0" indent="0"/>
            <a:r>
              <a:rPr lang="en-US" altLang="tr-TR" sz="3600"/>
              <a:t>Fiyat          Talep </a:t>
            </a:r>
          </a:p>
          <a:p>
            <a:pPr marL="0" indent="0"/>
            <a:endParaRPr lang="en-US" altLang="tr-TR" sz="3600"/>
          </a:p>
          <a:p>
            <a:pPr marL="0" indent="0"/>
            <a:r>
              <a:rPr lang="en-US" altLang="tr-TR" sz="3600"/>
              <a:t>istisna-giffen</a:t>
            </a:r>
          </a:p>
          <a:p>
            <a:pPr marL="0" indent="0"/>
            <a:endParaRPr lang="en-US" altLang="tr-TR" sz="3600"/>
          </a:p>
        </p:txBody>
      </p:sp>
      <p:sp>
        <p:nvSpPr>
          <p:cNvPr id="5" name="Up Arrow 4"/>
          <p:cNvSpPr>
            <a:spLocks noChangeArrowheads="1"/>
          </p:cNvSpPr>
          <p:nvPr/>
        </p:nvSpPr>
        <p:spPr bwMode="auto">
          <a:xfrm>
            <a:off x="3319464" y="3292475"/>
            <a:ext cx="484187" cy="979488"/>
          </a:xfrm>
          <a:prstGeom prst="upArrow">
            <a:avLst>
              <a:gd name="adj1" fmla="val 50000"/>
              <a:gd name="adj2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6" name="Down Arrow 5"/>
          <p:cNvSpPr>
            <a:spLocks noChangeArrowheads="1"/>
          </p:cNvSpPr>
          <p:nvPr/>
        </p:nvSpPr>
        <p:spPr bwMode="auto">
          <a:xfrm>
            <a:off x="5443539" y="3292475"/>
            <a:ext cx="484187" cy="979488"/>
          </a:xfrm>
          <a:prstGeom prst="downArrow">
            <a:avLst>
              <a:gd name="adj1" fmla="val 50000"/>
              <a:gd name="adj2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9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Geniş ekran</PresentationFormat>
  <Paragraphs>62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MS PGothic</vt:lpstr>
      <vt:lpstr>游ゴシック</vt:lpstr>
      <vt:lpstr>Arial</vt:lpstr>
      <vt:lpstr>Calibri</vt:lpstr>
      <vt:lpstr>Calibri Light</vt:lpstr>
      <vt:lpstr>Office Teması</vt:lpstr>
      <vt:lpstr>Ekonomide karar vericiler /aktörler</vt:lpstr>
      <vt:lpstr>Döngüsel akım</vt:lpstr>
      <vt:lpstr>Döngüsel akım</vt:lpstr>
      <vt:lpstr>Tüketici/Üretici</vt:lpstr>
      <vt:lpstr>Fayda??? </vt:lpstr>
      <vt:lpstr>Farksızlık eğrisi</vt:lpstr>
      <vt:lpstr>Üretim Olanakları Eğrisi</vt:lpstr>
      <vt:lpstr>Talep</vt:lpstr>
      <vt:lpstr>Talep Kanunu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2020-01-07T09:42:16Z</dcterms:modified>
</cp:coreProperties>
</file>