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579433"/>
            <a:ext cx="5368200" cy="11432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970333"/>
            <a:ext cx="6695100" cy="4597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23" name="Google Shape;23;p5"/>
          <p:cNvSpPr txBox="1">
            <a:spLocks noGrp="1"/>
          </p:cNvSpPr>
          <p:nvPr>
            <p:ph type="sldNum" idx="12"/>
          </p:nvPr>
        </p:nvSpPr>
        <p:spPr>
          <a:xfrm>
            <a:off x="4297650" y="6333201"/>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3488C68-C665-47B4-8C70-9ADB2C3D509C}"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3B79BBA-168D-4EB4-A512-64F65D41A37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88C68-C665-47B4-8C70-9ADB2C3D509C}" type="datetimeFigureOut">
              <a:rPr lang="tr-TR" smtClean="0"/>
              <a:t>19.5.2020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79BBA-168D-4EB4-A512-64F65D41A37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endParaRPr lang="tr-TR" sz="2000" dirty="0" smtClean="0">
              <a:latin typeface="Times New Roman" pitchFamily="18" charset="0"/>
              <a:cs typeface="Times New Roman" pitchFamily="18" charset="0"/>
            </a:endParaRPr>
          </a:p>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endParaRPr lang="tr-TR" sz="2000" dirty="0" smtClean="0">
              <a:latin typeface="Times New Roman" pitchFamily="18" charset="0"/>
              <a:cs typeface="Times New Roman" pitchFamily="18" charset="0"/>
            </a:endParaRPr>
          </a:p>
          <a:p>
            <a:pPr algn="ctr">
              <a:buNone/>
            </a:pPr>
            <a:r>
              <a:rPr lang="tr-TR" sz="2000" dirty="0" smtClean="0">
                <a:latin typeface="Times New Roman" pitchFamily="18" charset="0"/>
                <a:cs typeface="Times New Roman" pitchFamily="18" charset="0"/>
              </a:rPr>
              <a:t>Değişimi Tetikleyen Unsurlar – Avrupa tarımında yenilikler </a:t>
            </a:r>
          </a:p>
          <a:p>
            <a:pPr algn="just">
              <a:buFontTx/>
              <a:buChar char="-"/>
            </a:pPr>
            <a:r>
              <a:rPr lang="tr-TR" sz="2000" dirty="0" smtClean="0">
                <a:latin typeface="Times New Roman" pitchFamily="18" charset="0"/>
                <a:cs typeface="Times New Roman" pitchFamily="18" charset="0"/>
              </a:rPr>
              <a:t>Ortaçağ tarımındaki en önemli yenilik Akdeniz tarımının ikili rotasyonu yerine üçlü rotasyon sistemini getirmesidir. Bu yenilik diğer iki önemli yenilikle bağlantılıdır: </a:t>
            </a:r>
          </a:p>
          <a:p>
            <a:pPr algn="just">
              <a:buFontTx/>
              <a:buChar char="-"/>
            </a:pPr>
            <a:r>
              <a:rPr lang="tr-TR" sz="2000" dirty="0" smtClean="0">
                <a:latin typeface="Times New Roman" pitchFamily="18" charset="0"/>
                <a:cs typeface="Times New Roman" pitchFamily="18" charset="0"/>
              </a:rPr>
              <a:t>1)  Ağır (tekerlekli) saban (bu gelişme Kuzey Avrupa’nın sert topraklarının sürülebilmesi bakımından çok önemliydi) </a:t>
            </a:r>
          </a:p>
          <a:p>
            <a:pPr algn="just">
              <a:buFontTx/>
              <a:buChar char="-"/>
            </a:pPr>
            <a:r>
              <a:rPr lang="tr-TR" sz="2000" dirty="0" smtClean="0">
                <a:latin typeface="Times New Roman" pitchFamily="18" charset="0"/>
                <a:cs typeface="Times New Roman" pitchFamily="18" charset="0"/>
              </a:rPr>
              <a:t>2) Atın çekim/koşum hayvanı olarak kullanılması (bu gelişme atın koşum takımı ve diğer ekipmanlarındaki yeniliklerle ilişkiliydi) </a:t>
            </a: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a:t>
            </a:fld>
            <a:endParaRPr lang="e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Toprağı gübrelemenin değeri eskiden beri biliniyordu, buna ilaveten toprağa tebeşir veya kireç eklenmesi gibi uygulamalar görüldü. Yoğun tarım yapılan bölgelerde “yeşil gübreleme” (yonca, bezelye ve diğer azotlu bitkiler altında sürme) tekniği tasarlandı. Bu gibi teknikler yoğun otlatma ve bundan dolayı da ağır gübreleme için yem bitkileri olarak fiğ, şalgam ve yoncanın kullanımıyla birlikte, yoğun tarıma tabi bölgelerde dörtlü ve hatta daha karmaşık rotasyon </a:t>
            </a:r>
            <a:r>
              <a:rPr lang="tr-TR" sz="2000" dirty="0" err="1" smtClean="0">
                <a:latin typeface="Times New Roman" pitchFamily="18" charset="0"/>
                <a:cs typeface="Times New Roman" pitchFamily="18" charset="0"/>
              </a:rPr>
              <a:t>usülleri</a:t>
            </a:r>
            <a:r>
              <a:rPr lang="tr-TR" sz="2000" dirty="0" smtClean="0">
                <a:latin typeface="Times New Roman" pitchFamily="18" charset="0"/>
                <a:cs typeface="Times New Roman" pitchFamily="18" charset="0"/>
              </a:rPr>
              <a:t> oluşturmayı mümkün hale getirdi.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Ortaçağlarda Avrupa’da yetiştirilen tarım ürünü çeşidi ve buna bağlı olarak da beslenme imkânı/aralığı genişledi. </a:t>
            </a:r>
          </a:p>
          <a:p>
            <a:pPr algn="just">
              <a:buFontTx/>
              <a:buChar char="-"/>
            </a:pPr>
            <a:r>
              <a:rPr lang="tr-TR" sz="2000" dirty="0" smtClean="0">
                <a:latin typeface="Times New Roman" pitchFamily="18" charset="0"/>
                <a:cs typeface="Times New Roman" pitchFamily="18" charset="0"/>
              </a:rPr>
              <a:t>Çavdar, yulaf, bezelye, fasulye, mercimek gibi ürünler çok az bilinir ve yetiştirilirken giderek yaygınlaştı. Akdeniz, Afrika ve Asya’dan gelen pek çok bahçe sebze ve meyvesinin tarımı yapılmaya başlandı. İspanya ve İtalya’nın güneyindeki Müslümanlardan pamuk, şekerkamışı, narenciye ve pirinç tarımı öğrenildi; pirinç ve dut İtalya için önemli oldu. İpekböcekçiliği de dokuma endüstrisi için önemli olacaktı. Kolza tohumu, şerbetçiotu yetiştiriciliği arttı. Tekstil endüstrisi büyüdükçe çivit otu, kök boya, safran gibi doğal boyarmaddelere olan talep de arttı.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11</a:t>
            </a:fld>
            <a:endParaRPr lang="e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Özet: Ürünler ve tekniklerde görülen çok sayıdaki yenilik/yeni uygulama için tek bir açıklama getirilemez. Kimi pratik ihtiyaçlar için kimi emeği daha verimli hale getirmek için (emek sahibince) hayata geçirilmiş olabilir. Ancak yenilik için olan teşvik Antik ve Orta Çağlar tarımı arasındaki en önemli fark idi: Antik Çağda köle emeğinin mevcudiyeti ve her türlü tarımsal faaliyette yeteri miktarda bulunabilmesi tarımsal yenilikler konusunda teşvik edici bir unsur değildi. Ancak Ortaçağların ortalarından itibaren artan nüfusun getirdiği baskı/talep yani daha fazla nüfusu besleyebilmek için tarımda verimliliği artırma olgusu tarımda yenilikleri teşvik eden bir gerçeklikti. </a:t>
            </a:r>
          </a:p>
          <a:p>
            <a:pPr algn="just">
              <a:buFontTx/>
              <a:buChar char="-"/>
            </a:pPr>
            <a:r>
              <a:rPr lang="tr-TR" sz="2000" dirty="0" smtClean="0">
                <a:latin typeface="Times New Roman" pitchFamily="18" charset="0"/>
                <a:cs typeface="Times New Roman" pitchFamily="18" charset="0"/>
              </a:rPr>
              <a:t>Nüfus artışı ve sonrasında şehir hayatının canlanışı ve şehirlerin gıda talebi Avrupa ortaçağlarındaki iktisadi gelişmeyi anlamakta önemlidir.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12</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Avrupa tarımında yenilikler – Rotasyon usulü (İkili rotasyondan üçlü rotasyona geçiş)  </a:t>
            </a:r>
          </a:p>
          <a:p>
            <a:pPr algn="just">
              <a:buFontTx/>
              <a:buChar char="-"/>
            </a:pPr>
            <a:r>
              <a:rPr lang="tr-TR" sz="2000" dirty="0" smtClean="0">
                <a:latin typeface="Times New Roman" pitchFamily="18" charset="0"/>
                <a:cs typeface="Times New Roman" pitchFamily="18" charset="0"/>
              </a:rPr>
              <a:t>Klasik ikili rotasyonda ilk yıl tarlalar ekilip biçiliyor, ertesi yıl toprak verimini kazanabilsin ve toprakta nem biriksin diye boş bırakılıyordu (nadasa bırakma). Bu yöntem, Roma İmparatorluğu döneminde, toprakları yumuşak ve yaz mevsimi uzun olan Akdeniz coğrafyasında uygulanmaktaydı. Aynı dönemde Avrupa’nın kuzey bölgelerinde </a:t>
            </a:r>
            <a:r>
              <a:rPr lang="tr-TR" sz="2000" dirty="0" err="1" smtClean="0">
                <a:latin typeface="Times New Roman" pitchFamily="18" charset="0"/>
                <a:cs typeface="Times New Roman" pitchFamily="18" charset="0"/>
              </a:rPr>
              <a:t>Galyalılar</a:t>
            </a:r>
            <a:r>
              <a:rPr lang="tr-TR" sz="2000" dirty="0" smtClean="0">
                <a:latin typeface="Times New Roman" pitchFamily="18" charset="0"/>
                <a:cs typeface="Times New Roman" pitchFamily="18" charset="0"/>
              </a:rPr>
              <a:t> ve Germenler, tarım yaptıkları bölgelerde “kesmek” ve “yakmak” gibi ilkel tekniklerle zemini temizlemekte ve toprağın verimliliği azalınca başka bir bölgeye geçmekteydi. Romalılardan ikili rotasyonu öğrenseler de sabanları kuzeybatı Avrupa’nın sert topraklarını işleyebilecek düzeyde değildi. </a:t>
            </a:r>
          </a:p>
          <a:p>
            <a:pPr algn="just">
              <a:buFontTx/>
              <a:buChar char="-"/>
            </a:pPr>
            <a:endParaRPr lang="tr-TR" sz="2000" dirty="0" smtClean="0">
              <a:latin typeface="Times New Roman" pitchFamily="18" charset="0"/>
              <a:cs typeface="Times New Roman" pitchFamily="18" charset="0"/>
            </a:endParaRPr>
          </a:p>
          <a:p>
            <a:pPr algn="just">
              <a:buFontTx/>
              <a:buChar char="-"/>
            </a:pPr>
            <a:endParaRPr lang="tr-TR" sz="2000" dirty="0" smtClean="0">
              <a:latin typeface="Times New Roman" pitchFamily="18" charset="0"/>
              <a:cs typeface="Times New Roman" pitchFamily="18" charset="0"/>
            </a:endParaRP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Avrupa tarımında yenilikler – Ağır saban</a:t>
            </a:r>
          </a:p>
          <a:p>
            <a:pPr algn="just">
              <a:buFontTx/>
              <a:buChar char="-"/>
            </a:pPr>
            <a:r>
              <a:rPr lang="tr-TR" sz="2000" dirty="0" smtClean="0">
                <a:latin typeface="Times New Roman" pitchFamily="18" charset="0"/>
                <a:cs typeface="Times New Roman" pitchFamily="18" charset="0"/>
              </a:rPr>
              <a:t>Ağır (tekerlekli) sabanın kökeni/ilk kullanım yeri belli değildir. Çok sayıda öküz ya da diğer koşum hayvanının mevcudiyetini gerektirmekteydi. Böylece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sisteminin işbirliği gerektiren tarımsal işleme tekniklerine katkıda bulunan bir yenilik olmuştur. Hafif ve basit Roma (Akdeniz) sabanının aksine kuzeybatı Avrupa’nın sert topraklarının işlenmesini sağlamıştır. </a:t>
            </a:r>
          </a:p>
          <a:p>
            <a:pPr algn="just">
              <a:buFontTx/>
              <a:buChar char="-"/>
            </a:pPr>
            <a:endParaRPr lang="tr-TR" sz="2000" dirty="0" smtClean="0">
              <a:latin typeface="Times New Roman" pitchFamily="18" charset="0"/>
              <a:cs typeface="Times New Roman" pitchFamily="18" charset="0"/>
            </a:endParaRP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Avrupa tarımında yenilikler –  İkili rotasyondan üçlü rotasyona geçiş</a:t>
            </a:r>
          </a:p>
          <a:p>
            <a:pPr algn="just">
              <a:buFontTx/>
              <a:buChar char="-"/>
            </a:pPr>
            <a:r>
              <a:rPr lang="tr-TR" sz="2000" dirty="0" smtClean="0">
                <a:latin typeface="Times New Roman" pitchFamily="18" charset="0"/>
                <a:cs typeface="Times New Roman" pitchFamily="18" charset="0"/>
              </a:rPr>
              <a:t>Kuzeybatı Avrupa’nın nemli ikliminde, toprak nem kazansın diye bir yıl beklemek/tarlayı nadasa bırakmak gereksizdi. Onun yerine, ilk olarak 8. yüzyıl sonlarında Fransa’da uygulandığı bilinen ve 11. yüzyıl başlarında bütün kuzeybatı Avrupa’ya yayılan üçlü rotasyon sistemi görüldü. Bu sistemde: </a:t>
            </a:r>
          </a:p>
          <a:p>
            <a:pPr algn="just">
              <a:buFontTx/>
              <a:buChar char="-"/>
            </a:pPr>
            <a:r>
              <a:rPr lang="tr-TR" sz="2000" dirty="0" smtClean="0">
                <a:latin typeface="Times New Roman" pitchFamily="18" charset="0"/>
                <a:cs typeface="Times New Roman" pitchFamily="18" charset="0"/>
              </a:rPr>
              <a:t>1) ilk sene baharda bir bitki ekiliyor ve yazın hasat ediliyordu (yulaf, arpa, bezelye, fasulye gibi) </a:t>
            </a:r>
          </a:p>
          <a:p>
            <a:pPr algn="just">
              <a:buFontTx/>
              <a:buChar char="-"/>
            </a:pPr>
            <a:r>
              <a:rPr lang="tr-TR" sz="2000" dirty="0" smtClean="0">
                <a:latin typeface="Times New Roman" pitchFamily="18" charset="0"/>
                <a:cs typeface="Times New Roman" pitchFamily="18" charset="0"/>
              </a:rPr>
              <a:t>2) daha sonra bir sonbahar bitkisi (buğday, çavdar gibi temel ekmek tahılları) ekiliyor ve izleyen yaz mevsimi hasat ediliyordu</a:t>
            </a:r>
          </a:p>
          <a:p>
            <a:pPr algn="just">
              <a:buFontTx/>
              <a:buChar char="-"/>
            </a:pPr>
            <a:r>
              <a:rPr lang="tr-TR" sz="2000" dirty="0" smtClean="0">
                <a:latin typeface="Times New Roman" pitchFamily="18" charset="0"/>
                <a:cs typeface="Times New Roman" pitchFamily="18" charset="0"/>
              </a:rPr>
              <a:t>3) izleyen yıl toprağın verimliliğini yeniden kazanması için nadas yılı idi.   </a:t>
            </a: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Avrupa tarımında yenilikler –  İkili rotasyondan üçlü rotasyona geçiş</a:t>
            </a:r>
          </a:p>
          <a:p>
            <a:pPr algn="just">
              <a:buFontTx/>
              <a:buChar char="-"/>
            </a:pPr>
            <a:r>
              <a:rPr lang="tr-TR" sz="2000" dirty="0" smtClean="0">
                <a:latin typeface="Times New Roman" pitchFamily="18" charset="0"/>
                <a:cs typeface="Times New Roman" pitchFamily="18" charset="0"/>
              </a:rPr>
              <a:t>Bu temel üçlü rotasyonun varyasyonları olabiliyordu. Sistemin çeşitli avantajları vardı. </a:t>
            </a:r>
          </a:p>
          <a:p>
            <a:pPr algn="just">
              <a:buFontTx/>
              <a:buChar char="-"/>
            </a:pPr>
            <a:r>
              <a:rPr lang="tr-TR" sz="2000" dirty="0" smtClean="0">
                <a:latin typeface="Times New Roman" pitchFamily="18" charset="0"/>
                <a:cs typeface="Times New Roman" pitchFamily="18" charset="0"/>
              </a:rPr>
              <a:t>Öncelikle toprağın verimliliği artıyordu: yaklaşık 1/3 oranında daha fazla ürün hasat etmek mümkündü. Ayrıca emek ve sermaye birimi başına daha yüksek bir verim elde ediliyordu: ikili rotasyonda 160 dönümlük bir arazi için yeterli olan bir öküz takımının üçlü rotasyonda, aslında, 180 dönümü işleyebileceği ve bunun da yetiştirilen ürünler açısından %50 fazla bir verimlilik olduğu hesaplanmıştır. </a:t>
            </a:r>
          </a:p>
          <a:p>
            <a:pPr algn="just">
              <a:buFontTx/>
              <a:buChar char="-"/>
            </a:pPr>
            <a:r>
              <a:rPr lang="tr-TR" sz="2000" dirty="0" smtClean="0">
                <a:latin typeface="Times New Roman" pitchFamily="18" charset="0"/>
                <a:cs typeface="Times New Roman" pitchFamily="18" charset="0"/>
              </a:rPr>
              <a:t>Üçlü rotasyonda sonbahar ve ilkbaharda ekim yapıldığından tarımsal faaliyetler tüm yıla daha eşit bir şekilde yayılıyordu. </a:t>
            </a: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Avrupa tarımında yenilikler –  İkili rotasyondan üçlü rotasyona geçiş</a:t>
            </a:r>
          </a:p>
          <a:p>
            <a:pPr algn="just">
              <a:buFontTx/>
              <a:buChar char="-"/>
            </a:pPr>
            <a:r>
              <a:rPr lang="tr-TR" sz="2000" dirty="0" smtClean="0">
                <a:latin typeface="Times New Roman" pitchFamily="18" charset="0"/>
                <a:cs typeface="Times New Roman" pitchFamily="18" charset="0"/>
              </a:rPr>
              <a:t>Ayrıca, gerekli olduğu takdirde, buğday veya çavdar baharda da ekilebileceğinden ürün başarısızlığı durumunda kıtlık/açlık riskini de azaltmaktaydı. </a:t>
            </a:r>
          </a:p>
          <a:p>
            <a:pPr algn="just">
              <a:buFontTx/>
              <a:buChar char="-"/>
            </a:pPr>
            <a:r>
              <a:rPr lang="tr-TR" sz="2000" dirty="0" smtClean="0">
                <a:latin typeface="Times New Roman" pitchFamily="18" charset="0"/>
                <a:cs typeface="Times New Roman" pitchFamily="18" charset="0"/>
              </a:rPr>
              <a:t>Yeni sistemde daha fazla toprak kullanabilmek mümkün hale geldiğinden beslenme üzerinde olumlu etkileri olan yeni bitki ve tohum çeşitleri ekmek mümkün olmuştur. </a:t>
            </a:r>
          </a:p>
          <a:p>
            <a:pPr algn="just">
              <a:buFontTx/>
              <a:buChar char="-"/>
            </a:pPr>
            <a:r>
              <a:rPr lang="tr-TR" sz="2000" dirty="0" smtClean="0">
                <a:latin typeface="Times New Roman" pitchFamily="18" charset="0"/>
                <a:cs typeface="Times New Roman" pitchFamily="18" charset="0"/>
              </a:rPr>
              <a:t>Üçlü rotasyon usulü Fransa, Belçika, Hollanda, Batı Almanya, Güney İngiltere gibi bölgelerde 11. yüzyılda genel olarak  kullanımdaydı. Akdeniz coğrafyasında ise 19. yüzyıla kadar ikili rotasyon uygulaması yaygın şekilde kullanılmıştır.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10. yüzyıldan önce Avrupa’da atlar koşum hayvanı olarak pek kullanılmıyordu. Bu durum kısmen at yetiştirmenin maliyetli olmasından kaynaklanmaktaydı; sığırlara göre daha pahalı yem tüketmeleri ve zenginler tarafından savaş ve ulaşım işlerinde kullanılma talepleri söz konusuydu. </a:t>
            </a:r>
          </a:p>
          <a:p>
            <a:pPr algn="just">
              <a:buFontTx/>
              <a:buChar char="-"/>
            </a:pPr>
            <a:r>
              <a:rPr lang="tr-TR" sz="2000" dirty="0" smtClean="0">
                <a:latin typeface="Times New Roman" pitchFamily="18" charset="0"/>
                <a:cs typeface="Times New Roman" pitchFamily="18" charset="0"/>
              </a:rPr>
              <a:t>Ama daha önemli bir sebep, atlarda kullanılan koşum takımları ile ilgiliydi. Ortaçağlara kadar atlar için kullanılan koşum takımı atların boğazını sıkan ve nefes almalarını zorlaştırarak çekim/koşum işlerinde etkinliklerini azaltıyordu.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7</a:t>
            </a:fld>
            <a:endParaRPr lang="e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10. yüzyıldan biraz önce muhtemelen Asya kökenli olan ve atların boyunlarına değil omuzlarına dayanan koşum takımları Avrupa’ya geldi Ayrıca bir süre sonra at nalı uygulaması da başladı. Bu gelişmeler atın toprağı sürme ve arabayla yük taşıma gibi işlerde kullanımının yaygınlaşmasını sağladı. At öküzden hızlı ve daha güçlü idi ancak beslenmesi daha pahalıya mal oluyordu. Bu sebeple kullanımının pratik ya da gerekli olduğu yerlerde öküzleri tamamen dışlamadan önemli bir </a:t>
            </a:r>
            <a:r>
              <a:rPr lang="tr-TR" sz="1800" dirty="0" err="1" smtClean="0">
                <a:latin typeface="Times New Roman" pitchFamily="18" charset="0"/>
                <a:cs typeface="Times New Roman" pitchFamily="18" charset="0"/>
              </a:rPr>
              <a:t>ikâme</a:t>
            </a:r>
            <a:r>
              <a:rPr lang="tr-TR" sz="1800" dirty="0" smtClean="0">
                <a:latin typeface="Times New Roman" pitchFamily="18" charset="0"/>
                <a:cs typeface="Times New Roman" pitchFamily="18" charset="0"/>
              </a:rPr>
              <a:t> sağladı.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Atların beslenmesi için yulaf önemli idi ve yulaf üçlü rotasyon sisteminin önemli bir bitkisi idi. Böylece atların toprağı sürmek için kullanımı ile üçlü rotasyon ve tekerlekli sabanlar/pulluklar arasında bir uyum ortaya çıkmış oluyordu. Ortaçağ’da Avrupa’da genel olarak at yetiştirilen ve tarım yapılan bölgeler tarımsal açıdan en verimli arazilerdi.</a:t>
            </a:r>
            <a:r>
              <a:rPr lang="tr-TR" sz="2000" dirty="0" smtClean="0">
                <a:latin typeface="Times New Roman" pitchFamily="18" charset="0"/>
                <a:cs typeface="Times New Roman" pitchFamily="18" charset="0"/>
              </a:rPr>
              <a:t> </a:t>
            </a: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Yukarıda anılan büyük yenilikler yanında Ortaçağ tarımında bir dizi küçük yenilik de görüldü. Özellikle </a:t>
            </a:r>
            <a:r>
              <a:rPr lang="tr-TR" sz="2000" dirty="0" err="1" smtClean="0">
                <a:latin typeface="Times New Roman" pitchFamily="18" charset="0"/>
                <a:cs typeface="Times New Roman" pitchFamily="18" charset="0"/>
              </a:rPr>
              <a:t>metalurji</a:t>
            </a:r>
            <a:r>
              <a:rPr lang="tr-TR" sz="2000" dirty="0" smtClean="0">
                <a:latin typeface="Times New Roman" pitchFamily="18" charset="0"/>
                <a:cs typeface="Times New Roman" pitchFamily="18" charset="0"/>
              </a:rPr>
              <a:t> alanındaki gelişmelerle birlikte, demirin Antik çağ’a kıyasla, daha bol ve ucuz şekilde elde edilebilmesi günlük hayatta bir çok sahada daha fazla kullanıma girmesini sağladı.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Roma dünyasının basit tahta sabanının aksine yeni ağır sabanların bazı parçaları demirdendi. Tırmık denen aletin tasarımı demir parçalar kullanımı ile geliştirildi; oraklar iyileştirildi; tırpan icat edildi. </a:t>
            </a:r>
          </a:p>
          <a:p>
            <a:pPr algn="just">
              <a:buFontTx/>
              <a:buChar char="-"/>
            </a:pPr>
            <a:endParaRPr lang="tr-TR" sz="2000" dirty="0" smtClean="0">
              <a:latin typeface="Times New Roman" pitchFamily="18" charset="0"/>
              <a:cs typeface="Times New Roman" pitchFamily="18" charset="0"/>
            </a:endParaRP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9</a:t>
            </a:fld>
            <a:endParaRPr lang="en"/>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1186</Words>
  <Application>Microsoft Office PowerPoint</Application>
  <PresentationFormat>Ekran Gösterisi (4:3)</PresentationFormat>
  <Paragraphs>74</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İKTİSADî TARİH</dc:title>
  <dc:creator>MURAT BASKICI</dc:creator>
  <cp:lastModifiedBy>MURAT BASKICI</cp:lastModifiedBy>
  <cp:revision>1</cp:revision>
  <dcterms:created xsi:type="dcterms:W3CDTF">2020-05-19T19:30:53Z</dcterms:created>
  <dcterms:modified xsi:type="dcterms:W3CDTF">2020-05-19T19:31:36Z</dcterms:modified>
</cp:coreProperties>
</file>