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1F257B0-0F7A-4BE3-BF04-EDC77DFF4E5F}" type="datetimeFigureOut">
              <a:rPr lang="tr-TR" smtClean="0"/>
              <a:pPr/>
              <a:t>15.6.2020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72B06F7-6B5C-4280-8E40-719D99D7178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1F257B0-0F7A-4BE3-BF04-EDC77DFF4E5F}" type="datetimeFigureOut">
              <a:rPr lang="tr-TR" smtClean="0"/>
              <a:pPr/>
              <a:t>15.6.2020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72B06F7-6B5C-4280-8E40-719D99D7178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1F257B0-0F7A-4BE3-BF04-EDC77DFF4E5F}" type="datetimeFigureOut">
              <a:rPr lang="tr-TR" smtClean="0"/>
              <a:pPr/>
              <a:t>15.6.2020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72B06F7-6B5C-4280-8E40-719D99D7178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1F257B0-0F7A-4BE3-BF04-EDC77DFF4E5F}" type="datetimeFigureOut">
              <a:rPr lang="tr-TR" smtClean="0"/>
              <a:pPr/>
              <a:t>15.6.2020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72B06F7-6B5C-4280-8E40-719D99D7178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1F257B0-0F7A-4BE3-BF04-EDC77DFF4E5F}" type="datetimeFigureOut">
              <a:rPr lang="tr-TR" smtClean="0"/>
              <a:pPr/>
              <a:t>15.6.2020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72B06F7-6B5C-4280-8E40-719D99D7178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1F257B0-0F7A-4BE3-BF04-EDC77DFF4E5F}" type="datetimeFigureOut">
              <a:rPr lang="tr-TR" smtClean="0"/>
              <a:pPr/>
              <a:t>15.6.2020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72B06F7-6B5C-4280-8E40-719D99D7178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1F257B0-0F7A-4BE3-BF04-EDC77DFF4E5F}" type="datetimeFigureOut">
              <a:rPr lang="tr-TR" smtClean="0"/>
              <a:pPr/>
              <a:t>15.6.2020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72B06F7-6B5C-4280-8E40-719D99D7178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1F257B0-0F7A-4BE3-BF04-EDC77DFF4E5F}" type="datetimeFigureOut">
              <a:rPr lang="tr-TR" smtClean="0"/>
              <a:pPr/>
              <a:t>15.6.2020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72B06F7-6B5C-4280-8E40-719D99D7178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257B0-0F7A-4BE3-BF04-EDC77DFF4E5F}" type="datetimeFigureOut">
              <a:rPr lang="tr-TR" smtClean="0"/>
              <a:pPr/>
              <a:t>15.6.2020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72B06F7-6B5C-4280-8E40-719D99D7178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1F257B0-0F7A-4BE3-BF04-EDC77DFF4E5F}" type="datetimeFigureOut">
              <a:rPr lang="tr-TR" smtClean="0"/>
              <a:pPr/>
              <a:t>15.6.2020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72B06F7-6B5C-4280-8E40-719D99D7178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1F257B0-0F7A-4BE3-BF04-EDC77DFF4E5F}" type="datetimeFigureOut">
              <a:rPr lang="tr-TR" smtClean="0"/>
              <a:pPr/>
              <a:t>15.6.2020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72B06F7-6B5C-4280-8E40-719D99D7178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F257B0-0F7A-4BE3-BF04-EDC77DFF4E5F}" type="datetimeFigureOut">
              <a:rPr lang="tr-TR" smtClean="0"/>
              <a:pPr/>
              <a:t>15.6.2020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2B06F7-6B5C-4280-8E40-719D99D7178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4. HAFTA </a:t>
            </a:r>
            <a:endParaRPr lang="tr-TR" dirty="0"/>
          </a:p>
        </p:txBody>
      </p:sp>
      <p:sp>
        <p:nvSpPr>
          <p:cNvPr id="3" name="2 Alt Başlık"/>
          <p:cNvSpPr>
            <a:spLocks noGrp="1"/>
          </p:cNvSpPr>
          <p:nvPr>
            <p:ph type="subTitle" idx="1"/>
          </p:nvPr>
        </p:nvSpPr>
        <p:spPr/>
        <p:txBody>
          <a:bodyPr/>
          <a:lstStyle/>
          <a:p>
            <a:r>
              <a:rPr lang="tr-TR" dirty="0" smtClean="0"/>
              <a:t>19. Yüzyıl Başında Uluslararası Siyasi Gelişmeler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0000" lnSpcReduction="20000"/>
          </a:bodyPr>
          <a:lstStyle/>
          <a:p>
            <a:pPr algn="just"/>
            <a:r>
              <a:rPr lang="tr-TR" dirty="0" smtClean="0"/>
              <a:t>Bu hafta on dokuzuncu yüzyıl başlarında gerçekleşen ve yüzyılın devamında Osmanlı’nın geleceğini belirleyecek uluslar arası nitelikli belli başlı siyasi gelişmelere göz atacağız.  </a:t>
            </a:r>
          </a:p>
          <a:p>
            <a:pPr algn="just"/>
            <a:r>
              <a:rPr lang="tr-TR" dirty="0" smtClean="0"/>
              <a:t>Viyana Kongresi (1815) </a:t>
            </a:r>
          </a:p>
          <a:p>
            <a:pPr algn="just"/>
            <a:r>
              <a:rPr lang="tr-TR" dirty="0" smtClean="0"/>
              <a:t>Napolyon Savaşları’nın yarattığı kaosa son verme amacı taşıyan Viyana </a:t>
            </a:r>
            <a:r>
              <a:rPr lang="tr-TR" dirty="0"/>
              <a:t>Kongresi yüzyılın karakterini biçimlendiren kararların verildiği bir dönüm noktasıdır. </a:t>
            </a:r>
            <a:r>
              <a:rPr lang="tr-TR" dirty="0" smtClean="0"/>
              <a:t>Avrupa’da statükonun restore edilmesi ve düzenin </a:t>
            </a:r>
            <a:r>
              <a:rPr lang="tr-TR" dirty="0"/>
              <a:t>tesisi </a:t>
            </a:r>
            <a:r>
              <a:rPr lang="tr-TR" dirty="0" smtClean="0"/>
              <a:t>adına kabul edilen Avrupa </a:t>
            </a:r>
            <a:r>
              <a:rPr lang="tr-TR" dirty="0"/>
              <a:t>Uyumu (</a:t>
            </a:r>
            <a:r>
              <a:rPr lang="tr-TR" dirty="0" err="1"/>
              <a:t>the</a:t>
            </a:r>
            <a:r>
              <a:rPr lang="tr-TR" dirty="0"/>
              <a:t> </a:t>
            </a:r>
            <a:r>
              <a:rPr lang="tr-TR" dirty="0" err="1"/>
              <a:t>Concert</a:t>
            </a:r>
            <a:r>
              <a:rPr lang="tr-TR" dirty="0"/>
              <a:t> of </a:t>
            </a:r>
            <a:r>
              <a:rPr lang="tr-TR" dirty="0" err="1"/>
              <a:t>Europe</a:t>
            </a:r>
            <a:r>
              <a:rPr lang="tr-TR" dirty="0"/>
              <a:t>) </a:t>
            </a:r>
            <a:r>
              <a:rPr lang="tr-TR" dirty="0" smtClean="0"/>
              <a:t>ilkesi gereği Avrupalı devletler birbirleriyle uyum içinde hareket etme kararını açıklarlar. Avrupa </a:t>
            </a:r>
            <a:r>
              <a:rPr lang="tr-TR" dirty="0"/>
              <a:t>uyumu, Avrupalı </a:t>
            </a:r>
            <a:r>
              <a:rPr lang="tr-TR" dirty="0" smtClean="0"/>
              <a:t>devletlerin kendi aralarında sürekli muhafazasına çalışılacak bir </a:t>
            </a:r>
            <a:r>
              <a:rPr lang="tr-TR" dirty="0"/>
              <a:t>güç dengesinin </a:t>
            </a:r>
            <a:r>
              <a:rPr lang="tr-TR" dirty="0" smtClean="0"/>
              <a:t>kurulmasını ve hiçbir Avrupalı devletin diğerlerini yok edecek kadar güçlenmemesini ve hiçbir Avrupa devletinin diğerleri tarafından yok edilecek kadar zayıflamamasını esas kabul eden bir ilkeye işaret eder.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28596" y="1600200"/>
            <a:ext cx="8258204" cy="4829196"/>
          </a:xfrm>
        </p:spPr>
        <p:txBody>
          <a:bodyPr>
            <a:noAutofit/>
          </a:bodyPr>
          <a:lstStyle/>
          <a:p>
            <a:pPr algn="just"/>
            <a:r>
              <a:rPr lang="tr-TR" sz="1600" dirty="0" smtClean="0"/>
              <a:t>Mora </a:t>
            </a:r>
            <a:r>
              <a:rPr lang="tr-TR" sz="1600" dirty="0" smtClean="0"/>
              <a:t>isyanı, Yeniçeri Ordusunun Sonu ve </a:t>
            </a:r>
            <a:r>
              <a:rPr lang="tr-TR" sz="1600" dirty="0" err="1" smtClean="0"/>
              <a:t>Navarin</a:t>
            </a:r>
            <a:r>
              <a:rPr lang="tr-TR" sz="1600" dirty="0" smtClean="0"/>
              <a:t> Baskını</a:t>
            </a:r>
            <a:r>
              <a:rPr lang="tr-TR" sz="1600" dirty="0" smtClean="0"/>
              <a:t> </a:t>
            </a:r>
            <a:r>
              <a:rPr lang="tr-TR" sz="1600" dirty="0" smtClean="0"/>
              <a:t>(</a:t>
            </a:r>
            <a:r>
              <a:rPr lang="tr-TR" sz="1600" dirty="0" smtClean="0"/>
              <a:t>1821-1827)</a:t>
            </a:r>
            <a:endParaRPr lang="tr-TR" sz="1600" dirty="0" smtClean="0"/>
          </a:p>
          <a:p>
            <a:pPr algn="just"/>
            <a:r>
              <a:rPr lang="tr-TR" sz="1600" dirty="0" smtClean="0"/>
              <a:t>Avrupa uyumu ilkesinin sınanması için zemin oluşturan ilk mesele 1821’de Osmanlı toprakları üzerinde patlak veren  Yunan </a:t>
            </a:r>
            <a:r>
              <a:rPr lang="tr-TR" sz="1600" dirty="0"/>
              <a:t>(Mora) İsyanı </a:t>
            </a:r>
            <a:r>
              <a:rPr lang="tr-TR" sz="1600" dirty="0" smtClean="0"/>
              <a:t>olacaktır. </a:t>
            </a:r>
          </a:p>
          <a:p>
            <a:pPr algn="just"/>
            <a:r>
              <a:rPr lang="tr-TR" sz="1600" dirty="0" smtClean="0"/>
              <a:t>İsyanın Yeniçeri güçleri tarafından altı </a:t>
            </a:r>
            <a:r>
              <a:rPr lang="tr-TR" sz="1600" dirty="0"/>
              <a:t>yıl gibi uzun bir </a:t>
            </a:r>
            <a:r>
              <a:rPr lang="tr-TR" sz="1600" dirty="0" smtClean="0"/>
              <a:t>süre bastırılamaması 1826’da Sultan II. </a:t>
            </a:r>
            <a:r>
              <a:rPr lang="tr-TR" sz="1600" dirty="0" err="1" smtClean="0"/>
              <a:t>Mahmud’un</a:t>
            </a:r>
            <a:r>
              <a:rPr lang="tr-TR" sz="1600" dirty="0" smtClean="0"/>
              <a:t> </a:t>
            </a:r>
            <a:r>
              <a:rPr lang="tr-TR" sz="1600" dirty="0" smtClean="0"/>
              <a:t>bu </a:t>
            </a:r>
            <a:r>
              <a:rPr lang="tr-TR" sz="1600" dirty="0" smtClean="0"/>
              <a:t>orduyu ortadan kaldırmak için aradığı </a:t>
            </a:r>
            <a:r>
              <a:rPr lang="tr-TR" sz="1600" dirty="0" smtClean="0"/>
              <a:t>meşrulaştırıcı </a:t>
            </a:r>
            <a:r>
              <a:rPr lang="tr-TR" sz="1600" dirty="0" smtClean="0"/>
              <a:t>gerekçe olacaktır. İsyanı </a:t>
            </a:r>
            <a:r>
              <a:rPr lang="tr-TR" sz="1600" dirty="0"/>
              <a:t>destekleyen iki önemli dış unsur söz konusudur. Bunlardan ilki, </a:t>
            </a:r>
            <a:r>
              <a:rPr lang="tr-TR" sz="1600" dirty="0" smtClean="0"/>
              <a:t>Ortodoksluk mezhebi </a:t>
            </a:r>
            <a:r>
              <a:rPr lang="tr-TR" sz="1600" dirty="0"/>
              <a:t>ortak paydası </a:t>
            </a:r>
            <a:r>
              <a:rPr lang="tr-TR" sz="1600" dirty="0" smtClean="0"/>
              <a:t>üzerinden Çarlık </a:t>
            </a:r>
            <a:r>
              <a:rPr lang="tr-TR" sz="1600" dirty="0" err="1" smtClean="0"/>
              <a:t>Rusyası</a:t>
            </a:r>
            <a:r>
              <a:rPr lang="tr-TR" sz="1600" dirty="0" smtClean="0"/>
              <a:t> </a:t>
            </a:r>
            <a:r>
              <a:rPr lang="tr-TR" sz="1600" dirty="0" smtClean="0"/>
              <a:t>iken diğeri de Helen </a:t>
            </a:r>
            <a:r>
              <a:rPr lang="tr-TR" sz="1600" dirty="0"/>
              <a:t>uygarlığına </a:t>
            </a:r>
            <a:r>
              <a:rPr lang="tr-TR" sz="1600" dirty="0" smtClean="0"/>
              <a:t>Avrupa ve Hıristiyan uygarlık anlayışı açısından </a:t>
            </a:r>
            <a:r>
              <a:rPr lang="tr-TR" sz="1600" dirty="0" smtClean="0"/>
              <a:t>hem </a:t>
            </a:r>
            <a:r>
              <a:rPr lang="tr-TR" sz="1600" dirty="0"/>
              <a:t>bir “başlangıç” hem de bir “öncülük” </a:t>
            </a:r>
            <a:r>
              <a:rPr lang="tr-TR" sz="1600" dirty="0" smtClean="0"/>
              <a:t>Avrupa </a:t>
            </a:r>
            <a:r>
              <a:rPr lang="tr-TR" sz="1600" dirty="0" err="1" smtClean="0"/>
              <a:t>filhelen</a:t>
            </a:r>
            <a:r>
              <a:rPr lang="tr-TR" sz="1600" dirty="0" smtClean="0"/>
              <a:t> (Helen sever) kamuoyunun </a:t>
            </a:r>
            <a:r>
              <a:rPr lang="tr-TR" sz="1600" dirty="0"/>
              <a:t>baskısıdır</a:t>
            </a:r>
            <a:r>
              <a:rPr lang="tr-TR" sz="1600" dirty="0" smtClean="0"/>
              <a:t>. Sultan, isyanı bastırması için Mısır </a:t>
            </a:r>
            <a:r>
              <a:rPr lang="tr-TR" sz="1600" dirty="0"/>
              <a:t>Valisi </a:t>
            </a:r>
            <a:r>
              <a:rPr lang="tr-TR" sz="1600" dirty="0" err="1"/>
              <a:t>Kavalalı</a:t>
            </a:r>
            <a:r>
              <a:rPr lang="tr-TR" sz="1600" dirty="0"/>
              <a:t> </a:t>
            </a:r>
            <a:r>
              <a:rPr lang="tr-TR" sz="1600" dirty="0" err="1"/>
              <a:t>Mehmed</a:t>
            </a:r>
            <a:r>
              <a:rPr lang="tr-TR" sz="1600" dirty="0"/>
              <a:t> Ali Paşa’nın desteğini talep </a:t>
            </a:r>
            <a:r>
              <a:rPr lang="tr-TR" sz="1600" dirty="0" smtClean="0"/>
              <a:t>etmiştir. Mısır </a:t>
            </a:r>
            <a:r>
              <a:rPr lang="tr-TR" sz="1600" dirty="0"/>
              <a:t>topraklarında Fransa modelini esas alan </a:t>
            </a:r>
            <a:r>
              <a:rPr lang="tr-TR" sz="1600" dirty="0" smtClean="0"/>
              <a:t>modern bir </a:t>
            </a:r>
            <a:r>
              <a:rPr lang="tr-TR" sz="1600" dirty="0"/>
              <a:t>vergilendirme sistemi ve askeri yapılanma inşa eden </a:t>
            </a:r>
            <a:r>
              <a:rPr lang="tr-TR" sz="1600" dirty="0" err="1" smtClean="0"/>
              <a:t>Mehmed</a:t>
            </a:r>
            <a:r>
              <a:rPr lang="tr-TR" sz="1600" dirty="0" smtClean="0"/>
              <a:t> Ali Paşa, karşılığında Girit ve Suriye Valiliklerinin kendisine verilmesi sözüyle Mora isyanına müdahale etmiş ve kısa süre içinde Yeniçerilerin yıllar boyu kontrol altına alamadığı isyan sonlanma noktasına gelmiştir. Bunun üzerine Rusya’nın </a:t>
            </a:r>
            <a:r>
              <a:rPr lang="tr-TR" sz="1600" dirty="0" err="1" smtClean="0"/>
              <a:t>Mehmed</a:t>
            </a:r>
            <a:r>
              <a:rPr lang="tr-TR" sz="1600" dirty="0" smtClean="0"/>
              <a:t> Ali Paşa kuvvetleri karşısına tek başına çıkarak Yunan bağımsızlığını sağlayan devlet olmasının Avrupa Uyumunu bozacağına karar veren diğer Avrupalı büyük devletler (</a:t>
            </a:r>
            <a:r>
              <a:rPr lang="tr-TR" sz="1600" dirty="0" err="1" smtClean="0"/>
              <a:t>great</a:t>
            </a:r>
            <a:r>
              <a:rPr lang="tr-TR" sz="1600" dirty="0" smtClean="0"/>
              <a:t> </a:t>
            </a:r>
            <a:r>
              <a:rPr lang="tr-TR" sz="1600" dirty="0" err="1" smtClean="0"/>
              <a:t>powers</a:t>
            </a:r>
            <a:r>
              <a:rPr lang="tr-TR" sz="1600" dirty="0" smtClean="0"/>
              <a:t>) birlikte hareket etme kararı almış ve Rusya’nın </a:t>
            </a:r>
            <a:r>
              <a:rPr lang="tr-TR" sz="1600" dirty="0"/>
              <a:t>önderliğindeki Bileşik Avrupa donanması, </a:t>
            </a:r>
            <a:r>
              <a:rPr lang="tr-TR" sz="1600" dirty="0" smtClean="0"/>
              <a:t>1827’de Mısır </a:t>
            </a:r>
            <a:r>
              <a:rPr lang="tr-TR" sz="1600" dirty="0"/>
              <a:t>ve Osmanlı donanmalarını </a:t>
            </a:r>
            <a:r>
              <a:rPr lang="tr-TR" sz="1600" dirty="0" err="1" smtClean="0"/>
              <a:t>Navarin’de</a:t>
            </a:r>
            <a:r>
              <a:rPr lang="tr-TR" sz="1600" dirty="0" smtClean="0"/>
              <a:t> yakmıştır. Böylece Osmanlı </a:t>
            </a:r>
            <a:r>
              <a:rPr lang="tr-TR" sz="1600" dirty="0" smtClean="0"/>
              <a:t>devleti </a:t>
            </a:r>
            <a:r>
              <a:rPr lang="tr-TR" sz="1600" dirty="0" smtClean="0"/>
              <a:t>kara ordusundan sonra deniz gücünü de kaybetmiş ve savunmasız bir halde kalmış oluyordu. </a:t>
            </a:r>
            <a:endParaRPr lang="tr-TR"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55000" lnSpcReduction="20000"/>
          </a:bodyPr>
          <a:lstStyle/>
          <a:p>
            <a:endParaRPr lang="tr-TR" dirty="0" smtClean="0"/>
          </a:p>
          <a:p>
            <a:pPr algn="just"/>
            <a:r>
              <a:rPr lang="tr-TR" dirty="0" smtClean="0"/>
              <a:t>1828-1829 Osmanlı-Rus Savaşı ve Yunan Krallığı’nın Kuruluşu</a:t>
            </a:r>
            <a:endParaRPr lang="tr-TR" dirty="0" smtClean="0"/>
          </a:p>
          <a:p>
            <a:pPr algn="just"/>
            <a:r>
              <a:rPr lang="tr-TR" dirty="0" err="1" smtClean="0"/>
              <a:t>Navarin</a:t>
            </a:r>
            <a:r>
              <a:rPr lang="tr-TR" dirty="0" smtClean="0"/>
              <a:t> baskını sonrası Avrupalı güçler Osmanlı devletinden Yunan bağımsızlığını tanımasını talep etmiş ve söz konusu talebin reddi halinde Rusya bu durumu savaş ilanı gerekçesi kabul edeceğini ilan etmiştir. Henüz güçlü ve manevra yetisi yüksek yeni bir kara ordusunu harekete geçirebilecek halde olmayan ve donanması da </a:t>
            </a:r>
            <a:r>
              <a:rPr lang="tr-TR" dirty="0" err="1" smtClean="0"/>
              <a:t>Navarin’de</a:t>
            </a:r>
            <a:r>
              <a:rPr lang="tr-TR" dirty="0" smtClean="0"/>
              <a:t> kül olmuş bulunan Osmanlı devleti muhtemel bir savaş halinde kendisini savunacak askeri güçten yoksun bulunmasına rağmen Rusya’nın ültimatomunu reddedecek ve böylece  1828-29 </a:t>
            </a:r>
            <a:r>
              <a:rPr lang="tr-TR" dirty="0" smtClean="0"/>
              <a:t>Osmanlı-Rus </a:t>
            </a:r>
            <a:r>
              <a:rPr lang="tr-TR" dirty="0" smtClean="0"/>
              <a:t>savaşı başlayacaktır. Sonucu baştan belli olan böyle bir savaşa girme kararının verilmesinin arkasında devletin mesaj verme kaygısının rolü büyüktür. Bu kararla Osmanlı devleti ayrılıkçı eğilimler gösteren tebaasına herhangi </a:t>
            </a:r>
            <a:r>
              <a:rPr lang="tr-TR" dirty="0" smtClean="0"/>
              <a:t>bir dış destek edinerek isyan etme ve bağımsızlık ya da özerklik talebinde bulunma eğilimine boyun </a:t>
            </a:r>
            <a:r>
              <a:rPr lang="tr-TR" dirty="0" smtClean="0"/>
              <a:t>eğmeyeceği mesajını vermek istemiştir. Söz </a:t>
            </a:r>
            <a:r>
              <a:rPr lang="tr-TR" dirty="0" smtClean="0"/>
              <a:t>konusu savaş </a:t>
            </a:r>
            <a:r>
              <a:rPr lang="tr-TR" dirty="0" smtClean="0"/>
              <a:t>beklenildiği gibi kısa sürede Osmanlı’nın aleyhine dönecek ve Edirne Anlaşması’nın imzalanması ile sonuçlanacaktır. Anlaşma </a:t>
            </a:r>
            <a:r>
              <a:rPr lang="tr-TR" dirty="0" smtClean="0"/>
              <a:t>ile </a:t>
            </a:r>
            <a:r>
              <a:rPr lang="tr-TR" dirty="0" smtClean="0"/>
              <a:t>kısa süre öncesine kadar Osmanlı egemenliği altında bulunan topraklarda bağımsız bir Yunan Krallığı’nın kurulması tescil edilmiştir.  </a:t>
            </a:r>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r>
              <a:rPr lang="tr-TR" dirty="0" err="1" smtClean="0"/>
              <a:t>Mehmed</a:t>
            </a:r>
            <a:r>
              <a:rPr lang="tr-TR" dirty="0" smtClean="0"/>
              <a:t> Ali Paşa İsyanı (1832-1833)</a:t>
            </a:r>
          </a:p>
          <a:p>
            <a:pPr algn="just"/>
            <a:r>
              <a:rPr lang="tr-TR" dirty="0" smtClean="0"/>
              <a:t>Osmanlı devletinde on dokuzuncu yüzyılın başı itibarıyla yaşanan bunalıma yeni bir halka daha eklenecek ve bu kez tehlike </a:t>
            </a:r>
            <a:r>
              <a:rPr lang="tr-TR" dirty="0" err="1" smtClean="0"/>
              <a:t>Avrupa’lı</a:t>
            </a:r>
            <a:r>
              <a:rPr lang="tr-TR" dirty="0" smtClean="0"/>
              <a:t> büyük devletlerden ya da ayrılıkçı </a:t>
            </a:r>
            <a:r>
              <a:rPr lang="tr-TR" dirty="0" err="1" smtClean="0"/>
              <a:t>gayrimüslüm</a:t>
            </a:r>
            <a:r>
              <a:rPr lang="tr-TR" dirty="0" smtClean="0"/>
              <a:t> azınlıklardan değil, bizzat devletin bir kulundan yani Mısır Valisi </a:t>
            </a:r>
            <a:r>
              <a:rPr lang="tr-TR" dirty="0" err="1" smtClean="0"/>
              <a:t>Kavalalı</a:t>
            </a:r>
            <a:r>
              <a:rPr lang="tr-TR" dirty="0" smtClean="0"/>
              <a:t> </a:t>
            </a:r>
            <a:r>
              <a:rPr lang="tr-TR" dirty="0" err="1" smtClean="0"/>
              <a:t>Mehmed</a:t>
            </a:r>
            <a:r>
              <a:rPr lang="tr-TR" dirty="0" smtClean="0"/>
              <a:t> Ali Paşa’dan gelecektir. Kendisine verilen Suriye valiliği sözünün unutulduğunu gerekçe göstererek ve aslında Osmanlı hanedanının içinde bulunduğu </a:t>
            </a:r>
            <a:r>
              <a:rPr lang="tr-TR" dirty="0" err="1" smtClean="0"/>
              <a:t>zaafiyeti</a:t>
            </a:r>
            <a:r>
              <a:rPr lang="tr-TR" dirty="0" smtClean="0"/>
              <a:t> değerlendirmek isteyen bir merkez kaç gücün tahta çıkma arzusunu yansıtan bir girişimle </a:t>
            </a:r>
            <a:r>
              <a:rPr lang="tr-TR" dirty="0" err="1" smtClean="0"/>
              <a:t>Mehmed</a:t>
            </a:r>
            <a:r>
              <a:rPr lang="tr-TR" dirty="0" smtClean="0"/>
              <a:t> Ali Paşa, oğlu İbrahim Paşa komutasındaki askeri birliklerini Anadolu’da ileri harekata geçirecek ve kısa sürede karşısına çıkan Osmanlı ordusunu yenerek İstanbul’a doğru ilerleyecektir.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r>
              <a:rPr lang="tr-TR" dirty="0" smtClean="0"/>
              <a:t>Hünkâr İskelesi Antlaşması (1833)</a:t>
            </a:r>
          </a:p>
          <a:p>
            <a:pPr algn="just"/>
            <a:r>
              <a:rPr lang="tr-TR" dirty="0" err="1" smtClean="0"/>
              <a:t>Mehmed</a:t>
            </a:r>
            <a:r>
              <a:rPr lang="tr-TR" dirty="0" smtClean="0"/>
              <a:t> Ali Paşa ordusunun İstanbul’a yürüyüşü devam ederken ve payitahtta bir hanedan değişikliğinin an meselesi olduğu anlaşılınca Sultan II. </a:t>
            </a:r>
            <a:r>
              <a:rPr lang="tr-TR" dirty="0" err="1" smtClean="0"/>
              <a:t>Mahmud</a:t>
            </a:r>
            <a:r>
              <a:rPr lang="tr-TR" dirty="0" smtClean="0"/>
              <a:t> dışarıdan bir destek arayışına girişecek ve Rusya tarihinde ilk kez ordularını savaşmaksızın Boğazlardan geçirerek İstanbul ile </a:t>
            </a:r>
            <a:r>
              <a:rPr lang="tr-TR" dirty="0" err="1" smtClean="0"/>
              <a:t>Mehmed</a:t>
            </a:r>
            <a:r>
              <a:rPr lang="tr-TR" dirty="0" smtClean="0"/>
              <a:t> Ali Paşa orduları arasında bir tampon bölge oluşturup krizin çözülmesini sağlayacaktır. Bu yardımı sayesinde İstanbul’da görülmemiş düzeyde nüfuz elde eden ve karşılığında Osmanlı Devleti ile Hünkâr İskelesi Antlaşması’nı imzalayan Rusya ilgili antlaşmanın gizli maddesi sayesinde söz konusu nüfusunu gelecekte de sürdürmeyi garanti altına almış görünmekteydi.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lgn="just"/>
            <a:r>
              <a:rPr lang="tr-TR" dirty="0" smtClean="0"/>
              <a:t>Karşılıklı işbirliği anlaşması olarak imzalanan Hünkâr İskelesi’nin gizli </a:t>
            </a:r>
            <a:r>
              <a:rPr lang="tr-TR" dirty="0" smtClean="0"/>
              <a:t>maddesi, </a:t>
            </a:r>
            <a:r>
              <a:rPr lang="tr-TR" dirty="0" smtClean="0"/>
              <a:t>Rusya’nın dahil olduğu olası bir savaşta, Osmanlı’yı Rusya’nın savaş halinde olduğu devletlere boğazları kapatmakla yükümlü </a:t>
            </a:r>
            <a:r>
              <a:rPr lang="tr-TR" dirty="0" smtClean="0"/>
              <a:t>kılmaktaydı. Böylelikle</a:t>
            </a:r>
            <a:r>
              <a:rPr lang="tr-TR" dirty="0" smtClean="0"/>
              <a:t>, </a:t>
            </a:r>
            <a:r>
              <a:rPr lang="tr-TR" dirty="0" smtClean="0"/>
              <a:t>muhtemel bir savaş halinde Rusya’nın </a:t>
            </a:r>
            <a:r>
              <a:rPr lang="tr-TR" dirty="0" smtClean="0"/>
              <a:t>Karadeniz’de güvenliği sağlanmış </a:t>
            </a:r>
            <a:r>
              <a:rPr lang="tr-TR" dirty="0" smtClean="0"/>
              <a:t>olacaktı ki bu durum Avrupa güçler dengesini ve Avrupa uyumunu kökünden sarsan bir nitelikteydi.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tr-TR" dirty="0" err="1" smtClean="0"/>
              <a:t>Palmerstonculuk</a:t>
            </a:r>
            <a:endParaRPr lang="tr-TR" dirty="0" smtClean="0"/>
          </a:p>
          <a:p>
            <a:pPr algn="just"/>
            <a:r>
              <a:rPr lang="tr-TR" dirty="0" smtClean="0"/>
              <a:t>Hünkâr İskelesi Antlaşmasının gizli maddesi Londra’da duyulunca haber Dışişleri’nde adeta bomba etkisi yarattı. Osmanlı devleti üzerinde artan Rusya nüfuzunu Doğu Akdeniz’deki askeri, ekonomik, stratejik çıkarlarına büyük bir tehdit olarak algılayan Britanya, dönemin dışişleri bakanı </a:t>
            </a:r>
            <a:r>
              <a:rPr lang="tr-TR" dirty="0" err="1" smtClean="0"/>
              <a:t>Lord</a:t>
            </a:r>
            <a:r>
              <a:rPr lang="tr-TR" dirty="0" smtClean="0"/>
              <a:t> </a:t>
            </a:r>
            <a:r>
              <a:rPr lang="tr-TR" dirty="0" err="1" smtClean="0"/>
              <a:t>Palmerston’un</a:t>
            </a:r>
            <a:r>
              <a:rPr lang="tr-TR" dirty="0" smtClean="0"/>
              <a:t> adıyla anılan ve bir yüz yıla yakın süreyle kraliçe’nin hem muhafazakâr hem de liberal hükümetlerince uygulanmaya devam edecek olan yakın doğu siyasası inşa edildi.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TotalTime>
  <Words>839</Words>
  <Application>Microsoft Office PowerPoint</Application>
  <PresentationFormat>Ekran Gösterisi (4:3)</PresentationFormat>
  <Paragraphs>18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4. HAFTA </vt:lpstr>
      <vt:lpstr>Slayt 2</vt:lpstr>
      <vt:lpstr>Slayt 3</vt:lpstr>
      <vt:lpstr>Slayt 4</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nc</dc:creator>
  <cp:lastModifiedBy>nc</cp:lastModifiedBy>
  <cp:revision>26</cp:revision>
  <dcterms:created xsi:type="dcterms:W3CDTF">2020-06-14T14:15:33Z</dcterms:created>
  <dcterms:modified xsi:type="dcterms:W3CDTF">2020-06-15T10:19:43Z</dcterms:modified>
</cp:coreProperties>
</file>