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D90A548-7396-40CC-B2C5-34554C4E5298}" type="datetimeFigureOut">
              <a:rPr lang="tr-TR" smtClean="0"/>
              <a:t>16.6.2020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798C821-82C4-486D-9CAF-5AE32BE1BEE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0A548-7396-40CC-B2C5-34554C4E5298}" type="datetimeFigureOut">
              <a:rPr lang="tr-TR" smtClean="0"/>
              <a:t>16.6.2020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8C821-82C4-486D-9CAF-5AE32BE1BEE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9. HAFTA </a:t>
            </a:r>
            <a:endParaRPr lang="tr-TR" dirty="0"/>
          </a:p>
        </p:txBody>
      </p:sp>
      <p:sp>
        <p:nvSpPr>
          <p:cNvPr id="3" name="2 Alt Başlık"/>
          <p:cNvSpPr>
            <a:spLocks noGrp="1"/>
          </p:cNvSpPr>
          <p:nvPr>
            <p:ph type="subTitle" idx="1"/>
          </p:nvPr>
        </p:nvSpPr>
        <p:spPr/>
        <p:txBody>
          <a:bodyPr>
            <a:normAutofit/>
          </a:bodyPr>
          <a:lstStyle/>
          <a:p>
            <a:r>
              <a:rPr lang="tr-TR" dirty="0" smtClean="0"/>
              <a:t>1875-1878 Doğu Krizi ve Avrupa’da Yükselen Türk Karşılığı</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just"/>
            <a:r>
              <a:rPr lang="tr-TR" dirty="0" smtClean="0"/>
              <a:t>Osmanlı’nın 1875’deki mali iflas ilanı Avrupa’da Türk karşıtı rüzgarların esmeye başlamasına ve </a:t>
            </a:r>
            <a:r>
              <a:rPr lang="tr-TR" dirty="0" err="1" smtClean="0"/>
              <a:t>Pamerstonculuk</a:t>
            </a:r>
            <a:r>
              <a:rPr lang="tr-TR" dirty="0" smtClean="0"/>
              <a:t> siyasasını uzunca bir zamandan beri eleştirmekte olan Radikal Liberal çevrelerin güç kazanmasına yol açmıştı. Böylesi bir ortamda önce </a:t>
            </a:r>
            <a:r>
              <a:rPr lang="tr-TR" dirty="0" err="1" smtClean="0"/>
              <a:t>Hersek’te</a:t>
            </a:r>
            <a:r>
              <a:rPr lang="tr-TR" dirty="0" smtClean="0"/>
              <a:t> başlayıp ardından Bosna’ya sıçrayan ve son aşamasında Bulgaristan’a da sirayet edecek olan isyanın parlak vermesi Osmanlı’nın balkan coğrafyasında yeni bir kaosu gündeme getirdi.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algn="just"/>
            <a:r>
              <a:rPr lang="tr-TR" dirty="0" smtClean="0"/>
              <a:t>Hersek ve Bosna ayaklanmalarına Rusya’nın </a:t>
            </a:r>
            <a:r>
              <a:rPr lang="tr-TR" dirty="0"/>
              <a:t>ve </a:t>
            </a:r>
            <a:r>
              <a:rPr lang="tr-TR" dirty="0" smtClean="0"/>
              <a:t>Avusturya-Macaristan İmparatorluğu’nun </a:t>
            </a:r>
            <a:r>
              <a:rPr lang="tr-TR" dirty="0"/>
              <a:t>desteği söz </a:t>
            </a:r>
            <a:r>
              <a:rPr lang="tr-TR" dirty="0" smtClean="0"/>
              <a:t>konusuydu. Her </a:t>
            </a:r>
            <a:r>
              <a:rPr lang="tr-TR" dirty="0"/>
              <a:t>iki devlet de, kendi </a:t>
            </a:r>
            <a:r>
              <a:rPr lang="tr-TR" dirty="0" smtClean="0"/>
              <a:t>art alanları olarak gördükleri Balkanlar coğrafyasında nüfuzları </a:t>
            </a:r>
            <a:r>
              <a:rPr lang="tr-TR" dirty="0"/>
              <a:t>altında küçük uydu devletlerin oluşturulmasını amaçlamaktaydı. Avusturya-Macaristan Dışişleri Bakanı Julius </a:t>
            </a:r>
            <a:r>
              <a:rPr lang="tr-TR" dirty="0" err="1"/>
              <a:t>Andrassy</a:t>
            </a:r>
            <a:r>
              <a:rPr lang="tr-TR" dirty="0"/>
              <a:t>, ayaklanmalar dolayısıyla, Osmanlı İmparatorluğu’na “</a:t>
            </a:r>
            <a:r>
              <a:rPr lang="tr-TR" dirty="0" err="1"/>
              <a:t>Andrassy</a:t>
            </a:r>
            <a:r>
              <a:rPr lang="tr-TR" dirty="0"/>
              <a:t> Notası” olarak bilinen </a:t>
            </a:r>
            <a:r>
              <a:rPr lang="tr-TR" dirty="0" smtClean="0"/>
              <a:t>bir ültimatom gönderecek ve diğer büyük devletlerce de </a:t>
            </a:r>
            <a:r>
              <a:rPr lang="tr-TR" dirty="0"/>
              <a:t>desteklenmiş </a:t>
            </a:r>
            <a:r>
              <a:rPr lang="tr-TR" dirty="0" smtClean="0"/>
              <a:t>olan bu belge aracılığıyla Osmanlı </a:t>
            </a:r>
            <a:r>
              <a:rPr lang="tr-TR" dirty="0"/>
              <a:t>İmparatorluğu’ndan, müzakereye tabi olmayacak şekilde isyancıların taleplerinin kabul edilmesini </a:t>
            </a:r>
            <a:r>
              <a:rPr lang="tr-TR" dirty="0" smtClean="0"/>
              <a:t>isteyecektir.  </a:t>
            </a:r>
            <a:r>
              <a:rPr lang="tr-TR" dirty="0" err="1"/>
              <a:t>Andrassy</a:t>
            </a:r>
            <a:r>
              <a:rPr lang="tr-TR" dirty="0"/>
              <a:t>, Paris Anlaşması’nın (1856) 9. maddesi olarak kurgulanan Islahat </a:t>
            </a:r>
            <a:r>
              <a:rPr lang="tr-TR" dirty="0" err="1"/>
              <a:t>Fermanı’ında</a:t>
            </a:r>
            <a:r>
              <a:rPr lang="tr-TR" dirty="0"/>
              <a:t> verilen sözlerin tutulup Gayrimüslim tebaanın koşullarının iyileştirilmediğini, dolayısıyla da bu hükmün geçerliliğini yitirdiğine </a:t>
            </a:r>
            <a:r>
              <a:rPr lang="tr-TR" dirty="0" smtClean="0"/>
              <a:t>değinmektedir.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algn="just"/>
            <a:r>
              <a:rPr lang="tr-TR" dirty="0" smtClean="0"/>
              <a:t>Ali iflasını ilan eden Osmanlı İmparatorluğu isyanları </a:t>
            </a:r>
            <a:r>
              <a:rPr lang="tr-TR" dirty="0"/>
              <a:t>bastırabilecek durumda değildi. </a:t>
            </a:r>
            <a:r>
              <a:rPr lang="tr-TR" dirty="0" err="1" smtClean="0"/>
              <a:t>Andrassy</a:t>
            </a:r>
            <a:r>
              <a:rPr lang="tr-TR" dirty="0" smtClean="0"/>
              <a:t> Nota’sını kabul ettiğini beyan etmiş ve Avrupalıların </a:t>
            </a:r>
            <a:r>
              <a:rPr lang="tr-TR" dirty="0"/>
              <a:t>arabuluculuğunda isyancıların taleplerinin karşılanması yoluna </a:t>
            </a:r>
            <a:r>
              <a:rPr lang="tr-TR" dirty="0" smtClean="0"/>
              <a:t>gidileceği belirtilmişti. Fakat</a:t>
            </a:r>
            <a:r>
              <a:rPr lang="tr-TR" dirty="0"/>
              <a:t>, Osmanlı açısından “büyük bir geri adım” olabilecek bu kabul bile </a:t>
            </a:r>
            <a:r>
              <a:rPr lang="tr-TR" dirty="0" smtClean="0"/>
              <a:t>sorunu çözmeye yetmemiş ve Notadaki </a:t>
            </a:r>
            <a:r>
              <a:rPr lang="tr-TR" dirty="0"/>
              <a:t>taleplerin yeterli olmadığını düşünen Sırplar, </a:t>
            </a:r>
            <a:r>
              <a:rPr lang="tr-TR" dirty="0" smtClean="0"/>
              <a:t>Avrupa’nın arabuluculuğunu reddetmiş, Karadağ </a:t>
            </a:r>
            <a:r>
              <a:rPr lang="tr-TR" dirty="0"/>
              <a:t>ise, Osmanlı İmparatorluğu’na savaş ilan </a:t>
            </a:r>
            <a:r>
              <a:rPr lang="tr-TR" dirty="0" smtClean="0"/>
              <a:t>etmiştir.  </a:t>
            </a:r>
            <a:r>
              <a:rPr lang="tr-TR" dirty="0"/>
              <a:t>Benzer şekilde Bulgarlar da, </a:t>
            </a:r>
            <a:r>
              <a:rPr lang="tr-TR" dirty="0" smtClean="0"/>
              <a:t>süre giden </a:t>
            </a:r>
            <a:r>
              <a:rPr lang="tr-TR" dirty="0"/>
              <a:t>karışıklıktan istifade ederek bağımsızlık için </a:t>
            </a:r>
            <a:r>
              <a:rPr lang="tr-TR" dirty="0" smtClean="0"/>
              <a:t>ayaklanmışlardır. Bulgar </a:t>
            </a:r>
            <a:r>
              <a:rPr lang="tr-TR" dirty="0"/>
              <a:t>komitacıların Müslüman köylere saldırısıyla başlayan isyan, başta Londra olmak üzere Avrupa kamuoyunda Osmanlı’nın Bulgarları katletmeye başladığı şeklinde yankı </a:t>
            </a:r>
            <a:r>
              <a:rPr lang="tr-TR" dirty="0" smtClean="0"/>
              <a:t>bulmuştur. Böylece zaten mali iflasın ilanı ile artmış olan Osmanlı aleyhtarlığı zirve yapacaktır. </a:t>
            </a:r>
            <a:endParaRPr lang="tr-TR"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r>
              <a:rPr lang="tr-TR" dirty="0" smtClean="0"/>
              <a:t>Düzenli ordu birliklerini Hersek ve Bosna isyanlarını bastırmak için angaje etmiş bulunan Osmanlı devleti, Bulgar isyanının üzerine gönderecek güç bulamayınca bölgede yaşayan ve çoğunluğu 1864’deki büyük sürgün sırasında Osmanlı ülkesine sığınmış ve imparatorluğun her köşesine her dört Müslüman aileye bir aile düşecek şekilde dağıtılmış bulunan </a:t>
            </a:r>
            <a:r>
              <a:rPr lang="tr-TR" dirty="0" err="1" smtClean="0"/>
              <a:t>Çerkes’lerden</a:t>
            </a:r>
            <a:r>
              <a:rPr lang="tr-TR" dirty="0" smtClean="0"/>
              <a:t> oluşan Müslüman ahaliyi adına başıbozuk denilen </a:t>
            </a:r>
            <a:r>
              <a:rPr lang="tr-TR" dirty="0" err="1" smtClean="0"/>
              <a:t>paramiliter</a:t>
            </a:r>
            <a:r>
              <a:rPr lang="tr-TR" dirty="0" smtClean="0"/>
              <a:t> güçler olarak Bulgar isyancılarının karşısına çıkarmış ve çatışmalar çok kısa zamanda bir iç savaş manzarası arz etmeye başlamıştır.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algn="just"/>
            <a:r>
              <a:rPr lang="tr-TR" dirty="0" smtClean="0"/>
              <a:t>Çıkan iç savaşta Avrupalıların Osmanlı boyunduruğu altında yaşamaya zorlanan dindaşları olarak lanse edilen ayrılıkçı Bulgar komitacılarının ve  iki ateş altında kalmış Bulgar sivil halkının  yaşadıkları Avrupa </a:t>
            </a:r>
            <a:r>
              <a:rPr lang="tr-TR" dirty="0"/>
              <a:t>kamuoyunda </a:t>
            </a:r>
            <a:r>
              <a:rPr lang="tr-TR" dirty="0" smtClean="0"/>
              <a:t>sansasyon yaratmış  ve özellikle </a:t>
            </a:r>
            <a:r>
              <a:rPr lang="tr-TR" dirty="0"/>
              <a:t>İngiltere’de, Osmanlı’nın mali iflasının yanı sıra </a:t>
            </a:r>
            <a:r>
              <a:rPr lang="tr-TR" dirty="0" smtClean="0"/>
              <a:t>gelişen Türk ve Müslüman karşıtı hava</a:t>
            </a:r>
            <a:r>
              <a:rPr lang="tr-TR" dirty="0"/>
              <a:t>, imparatorluğu modern bir devlet olarak güçlendirmeyi amaçlayan </a:t>
            </a:r>
            <a:r>
              <a:rPr lang="tr-TR" dirty="0" err="1"/>
              <a:t>Palmerstonculuk</a:t>
            </a:r>
            <a:r>
              <a:rPr lang="tr-TR" dirty="0"/>
              <a:t> </a:t>
            </a:r>
            <a:r>
              <a:rPr lang="tr-TR" dirty="0" smtClean="0"/>
              <a:t>siyasasının daha </a:t>
            </a:r>
            <a:r>
              <a:rPr lang="tr-TR" dirty="0"/>
              <a:t>açıktan ve radikal bir şekilde sorgulanmasının önünü </a:t>
            </a:r>
            <a:r>
              <a:rPr lang="tr-TR" dirty="0" smtClean="0"/>
              <a:t>açmıştır.  </a:t>
            </a:r>
            <a:r>
              <a:rPr lang="tr-TR" dirty="0"/>
              <a:t>Üstelik, </a:t>
            </a:r>
            <a:r>
              <a:rPr lang="tr-TR" dirty="0" err="1" smtClean="0"/>
              <a:t>Palmerstonculuk</a:t>
            </a:r>
            <a:r>
              <a:rPr lang="tr-TR" dirty="0" smtClean="0"/>
              <a:t> </a:t>
            </a:r>
            <a:r>
              <a:rPr lang="tr-TR" dirty="0" smtClean="0"/>
              <a:t>siyasasının </a:t>
            </a:r>
            <a:r>
              <a:rPr lang="tr-TR" dirty="0" smtClean="0"/>
              <a:t>kökensel </a:t>
            </a:r>
            <a:r>
              <a:rPr lang="tr-TR" dirty="0"/>
              <a:t>kaygısı olan Rusya’nın Doğu Akdeniz’de, İngiltere’nin “Hindistan yolu” üzerinde bir tehlike oluşturma ihtimalinin realite ile bağdaşmayan bir varsayım olduğu </a:t>
            </a:r>
            <a:r>
              <a:rPr lang="tr-TR" dirty="0" smtClean="0"/>
              <a:t>daha güçlü şekilde iddia edilmeye başlanmış ve bu </a:t>
            </a:r>
            <a:r>
              <a:rPr lang="tr-TR" dirty="0"/>
              <a:t>bağlamda, </a:t>
            </a:r>
            <a:r>
              <a:rPr lang="tr-TR" dirty="0" smtClean="0"/>
              <a:t>siyasi çevrelerde “despot”, “</a:t>
            </a:r>
            <a:r>
              <a:rPr lang="tr-TR" dirty="0" err="1" smtClean="0"/>
              <a:t>gayrımedeni</a:t>
            </a:r>
            <a:r>
              <a:rPr lang="tr-TR" dirty="0" smtClean="0"/>
              <a:t>” ve Müslüman </a:t>
            </a:r>
            <a:r>
              <a:rPr lang="tr-TR" dirty="0"/>
              <a:t>Osmanlılar uğruna </a:t>
            </a:r>
            <a:r>
              <a:rPr lang="tr-TR" dirty="0" smtClean="0"/>
              <a:t>Hıristiyan ve medeni Rusya </a:t>
            </a:r>
            <a:r>
              <a:rPr lang="tr-TR" dirty="0"/>
              <a:t>ile kavga edilmesi yerine bir an önce anlaşma yoluna gidilmesi gerektiği açık bir şekilde </a:t>
            </a:r>
            <a:r>
              <a:rPr lang="tr-TR" dirty="0" smtClean="0"/>
              <a:t>vurgulanır hale gelmiştir. </a:t>
            </a:r>
            <a:endParaRPr lang="tr-TR" dirty="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r>
              <a:rPr lang="tr-TR" dirty="0"/>
              <a:t>Osmanlı İmparatorluğu’na dair </a:t>
            </a:r>
            <a:r>
              <a:rPr lang="tr-TR" dirty="0" smtClean="0"/>
              <a:t>Oryantalist </a:t>
            </a:r>
            <a:r>
              <a:rPr lang="tr-TR" dirty="0"/>
              <a:t>tahayyülü açıkça besleyen bu yaklaşım, Türklerin üretken bir topluluk haline gelip modernleşemeyeceğine, </a:t>
            </a:r>
            <a:r>
              <a:rPr lang="tr-TR" dirty="0" smtClean="0"/>
              <a:t>modernleşme ajandası içindeki altyapısal </a:t>
            </a:r>
            <a:r>
              <a:rPr lang="tr-TR" dirty="0"/>
              <a:t>yatırımlar için </a:t>
            </a:r>
            <a:r>
              <a:rPr lang="tr-TR" dirty="0" smtClean="0"/>
              <a:t>alınan dış borçların savurganca </a:t>
            </a:r>
            <a:r>
              <a:rPr lang="tr-TR" dirty="0"/>
              <a:t>kullanımının ve bunun sonunda yaşanan iflasın bu kapasitesizliğin kanıtı olduğuna, Türklerin bildiği tek şeyin yağma ve </a:t>
            </a:r>
            <a:r>
              <a:rPr lang="tr-TR" dirty="0" smtClean="0"/>
              <a:t>despotizm olduğuna </a:t>
            </a:r>
            <a:r>
              <a:rPr lang="tr-TR" dirty="0"/>
              <a:t>dair bir </a:t>
            </a:r>
            <a:r>
              <a:rPr lang="tr-TR" dirty="0" smtClean="0"/>
              <a:t>retoriğin yeniden ve daha güçlü şekilde dolaşıma girmesine yol açmıştır.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lgn="just"/>
            <a:r>
              <a:rPr lang="tr-TR" dirty="0"/>
              <a:t>Bu noktada, özellikle de İngiliz Liberal Partisi’nin </a:t>
            </a:r>
            <a:r>
              <a:rPr lang="tr-TR" dirty="0" smtClean="0"/>
              <a:t>eski genel başkanı </a:t>
            </a:r>
            <a:r>
              <a:rPr lang="tr-TR" dirty="0"/>
              <a:t>William </a:t>
            </a:r>
            <a:r>
              <a:rPr lang="tr-TR" dirty="0" smtClean="0"/>
              <a:t>E. </a:t>
            </a:r>
            <a:r>
              <a:rPr lang="tr-TR" dirty="0" err="1" smtClean="0"/>
              <a:t>Gladstone’un</a:t>
            </a:r>
            <a:r>
              <a:rPr lang="tr-TR" dirty="0" smtClean="0"/>
              <a:t> </a:t>
            </a:r>
            <a:r>
              <a:rPr lang="tr-TR" dirty="0"/>
              <a:t>Bulgar isyanı dolayısıyla kaleme aldığı </a:t>
            </a:r>
            <a:r>
              <a:rPr lang="tr-TR" dirty="0" smtClean="0"/>
              <a:t>ve </a:t>
            </a:r>
            <a:r>
              <a:rPr lang="tr-TR" i="1" dirty="0" err="1" smtClean="0"/>
              <a:t>Bulgarian</a:t>
            </a:r>
            <a:r>
              <a:rPr lang="tr-TR" i="1" dirty="0" smtClean="0"/>
              <a:t> </a:t>
            </a:r>
            <a:r>
              <a:rPr lang="tr-TR" i="1" dirty="0" err="1" smtClean="0"/>
              <a:t>Horrors</a:t>
            </a:r>
            <a:r>
              <a:rPr lang="tr-TR" i="1" dirty="0" smtClean="0"/>
              <a:t> </a:t>
            </a:r>
            <a:r>
              <a:rPr lang="tr-TR" i="1" dirty="0" err="1" smtClean="0"/>
              <a:t>and</a:t>
            </a:r>
            <a:r>
              <a:rPr lang="tr-TR" i="1" dirty="0" smtClean="0"/>
              <a:t> </a:t>
            </a:r>
            <a:r>
              <a:rPr lang="tr-TR" i="1" dirty="0" err="1" smtClean="0"/>
              <a:t>the</a:t>
            </a:r>
            <a:r>
              <a:rPr lang="tr-TR" i="1" dirty="0" smtClean="0"/>
              <a:t> </a:t>
            </a:r>
            <a:r>
              <a:rPr lang="tr-TR" i="1" dirty="0" err="1" smtClean="0"/>
              <a:t>Question</a:t>
            </a:r>
            <a:r>
              <a:rPr lang="tr-TR" i="1" dirty="0" smtClean="0"/>
              <a:t> of </a:t>
            </a:r>
            <a:r>
              <a:rPr lang="tr-TR" i="1" dirty="0" err="1" smtClean="0"/>
              <a:t>the</a:t>
            </a:r>
            <a:r>
              <a:rPr lang="tr-TR" i="1" dirty="0" smtClean="0"/>
              <a:t> East </a:t>
            </a:r>
            <a:r>
              <a:rPr lang="tr-TR" dirty="0" smtClean="0"/>
              <a:t>(Bulgar Dehşeti ve Şark Meselesi) başlıklı risale</a:t>
            </a:r>
            <a:r>
              <a:rPr lang="tr-TR" dirty="0"/>
              <a:t>, yukarıda değinilen </a:t>
            </a:r>
            <a:r>
              <a:rPr lang="tr-TR" dirty="0" smtClean="0"/>
              <a:t>Oryantalist </a:t>
            </a:r>
            <a:r>
              <a:rPr lang="tr-TR" dirty="0"/>
              <a:t>tahayyülün amentüsü haline </a:t>
            </a:r>
            <a:r>
              <a:rPr lang="tr-TR" dirty="0" smtClean="0"/>
              <a:t>gelecektir. </a:t>
            </a:r>
            <a:r>
              <a:rPr lang="tr-TR" dirty="0" err="1" smtClean="0"/>
              <a:t>Gladstone’nun</a:t>
            </a:r>
            <a:r>
              <a:rPr lang="tr-TR" dirty="0" smtClean="0"/>
              <a:t> </a:t>
            </a:r>
            <a:r>
              <a:rPr lang="tr-TR" dirty="0"/>
              <a:t>hazırladığı söz konusu kitapçık, kamuoyunu Türk karşıtlığına dair galeyana getirmek üzere </a:t>
            </a:r>
            <a:r>
              <a:rPr lang="tr-TR" dirty="0" err="1"/>
              <a:t>provokatif</a:t>
            </a:r>
            <a:r>
              <a:rPr lang="tr-TR" dirty="0"/>
              <a:t> bir üslupla kaleme </a:t>
            </a:r>
            <a:r>
              <a:rPr lang="tr-TR" dirty="0" smtClean="0"/>
              <a:t>alınmış ve “</a:t>
            </a:r>
            <a:r>
              <a:rPr lang="tr-TR" dirty="0"/>
              <a:t>insanlık dışı” olarak </a:t>
            </a:r>
            <a:r>
              <a:rPr lang="tr-TR" dirty="0" smtClean="0"/>
              <a:t>adlandırılan “barbar” Türklerin medeniyetin beşiği olan Avrupa’dan bir an önce atılması ve geldikleri yere geri gönderilmesi gerektiği, bunun için de </a:t>
            </a:r>
            <a:r>
              <a:rPr lang="tr-TR" dirty="0" err="1" smtClean="0"/>
              <a:t>Palmerstonculuk</a:t>
            </a:r>
            <a:r>
              <a:rPr lang="tr-TR" dirty="0" smtClean="0"/>
              <a:t> siyasasının terk edilmesinin vaktinin geldiğini ileri sürmekteydi.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r>
              <a:rPr lang="tr-TR" dirty="0" smtClean="0"/>
              <a:t>Oryantalist söylemin bütün </a:t>
            </a:r>
            <a:r>
              <a:rPr lang="tr-TR" dirty="0" err="1" smtClean="0"/>
              <a:t>stereotiplerini</a:t>
            </a:r>
            <a:r>
              <a:rPr lang="tr-TR" dirty="0" smtClean="0"/>
              <a:t> Türk aleyhtarlığı için seferber eden </a:t>
            </a:r>
            <a:r>
              <a:rPr lang="tr-TR" dirty="0" err="1" smtClean="0"/>
              <a:t>Gladstone’un</a:t>
            </a:r>
            <a:r>
              <a:rPr lang="tr-TR" dirty="0" smtClean="0"/>
              <a:t> risalesinde Türkler </a:t>
            </a:r>
            <a:r>
              <a:rPr lang="tr-TR" dirty="0" err="1" smtClean="0"/>
              <a:t>dehumanize</a:t>
            </a:r>
            <a:r>
              <a:rPr lang="tr-TR" dirty="0" smtClean="0"/>
              <a:t> ediliyor yani yani insan </a:t>
            </a:r>
            <a:r>
              <a:rPr lang="tr-TR" dirty="0" err="1" smtClean="0"/>
              <a:t>dışılaştırmaya</a:t>
            </a:r>
            <a:r>
              <a:rPr lang="tr-TR" dirty="0" smtClean="0"/>
              <a:t> tabi tutuluyor ve  “</a:t>
            </a:r>
            <a:r>
              <a:rPr lang="tr-TR" dirty="0"/>
              <a:t>mutlak bir öteki” olarak </a:t>
            </a:r>
            <a:r>
              <a:rPr lang="tr-TR" dirty="0" smtClean="0"/>
              <a:t>kodlanarak “</a:t>
            </a:r>
            <a:r>
              <a:rPr lang="tr-TR" dirty="0"/>
              <a:t>yok edilmesi gereken” bir hedef konumuna </a:t>
            </a:r>
            <a:r>
              <a:rPr lang="tr-TR" dirty="0" smtClean="0"/>
              <a:t>indirgeniyordu. Söz </a:t>
            </a:r>
            <a:r>
              <a:rPr lang="tr-TR" dirty="0"/>
              <a:t>konusu </a:t>
            </a:r>
            <a:r>
              <a:rPr lang="tr-TR" dirty="0" smtClean="0"/>
              <a:t>Oryantalist </a:t>
            </a:r>
            <a:r>
              <a:rPr lang="tr-TR" dirty="0"/>
              <a:t>yaklaşım, “Türkler modernleşemez” derken mutlak bir eşitsizliğe, mutlak bir ontolojik farka gönderme yaparken buna dair çabaların söz konusu olanaksızlıkla yüzleşmesi gerektiğini savunmaktadır</a:t>
            </a:r>
            <a:r>
              <a:rPr lang="tr-TR"/>
              <a:t>.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726</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9. HAFTA </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HAFTA </dc:title>
  <dc:creator>nc</dc:creator>
  <cp:lastModifiedBy>nc</cp:lastModifiedBy>
  <cp:revision>6</cp:revision>
  <dcterms:created xsi:type="dcterms:W3CDTF">2020-06-16T13:28:29Z</dcterms:created>
  <dcterms:modified xsi:type="dcterms:W3CDTF">2020-06-16T14:17:49Z</dcterms:modified>
</cp:coreProperties>
</file>