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sintaksis/obstoiatelstvo-ustupki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sintaksis/obstoiatelstvo-uslovii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7324-3C4F-4320-897C-C0F8E673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478"/>
          </a:xfrm>
        </p:spPr>
        <p:txBody>
          <a:bodyPr>
            <a:normAutofit/>
          </a:bodyPr>
          <a:lstStyle/>
          <a:p>
            <a:r>
              <a:rPr lang="ru-RU" dirty="0"/>
              <a:t>Обстоятельства уступки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6FDA-52C0-4629-B343-FDAED0C8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>
            <a:normAutofit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</a:rPr>
              <a:t>Обстоятельства уступки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обозначают условия, вопреки которым совершается действие, обозначенное сказуемым, и отвечают на вопрос: 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-</a:t>
            </a:r>
            <a:r>
              <a:rPr lang="ru-RU" b="0" i="1" dirty="0">
                <a:solidFill>
                  <a:schemeClr val="tx1"/>
                </a:solidFill>
                <a:effectLst/>
              </a:rPr>
              <a:t>несмотря на что?</a:t>
            </a:r>
          </a:p>
          <a:p>
            <a:pPr algn="l" fontAlgn="base"/>
            <a:r>
              <a:rPr lang="ru-RU" b="0" i="0" strike="noStrike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Обстоятельства уступки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выражаются предложно-именными конструкциями: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</a:rPr>
              <a:t>	-существительным с предлогом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«несмотря на»</a:t>
            </a:r>
            <a:r>
              <a:rPr lang="ru-RU" b="0" i="0" dirty="0">
                <a:solidFill>
                  <a:schemeClr val="tx1"/>
                </a:solidFill>
                <a:effectLst/>
              </a:rPr>
              <a:t>;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</a:rPr>
              <a:t>	-существительным с предлогом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«не взирая на»</a:t>
            </a:r>
            <a:r>
              <a:rPr lang="ru-RU" b="0" i="0" dirty="0">
                <a:solidFill>
                  <a:schemeClr val="tx1"/>
                </a:solidFill>
                <a:effectLst/>
              </a:rPr>
              <a:t>;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</a:rPr>
              <a:t>	-существительным с предлогом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«в отличие от»</a:t>
            </a:r>
            <a:r>
              <a:rPr lang="ru-RU" b="0" i="0" dirty="0">
                <a:solidFill>
                  <a:schemeClr val="tx1"/>
                </a:solidFill>
                <a:effectLst/>
              </a:rPr>
              <a:t>;</a:t>
            </a:r>
          </a:p>
          <a:p>
            <a:pPr marL="0" indent="0" algn="l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</a:rPr>
              <a:t>	-существительным с предлогом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«вопреки»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и пр.</a:t>
            </a:r>
          </a:p>
          <a:p>
            <a:pPr marL="0" indent="0" algn="l" fontAlgn="base">
              <a:buNone/>
            </a:pPr>
            <a:r>
              <a:rPr lang="ru-RU" dirty="0">
                <a:solidFill>
                  <a:schemeClr val="tx1"/>
                </a:solidFill>
              </a:rPr>
              <a:t>Пример: Он вернулся (вопреки чему?) вопреки ожиданию. </a:t>
            </a:r>
            <a:endParaRPr lang="ru-RU" b="0" i="0" dirty="0">
              <a:solidFill>
                <a:schemeClr val="tx1"/>
              </a:solidFill>
              <a:effectLst/>
            </a:endParaRPr>
          </a:p>
          <a:p>
            <a:pPr marL="0" indent="0" algn="just">
              <a:buNone/>
            </a:pPr>
            <a:endParaRPr lang="ru-RU" b="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646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Nenkova</a:t>
            </a:r>
            <a:r>
              <a:rPr lang="tr-TR" dirty="0">
                <a:solidFill>
                  <a:schemeClr val="tx1"/>
                </a:solidFill>
              </a:rPr>
              <a:t>, T. </a:t>
            </a:r>
            <a:r>
              <a:rPr lang="tr-TR" dirty="0" err="1">
                <a:solidFill>
                  <a:schemeClr val="tx1"/>
                </a:solidFill>
              </a:rPr>
              <a:t>Praktiçeskaya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grammatika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russkogo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yazıka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Veles</a:t>
            </a:r>
            <a:r>
              <a:rPr lang="tr-TR" dirty="0">
                <a:solidFill>
                  <a:schemeClr val="tx1"/>
                </a:solidFill>
              </a:rPr>
              <a:t>, Sofya, 2002.</a:t>
            </a:r>
          </a:p>
          <a:p>
            <a:r>
              <a:rPr lang="tr-TR" dirty="0" err="1">
                <a:solidFill>
                  <a:schemeClr val="tx1"/>
                </a:solidFill>
              </a:rPr>
              <a:t>Lekant</a:t>
            </a:r>
            <a:r>
              <a:rPr lang="tr-TR" dirty="0">
                <a:solidFill>
                  <a:schemeClr val="tx1"/>
                </a:solidFill>
              </a:rPr>
              <a:t>, P.A. </a:t>
            </a:r>
            <a:r>
              <a:rPr lang="tr-TR" dirty="0" err="1">
                <a:solidFill>
                  <a:schemeClr val="tx1"/>
                </a:solidFill>
              </a:rPr>
              <a:t>v.d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Sovremennıy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russkiy</a:t>
            </a:r>
            <a:r>
              <a:rPr lang="tr-TR" dirty="0">
                <a:solidFill>
                  <a:schemeClr val="tx1"/>
                </a:solidFill>
              </a:rPr>
              <a:t> yazık, </a:t>
            </a:r>
            <a:r>
              <a:rPr lang="tr-TR" dirty="0" err="1">
                <a:solidFill>
                  <a:schemeClr val="tx1"/>
                </a:solidFill>
              </a:rPr>
              <a:t>Drofa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2001.</a:t>
            </a:r>
          </a:p>
          <a:p>
            <a:r>
              <a:rPr lang="tr-TR" dirty="0" err="1">
                <a:solidFill>
                  <a:schemeClr val="tx1"/>
                </a:solidFill>
              </a:rPr>
              <a:t>İvanova</a:t>
            </a:r>
            <a:r>
              <a:rPr lang="tr-TR" dirty="0">
                <a:solidFill>
                  <a:schemeClr val="tx1"/>
                </a:solidFill>
              </a:rPr>
              <a:t>, İ.S. </a:t>
            </a:r>
            <a:r>
              <a:rPr lang="tr-TR" dirty="0" err="1">
                <a:solidFill>
                  <a:schemeClr val="tx1"/>
                </a:solidFill>
              </a:rPr>
              <a:t>v.d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Sintaksis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Sankt</a:t>
            </a:r>
            <a:r>
              <a:rPr lang="tr-TR" dirty="0">
                <a:solidFill>
                  <a:schemeClr val="tx1"/>
                </a:solidFill>
              </a:rPr>
              <a:t>-Petersburg, 2018.</a:t>
            </a:r>
          </a:p>
          <a:p>
            <a:r>
              <a:rPr lang="tr-TR" dirty="0" err="1">
                <a:solidFill>
                  <a:schemeClr val="tx1"/>
                </a:solidFill>
              </a:rPr>
              <a:t>Veliçko</a:t>
            </a:r>
            <a:r>
              <a:rPr lang="tr-TR" dirty="0">
                <a:solidFill>
                  <a:schemeClr val="tx1"/>
                </a:solidFill>
              </a:rPr>
              <a:t>, A.V. </a:t>
            </a:r>
            <a:r>
              <a:rPr lang="tr-TR" dirty="0" err="1">
                <a:solidFill>
                  <a:schemeClr val="tx1"/>
                </a:solidFill>
              </a:rPr>
              <a:t>v.d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Kniga</a:t>
            </a:r>
            <a:r>
              <a:rPr lang="tr-TR" dirty="0">
                <a:solidFill>
                  <a:schemeClr val="tx1"/>
                </a:solidFill>
              </a:rPr>
              <a:t> o </a:t>
            </a:r>
            <a:r>
              <a:rPr lang="tr-TR" dirty="0" err="1">
                <a:solidFill>
                  <a:schemeClr val="tx1"/>
                </a:solidFill>
              </a:rPr>
              <a:t>grammatike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Zlatoust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Sankt</a:t>
            </a:r>
            <a:r>
              <a:rPr lang="tr-TR" dirty="0">
                <a:solidFill>
                  <a:schemeClr val="tx1"/>
                </a:solidFill>
              </a:rPr>
              <a:t>-Petersburg, 2018.</a:t>
            </a:r>
          </a:p>
          <a:p>
            <a:r>
              <a:rPr lang="tr-TR" dirty="0" err="1">
                <a:solidFill>
                  <a:schemeClr val="tx1"/>
                </a:solidFill>
              </a:rPr>
              <a:t>Babaytseva</a:t>
            </a:r>
            <a:r>
              <a:rPr lang="tr-TR" dirty="0">
                <a:solidFill>
                  <a:schemeClr val="tx1"/>
                </a:solidFill>
              </a:rPr>
              <a:t>, V.V. </a:t>
            </a:r>
            <a:r>
              <a:rPr lang="tr-TR" dirty="0" err="1">
                <a:solidFill>
                  <a:schemeClr val="tx1"/>
                </a:solidFill>
              </a:rPr>
              <a:t>v.d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Russkiy</a:t>
            </a:r>
            <a:r>
              <a:rPr lang="tr-TR" dirty="0">
                <a:solidFill>
                  <a:schemeClr val="tx1"/>
                </a:solidFill>
              </a:rPr>
              <a:t> yazık, </a:t>
            </a:r>
            <a:r>
              <a:rPr lang="tr-TR" dirty="0" err="1">
                <a:solidFill>
                  <a:schemeClr val="tx1"/>
                </a:solidFill>
              </a:rPr>
              <a:t>Drofa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2010.</a:t>
            </a:r>
          </a:p>
          <a:p>
            <a:r>
              <a:rPr lang="tr-TR" dirty="0" err="1">
                <a:solidFill>
                  <a:schemeClr val="tx1"/>
                </a:solidFill>
              </a:rPr>
              <a:t>Rozental</a:t>
            </a:r>
            <a:r>
              <a:rPr lang="tr-TR" dirty="0">
                <a:solidFill>
                  <a:schemeClr val="tx1"/>
                </a:solidFill>
              </a:rPr>
              <a:t>, D.E. </a:t>
            </a:r>
            <a:r>
              <a:rPr lang="tr-TR" dirty="0" err="1">
                <a:solidFill>
                  <a:schemeClr val="tx1"/>
                </a:solidFill>
              </a:rPr>
              <a:t>v.d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err="1">
                <a:solidFill>
                  <a:schemeClr val="tx1"/>
                </a:solidFill>
              </a:rPr>
              <a:t>Sovremennıy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russkiy</a:t>
            </a:r>
            <a:r>
              <a:rPr lang="tr-TR" dirty="0">
                <a:solidFill>
                  <a:schemeClr val="tx1"/>
                </a:solidFill>
              </a:rPr>
              <a:t> yazık, </a:t>
            </a:r>
            <a:r>
              <a:rPr lang="tr-TR" dirty="0" err="1">
                <a:solidFill>
                  <a:schemeClr val="tx1"/>
                </a:solidFill>
              </a:rPr>
              <a:t>Ayris-Press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2004.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Skoblikova</a:t>
            </a:r>
            <a:r>
              <a:rPr lang="tr-TR" dirty="0">
                <a:solidFill>
                  <a:schemeClr val="tx1"/>
                </a:solidFill>
              </a:rPr>
              <a:t>, Ye.S.,</a:t>
            </a:r>
            <a:r>
              <a:rPr lang="tr-TR" dirty="0" err="1">
                <a:solidFill>
                  <a:schemeClr val="tx1"/>
                </a:solidFill>
              </a:rPr>
              <a:t>Sovremennıy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russkiy</a:t>
            </a:r>
            <a:r>
              <a:rPr lang="tr-TR" dirty="0">
                <a:solidFill>
                  <a:schemeClr val="tx1"/>
                </a:solidFill>
              </a:rPr>
              <a:t> yazık. </a:t>
            </a:r>
            <a:r>
              <a:rPr lang="tr-TR" dirty="0" err="1">
                <a:solidFill>
                  <a:schemeClr val="tx1"/>
                </a:solidFill>
              </a:rPr>
              <a:t>Sintaksis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slojnogopredlojeniya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Flinta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Moskva</a:t>
            </a:r>
            <a:r>
              <a:rPr lang="tr-TR" dirty="0">
                <a:solidFill>
                  <a:schemeClr val="tx1"/>
                </a:solidFill>
              </a:rPr>
              <a:t>, 2006.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https://licey.net/</a:t>
            </a:r>
            <a:endParaRPr lang="ru-RU" u="sng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Barhudarova</a:t>
            </a:r>
            <a:r>
              <a:rPr lang="tr-TR" dirty="0">
                <a:solidFill>
                  <a:schemeClr val="tx1"/>
                </a:solidFill>
              </a:rPr>
              <a:t>, S.G., </a:t>
            </a:r>
            <a:r>
              <a:rPr lang="tr-TR" dirty="0" err="1">
                <a:solidFill>
                  <a:schemeClr val="tx1"/>
                </a:solidFill>
              </a:rPr>
              <a:t>Kryuçkov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S.Ye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Uçebnik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russkogo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yazıka</a:t>
            </a:r>
            <a:r>
              <a:rPr lang="tr-TR" dirty="0">
                <a:solidFill>
                  <a:schemeClr val="tx1"/>
                </a:solidFill>
              </a:rPr>
              <a:t> 1972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8042-AC62-47DC-81B3-91498C98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r>
              <a:rPr lang="ru-RU" dirty="0"/>
              <a:t>Обстоятельство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3E884-CC0B-4796-8D0B-5F51D315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7252"/>
            <a:ext cx="9601200" cy="4678018"/>
          </a:xfrm>
        </p:spPr>
        <p:txBody>
          <a:bodyPr>
            <a:normAutofit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Обстоятельство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второстепенный член предложения, который обозначает место, время, причину, образ действия и др. и отвечает на вопросы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где? когда? почему? как?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др.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</a:t>
            </a:r>
            <a:r>
              <a:rPr lang="ru-RU" i="1" dirty="0">
                <a:solidFill>
                  <a:schemeClr val="tx1"/>
                </a:solidFill>
                <a:latin typeface="Lato"/>
              </a:rPr>
              <a:t>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Моя мать потащила её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(куда?)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куда-то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(М. Горький).</a:t>
            </a:r>
          </a:p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Обстоятельства чаще всего выражены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: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-существительным в косвенном падеже с предлогом или без предлога;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Пример: Жил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(где?)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в лесу</a:t>
            </a:r>
            <a:endParaRPr lang="ru-RU" i="1" u="none" strike="noStrike" dirty="0">
              <a:solidFill>
                <a:schemeClr val="tx1"/>
              </a:solidFill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	Говорил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(как?)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с восторгом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-наречием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Жил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(как?)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весело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7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3E884-CC0B-4796-8D0B-5F51D315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10817"/>
            <a:ext cx="9601200" cy="605624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-местоимением-наречием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Поехал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(куда?)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туда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-деепричастием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Сидел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(как?)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отвернувшись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-инфинитивом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pPr marL="0" indent="0" algn="just" fontAlgn="base">
              <a:buNone/>
            </a:pPr>
            <a:r>
              <a:rPr lang="ru-RU" b="0" dirty="0">
                <a:solidFill>
                  <a:schemeClr val="tx1"/>
                </a:solidFill>
                <a:effectLst/>
                <a:latin typeface="Lato"/>
              </a:rPr>
              <a:t>Пример: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Вышел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(с какой целью?)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освежиться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Обстоятельство обычно поясняет:</a:t>
            </a: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-глагол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Идти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в школу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-прилагательное</a:t>
            </a:r>
            <a:endParaRPr lang="ru-RU" dirty="0">
              <a:solidFill>
                <a:schemeClr val="tx1"/>
              </a:solidFill>
              <a:latin typeface="Lato"/>
            </a:endParaRPr>
          </a:p>
          <a:p>
            <a:pPr marL="0" indent="0" algn="just" fontAlgn="base">
              <a:buNone/>
            </a:pP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Пример: 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Крайне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усталый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,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усталый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до изнеможения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 fontAlgn="base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	-наречие.</a:t>
            </a:r>
          </a:p>
          <a:p>
            <a:pPr marL="0" indent="0" algn="just" fontAlgn="base">
              <a:buNone/>
            </a:pPr>
            <a:r>
              <a:rPr lang="ru-RU" u="none" strike="noStrike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Слишком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1" i="1" dirty="0">
                <a:solidFill>
                  <a:schemeClr val="tx1"/>
                </a:solidFill>
                <a:effectLst/>
                <a:latin typeface="inherit"/>
              </a:rPr>
              <a:t>быстро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3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23340-B07B-4699-94FB-F7DA05F98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1209"/>
          </a:xfrm>
        </p:spPr>
        <p:txBody>
          <a:bodyPr/>
          <a:lstStyle/>
          <a:p>
            <a:r>
              <a:rPr lang="ru-RU" dirty="0"/>
              <a:t>Обстоятельства места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59E28-30B6-420A-8E1E-FE94A6B97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7009"/>
            <a:ext cx="9601200" cy="4290391"/>
          </a:xfrm>
        </p:spPr>
        <p:txBody>
          <a:bodyPr/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 места выражаются наречиями и существительными в косвенных падежах. Они обычно относятся к членам предложения, выраженным глаголами.</a:t>
            </a:r>
          </a:p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Отвечают на вопросы:</a:t>
            </a:r>
          </a:p>
          <a:p>
            <a:pPr lvl="1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Куда?</a:t>
            </a:r>
          </a:p>
          <a:p>
            <a:pPr lvl="1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Где?</a:t>
            </a:r>
          </a:p>
          <a:p>
            <a:pPr lvl="1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Откуда?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и.д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lvl="1"/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Хорошо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(где?)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здесь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  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Я уезжаю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(куда?)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в деревню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 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Я приехал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(откуда?)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издалека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8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94486-4A15-4F77-8426-E259E97F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/>
          <a:lstStyle/>
          <a:p>
            <a:r>
              <a:rPr lang="ru-RU" dirty="0"/>
              <a:t>Обстоятельства времени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F8517-2A49-4FCD-B99E-CCFFD6517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69774"/>
            <a:ext cx="9601200" cy="4197626"/>
          </a:xfrm>
        </p:spPr>
        <p:txBody>
          <a:bodyPr/>
          <a:lstStyle/>
          <a:p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 времени выражаются наречиями, существительными в косвенных падежах и деепричастиями, одиночными и с зависимыми словами (деепричастными оборотами).</a:t>
            </a:r>
          </a:p>
          <a:p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Обстоятельствами времени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называются второстепенные члены предложения, которые отвечают на вопросы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	-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когда?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	-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как долго?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 каких пор?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 каких пор?</a:t>
            </a:r>
          </a:p>
          <a:p>
            <a:pPr marL="0" indent="0">
              <a:buNone/>
            </a:pPr>
            <a:r>
              <a:rPr lang="ru-RU" i="1" dirty="0" err="1">
                <a:solidFill>
                  <a:schemeClr val="tx1"/>
                </a:solidFill>
                <a:latin typeface="Arial" panose="020B0604020202020204" pitchFamily="34" charset="0"/>
              </a:rPr>
              <a:t>П</a:t>
            </a:r>
            <a:r>
              <a:rPr lang="ru-RU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ример:</a:t>
            </a:r>
            <a:r>
              <a:rPr lang="ru-RU" b="0" i="1" dirty="0" err="1">
                <a:solidFill>
                  <a:schemeClr val="tx1"/>
                </a:solidFill>
                <a:effectLst/>
                <a:latin typeface="Lato"/>
              </a:rPr>
              <a:t>Я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 встал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(когда?)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рано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С осени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(с каких пор?)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от дочери писем нет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До вечера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(до каких пор?)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не управимся.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Три года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(как долго?)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от дочери писем не было.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7324-3C4F-4320-897C-C0F8E673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4496"/>
            <a:ext cx="9601200" cy="877956"/>
          </a:xfrm>
        </p:spPr>
        <p:txBody>
          <a:bodyPr>
            <a:normAutofit fontScale="90000"/>
          </a:bodyPr>
          <a:lstStyle/>
          <a:p>
            <a:r>
              <a:rPr lang="ru-RU" dirty="0"/>
              <a:t>Обстоятельства образа действия, меры и степени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6FDA-52C0-4629-B343-FDAED0C8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6034"/>
            <a:ext cx="9601200" cy="4691269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</a:rPr>
              <a:t>Обстоятельства образа действия и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обстоятельства степени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могут выражаться наречиями, существительными, деепричастиями и деепричастными оборотами, а также сравнительными оборотами, то есть словами с союзами как, словно …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</a:rPr>
              <a:t>Обстоятельства образа действия отвечает на вопрос </a:t>
            </a:r>
            <a:r>
              <a:rPr lang="ru-RU" b="0" i="1" dirty="0">
                <a:solidFill>
                  <a:schemeClr val="tx1"/>
                </a:solidFill>
                <a:effectLst/>
              </a:rPr>
              <a:t>как?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</a:rPr>
              <a:t>Корабль одинокий несётся, несётся (как?) на всех парусах.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b="0" i="1" dirty="0">
                <a:solidFill>
                  <a:schemeClr val="tx1"/>
                </a:solidFill>
                <a:effectLst/>
              </a:rPr>
              <a:t>бстоятельства степени</a:t>
            </a:r>
            <a:r>
              <a:rPr lang="ru-RU" b="0" i="0" dirty="0">
                <a:solidFill>
                  <a:schemeClr val="tx1"/>
                </a:solidFill>
                <a:effectLst/>
              </a:rPr>
              <a:t>, которые отвечают на вопрос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в какой степени? 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</a:rPr>
              <a:t> </a:t>
            </a:r>
            <a:r>
              <a:rPr lang="ru-RU" b="0" i="1" dirty="0">
                <a:solidFill>
                  <a:schemeClr val="tx1"/>
                </a:solidFill>
                <a:effectLst/>
              </a:rPr>
              <a:t>Туристы (в какой степени?) очень устали.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</a:rPr>
              <a:t>Обстоятельства образа действия обычно относятся к членам предложения, выраженным глаголами. Обстоятельства степени могут относиться не только к членам предложения, выраженным глаголами, но и к членам предложения, выраженным прилагательными и наречиями. Они обозначают степень качества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</a:rPr>
              <a:t>Я прочитал очень интересную книгу (в какой степени интересную?).</a:t>
            </a:r>
          </a:p>
        </p:txBody>
      </p:sp>
    </p:spTree>
    <p:extLst>
      <p:ext uri="{BB962C8B-B14F-4D97-AF65-F5344CB8AC3E}">
        <p14:creationId xmlns:p14="http://schemas.microsoft.com/office/powerpoint/2010/main" val="385696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7324-3C4F-4320-897C-C0F8E673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478"/>
          </a:xfrm>
        </p:spPr>
        <p:txBody>
          <a:bodyPr>
            <a:normAutofit/>
          </a:bodyPr>
          <a:lstStyle/>
          <a:p>
            <a:r>
              <a:rPr lang="ru-RU" dirty="0"/>
              <a:t>Обстоятельства причины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6FDA-52C0-4629-B343-FDAED0C8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6278"/>
            <a:ext cx="9601200" cy="41711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 причины выражаются существительными в косвенных падежах, наречиями, деепричастиями и деепричастными оборотами.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Я молчал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(почему?)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из вежливости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 умер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(отчего? по какой причине?)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от голода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Он побледнел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(почему? по какой причине?)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со страху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Обстоятельства причины отвечают на вопросы: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	- почему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-отчего?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-по какой причине?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 причины, выраженные деепричастиями или деепричастными оборотами, выделяются запятыми</a:t>
            </a:r>
            <a:r>
              <a:rPr lang="ru-RU" b="0" i="0" dirty="0">
                <a:solidFill>
                  <a:srgbClr val="49525C"/>
                </a:solidFill>
                <a:effectLst/>
                <a:latin typeface="Arial" panose="020B0604020202020204" pitchFamily="34" charset="0"/>
              </a:rPr>
              <a:t>.</a:t>
            </a:r>
            <a:endParaRPr lang="ru-RU" b="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060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7324-3C4F-4320-897C-C0F8E673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478"/>
          </a:xfrm>
        </p:spPr>
        <p:txBody>
          <a:bodyPr>
            <a:normAutofit/>
          </a:bodyPr>
          <a:lstStyle/>
          <a:p>
            <a:r>
              <a:rPr lang="ru-RU" dirty="0"/>
              <a:t>Обстоятельства цели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6FDA-52C0-4629-B343-FDAED0C8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 цели выражаются неопределённой формой глагола, существительными в косвенных падежах и редко наречиями. Обстоятельства цели обычно относятся к членам предложения, выраженным глаголами.</a:t>
            </a:r>
            <a:endParaRPr lang="tr-TR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Обстоятельствами цели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называются второстепенные члены предложения, которые отвечают на вопросы </a:t>
            </a:r>
            <a:endParaRPr lang="tr-T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-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зачем?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lang="tr-TR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</a:rPr>
              <a:t>	-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для чего?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lang="tr-TR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Пример: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 Я сделал это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(зачем? с какой целью?)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назло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Мы остановились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(для чего? с какой целью?)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на ночлег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Я пошёл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(с какой целью?)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проведать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 друга.</a:t>
            </a:r>
            <a:endParaRPr lang="ru-RU" b="0" i="1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897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7324-3C4F-4320-897C-C0F8E673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0478"/>
          </a:xfrm>
        </p:spPr>
        <p:txBody>
          <a:bodyPr>
            <a:normAutofit/>
          </a:bodyPr>
          <a:lstStyle/>
          <a:p>
            <a:r>
              <a:rPr lang="ru-RU" dirty="0"/>
              <a:t>Обстоятельства условия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6FDA-52C0-4629-B343-FDAED0C8F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4487"/>
            <a:ext cx="9601200" cy="4422913"/>
          </a:xfrm>
        </p:spPr>
        <p:txBody>
          <a:bodyPr>
            <a:normAutofit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</a:rPr>
              <a:t>Обстоятельство условия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выражает, при каком условии происходило, совершается или состоится действие, и отвечает на вопрос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-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при каком условии?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</a:rPr>
              <a:t>Этот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вид обстоятельств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выражается существительными в форме косвенных падежей, деепричастием или деепричастным оборотом.</a:t>
            </a:r>
            <a:endParaRPr lang="ru-RU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</a:rPr>
              <a:t>Пример: Он просил позвонить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(при каком условии?) </a:t>
            </a:r>
            <a:r>
              <a:rPr lang="ru-RU" b="0" i="1" dirty="0">
                <a:solidFill>
                  <a:schemeClr val="tx1"/>
                </a:solidFill>
                <a:effectLst/>
              </a:rPr>
              <a:t>в случае </a:t>
            </a:r>
            <a:r>
              <a:rPr lang="ru-RU" b="0" i="1" u="none" strike="noStrike" dirty="0">
                <a:solidFill>
                  <a:schemeClr val="tx1"/>
                </a:solidFill>
                <a:effectLst/>
              </a:rPr>
              <a:t>необходимости</a:t>
            </a:r>
            <a:r>
              <a:rPr lang="ru-RU" b="0" i="0" dirty="0">
                <a:solidFill>
                  <a:schemeClr val="tx1"/>
                </a:solidFill>
                <a:effectLst/>
              </a:rPr>
              <a:t>.</a:t>
            </a:r>
          </a:p>
          <a:p>
            <a:pPr marL="0" indent="0" algn="just">
              <a:buNone/>
            </a:pP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</a:rPr>
              <a:t>Чуден Днепр</a:t>
            </a:r>
            <a:r>
              <a:rPr lang="ru-RU" b="0" i="0" dirty="0">
                <a:solidFill>
                  <a:schemeClr val="tx1"/>
                </a:solidFill>
                <a:effectLst/>
              </a:rPr>
              <a:t> (при каком условии?)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</a:rPr>
              <a:t>при тихой погоде</a:t>
            </a:r>
            <a:r>
              <a:rPr lang="ru-RU" b="0" i="1" dirty="0">
                <a:solidFill>
                  <a:schemeClr val="tx1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5805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1463</TotalTime>
  <Words>941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inherit</vt:lpstr>
      <vt:lpstr>Lato</vt:lpstr>
      <vt:lpstr>Crop</vt:lpstr>
      <vt:lpstr>Синтаксис I</vt:lpstr>
      <vt:lpstr>Обстоятельство</vt:lpstr>
      <vt:lpstr>PowerPoint Presentation</vt:lpstr>
      <vt:lpstr>Обстоятельства места</vt:lpstr>
      <vt:lpstr>Обстоятельства времени</vt:lpstr>
      <vt:lpstr>Обстоятельства образа действия, меры и степени</vt:lpstr>
      <vt:lpstr>Обстоятельства причины</vt:lpstr>
      <vt:lpstr>Обстоятельства цели</vt:lpstr>
      <vt:lpstr>Обстоятельства условия</vt:lpstr>
      <vt:lpstr>Обстоятельства уступки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274</cp:revision>
  <dcterms:created xsi:type="dcterms:W3CDTF">2020-03-16T17:46:39Z</dcterms:created>
  <dcterms:modified xsi:type="dcterms:W3CDTF">2020-06-27T15:06:25Z</dcterms:modified>
</cp:coreProperties>
</file>