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2758-D1A3-4B09-B6D5-90F82E71B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32452"/>
            <a:ext cx="9601200" cy="4634948"/>
          </a:xfrm>
        </p:spPr>
        <p:txBody>
          <a:bodyPr/>
          <a:lstStyle/>
          <a:p>
            <a:r>
              <a:rPr lang="ru-RU" dirty="0"/>
              <a:t>Сочетание </a:t>
            </a:r>
            <a:r>
              <a:rPr lang="ru-RU" b="1" i="1" dirty="0"/>
              <a:t>в самом деле</a:t>
            </a:r>
            <a:r>
              <a:rPr lang="ru-RU" dirty="0"/>
              <a:t> в значении «действительно» не является вводным. Но если это сочетание служит для выражения недоумения, возмущения, негодования и т.п., то оно становится вводным.</a:t>
            </a:r>
          </a:p>
          <a:p>
            <a:pPr marL="0" indent="0" fontAlgn="base">
              <a:buNone/>
            </a:pPr>
            <a:r>
              <a:rPr lang="ru-RU" i="1" dirty="0"/>
              <a:t>Пример: </a:t>
            </a:r>
          </a:p>
          <a:p>
            <a:pPr marL="0" indent="0" fontAlgn="base">
              <a:buNone/>
            </a:pPr>
            <a:r>
              <a:rPr lang="ru-RU" i="1" dirty="0"/>
              <a:t>	Вы </a:t>
            </a:r>
            <a:r>
              <a:rPr lang="ru-RU" b="1" i="1" dirty="0"/>
              <a:t>в самом деле</a:t>
            </a:r>
            <a:r>
              <a:rPr lang="ru-RU" i="1" dirty="0"/>
              <a:t> здесь ни при чём</a:t>
            </a:r>
            <a:r>
              <a:rPr lang="ru-RU" dirty="0"/>
              <a:t> («действительно»). </a:t>
            </a:r>
          </a:p>
          <a:p>
            <a:pPr marL="0" indent="0" fontAlgn="base">
              <a:buNone/>
            </a:pPr>
            <a:r>
              <a:rPr lang="ru-RU" i="1" dirty="0"/>
              <a:t>	Что он, </a:t>
            </a:r>
            <a:r>
              <a:rPr lang="ru-RU" b="1" i="1" dirty="0"/>
              <a:t>в самом деле</a:t>
            </a:r>
            <a:r>
              <a:rPr lang="ru-RU" i="1" dirty="0"/>
              <a:t>, строит из себя умника!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8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8897-BBD2-45C4-AE54-28E2C5E6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/>
          <a:lstStyle/>
          <a:p>
            <a:r>
              <a:rPr lang="ru-RU" b="1" i="1" dirty="0"/>
              <a:t>В частности</a:t>
            </a:r>
            <a:r>
              <a:rPr lang="ru-RU" dirty="0"/>
              <a:t>, указывающее на отношения между частями высказывания, выделяется с двух сторон запятыми:</a:t>
            </a:r>
          </a:p>
          <a:p>
            <a:pPr marL="0" indent="0" fontAlgn="base">
              <a:buNone/>
            </a:pPr>
            <a:r>
              <a:rPr lang="ru-RU" b="1" i="1" dirty="0"/>
              <a:t>Пример</a:t>
            </a:r>
            <a:r>
              <a:rPr lang="ru-RU" i="1" dirty="0"/>
              <a:t>: Он интересуется, </a:t>
            </a:r>
            <a:r>
              <a:rPr lang="ru-RU" b="1" i="1" dirty="0"/>
              <a:t>в частности</a:t>
            </a:r>
            <a:r>
              <a:rPr lang="ru-RU" i="1" dirty="0"/>
              <a:t>, происхождением отдельных слов.</a:t>
            </a:r>
            <a:endParaRPr lang="ru-RU" dirty="0"/>
          </a:p>
          <a:p>
            <a:r>
              <a:rPr lang="ru-RU" dirty="0"/>
              <a:t>Но если </a:t>
            </a:r>
            <a:r>
              <a:rPr lang="ru-RU" b="1" i="1" dirty="0"/>
              <a:t>в частности</a:t>
            </a:r>
            <a:r>
              <a:rPr lang="ru-RU" dirty="0"/>
              <a:t> входит в состав присоединительной конструкции (в начале её или в конце), то оно выделяется занятыми вместе с этой конструкцией:</a:t>
            </a:r>
          </a:p>
          <a:p>
            <a:pPr marL="0" indent="0" fontAlgn="base">
              <a:buNone/>
            </a:pPr>
            <a:r>
              <a:rPr lang="ru-RU" b="1" i="1" dirty="0"/>
              <a:t>Пример</a:t>
            </a:r>
            <a:r>
              <a:rPr lang="ru-RU" i="1" dirty="0"/>
              <a:t>: За эту работу охотно возьмутся многие, </a:t>
            </a:r>
            <a:r>
              <a:rPr lang="ru-RU" b="1" i="1" dirty="0"/>
              <a:t>и в частности я</a:t>
            </a:r>
            <a:r>
              <a:rPr lang="ru-RU" i="1" dirty="0"/>
              <a:t>; За эту работу 	охотно возьмутся многие, </a:t>
            </a:r>
            <a:r>
              <a:rPr lang="ru-RU" b="1" i="1" dirty="0"/>
              <a:t>и я в частности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Если </a:t>
            </a:r>
            <a:r>
              <a:rPr lang="ru-RU" b="1" i="1" dirty="0"/>
              <a:t>в частности</a:t>
            </a:r>
            <a:r>
              <a:rPr lang="ru-RU" dirty="0"/>
              <a:t> входит в конструкцию </a:t>
            </a:r>
            <a:r>
              <a:rPr lang="ru-RU" b="1" i="1" dirty="0"/>
              <a:t>вообще и в частности</a:t>
            </a:r>
            <a:r>
              <a:rPr lang="ru-RU" dirty="0"/>
              <a:t>, то такая конструкция запятыми не выделяется:</a:t>
            </a:r>
          </a:p>
          <a:p>
            <a:pPr marL="0" indent="0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За чаем зашёл разговор о хозяйстве </a:t>
            </a:r>
            <a:r>
              <a:rPr lang="ru-RU" b="1" i="1" dirty="0"/>
              <a:t>вообще и в частности</a:t>
            </a:r>
            <a:r>
              <a:rPr lang="ru-RU" i="1" dirty="0"/>
              <a:t> об 	огородничестве</a:t>
            </a:r>
            <a:r>
              <a:rPr lang="ru-RU" dirty="0"/>
              <a:t> (Салтыков-Щедрин).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6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51FB7-47DC-4781-A2C5-582A703AD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21634"/>
            <a:ext cx="9601200" cy="5045765"/>
          </a:xfrm>
        </p:spPr>
        <p:txBody>
          <a:bodyPr/>
          <a:lstStyle/>
          <a:p>
            <a:r>
              <a:rPr lang="ru-RU" dirty="0"/>
              <a:t>Сочетание </a:t>
            </a:r>
            <a:r>
              <a:rPr lang="ru-RU" b="1" i="1" dirty="0"/>
              <a:t>главным образом</a:t>
            </a:r>
            <a:r>
              <a:rPr lang="ru-RU" dirty="0"/>
              <a:t> является вводным, если служит для выделения какого-либо факта, дли выражения его оценки.</a:t>
            </a:r>
          </a:p>
          <a:p>
            <a:pPr marL="0" indent="0" fontAlgn="base">
              <a:buNone/>
            </a:pPr>
            <a:r>
              <a:rPr lang="ru-RU" b="1" i="1" dirty="0"/>
              <a:t>Пример</a:t>
            </a:r>
            <a:r>
              <a:rPr lang="ru-RU" i="1" dirty="0"/>
              <a:t>: </a:t>
            </a:r>
          </a:p>
          <a:p>
            <a:pPr marL="0" indent="0" fontAlgn="base">
              <a:buNone/>
            </a:pPr>
            <a:r>
              <a:rPr lang="ru-RU" i="1" dirty="0"/>
              <a:t>	Шла широкая аллея... и по ней-то, </a:t>
            </a:r>
            <a:r>
              <a:rPr lang="ru-RU" b="1" i="1" dirty="0"/>
              <a:t>главным образом</a:t>
            </a:r>
            <a:r>
              <a:rPr lang="ru-RU" i="1" dirty="0"/>
              <a:t>, гуляла 	публика</a:t>
            </a:r>
            <a:r>
              <a:rPr lang="ru-RU" dirty="0"/>
              <a:t> (Горький)</a:t>
            </a:r>
          </a:p>
          <a:p>
            <a:pPr marL="0" indent="0" fontAlgn="base">
              <a:buNone/>
            </a:pPr>
            <a:r>
              <a:rPr lang="ru-RU" dirty="0"/>
              <a:t>!!! (невозможно образовать сочетание «главным образом гулять», поэтому в данном примере сочетание </a:t>
            </a:r>
            <a:r>
              <a:rPr lang="ru-RU" i="1" dirty="0"/>
              <a:t>главным образом</a:t>
            </a:r>
            <a:r>
              <a:rPr lang="ru-RU" dirty="0"/>
              <a:t> не является членом предложения); </a:t>
            </a:r>
          </a:p>
          <a:p>
            <a:pPr marL="0" indent="0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</a:t>
            </a:r>
          </a:p>
          <a:p>
            <a:pPr marL="0" indent="0" fontAlgn="base">
              <a:buNone/>
            </a:pPr>
            <a:r>
              <a:rPr lang="ru-RU" i="1" dirty="0"/>
              <a:t>	Статью следует исправить и, </a:t>
            </a:r>
            <a:r>
              <a:rPr lang="ru-RU" b="1" i="1" dirty="0"/>
              <a:t>главным образом</a:t>
            </a:r>
            <a:r>
              <a:rPr lang="ru-RU" i="1" dirty="0"/>
              <a:t>, дополнить свежим 	материалом</a:t>
            </a:r>
            <a:r>
              <a:rPr lang="ru-RU" dirty="0"/>
              <a:t> (</a:t>
            </a:r>
            <a:r>
              <a:rPr lang="ru-RU" i="1" dirty="0"/>
              <a:t>главным образом</a:t>
            </a:r>
            <a:r>
              <a:rPr lang="ru-RU" dirty="0"/>
              <a:t> в значении «самое главное»).</a:t>
            </a:r>
          </a:p>
          <a:p>
            <a:pPr marL="0" indent="0" fontAlgn="base">
              <a:buNone/>
            </a:pPr>
            <a:r>
              <a:rPr lang="ru-RU" dirty="0"/>
              <a:t>!!! Сочетание </a:t>
            </a:r>
            <a:r>
              <a:rPr lang="ru-RU" b="1" i="1" dirty="0"/>
              <a:t>главным образом</a:t>
            </a:r>
            <a:r>
              <a:rPr lang="ru-RU" dirty="0"/>
              <a:t>, входящее в состав присоединительной конструкции (в начале её или в конце), выделяется запятыми вместе с ней, например: </a:t>
            </a:r>
            <a:r>
              <a:rPr lang="ru-RU" i="1" dirty="0"/>
              <a:t>С полсотни людей, </a:t>
            </a:r>
            <a:r>
              <a:rPr lang="ru-RU" b="1" i="1" dirty="0"/>
              <a:t>главным образом офицеров</a:t>
            </a:r>
            <a:r>
              <a:rPr lang="ru-RU" i="1" dirty="0"/>
              <a:t>, толпились невдалеке</a:t>
            </a:r>
            <a:r>
              <a:rPr lang="ru-RU" dirty="0"/>
              <a:t> (Павленко).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1B045-9DB6-490F-BF61-9C60CCE5B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144617"/>
          </a:xfrm>
        </p:spPr>
        <p:txBody>
          <a:bodyPr/>
          <a:lstStyle/>
          <a:p>
            <a:r>
              <a:rPr lang="ru-RU" dirty="0"/>
              <a:t>Сочетание </a:t>
            </a:r>
            <a:r>
              <a:rPr lang="ru-RU" b="1" i="1" dirty="0"/>
              <a:t>главным образом</a:t>
            </a:r>
            <a:r>
              <a:rPr lang="ru-RU" dirty="0"/>
              <a:t> не является вводным в значении «в первую очередь», «больше всего» (</a:t>
            </a:r>
            <a:r>
              <a:rPr lang="tr-TR" dirty="0"/>
              <a:t>en çok)</a:t>
            </a:r>
            <a:r>
              <a:rPr lang="ru-RU" dirty="0"/>
              <a:t>: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i="1" dirty="0"/>
              <a:t>	Он добился успеха </a:t>
            </a:r>
            <a:r>
              <a:rPr lang="ru-RU" b="1" i="1" dirty="0"/>
              <a:t>главным образом</a:t>
            </a:r>
            <a:r>
              <a:rPr lang="ru-RU" i="1" dirty="0"/>
              <a:t> благодаря своему трудолюбию; </a:t>
            </a:r>
          </a:p>
          <a:p>
            <a:pPr marL="0" indent="0" fontAlgn="base">
              <a:buNone/>
            </a:pPr>
            <a:r>
              <a:rPr lang="ru-RU" i="1" dirty="0"/>
              <a:t>	Мне нравится в нём </a:t>
            </a:r>
            <a:r>
              <a:rPr lang="ru-RU" b="1" i="1" dirty="0"/>
              <a:t>главным образом</a:t>
            </a:r>
            <a:r>
              <a:rPr lang="ru-RU" i="1" dirty="0"/>
              <a:t> его искренность.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9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70941-4DD7-4486-BCFA-7160BCDDC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84313"/>
            <a:ext cx="9601200" cy="5483087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Вводные слова и словосочетания </a:t>
            </a:r>
          </a:p>
          <a:p>
            <a:pPr marL="0" indent="0">
              <a:buNone/>
            </a:pPr>
            <a:r>
              <a:rPr lang="ru-RU" dirty="0"/>
              <a:t>(продолжение)</a:t>
            </a:r>
          </a:p>
          <a:p>
            <a:r>
              <a:rPr lang="ru-RU" dirty="0"/>
              <a:t> сочетания </a:t>
            </a:r>
            <a:r>
              <a:rPr lang="ru-RU" b="1" i="1" dirty="0"/>
              <a:t>в конце концов</a:t>
            </a:r>
            <a:r>
              <a:rPr lang="ru-RU" dirty="0"/>
              <a:t> как вводного и как члена предложения – обстоятельства аналогично по условиям слову </a:t>
            </a:r>
            <a:r>
              <a:rPr lang="ru-RU" b="1" i="1" dirty="0"/>
              <a:t>наконец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</a:t>
            </a:r>
          </a:p>
          <a:p>
            <a:pPr marL="0" indent="0" fontAlgn="base">
              <a:buNone/>
            </a:pPr>
            <a:r>
              <a:rPr lang="ru-RU" i="1" dirty="0"/>
              <a:t>	Ведь, </a:t>
            </a:r>
            <a:r>
              <a:rPr lang="ru-RU" b="1" i="1" dirty="0"/>
              <a:t>в конце концов</a:t>
            </a:r>
            <a:r>
              <a:rPr lang="ru-RU" i="1" dirty="0"/>
              <a:t>, мы ещё ничего не решили окончательно!</a:t>
            </a:r>
            <a:r>
              <a:rPr lang="ru-RU" dirty="0"/>
              <a:t> (</a:t>
            </a:r>
            <a:r>
              <a:rPr lang="ru-RU" i="1" dirty="0"/>
              <a:t>в конце 	концов</a:t>
            </a:r>
            <a:r>
              <a:rPr lang="ru-RU" dirty="0"/>
              <a:t> обозначает не время, а вывод, к которому пришло говорящее лицо в 	итоге ряда рассуждений). </a:t>
            </a:r>
            <a:endParaRPr lang="tr-TR" dirty="0"/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b="1" i="1" dirty="0"/>
              <a:t>	В конце концов</a:t>
            </a:r>
            <a:r>
              <a:rPr lang="ru-RU" i="1" dirty="0"/>
              <a:t> соглашение было достигнуто</a:t>
            </a:r>
            <a:r>
              <a:rPr lang="ru-RU" dirty="0"/>
              <a:t> (значение обстоятельства «в 	результате всего»).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3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9400-304A-4606-A3A8-0F85CCEB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5861"/>
            <a:ext cx="9601200" cy="5191539"/>
          </a:xfrm>
        </p:spPr>
        <p:txBody>
          <a:bodyPr>
            <a:normAutofit/>
          </a:bodyPr>
          <a:lstStyle/>
          <a:p>
            <a:r>
              <a:rPr lang="ru-RU" dirty="0"/>
              <a:t>Слово </a:t>
            </a:r>
            <a:r>
              <a:rPr lang="ru-RU" b="1" i="1" dirty="0"/>
              <a:t>однако</a:t>
            </a:r>
            <a:r>
              <a:rPr lang="ru-RU" dirty="0"/>
              <a:t> является вводным, если стоит в середине или в конце простого предложения:</a:t>
            </a:r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</a:t>
            </a:r>
            <a:r>
              <a:rPr lang="ru-RU" i="1" dirty="0"/>
              <a:t>Жара и усталость взяли, </a:t>
            </a:r>
            <a:r>
              <a:rPr lang="ru-RU" b="1" i="1" dirty="0"/>
              <a:t>однако ж</a:t>
            </a:r>
            <a:r>
              <a:rPr lang="ru-RU" i="1" dirty="0"/>
              <a:t>, свое</a:t>
            </a:r>
            <a:r>
              <a:rPr lang="ru-RU" dirty="0"/>
              <a:t> (Тургенев);</a:t>
            </a:r>
          </a:p>
          <a:p>
            <a:pPr marL="0" indent="0">
              <a:buNone/>
            </a:pPr>
            <a:r>
              <a:rPr lang="ru-RU" i="1" dirty="0"/>
              <a:t>	Как я его ловко, </a:t>
            </a:r>
            <a:r>
              <a:rPr lang="ru-RU" b="1" i="1" dirty="0"/>
              <a:t>однако</a:t>
            </a:r>
            <a:r>
              <a:rPr lang="ru-RU" dirty="0"/>
              <a:t> (Чехов).</a:t>
            </a:r>
          </a:p>
          <a:p>
            <a:r>
              <a:rPr lang="ru-RU" dirty="0"/>
              <a:t>В начале предложения (части сложного предложения) или как средство связи однородных членов слово </a:t>
            </a:r>
            <a:r>
              <a:rPr lang="ru-RU" b="1" i="1" dirty="0"/>
              <a:t>однако</a:t>
            </a:r>
            <a:r>
              <a:rPr lang="ru-RU" dirty="0"/>
              <a:t> имеет значение противительного союза (его можно заменить союзом </a:t>
            </a:r>
            <a:r>
              <a:rPr lang="ru-RU" b="1" i="1" dirty="0"/>
              <a:t>но</a:t>
            </a:r>
            <a:r>
              <a:rPr lang="ru-RU" dirty="0"/>
              <a:t>), поэтому запятая ставится только перед этим словом: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1" i="1" dirty="0"/>
              <a:t>Однако</a:t>
            </a:r>
            <a:r>
              <a:rPr lang="ru-RU" i="1" dirty="0"/>
              <a:t> знать желательно – каким же колдовством мужик над всей округою 	такую силу взял?</a:t>
            </a:r>
            <a:r>
              <a:rPr lang="ru-RU" dirty="0"/>
              <a:t> (Некрасов).</a:t>
            </a:r>
          </a:p>
          <a:p>
            <a:pPr marL="0" indent="0">
              <a:buNone/>
            </a:pPr>
            <a:r>
              <a:rPr lang="ru-RU" b="1" dirty="0"/>
              <a:t>!!! Примечание.</a:t>
            </a:r>
            <a:r>
              <a:rPr lang="ru-RU" dirty="0"/>
              <a:t> В редких случаях слово </a:t>
            </a:r>
            <a:r>
              <a:rPr lang="ru-RU" b="1" i="1" dirty="0"/>
              <a:t>однако</a:t>
            </a:r>
            <a:r>
              <a:rPr lang="ru-RU" dirty="0"/>
              <a:t> отделяется запятой в начале предложения, приближаясь по значению к междометию (выражает удивление, недоумение, возмущение) </a:t>
            </a:r>
          </a:p>
          <a:p>
            <a:pPr marL="0" indent="0">
              <a:buNone/>
            </a:pPr>
            <a:r>
              <a:rPr lang="ru-RU" b="1" i="1" dirty="0"/>
              <a:t>Пример</a:t>
            </a:r>
            <a:r>
              <a:rPr lang="ru-RU" i="1" dirty="0"/>
              <a:t>: Однако, какой ветер!</a:t>
            </a:r>
            <a:r>
              <a:rPr lang="ru-RU" dirty="0"/>
              <a:t> (Чехов).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3879E-AFB6-4338-93B0-9C8E8FC6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54158"/>
            <a:ext cx="9601200" cy="4913242"/>
          </a:xfrm>
        </p:spPr>
        <p:txBody>
          <a:bodyPr/>
          <a:lstStyle/>
          <a:p>
            <a:r>
              <a:rPr lang="ru-RU" dirty="0"/>
              <a:t>Слово </a:t>
            </a:r>
            <a:r>
              <a:rPr lang="ru-RU" b="1" i="1" dirty="0"/>
              <a:t>конечно</a:t>
            </a:r>
            <a:r>
              <a:rPr lang="ru-RU" dirty="0"/>
              <a:t> обычно выделяется запятыми в качестве вводного: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i="1" dirty="0"/>
              <a:t>	Федор ещё работал в тылу, слыхал, </a:t>
            </a:r>
            <a:r>
              <a:rPr lang="ru-RU" b="1" i="1" dirty="0"/>
              <a:t>конечно</a:t>
            </a:r>
            <a:r>
              <a:rPr lang="ru-RU" i="1" dirty="0"/>
              <a:t>, и читал многократно о 	«народных героях»</a:t>
            </a:r>
            <a:r>
              <a:rPr lang="ru-RU" dirty="0"/>
              <a:t> (Фурманов).</a:t>
            </a:r>
          </a:p>
          <a:p>
            <a:pPr marL="0" indent="0">
              <a:buNone/>
            </a:pPr>
            <a:r>
              <a:rPr lang="ru-RU" dirty="0"/>
              <a:t>Но иногда слово </a:t>
            </a:r>
            <a:r>
              <a:rPr lang="ru-RU" b="1" i="1" dirty="0"/>
              <a:t>конечно</a:t>
            </a:r>
            <a:r>
              <a:rPr lang="ru-RU" dirty="0"/>
              <a:t>, произносимое тоном уверенности, убеждённости </a:t>
            </a:r>
            <a:r>
              <a:rPr lang="tr-TR" dirty="0"/>
              <a:t>(emin ve kararlı)</a:t>
            </a:r>
            <a:r>
              <a:rPr lang="ru-RU" dirty="0"/>
              <a:t>, приобретает значение утвердительной частицы и пунктуационно не выделяется: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b="1" i="1" dirty="0"/>
              <a:t>	Конечно</a:t>
            </a:r>
            <a:r>
              <a:rPr lang="ru-RU" i="1" dirty="0"/>
              <a:t> правда!; </a:t>
            </a:r>
            <a:r>
              <a:rPr lang="ru-RU" b="1" i="1" dirty="0"/>
              <a:t>Конечно же</a:t>
            </a:r>
            <a:r>
              <a:rPr lang="ru-RU" i="1" dirty="0"/>
              <a:t> это так.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3879E-AFB6-4338-93B0-9C8E8FC68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54158"/>
            <a:ext cx="9601200" cy="4913242"/>
          </a:xfrm>
        </p:spPr>
        <p:txBody>
          <a:bodyPr/>
          <a:lstStyle/>
          <a:p>
            <a:r>
              <a:rPr lang="ru-RU" dirty="0"/>
              <a:t>Слово </a:t>
            </a:r>
            <a:r>
              <a:rPr lang="ru-RU" b="1" i="1" dirty="0"/>
              <a:t>действительно</a:t>
            </a:r>
            <a:r>
              <a:rPr lang="ru-RU" dirty="0"/>
              <a:t> является вводным в значении «да, так, верно, точно» (обычно оно занимает позицию в начале предложения)</a:t>
            </a:r>
            <a:r>
              <a:rPr lang="tr-TR" dirty="0"/>
              <a:t> (gerçi)</a:t>
            </a:r>
            <a:r>
              <a:rPr lang="ru-RU" dirty="0"/>
              <a:t>: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b="1" i="1" dirty="0"/>
              <a:t>	Действительно</a:t>
            </a:r>
            <a:r>
              <a:rPr lang="ru-RU" i="1" dirty="0"/>
              <a:t>, с батареи открывался вид почти всего расположения 	русских войск </a:t>
            </a:r>
            <a:r>
              <a:rPr lang="ru-RU" dirty="0"/>
              <a:t>(Л. Толстой).</a:t>
            </a:r>
          </a:p>
          <a:p>
            <a:r>
              <a:rPr lang="ru-RU" dirty="0"/>
              <a:t>Как наречие </a:t>
            </a:r>
            <a:r>
              <a:rPr lang="ru-RU" b="1" i="1" dirty="0"/>
              <a:t>действительно</a:t>
            </a:r>
            <a:r>
              <a:rPr lang="ru-RU" dirty="0"/>
              <a:t> имеет значение «в самом деле, подлинно, в действительности» (обычно оно стоит между подлежащим и сказуемым) </a:t>
            </a:r>
            <a:r>
              <a:rPr lang="tr-TR" dirty="0"/>
              <a:t>(gerçekten)</a:t>
            </a:r>
            <a:r>
              <a:rPr lang="ru-RU" dirty="0"/>
              <a:t>:</a:t>
            </a:r>
          </a:p>
          <a:p>
            <a:pPr marL="0" indent="0" fontAlgn="base">
              <a:buNone/>
            </a:pPr>
            <a:r>
              <a:rPr lang="ru-RU" b="1" i="1" dirty="0"/>
              <a:t>Пример:</a:t>
            </a:r>
          </a:p>
          <a:p>
            <a:pPr marL="0" indent="0" fontAlgn="base">
              <a:buNone/>
            </a:pPr>
            <a:r>
              <a:rPr lang="ru-RU" i="1" dirty="0"/>
              <a:t>	Я </a:t>
            </a:r>
            <a:r>
              <a:rPr lang="ru-RU" b="1" i="1" dirty="0"/>
              <a:t>действительно</a:t>
            </a:r>
            <a:r>
              <a:rPr lang="ru-RU" i="1" dirty="0"/>
              <a:t> таков, как вы говорите</a:t>
            </a:r>
            <a:r>
              <a:rPr lang="ru-RU" dirty="0"/>
              <a:t> (Достоевский).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64DB-2711-41CD-BEC2-046F06B76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374"/>
            <a:ext cx="9601200" cy="5112026"/>
          </a:xfrm>
        </p:spPr>
        <p:txBody>
          <a:bodyPr>
            <a:normAutofit/>
          </a:bodyPr>
          <a:lstStyle/>
          <a:p>
            <a:r>
              <a:rPr lang="ru-RU" dirty="0"/>
              <a:t>Слово </a:t>
            </a:r>
            <a:r>
              <a:rPr lang="ru-RU" b="1" i="1" dirty="0"/>
              <a:t>вообще</a:t>
            </a:r>
            <a:r>
              <a:rPr lang="ru-RU" dirty="0"/>
              <a:t> является вводным, если оно употреблено в значении «вообще говоря»</a:t>
            </a:r>
            <a:endParaRPr lang="tr-TR" dirty="0"/>
          </a:p>
          <a:p>
            <a:pPr marL="0" indent="0">
              <a:buNone/>
            </a:pPr>
            <a:r>
              <a:rPr lang="ru-RU" b="1" dirty="0"/>
              <a:t>Пример</a:t>
            </a:r>
            <a:r>
              <a:rPr lang="ru-RU" dirty="0"/>
              <a:t>: </a:t>
            </a:r>
          </a:p>
          <a:p>
            <a:pPr marL="0" indent="0" fontAlgn="base">
              <a:buNone/>
            </a:pPr>
            <a:r>
              <a:rPr lang="ru-RU" i="1" dirty="0"/>
              <a:t>	С этим утверждением, </a:t>
            </a:r>
            <a:r>
              <a:rPr lang="ru-RU" b="1" i="1" dirty="0"/>
              <a:t>вообще</a:t>
            </a:r>
            <a:r>
              <a:rPr lang="ru-RU" i="1" dirty="0"/>
              <a:t>, можно было бы согласиться, но необходимо 	проверить некоторые данные; </a:t>
            </a:r>
          </a:p>
          <a:p>
            <a:pPr marL="0" indent="0" fontAlgn="base">
              <a:buNone/>
            </a:pPr>
            <a:r>
              <a:rPr lang="ru-RU" b="1" i="1" dirty="0"/>
              <a:t>	Вообще</a:t>
            </a:r>
            <a:r>
              <a:rPr lang="ru-RU" i="1" dirty="0"/>
              <a:t>, хотелось бы узнать, что произошло на самом деле.</a:t>
            </a:r>
            <a:endParaRPr lang="ru-RU" dirty="0"/>
          </a:p>
          <a:p>
            <a:r>
              <a:rPr lang="ru-RU" dirty="0"/>
              <a:t>В других случаях слово </a:t>
            </a:r>
            <a:r>
              <a:rPr lang="ru-RU" b="1" i="1" dirty="0"/>
              <a:t>вообще</a:t>
            </a:r>
            <a:r>
              <a:rPr lang="ru-RU" dirty="0"/>
              <a:t> употребляется как наречие в разных значениях:</a:t>
            </a:r>
          </a:p>
          <a:p>
            <a:pPr marL="0" indent="0" fontAlgn="base">
              <a:buNone/>
            </a:pPr>
            <a:r>
              <a:rPr lang="ru-RU" dirty="0"/>
              <a:t>	- в значении «в общем», «в целом»:</a:t>
            </a:r>
            <a:r>
              <a:rPr lang="tr-TR" dirty="0"/>
              <a:t> 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i="1" dirty="0"/>
              <a:t>	Пушкин для русского искусства то же, что Ломоносов для русского 	просвещения </a:t>
            </a:r>
            <a:r>
              <a:rPr lang="ru-RU" b="1" i="1" dirty="0"/>
              <a:t>вообще</a:t>
            </a:r>
            <a:r>
              <a:rPr lang="ru-RU" dirty="0"/>
              <a:t> (Гончаров);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7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64DB-2711-41CD-BEC2-046F06B76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374"/>
            <a:ext cx="9601200" cy="5112026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	- в значении «всегда», «совсем», «при всех условиях»:</a:t>
            </a:r>
          </a:p>
          <a:p>
            <a:pPr marL="0" indent="0" fontAlgn="base">
              <a:buNone/>
            </a:pPr>
            <a:r>
              <a:rPr lang="ru-RU" b="1" i="1" dirty="0"/>
              <a:t>Пример</a:t>
            </a:r>
            <a:r>
              <a:rPr lang="ru-RU" i="1" dirty="0"/>
              <a:t>: </a:t>
            </a:r>
          </a:p>
          <a:p>
            <a:pPr marL="0" indent="0" fontAlgn="base">
              <a:buNone/>
            </a:pPr>
            <a:r>
              <a:rPr lang="ru-RU" i="1" dirty="0"/>
              <a:t>	Разжигать костры он </a:t>
            </a:r>
            <a:r>
              <a:rPr lang="ru-RU" b="1" i="1" dirty="0"/>
              <a:t>вообще</a:t>
            </a:r>
            <a:r>
              <a:rPr lang="ru-RU" i="1" dirty="0"/>
              <a:t> запрещал, это было опасно</a:t>
            </a:r>
            <a:r>
              <a:rPr lang="ru-RU" dirty="0"/>
              <a:t> (Казакевич);</a:t>
            </a:r>
          </a:p>
          <a:p>
            <a:pPr marL="0" indent="0" fontAlgn="base">
              <a:buNone/>
            </a:pPr>
            <a:r>
              <a:rPr lang="ru-RU" dirty="0"/>
              <a:t>	- в значении «во всех отношениях», «по отношению ко всему»: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i="1" dirty="0"/>
              <a:t>	Он </a:t>
            </a:r>
            <a:r>
              <a:rPr lang="ru-RU" b="1" i="1" dirty="0"/>
              <a:t>вообще</a:t>
            </a:r>
            <a:r>
              <a:rPr lang="ru-RU" i="1" dirty="0"/>
              <a:t> смотрел чудаком</a:t>
            </a:r>
            <a:r>
              <a:rPr lang="ru-RU" dirty="0"/>
              <a:t> (Тургенев).</a:t>
            </a:r>
          </a:p>
          <a:p>
            <a:r>
              <a:rPr lang="ru-RU" dirty="0"/>
              <a:t>Это положение распространяется и на форму </a:t>
            </a:r>
            <a:r>
              <a:rPr lang="ru-RU" b="1" i="1" dirty="0"/>
              <a:t>в общем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b="1" dirty="0"/>
              <a:t>Пример:</a:t>
            </a:r>
          </a:p>
          <a:p>
            <a:pPr marL="0" indent="0" fontAlgn="base">
              <a:buNone/>
            </a:pPr>
            <a:r>
              <a:rPr lang="ru-RU" i="1" dirty="0"/>
              <a:t>	Печалиться, </a:t>
            </a:r>
            <a:r>
              <a:rPr lang="ru-RU" b="1" i="1" dirty="0"/>
              <a:t>в общем</a:t>
            </a:r>
            <a:r>
              <a:rPr lang="ru-RU" i="1" dirty="0"/>
              <a:t>, не о чем</a:t>
            </a:r>
            <a:r>
              <a:rPr lang="ru-RU" dirty="0"/>
              <a:t> (вводное слово, можно заменить – </a:t>
            </a:r>
            <a:r>
              <a:rPr lang="ru-RU" i="1" dirty="0"/>
              <a:t>вообще говоря</a:t>
            </a:r>
            <a:r>
              <a:rPr lang="ru-RU" dirty="0"/>
              <a:t>). </a:t>
            </a:r>
          </a:p>
          <a:p>
            <a:pPr marL="0" indent="0" fontAlgn="base">
              <a:buNone/>
            </a:pPr>
            <a:r>
              <a:rPr lang="ru-RU" dirty="0"/>
              <a:t> 	</a:t>
            </a:r>
            <a:r>
              <a:rPr lang="ru-RU" i="1" dirty="0"/>
              <a:t>Это слагаемые </a:t>
            </a:r>
            <a:r>
              <a:rPr lang="ru-RU" b="1" i="1" dirty="0"/>
              <a:t>в общем-то</a:t>
            </a:r>
            <a:r>
              <a:rPr lang="ru-RU" i="1" dirty="0"/>
              <a:t> несложного процесса</a:t>
            </a:r>
            <a:r>
              <a:rPr lang="ru-RU" dirty="0"/>
              <a:t> (в значении «в итоге»); </a:t>
            </a:r>
          </a:p>
          <a:p>
            <a:pPr marL="0" indent="0" fontAlgn="base">
              <a:buNone/>
            </a:pPr>
            <a:r>
              <a:rPr lang="ru-RU" i="1" dirty="0"/>
              <a:t>	Сделал несколько замечаний относительно разных мелочей, но </a:t>
            </a:r>
            <a:r>
              <a:rPr lang="ru-RU" b="1" i="1" dirty="0"/>
              <a:t>в 	общем</a:t>
            </a:r>
            <a:r>
              <a:rPr lang="ru-RU" i="1" dirty="0"/>
              <a:t> очень хвалил</a:t>
            </a:r>
            <a:r>
              <a:rPr lang="ru-RU" dirty="0"/>
              <a:t> (Гаршин) (в значении «в результате»).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6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289F4-9D53-4F13-BC51-573BF64620D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921026" y="646043"/>
            <a:ext cx="9601200" cy="4919870"/>
          </a:xfrm>
        </p:spPr>
        <p:txBody>
          <a:bodyPr/>
          <a:lstStyle/>
          <a:p>
            <a:r>
              <a:rPr lang="ru-RU" dirty="0"/>
              <a:t>Сочетание </a:t>
            </a:r>
            <a:r>
              <a:rPr lang="ru-RU" b="1" i="1" dirty="0"/>
              <a:t>во всяком случае</a:t>
            </a:r>
            <a:r>
              <a:rPr lang="ru-RU" dirty="0"/>
              <a:t> является вводным, если имеет ограничительно-оценочное значение: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b="1" i="1" dirty="0"/>
              <a:t>	Во всяком случае</a:t>
            </a:r>
            <a:r>
              <a:rPr lang="ru-RU" i="1" dirty="0"/>
              <a:t>, фамилия его была не </a:t>
            </a:r>
            <a:r>
              <a:rPr lang="ru-RU" i="1" dirty="0" err="1"/>
              <a:t>Акундин</a:t>
            </a:r>
            <a:r>
              <a:rPr lang="ru-RU" i="1" dirty="0"/>
              <a:t>, приехал он из-за границы 	и выступал неспроста (А.Н. Толстой); </a:t>
            </a:r>
          </a:p>
          <a:p>
            <a:pPr marL="0" indent="0" fontAlgn="base">
              <a:buNone/>
            </a:pPr>
            <a:r>
              <a:rPr lang="ru-RU" i="1" dirty="0"/>
              <a:t>	Эти сведения, </a:t>
            </a:r>
            <a:r>
              <a:rPr lang="ru-RU" b="1" i="1" dirty="0"/>
              <a:t>во всяком случае в короткий срок</a:t>
            </a:r>
            <a:r>
              <a:rPr lang="ru-RU" i="1" dirty="0"/>
              <a:t>, проверить будет трудно 	(выделяется весь оборот).</a:t>
            </a:r>
            <a:endParaRPr lang="ru-RU" dirty="0"/>
          </a:p>
          <a:p>
            <a:r>
              <a:rPr lang="ru-RU" dirty="0"/>
              <a:t>В значении «при любых обстоятельствах» это сочетание вводным не является</a:t>
            </a:r>
          </a:p>
          <a:p>
            <a:pPr marL="0" indent="0" fontAlgn="base">
              <a:buNone/>
            </a:pPr>
            <a:r>
              <a:rPr lang="ru-RU" b="1" i="1" dirty="0"/>
              <a:t>Пример: </a:t>
            </a:r>
          </a:p>
          <a:p>
            <a:pPr marL="0" indent="0" fontAlgn="base">
              <a:buNone/>
            </a:pPr>
            <a:r>
              <a:rPr lang="ru-RU" i="1" dirty="0"/>
              <a:t>	Вы </a:t>
            </a:r>
            <a:r>
              <a:rPr lang="ru-RU" b="1" i="1" dirty="0"/>
              <a:t>во всяком случае</a:t>
            </a:r>
            <a:r>
              <a:rPr lang="ru-RU" i="1" dirty="0"/>
              <a:t> будете поставлены в известность о ходе дела; </a:t>
            </a:r>
          </a:p>
          <a:p>
            <a:pPr marL="0" indent="0" fontAlgn="base">
              <a:buNone/>
            </a:pPr>
            <a:r>
              <a:rPr lang="ru-RU" i="1" dirty="0"/>
              <a:t>	Я твёрдо был уверен, что </a:t>
            </a:r>
            <a:r>
              <a:rPr lang="ru-RU" b="1" i="1" dirty="0"/>
              <a:t>во всяком случае</a:t>
            </a:r>
            <a:r>
              <a:rPr lang="ru-RU" i="1" dirty="0"/>
              <a:t> встречу его сегодня у 	мамы </a:t>
            </a:r>
            <a:r>
              <a:rPr lang="ru-RU" dirty="0"/>
              <a:t>(Достоевский).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3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B558E-D9EC-4286-9E7F-2645AF33D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48139"/>
            <a:ext cx="9601200" cy="5019261"/>
          </a:xfrm>
        </p:spPr>
        <p:txBody>
          <a:bodyPr/>
          <a:lstStyle/>
          <a:p>
            <a:r>
              <a:rPr lang="ru-RU" dirty="0"/>
              <a:t>Сочетание </a:t>
            </a:r>
            <a:r>
              <a:rPr lang="ru-RU" b="1" i="1" dirty="0"/>
              <a:t>в свою очередь</a:t>
            </a:r>
            <a:r>
              <a:rPr lang="ru-RU" dirty="0"/>
              <a:t> не выделяется занятыми, если оно употреблено в значении, близком к прямому, или в значении «в ответ», «со своей стороны»:</a:t>
            </a:r>
          </a:p>
          <a:p>
            <a:pPr marL="0" indent="0" fontAlgn="base">
              <a:buNone/>
            </a:pPr>
            <a:r>
              <a:rPr lang="ru-RU" b="1" i="1" dirty="0"/>
              <a:t>Пример</a:t>
            </a:r>
            <a:r>
              <a:rPr lang="ru-RU" i="1" dirty="0"/>
              <a:t>: </a:t>
            </a:r>
          </a:p>
          <a:p>
            <a:pPr marL="530352" lvl="1" indent="0" fontAlgn="base">
              <a:buNone/>
            </a:pPr>
            <a:r>
              <a:rPr lang="ru-RU" i="1" dirty="0"/>
              <a:t>Он </a:t>
            </a:r>
            <a:r>
              <a:rPr lang="ru-RU" b="1" i="1" dirty="0"/>
              <a:t>в свою очередь</a:t>
            </a:r>
            <a:r>
              <a:rPr lang="ru-RU" i="1" dirty="0"/>
              <a:t> спросил у меня</a:t>
            </a:r>
            <a:r>
              <a:rPr lang="ru-RU" dirty="0"/>
              <a:t> (т.е. когда наступила его очередь); </a:t>
            </a:r>
          </a:p>
          <a:p>
            <a:pPr marL="530352" lvl="1" indent="0" fontAlgn="base">
              <a:buNone/>
            </a:pPr>
            <a:r>
              <a:rPr lang="ru-RU" i="1" dirty="0"/>
              <a:t>Рабочие благодарили своих шефов за помощь и просили почаще их навещать; </a:t>
            </a:r>
            <a:r>
              <a:rPr lang="ru-RU" b="1" i="1" dirty="0"/>
              <a:t>в свою очередь</a:t>
            </a:r>
            <a:r>
              <a:rPr lang="ru-RU" i="1" dirty="0"/>
              <a:t> представители шефской организации приглашали рабочих на заседание художественного совета театра.</a:t>
            </a:r>
            <a:endParaRPr lang="ru-RU" dirty="0"/>
          </a:p>
          <a:p>
            <a:r>
              <a:rPr lang="ru-RU" dirty="0"/>
              <a:t>В переносном значении сочетание </a:t>
            </a:r>
            <a:r>
              <a:rPr lang="ru-RU" b="1" i="1" dirty="0"/>
              <a:t>в свою очередь</a:t>
            </a:r>
            <a:r>
              <a:rPr lang="ru-RU" dirty="0"/>
              <a:t> приобретает значение </a:t>
            </a:r>
            <a:r>
              <a:rPr lang="ru-RU" dirty="0" err="1"/>
              <a:t>вводности</a:t>
            </a:r>
            <a:r>
              <a:rPr lang="ru-RU" dirty="0"/>
              <a:t> и пунктуационно выделяется:</a:t>
            </a:r>
          </a:p>
          <a:p>
            <a:pPr marL="0" indent="0" fontAlgn="base">
              <a:buNone/>
            </a:pPr>
            <a:r>
              <a:rPr lang="ru-RU" b="1" i="1" dirty="0"/>
              <a:t>Пример:</a:t>
            </a:r>
            <a:r>
              <a:rPr lang="ru-RU" i="1" dirty="0"/>
              <a:t> </a:t>
            </a:r>
          </a:p>
          <a:p>
            <a:pPr marL="0" indent="0" fontAlgn="base">
              <a:buNone/>
            </a:pPr>
            <a:r>
              <a:rPr lang="ru-RU" i="1" dirty="0"/>
              <a:t>	Среди газетных жанров различаются жанры информационные, 	аналитические и художественно-публицистические; среди последних, </a:t>
            </a:r>
            <a:r>
              <a:rPr lang="ru-RU" b="1" i="1" dirty="0"/>
              <a:t>в свою 	очередь</a:t>
            </a:r>
            <a:r>
              <a:rPr lang="ru-RU" i="1" dirty="0"/>
              <a:t>, выделяются очерк, фельетон, памфлет.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977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1319</TotalTime>
  <Words>1303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Синтаксис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206</cp:revision>
  <dcterms:created xsi:type="dcterms:W3CDTF">2020-03-16T17:46:39Z</dcterms:created>
  <dcterms:modified xsi:type="dcterms:W3CDTF">2020-06-27T15:01:03Z</dcterms:modified>
</cp:coreProperties>
</file>