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5" r:id="rId4"/>
    <p:sldId id="268" r:id="rId5"/>
    <p:sldId id="269" r:id="rId6"/>
    <p:sldId id="270" r:id="rId7"/>
    <p:sldId id="271" r:id="rId8"/>
    <p:sldId id="272" r:id="rId9"/>
    <p:sldId id="273" r:id="rId10"/>
    <p:sldId id="287" r:id="rId11"/>
    <p:sldId id="274" r:id="rId12"/>
    <p:sldId id="275" r:id="rId13"/>
    <p:sldId id="276" r:id="rId14"/>
    <p:sldId id="277" r:id="rId15"/>
    <p:sldId id="266" r:id="rId16"/>
    <p:sldId id="278" r:id="rId17"/>
    <p:sldId id="279" r:id="rId18"/>
    <p:sldId id="280" r:id="rId19"/>
    <p:sldId id="281" r:id="rId20"/>
    <p:sldId id="282" r:id="rId21"/>
    <p:sldId id="284" r:id="rId22"/>
    <p:sldId id="264" r:id="rId23"/>
    <p:sldId id="285" r:id="rId24"/>
    <p:sldId id="28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95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28.12.2016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188640"/>
            <a:ext cx="8424936" cy="9510296"/>
          </a:xfrm>
          <a:prstGeom prst="rect">
            <a:avLst/>
          </a:prstGeom>
          <a:noFill/>
        </p:spPr>
        <p:txBody>
          <a:bodyPr wrap="square" rtlCol="0">
            <a:spAutoFit/>
          </a:bodyPr>
          <a:lstStyle/>
          <a:p>
            <a:pPr algn="ctr"/>
            <a:r>
              <a:rPr lang="tr-TR" sz="3200" b="1" smtClean="0">
                <a:solidFill>
                  <a:schemeClr val="bg1"/>
                </a:solidFill>
              </a:rPr>
              <a:t>Medya Sosyolojisi: Egemen Paradigma</a:t>
            </a:r>
          </a:p>
          <a:p>
            <a:pPr algn="ctr"/>
            <a:r>
              <a:rPr lang="tr-TR" sz="3200" b="1" smtClean="0">
                <a:solidFill>
                  <a:schemeClr val="bg1"/>
                </a:solidFill>
              </a:rPr>
              <a:t>Todd Gitlin (1978)</a:t>
            </a:r>
          </a:p>
          <a:p>
            <a:pPr algn="ctr"/>
            <a:endParaRPr lang="tr-TR" sz="3200" b="1" smtClean="0">
              <a:solidFill>
                <a:schemeClr val="bg1"/>
              </a:solidFill>
            </a:endParaRPr>
          </a:p>
          <a:p>
            <a:r>
              <a:rPr lang="tr-TR" sz="2800" b="1" smtClean="0">
                <a:solidFill>
                  <a:schemeClr val="bg1"/>
                </a:solidFill>
              </a:rPr>
              <a:t>II. Dünya Savaşı sonrası;</a:t>
            </a:r>
          </a:p>
          <a:p>
            <a:endParaRPr lang="tr-TR" sz="2800" b="1" smtClean="0">
              <a:solidFill>
                <a:schemeClr val="bg1"/>
              </a:solidFill>
            </a:endParaRPr>
          </a:p>
          <a:p>
            <a:r>
              <a:rPr lang="tr-TR" sz="2400" b="1" smtClean="0">
                <a:solidFill>
                  <a:schemeClr val="bg1"/>
                </a:solidFill>
              </a:rPr>
              <a:t>Kitle iletişim araçlarının mülkiyetinde yoğunlaşma</a:t>
            </a:r>
          </a:p>
          <a:p>
            <a:r>
              <a:rPr lang="tr-TR" sz="2400" b="1" smtClean="0">
                <a:solidFill>
                  <a:schemeClr val="bg1"/>
                </a:solidFill>
              </a:rPr>
              <a:t>Medya kuruluşlarının giderek merkezileşmesi</a:t>
            </a:r>
          </a:p>
          <a:p>
            <a:r>
              <a:rPr lang="tr-TR" sz="2400" b="1" smtClean="0">
                <a:solidFill>
                  <a:schemeClr val="bg1"/>
                </a:solidFill>
              </a:rPr>
              <a:t>Ülke çapında etkinliğin artışı</a:t>
            </a:r>
          </a:p>
          <a:p>
            <a:r>
              <a:rPr lang="tr-TR" sz="2400" b="1" smtClean="0">
                <a:solidFill>
                  <a:schemeClr val="bg1"/>
                </a:solidFill>
              </a:rPr>
              <a:t>Televizyonun yaygınlaşması</a:t>
            </a:r>
          </a:p>
          <a:p>
            <a:r>
              <a:rPr lang="tr-TR" sz="2400" b="1" smtClean="0">
                <a:solidFill>
                  <a:schemeClr val="bg1"/>
                </a:solidFill>
              </a:rPr>
              <a:t>Kısaca, medyanın toplumdaki yeri ve önemi muzzam ölçüde genişliyor. </a:t>
            </a:r>
          </a:p>
          <a:p>
            <a:endParaRPr lang="tr-TR" sz="2800" b="1" smtClean="0">
              <a:solidFill>
                <a:schemeClr val="bg1"/>
              </a:solidFill>
            </a:endParaRPr>
          </a:p>
          <a:p>
            <a:r>
              <a:rPr lang="tr-TR" sz="2800" b="1" smtClean="0">
                <a:solidFill>
                  <a:schemeClr val="bg1"/>
                </a:solidFill>
              </a:rPr>
              <a:t>Aynı süreçte medya sosyolojisi çalışmalarında</a:t>
            </a:r>
            <a:r>
              <a:rPr lang="tr-TR" sz="3200" b="1" smtClean="0">
                <a:solidFill>
                  <a:schemeClr val="bg1"/>
                </a:solidFill>
              </a:rPr>
              <a:t> </a:t>
            </a:r>
          </a:p>
          <a:p>
            <a:r>
              <a:rPr lang="tr-TR" sz="3200" b="1" smtClean="0">
                <a:solidFill>
                  <a:schemeClr val="bg1"/>
                </a:solidFill>
              </a:rPr>
              <a:t>“sınırlı etki”</a:t>
            </a:r>
            <a:r>
              <a:rPr lang="tr-TR" sz="2800" b="1" smtClean="0">
                <a:solidFill>
                  <a:schemeClr val="bg1"/>
                </a:solidFill>
              </a:rPr>
              <a:t> tezi hakimiyet kazanıyor</a:t>
            </a:r>
          </a:p>
          <a:p>
            <a:pPr algn="ctr"/>
            <a:endParaRPr lang="tr-TR" sz="3200" b="1" smtClean="0">
              <a:solidFill>
                <a:schemeClr val="bg1"/>
              </a:solidFill>
            </a:endParaRPr>
          </a:p>
          <a:p>
            <a:endParaRPr lang="tr-TR" sz="3200" b="1" smtClean="0">
              <a:solidFill>
                <a:schemeClr val="bg1"/>
              </a:solidFill>
            </a:endParaRPr>
          </a:p>
          <a:p>
            <a:endParaRPr lang="tr-TR" sz="3200" b="1" smtClean="0">
              <a:solidFill>
                <a:schemeClr val="bg1"/>
              </a:solidFill>
            </a:endParaRPr>
          </a:p>
          <a:p>
            <a:pPr algn="ctr"/>
            <a:endParaRPr lang="tr-TR" sz="3200" b="1" smtClean="0">
              <a:solidFill>
                <a:schemeClr val="bg1"/>
              </a:solidFill>
            </a:endParaRPr>
          </a:p>
          <a:p>
            <a:endParaRPr lang="tr-TR" sz="3200" b="1" smtClean="0">
              <a:solidFill>
                <a:schemeClr val="bg1"/>
              </a:solidFill>
            </a:endParaRPr>
          </a:p>
          <a:p>
            <a:pPr algn="ctr"/>
            <a:endParaRPr lang="tr-TR" sz="3200" b="1" smtClean="0">
              <a:solidFill>
                <a:schemeClr val="bg1"/>
              </a:solidFill>
            </a:endParaRPr>
          </a:p>
          <a:p>
            <a:pPr algn="ctr"/>
            <a:endParaRPr lang="tr-TR" sz="3200" b="1"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GUZHAN TAS\Desktop\Dersler\Lisans\Theories of Communication II\two-step-flow-of-communication.jpg"/>
          <p:cNvPicPr>
            <a:picLocks noChangeAspect="1" noChangeArrowheads="1"/>
          </p:cNvPicPr>
          <p:nvPr/>
        </p:nvPicPr>
        <p:blipFill>
          <a:blip r:embed="rId2" cstate="print"/>
          <a:srcRect/>
          <a:stretch>
            <a:fillRect/>
          </a:stretch>
        </p:blipFill>
        <p:spPr bwMode="auto">
          <a:xfrm>
            <a:off x="611560" y="764704"/>
            <a:ext cx="7924157" cy="5393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059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536" y="476672"/>
            <a:ext cx="7704856"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2800" b="1" smtClean="0">
                <a:solidFill>
                  <a:schemeClr val="bg1"/>
                </a:solidFill>
                <a:latin typeface="Calibri" pitchFamily="34" charset="0"/>
                <a:ea typeface="Calibri" pitchFamily="34" charset="0"/>
                <a:cs typeface="Times New Roman" pitchFamily="18" charset="0"/>
              </a:rPr>
              <a:t>İk</a:t>
            </a:r>
            <a:r>
              <a:rPr kumimoji="0" lang="tr-TR" sz="2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inci Varsayım: </a:t>
            </a:r>
          </a:p>
          <a:p>
            <a:pPr lvl="0"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Belli Bir Alandaki Etkinin Diğerlerinden </a:t>
            </a:r>
          </a:p>
          <a:p>
            <a:pPr lvl="0"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Yalıtılarak Ölçülebilirliği</a:t>
            </a: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Etkinin ortaya çıktığı durum, birey A’nın x tutumunu ya da y davranışını birey B’ye tavsiye ettiği yüz yüze ilişkiydi. </a:t>
            </a:r>
          </a:p>
          <a:p>
            <a:pPr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Lazarsfeld ve Katz toplumda her bireyin belli bir “</a:t>
            </a:r>
            <a:r>
              <a:rPr lang="tr-TR" sz="2400" b="1" smtClean="0">
                <a:solidFill>
                  <a:schemeClr val="bg1"/>
                </a:solidFill>
                <a:latin typeface="Calibri" pitchFamily="34" charset="0"/>
                <a:ea typeface="Calibri" pitchFamily="34" charset="0"/>
                <a:cs typeface="Times New Roman" pitchFamily="18" charset="0"/>
              </a:rPr>
              <a:t>gücü - iktidarı</a:t>
            </a:r>
            <a:r>
              <a:rPr lang="tr-TR" sz="2400" b="1" smtClean="0">
                <a:solidFill>
                  <a:schemeClr val="bg1"/>
                </a:solidFill>
                <a:latin typeface="Calibri" pitchFamily="34" charset="0"/>
                <a:ea typeface="Calibri" pitchFamily="34" charset="0"/>
                <a:cs typeface="Times New Roman" pitchFamily="18" charset="0"/>
              </a:rPr>
              <a:t>” olduğunu ve bunu başkalarını etkileyebilecek şekilde kullanabileceğini varsayıyordu. </a:t>
            </a:r>
          </a:p>
          <a:p>
            <a:pPr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r>
              <a:rPr lang="tr-TR" sz="2400" b="1" smtClean="0">
                <a:solidFill>
                  <a:schemeClr val="bg1"/>
                </a:solidFill>
              </a:rPr>
              <a:t>Toplumda gücün/iktidarın belli odaklarda yoğunlaştığı ve toplumda eşitsiz bir durumda bulunduğu örtük olarak reddediliyordu. </a:t>
            </a:r>
            <a:endParaRPr lang="tr-TR" sz="2400" b="1" smtClean="0">
              <a:solidFill>
                <a:schemeClr val="bg1"/>
              </a:solidFill>
              <a:latin typeface="Calibri" pitchFamily="34" charset="0"/>
              <a:ea typeface="Calibri" pitchFamily="34" charset="0"/>
              <a:cs typeface="Times New Roman" pitchFamily="18" charset="0"/>
            </a:endParaRP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541124"/>
            <a:ext cx="77048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2800" b="1" smtClean="0">
                <a:solidFill>
                  <a:schemeClr val="bg1"/>
                </a:solidFill>
                <a:latin typeface="Calibri" pitchFamily="34" charset="0"/>
                <a:ea typeface="Calibri" pitchFamily="34" charset="0"/>
                <a:cs typeface="Times New Roman" pitchFamily="18" charset="0"/>
              </a:rPr>
              <a:t>Üçüncü</a:t>
            </a:r>
            <a:r>
              <a:rPr kumimoji="0" lang="tr-TR" sz="2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 Varsayım: </a:t>
            </a:r>
          </a:p>
          <a:p>
            <a:pPr lvl="0"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Satın Alma ve Politikanın Orantılanabilirliği </a:t>
            </a: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Etki </a:t>
            </a:r>
            <a:r>
              <a:rPr lang="tr-TR" sz="2400" b="1" smtClean="0">
                <a:solidFill>
                  <a:schemeClr val="bg1"/>
                </a:solidFill>
                <a:latin typeface="Calibri" pitchFamily="34" charset="0"/>
                <a:ea typeface="Calibri" pitchFamily="34" charset="0"/>
                <a:cs typeface="Times New Roman" pitchFamily="18" charset="0"/>
              </a:rPr>
              <a:t>birimi, </a:t>
            </a:r>
            <a:r>
              <a:rPr lang="tr-TR" sz="2400" b="1" smtClean="0">
                <a:solidFill>
                  <a:schemeClr val="bg1"/>
                </a:solidFill>
                <a:latin typeface="Calibri" pitchFamily="34" charset="0"/>
                <a:ea typeface="Calibri" pitchFamily="34" charset="0"/>
                <a:cs typeface="Times New Roman" pitchFamily="18" charset="0"/>
              </a:rPr>
              <a:t>kısa vadede gerçekleşen bir “tutum değişikliği” olarak kabul edilir. Araştırmacıların aradığı, deneğin dışarıdan bir müdahale sonucunda gerçekleştiğini kendisinin bildirdiği bir değişikliktir. </a:t>
            </a:r>
          </a:p>
          <a:p>
            <a:pPr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bg1"/>
              </a:solidFill>
              <a:effectLst/>
              <a:latin typeface="Arial" pitchFamily="34" charset="0"/>
              <a:cs typeface="Arial" pitchFamily="34" charset="0"/>
            </a:endParaRPr>
          </a:p>
        </p:txBody>
      </p:sp>
      <p:sp>
        <p:nvSpPr>
          <p:cNvPr id="3" name="2 Dikdörtgen"/>
          <p:cNvSpPr/>
          <p:nvPr/>
        </p:nvSpPr>
        <p:spPr>
          <a:xfrm>
            <a:off x="539552" y="3406348"/>
            <a:ext cx="7632848" cy="3046988"/>
          </a:xfrm>
          <a:prstGeom prst="rect">
            <a:avLst/>
          </a:prstGeom>
        </p:spPr>
        <p:txBody>
          <a:bodyPr wrap="square">
            <a:spAutoFit/>
          </a:bodyPr>
          <a:lstStyle/>
          <a:p>
            <a:r>
              <a:rPr lang="tr-TR" sz="2400" b="1" smtClean="0">
                <a:solidFill>
                  <a:schemeClr val="bg1"/>
                </a:solidFill>
              </a:rPr>
              <a:t>Ev alışverişi, moda, güncel gelişmeler ve sinemaya gitmenin aynı teori içine yedirilebileceği düşünülüyordu.</a:t>
            </a:r>
          </a:p>
          <a:p>
            <a:endParaRPr lang="tr-TR" sz="2400" b="1" smtClean="0">
              <a:solidFill>
                <a:schemeClr val="bg1"/>
              </a:solidFill>
            </a:endParaRPr>
          </a:p>
          <a:p>
            <a:r>
              <a:rPr lang="tr-TR" sz="2400" b="1" smtClean="0">
                <a:solidFill>
                  <a:schemeClr val="bg1"/>
                </a:solidFill>
              </a:rPr>
              <a:t>Satın alma ve </a:t>
            </a:r>
            <a:r>
              <a:rPr lang="tr-TR" sz="2400" b="1" smtClean="0">
                <a:solidFill>
                  <a:schemeClr val="bg1"/>
                </a:solidFill>
              </a:rPr>
              <a:t>politikanın </a:t>
            </a:r>
            <a:r>
              <a:rPr lang="tr-TR" sz="2400" b="1" smtClean="0">
                <a:solidFill>
                  <a:schemeClr val="bg1"/>
                </a:solidFill>
              </a:rPr>
              <a:t>orantılanabilirliği meselesi hiç haklılaştırılmadan kabul edildi. </a:t>
            </a:r>
          </a:p>
          <a:p>
            <a:endParaRPr lang="tr-TR" sz="2400" b="1" smtClean="0">
              <a:solidFill>
                <a:schemeClr val="bg1"/>
              </a:solidFill>
            </a:endParaRPr>
          </a:p>
          <a:p>
            <a:r>
              <a:rPr lang="tr-TR" sz="2400" b="1" smtClean="0">
                <a:solidFill>
                  <a:schemeClr val="bg1"/>
                </a:solidFill>
              </a:rPr>
              <a:t>Bu durum Gitlin’e göre </a:t>
            </a:r>
            <a:r>
              <a:rPr lang="tr-TR" sz="2400" b="1" smtClean="0">
                <a:solidFill>
                  <a:schemeClr val="bg1"/>
                </a:solidFill>
              </a:rPr>
              <a:t>«kişisel etki» </a:t>
            </a:r>
            <a:r>
              <a:rPr lang="tr-TR" sz="2400" b="1" smtClean="0">
                <a:solidFill>
                  <a:schemeClr val="bg1"/>
                </a:solidFill>
              </a:rPr>
              <a:t>tartışmalarının tepesinde ideolojik bir duman tabakası olarak asılı kaldı</a:t>
            </a:r>
            <a:endParaRPr lang="tr-TR" sz="2400" b="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589330"/>
            <a:ext cx="8064896"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2800" b="1" smtClean="0">
                <a:solidFill>
                  <a:schemeClr val="bg1"/>
                </a:solidFill>
                <a:latin typeface="Calibri" pitchFamily="34" charset="0"/>
                <a:ea typeface="Calibri" pitchFamily="34" charset="0"/>
                <a:cs typeface="Times New Roman" pitchFamily="18" charset="0"/>
              </a:rPr>
              <a:t>Dördüncü</a:t>
            </a:r>
            <a:r>
              <a:rPr kumimoji="0" lang="tr-TR" sz="2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 Varsayım: </a:t>
            </a: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lvl="0" algn="just"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Tutum değişikliğinin bağımlı değişken olarak tanımlanması gücün doğası üzerine sınırlı bir yaklaşıma </a:t>
            </a:r>
            <a:r>
              <a:rPr lang="tr-TR" sz="2400" b="1" smtClean="0">
                <a:solidFill>
                  <a:schemeClr val="bg1"/>
                </a:solidFill>
                <a:latin typeface="Calibri" pitchFamily="34" charset="0"/>
                <a:ea typeface="Calibri" pitchFamily="34" charset="0"/>
                <a:cs typeface="Times New Roman" pitchFamily="18" charset="0"/>
              </a:rPr>
              <a:t>dayanır.</a:t>
            </a:r>
            <a:endParaRPr lang="tr-TR" sz="2400" b="1" smtClean="0">
              <a:solidFill>
                <a:schemeClr val="bg1"/>
              </a:solidFill>
              <a:latin typeface="Calibri" pitchFamily="34" charset="0"/>
              <a:ea typeface="Calibri" pitchFamily="34" charset="0"/>
              <a:cs typeface="Times New Roman" pitchFamily="18" charset="0"/>
            </a:endParaRP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r>
              <a:rPr lang="tr-TR" sz="2400" b="1" i="1" smtClean="0">
                <a:solidFill>
                  <a:schemeClr val="bg1"/>
                </a:solidFill>
              </a:rPr>
              <a:t>Kişisel Etki</a:t>
            </a:r>
            <a:r>
              <a:rPr lang="tr-TR" sz="2400" b="1" smtClean="0">
                <a:solidFill>
                  <a:schemeClr val="bg1"/>
                </a:solidFill>
              </a:rPr>
              <a:t>’de güç, belli bir davranışa, yani satın almaya iten güçtü; ya da kamusal meseleler söz konusu olduğunda “tutum” değişikliğine zorlama gücüydü. </a:t>
            </a:r>
          </a:p>
          <a:p>
            <a:pPr algn="just" fontAlgn="base">
              <a:spcBef>
                <a:spcPct val="0"/>
              </a:spcBef>
              <a:spcAft>
                <a:spcPct val="0"/>
              </a:spcAft>
            </a:pPr>
            <a:endParaRPr lang="tr-TR" sz="2400" b="1" smtClean="0">
              <a:solidFill>
                <a:schemeClr val="bg1"/>
              </a:solidFill>
            </a:endParaRPr>
          </a:p>
          <a:p>
            <a:pPr algn="just" fontAlgn="base">
              <a:spcBef>
                <a:spcPct val="0"/>
              </a:spcBef>
              <a:spcAft>
                <a:spcPct val="0"/>
              </a:spcAft>
            </a:pPr>
            <a:r>
              <a:rPr lang="tr-TR" sz="2400" b="1" smtClean="0">
                <a:solidFill>
                  <a:schemeClr val="bg1"/>
                </a:solidFill>
              </a:rPr>
              <a:t>Görüştüklere kişilere güncel bir konuda son zamanlarda tutumlarını değiştirip </a:t>
            </a:r>
            <a:r>
              <a:rPr lang="tr-TR" sz="2400" b="1" smtClean="0">
                <a:solidFill>
                  <a:schemeClr val="bg1"/>
                </a:solidFill>
              </a:rPr>
              <a:t>değiştirmediklerini, eğer </a:t>
            </a:r>
            <a:r>
              <a:rPr lang="tr-TR" sz="2400" b="1" smtClean="0">
                <a:solidFill>
                  <a:schemeClr val="bg1"/>
                </a:solidFill>
              </a:rPr>
              <a:t>değiştirdilerse onları kimin </a:t>
            </a:r>
            <a:r>
              <a:rPr lang="tr-TR" sz="2400" b="1" smtClean="0">
                <a:solidFill>
                  <a:schemeClr val="bg1"/>
                </a:solidFill>
              </a:rPr>
              <a:t>etkilediğini soruyorlardı. </a:t>
            </a:r>
            <a:r>
              <a:rPr lang="tr-TR" sz="2400" b="1" smtClean="0">
                <a:solidFill>
                  <a:schemeClr val="bg1"/>
                </a:solidFill>
              </a:rPr>
              <a:t>Eğer tutumlarını </a:t>
            </a:r>
            <a:r>
              <a:rPr lang="tr-TR" sz="2400" b="1" smtClean="0">
                <a:solidFill>
                  <a:schemeClr val="bg1"/>
                </a:solidFill>
              </a:rPr>
              <a:t>değiştirmedilerse </a:t>
            </a:r>
            <a:r>
              <a:rPr lang="tr-TR" sz="2400" b="1" smtClean="0">
                <a:solidFill>
                  <a:schemeClr val="bg1"/>
                </a:solidFill>
              </a:rPr>
              <a:t>etkilenmedikleri kabul ediliyordu. </a:t>
            </a: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lvl="0" algn="just"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algn="just" fontAlgn="base">
              <a:spcBef>
                <a:spcPct val="0"/>
              </a:spcBef>
              <a:spcAft>
                <a:spcPct val="0"/>
              </a:spcAft>
            </a:pPr>
            <a:endPar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3528" y="560869"/>
            <a:ext cx="7517122"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1" i="1" u="none" strike="noStrike" cap="none" normalizeH="0" baseline="0" smtClean="0">
                <a:ln>
                  <a:noFill/>
                </a:ln>
                <a:solidFill>
                  <a:schemeClr val="bg1"/>
                </a:solidFill>
                <a:effectLst/>
                <a:latin typeface="Calibri" pitchFamily="34" charset="0"/>
                <a:ea typeface="Calibri" pitchFamily="34" charset="0"/>
                <a:cs typeface="GarthGraphic" charset="0"/>
              </a:rPr>
              <a:t>Tarihsel Zayıflıklar ve Kuramsal Tutarsızlıklar</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800" b="1" i="1" smtClean="0">
              <a:solidFill>
                <a:schemeClr val="bg1"/>
              </a:solidFill>
              <a:latin typeface="Calibri" pitchFamily="34" charset="0"/>
              <a:cs typeface="Arial" pitchFamily="34" charset="0"/>
            </a:endParaRPr>
          </a:p>
          <a:p>
            <a:pPr algn="just" fontAlgn="base">
              <a:spcBef>
                <a:spcPct val="0"/>
              </a:spcBef>
              <a:spcAft>
                <a:spcPct val="0"/>
              </a:spcAft>
            </a:pPr>
            <a:r>
              <a:rPr lang="tr-TR" sz="2400" b="1" smtClean="0">
                <a:solidFill>
                  <a:schemeClr val="bg1"/>
                </a:solidFill>
                <a:latin typeface="Calibri" pitchFamily="34" charset="0"/>
                <a:cs typeface="Arial" pitchFamily="34" charset="0"/>
              </a:rPr>
              <a:t>Katz ve Lazarsfeld: “çalışma televizyonun genel </a:t>
            </a:r>
          </a:p>
          <a:p>
            <a:pPr algn="just" fontAlgn="base">
              <a:spcBef>
                <a:spcPct val="0"/>
              </a:spcBef>
              <a:spcAft>
                <a:spcPct val="0"/>
              </a:spcAft>
            </a:pPr>
            <a:r>
              <a:rPr lang="tr-TR" sz="2400" b="1" smtClean="0">
                <a:solidFill>
                  <a:schemeClr val="bg1"/>
                </a:solidFill>
                <a:latin typeface="Calibri" pitchFamily="34" charset="0"/>
                <a:cs typeface="Arial" pitchFamily="34" charset="0"/>
              </a:rPr>
              <a:t>olarak yaşama girmesinden önce tamamlanmıştı”</a:t>
            </a:r>
          </a:p>
          <a:p>
            <a:pPr algn="just" fontAlgn="base">
              <a:spcBef>
                <a:spcPct val="0"/>
              </a:spcBef>
              <a:spcAft>
                <a:spcPct val="0"/>
              </a:spcAft>
            </a:pPr>
            <a:endParaRPr kumimoji="0" lang="tr-TR" sz="2400" b="1" u="none" strike="noStrike" cap="none" normalizeH="0" baseline="0" smtClean="0">
              <a:ln>
                <a:noFill/>
              </a:ln>
              <a:solidFill>
                <a:schemeClr val="bg1"/>
              </a:solidFill>
              <a:effectLst/>
              <a:latin typeface="Calibri" pitchFamily="34" charset="0"/>
              <a:cs typeface="Arial" pitchFamily="34" charset="0"/>
            </a:endParaRPr>
          </a:p>
          <a:p>
            <a:pPr algn="just" fontAlgn="base">
              <a:spcBef>
                <a:spcPct val="0"/>
              </a:spcBef>
              <a:spcAft>
                <a:spcPct val="0"/>
              </a:spcAft>
            </a:pPr>
            <a:r>
              <a:rPr lang="tr-TR" sz="2400" b="1" smtClean="0">
                <a:solidFill>
                  <a:schemeClr val="bg1"/>
                </a:solidFill>
                <a:latin typeface="Calibri" pitchFamily="34" charset="0"/>
                <a:cs typeface="Arial" pitchFamily="34" charset="0"/>
              </a:rPr>
              <a:t>Gitlin:  “1945’in radyosu ve basını için geçerli olanların </a:t>
            </a:r>
          </a:p>
          <a:p>
            <a:pPr algn="just" fontAlgn="base">
              <a:spcBef>
                <a:spcPct val="0"/>
              </a:spcBef>
              <a:spcAft>
                <a:spcPct val="0"/>
              </a:spcAft>
            </a:pPr>
            <a:r>
              <a:rPr lang="tr-TR" sz="2400" b="1" smtClean="0">
                <a:solidFill>
                  <a:schemeClr val="bg1"/>
                </a:solidFill>
                <a:latin typeface="Calibri" pitchFamily="34" charset="0"/>
                <a:cs typeface="Arial" pitchFamily="34" charset="0"/>
              </a:rPr>
              <a:t>neden televizyon için geçerli sayılamayacağı açık değildir”</a:t>
            </a:r>
          </a:p>
          <a:p>
            <a:pPr algn="just" fontAlgn="base">
              <a:spcBef>
                <a:spcPct val="0"/>
              </a:spcBef>
              <a:spcAft>
                <a:spcPct val="0"/>
              </a:spcAft>
            </a:pPr>
            <a:endParaRPr lang="tr-TR" sz="2400" b="1" smtClean="0">
              <a:solidFill>
                <a:schemeClr val="bg1"/>
              </a:solidFill>
              <a:latin typeface="Calibri" pitchFamily="34" charset="0"/>
              <a:cs typeface="Arial" pitchFamily="34" charset="0"/>
            </a:endParaRPr>
          </a:p>
          <a:p>
            <a:pPr algn="just" fontAlgn="base">
              <a:spcBef>
                <a:spcPct val="0"/>
              </a:spcBef>
              <a:spcAft>
                <a:spcPct val="0"/>
              </a:spcAft>
            </a:pPr>
            <a:endParaRPr lang="tr-TR" sz="2400" b="1" smtClean="0">
              <a:solidFill>
                <a:schemeClr val="bg1"/>
              </a:solidFill>
              <a:latin typeface="Calibri" pitchFamily="34" charset="0"/>
              <a:cs typeface="Arial" pitchFamily="34" charset="0"/>
            </a:endParaRPr>
          </a:p>
          <a:p>
            <a:pPr algn="just" fontAlgn="base">
              <a:spcBef>
                <a:spcPct val="0"/>
              </a:spcBef>
              <a:spcAft>
                <a:spcPct val="0"/>
              </a:spcAft>
            </a:pPr>
            <a:endParaRPr kumimoji="0" lang="tr-TR" sz="2400" b="1" u="none" strike="noStrike" cap="none" normalizeH="0" baseline="0" smtClean="0">
              <a:ln>
                <a:noFill/>
              </a:ln>
              <a:solidFill>
                <a:schemeClr val="bg1"/>
              </a:solidFill>
              <a:effectLst/>
              <a:latin typeface="Calibri" pitchFamily="34" charset="0"/>
              <a:cs typeface="Arial" pitchFamily="34" charset="0"/>
            </a:endParaRPr>
          </a:p>
          <a:p>
            <a:pPr algn="just" fontAlgn="base">
              <a:spcBef>
                <a:spcPct val="0"/>
              </a:spcBef>
              <a:spcAft>
                <a:spcPct val="0"/>
              </a:spcAft>
            </a:pPr>
            <a:endParaRPr kumimoji="0" lang="tr-TR" sz="4000" b="0" u="none" strike="noStrike" cap="none" normalizeH="0" baseline="0" smtClean="0">
              <a:ln>
                <a:noFill/>
              </a:ln>
              <a:solidFill>
                <a:schemeClr val="bg1"/>
              </a:solidFill>
              <a:effectLst/>
              <a:latin typeface="Arial" pitchFamily="34" charset="0"/>
              <a:cs typeface="Arial" pitchFamily="34" charset="0"/>
            </a:endParaRPr>
          </a:p>
        </p:txBody>
      </p:sp>
      <p:sp>
        <p:nvSpPr>
          <p:cNvPr id="7" name="6 Dikdörtgen"/>
          <p:cNvSpPr/>
          <p:nvPr/>
        </p:nvSpPr>
        <p:spPr>
          <a:xfrm>
            <a:off x="395536" y="3938280"/>
            <a:ext cx="7272808" cy="1938992"/>
          </a:xfrm>
          <a:prstGeom prst="rect">
            <a:avLst/>
          </a:prstGeom>
        </p:spPr>
        <p:txBody>
          <a:bodyPr wrap="square">
            <a:spAutoFit/>
          </a:bodyPr>
          <a:lstStyle/>
          <a:p>
            <a:r>
              <a:rPr lang="tr-TR" sz="2400" b="1" smtClean="0">
                <a:solidFill>
                  <a:schemeClr val="bg1"/>
                </a:solidFill>
              </a:rPr>
              <a:t>Lazarsfeld ve Katz’ın amacı genelliği olan ve her durumda geçerli bir teorik model inşa etmekti. Fakat buna uygun bir metodoloji geliştiremediler. Ellerindeki pozitivist metodoloji onlara sadece bu kadarını gösterebildi.</a:t>
            </a:r>
            <a:endParaRPr lang="tr-TR" sz="2400" b="1">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fed.org/mobi/wp-content/uploads/2012/12/c_wright_mills_all_rights_reserved1.jpg"/>
          <p:cNvPicPr>
            <a:picLocks noChangeAspect="1" noChangeArrowheads="1"/>
          </p:cNvPicPr>
          <p:nvPr/>
        </p:nvPicPr>
        <p:blipFill>
          <a:blip r:embed="rId2" cstate="print"/>
          <a:srcRect/>
          <a:stretch>
            <a:fillRect/>
          </a:stretch>
        </p:blipFill>
        <p:spPr bwMode="auto">
          <a:xfrm>
            <a:off x="5508104" y="908720"/>
            <a:ext cx="2857500" cy="4648201"/>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5652120" y="5733256"/>
            <a:ext cx="2683170" cy="584775"/>
          </a:xfrm>
          <a:prstGeom prst="rect">
            <a:avLst/>
          </a:prstGeom>
          <a:noFill/>
        </p:spPr>
        <p:txBody>
          <a:bodyPr wrap="none" rtlCol="0">
            <a:spAutoFit/>
          </a:bodyPr>
          <a:lstStyle/>
          <a:p>
            <a:r>
              <a:rPr lang="tr-TR" sz="3200" b="1" smtClean="0">
                <a:solidFill>
                  <a:schemeClr val="bg1"/>
                </a:solidFill>
              </a:rPr>
              <a:t>C. Wright Mills</a:t>
            </a:r>
            <a:endParaRPr lang="tr-TR" sz="3200" b="1">
              <a:solidFill>
                <a:schemeClr val="bg1"/>
              </a:solidFill>
            </a:endParaRPr>
          </a:p>
        </p:txBody>
      </p:sp>
      <p:sp>
        <p:nvSpPr>
          <p:cNvPr id="6" name="5 Dikdörtgen"/>
          <p:cNvSpPr/>
          <p:nvPr/>
        </p:nvSpPr>
        <p:spPr>
          <a:xfrm>
            <a:off x="611560" y="1124744"/>
            <a:ext cx="4680520" cy="4524315"/>
          </a:xfrm>
          <a:prstGeom prst="rect">
            <a:avLst/>
          </a:prstGeom>
        </p:spPr>
        <p:txBody>
          <a:bodyPr wrap="square">
            <a:spAutoFit/>
          </a:bodyPr>
          <a:lstStyle/>
          <a:p>
            <a:r>
              <a:rPr lang="tr-TR" sz="2400" b="1" smtClean="0">
                <a:solidFill>
                  <a:schemeClr val="bg1"/>
                </a:solidFill>
              </a:rPr>
              <a:t>Kuramsal </a:t>
            </a:r>
            <a:r>
              <a:rPr lang="tr-TR" sz="2400" b="1" smtClean="0">
                <a:solidFill>
                  <a:schemeClr val="bg1"/>
                </a:solidFill>
              </a:rPr>
              <a:t>ampirisizmin </a:t>
            </a:r>
            <a:r>
              <a:rPr lang="tr-TR" sz="2400" b="1" smtClean="0">
                <a:solidFill>
                  <a:schemeClr val="bg1"/>
                </a:solidFill>
              </a:rPr>
              <a:t>uygulayıcılarının baş etmeye çalıştığı pek çok sorun </a:t>
            </a:r>
            <a:r>
              <a:rPr lang="tr-TR" sz="2400" b="1" smtClean="0">
                <a:solidFill>
                  <a:schemeClr val="bg1"/>
                </a:solidFill>
              </a:rPr>
              <a:t>–örneğin </a:t>
            </a:r>
            <a:r>
              <a:rPr lang="tr-TR" sz="2400" b="1" smtClean="0">
                <a:solidFill>
                  <a:schemeClr val="bg1"/>
                </a:solidFill>
              </a:rPr>
              <a:t>kitle iletişim araçlarının </a:t>
            </a:r>
            <a:r>
              <a:rPr lang="tr-TR" sz="2400" b="1" smtClean="0">
                <a:solidFill>
                  <a:schemeClr val="bg1"/>
                </a:solidFill>
              </a:rPr>
              <a:t>etkileri– </a:t>
            </a:r>
            <a:r>
              <a:rPr lang="tr-TR" sz="2400" b="1">
                <a:solidFill>
                  <a:schemeClr val="bg1"/>
                </a:solidFill>
              </a:rPr>
              <a:t>yapısal </a:t>
            </a:r>
            <a:r>
              <a:rPr lang="tr-TR" sz="2400" b="1" smtClean="0">
                <a:solidFill>
                  <a:schemeClr val="bg1"/>
                </a:solidFill>
              </a:rPr>
              <a:t>temeli olmaksızın yeterince açıklanamaz. İnsan ne kesinlikle olursa olsun, sadece yaklaşık bir nesildir bu iletişim araçları tarafından “doygunlaştırılmış” bir nüfus üzerinde çalışırsa, bu iletişim araçlarının etkilerini anlamayı umabilir mi?</a:t>
            </a:r>
            <a:endParaRPr lang="tr-TR" sz="2400" b="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76672"/>
            <a:ext cx="3754874" cy="523220"/>
          </a:xfrm>
          <a:prstGeom prst="rect">
            <a:avLst/>
          </a:prstGeom>
        </p:spPr>
        <p:txBody>
          <a:bodyPr wrap="none">
            <a:spAutoFit/>
          </a:bodyPr>
          <a:lstStyle/>
          <a:p>
            <a:pPr lvl="0" algn="just" fontAlgn="base">
              <a:spcBef>
                <a:spcPct val="0"/>
              </a:spcBef>
              <a:spcAft>
                <a:spcPct val="0"/>
              </a:spcAft>
            </a:pPr>
            <a:r>
              <a:rPr lang="tr-TR" sz="2800" b="1" i="1" smtClean="0">
                <a:solidFill>
                  <a:schemeClr val="bg1"/>
                </a:solidFill>
                <a:latin typeface="Calibri" pitchFamily="34" charset="0"/>
                <a:ea typeface="Calibri" pitchFamily="34" charset="0"/>
                <a:cs typeface="GarthGraphic" charset="0"/>
              </a:rPr>
              <a:t>Paradigmanın Kökenleri</a:t>
            </a:r>
          </a:p>
        </p:txBody>
      </p:sp>
      <p:sp>
        <p:nvSpPr>
          <p:cNvPr id="5" name="4 Dikdörtgen"/>
          <p:cNvSpPr/>
          <p:nvPr/>
        </p:nvSpPr>
        <p:spPr>
          <a:xfrm>
            <a:off x="683568" y="1268760"/>
            <a:ext cx="4572000" cy="3785652"/>
          </a:xfrm>
          <a:prstGeom prst="rect">
            <a:avLst/>
          </a:prstGeom>
        </p:spPr>
        <p:txBody>
          <a:bodyPr wrap="square">
            <a:spAutoFit/>
          </a:bodyPr>
          <a:lstStyle/>
          <a:p>
            <a:r>
              <a:rPr lang="tr-TR" sz="2400" b="1" i="1" smtClean="0">
                <a:solidFill>
                  <a:schemeClr val="bg1"/>
                </a:solidFill>
              </a:rPr>
              <a:t>Kişisel Etki </a:t>
            </a:r>
            <a:r>
              <a:rPr lang="tr-TR" sz="2400" b="1" smtClean="0">
                <a:solidFill>
                  <a:schemeClr val="bg1"/>
                </a:solidFill>
              </a:rPr>
              <a:t>çalışması neden kitle iletişim araçlarının etkisinin yüzyüze etkiyle kıyaslanabilir olduğunu ve gücün tam olarak kısa vadeli “tutum değişikliği” ya da davranışsal seçim şeklinde var olduğunu kabul ederek işe başladı?</a:t>
            </a:r>
          </a:p>
          <a:p>
            <a:endParaRPr lang="tr-TR" sz="2400" b="1" smtClean="0">
              <a:solidFill>
                <a:schemeClr val="bg1"/>
              </a:solidFill>
            </a:endParaRPr>
          </a:p>
          <a:p>
            <a:r>
              <a:rPr lang="tr-TR" sz="2400" b="1" smtClean="0">
                <a:solidFill>
                  <a:schemeClr val="bg1"/>
                </a:solidFill>
              </a:rPr>
              <a:t>İdeolojik önkabuller ve yönelimler </a:t>
            </a:r>
            <a:endParaRPr lang="tr-TR" sz="2400" b="1">
              <a:solidFill>
                <a:schemeClr val="bg1"/>
              </a:solidFill>
            </a:endParaRPr>
          </a:p>
        </p:txBody>
      </p:sp>
      <p:pic>
        <p:nvPicPr>
          <p:cNvPr id="6" name="Picture 2" descr="http://www.brynmawr.edu/news/2007-03-22/images/gitlin.jpg"/>
          <p:cNvPicPr>
            <a:picLocks noChangeAspect="1" noChangeArrowheads="1"/>
          </p:cNvPicPr>
          <p:nvPr/>
        </p:nvPicPr>
        <p:blipFill>
          <a:blip r:embed="rId2" cstate="print"/>
          <a:srcRect/>
          <a:stretch>
            <a:fillRect/>
          </a:stretch>
        </p:blipFill>
        <p:spPr bwMode="auto">
          <a:xfrm>
            <a:off x="5796136" y="1772816"/>
            <a:ext cx="2712629" cy="23762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76672"/>
            <a:ext cx="3754874" cy="523220"/>
          </a:xfrm>
          <a:prstGeom prst="rect">
            <a:avLst/>
          </a:prstGeom>
        </p:spPr>
        <p:txBody>
          <a:bodyPr wrap="none">
            <a:spAutoFit/>
          </a:bodyPr>
          <a:lstStyle/>
          <a:p>
            <a:pPr lvl="0" algn="just" fontAlgn="base">
              <a:spcBef>
                <a:spcPct val="0"/>
              </a:spcBef>
              <a:spcAft>
                <a:spcPct val="0"/>
              </a:spcAft>
            </a:pPr>
            <a:r>
              <a:rPr lang="tr-TR" sz="2800" b="1" i="1" smtClean="0">
                <a:solidFill>
                  <a:schemeClr val="bg1"/>
                </a:solidFill>
                <a:latin typeface="Calibri" pitchFamily="34" charset="0"/>
                <a:ea typeface="Calibri" pitchFamily="34" charset="0"/>
                <a:cs typeface="GarthGraphic" charset="0"/>
              </a:rPr>
              <a:t>Paradigmanın Kökenleri</a:t>
            </a:r>
          </a:p>
        </p:txBody>
      </p:sp>
      <p:pic>
        <p:nvPicPr>
          <p:cNvPr id="6" name="Picture 2" descr="http://www.brynmawr.edu/news/2007-03-22/images/gitlin.jpg"/>
          <p:cNvPicPr>
            <a:picLocks noChangeAspect="1" noChangeArrowheads="1"/>
          </p:cNvPicPr>
          <p:nvPr/>
        </p:nvPicPr>
        <p:blipFill>
          <a:blip r:embed="rId2" cstate="print"/>
          <a:srcRect/>
          <a:stretch>
            <a:fillRect/>
          </a:stretch>
        </p:blipFill>
        <p:spPr bwMode="auto">
          <a:xfrm>
            <a:off x="5796136" y="1340768"/>
            <a:ext cx="2712629" cy="2376264"/>
          </a:xfrm>
          <a:prstGeom prst="rect">
            <a:avLst/>
          </a:prstGeom>
          <a:noFill/>
        </p:spPr>
      </p:pic>
      <p:sp>
        <p:nvSpPr>
          <p:cNvPr id="7" name="6 Dikdörtgen"/>
          <p:cNvSpPr/>
          <p:nvPr/>
        </p:nvSpPr>
        <p:spPr>
          <a:xfrm>
            <a:off x="467544" y="1268760"/>
            <a:ext cx="4896544" cy="1938992"/>
          </a:xfrm>
          <a:prstGeom prst="rect">
            <a:avLst/>
          </a:prstGeom>
        </p:spPr>
        <p:txBody>
          <a:bodyPr wrap="square">
            <a:spAutoFit/>
          </a:bodyPr>
          <a:lstStyle/>
          <a:p>
            <a:r>
              <a:rPr lang="tr-TR" sz="2400" b="1" smtClean="0">
                <a:solidFill>
                  <a:schemeClr val="bg1"/>
                </a:solidFill>
              </a:rPr>
              <a:t>Akademik sosyoloji modern kapitalizmin ve tüketim kültürünün kurumları olan büyük kuruluşlar ve şirketler tarafından ideolojik olarak asimile edilmiştir.</a:t>
            </a:r>
            <a:endParaRPr lang="tr-TR" sz="2400" b="1">
              <a:solidFill>
                <a:schemeClr val="bg1"/>
              </a:solidFill>
            </a:endParaRPr>
          </a:p>
        </p:txBody>
      </p:sp>
      <p:sp>
        <p:nvSpPr>
          <p:cNvPr id="8" name="7 Dikdörtgen"/>
          <p:cNvSpPr/>
          <p:nvPr/>
        </p:nvSpPr>
        <p:spPr>
          <a:xfrm>
            <a:off x="539552" y="3356992"/>
            <a:ext cx="4896544" cy="2308324"/>
          </a:xfrm>
          <a:prstGeom prst="rect">
            <a:avLst/>
          </a:prstGeom>
        </p:spPr>
        <p:txBody>
          <a:bodyPr wrap="square">
            <a:spAutoFit/>
          </a:bodyPr>
          <a:lstStyle/>
          <a:p>
            <a:r>
              <a:rPr lang="tr-TR" sz="2400" b="1" smtClean="0">
                <a:solidFill>
                  <a:schemeClr val="bg1"/>
                </a:solidFill>
              </a:rPr>
              <a:t>Bu nedenle sözü edilen çalışmalara </a:t>
            </a:r>
            <a:r>
              <a:rPr lang="tr-TR" sz="2400" b="1" i="1" smtClean="0">
                <a:solidFill>
                  <a:schemeClr val="bg1"/>
                </a:solidFill>
              </a:rPr>
              <a:t>kurumsal bir bakış açısı</a:t>
            </a:r>
            <a:r>
              <a:rPr lang="tr-TR" sz="2400" b="1" smtClean="0">
                <a:solidFill>
                  <a:schemeClr val="bg1"/>
                </a:solidFill>
              </a:rPr>
              <a:t> damga vurmaktadır. Bu kurumsal bakış açısı, (1) pazarlama oryantasyonu ve </a:t>
            </a:r>
          </a:p>
          <a:p>
            <a:r>
              <a:rPr lang="tr-TR" sz="2400" b="1" smtClean="0">
                <a:solidFill>
                  <a:schemeClr val="bg1"/>
                </a:solidFill>
              </a:rPr>
              <a:t>(2) sosyal demokratik ideolojiye </a:t>
            </a:r>
          </a:p>
          <a:p>
            <a:r>
              <a:rPr lang="tr-TR" sz="2400" b="1" smtClean="0">
                <a:solidFill>
                  <a:schemeClr val="bg1"/>
                </a:solidFill>
              </a:rPr>
              <a:t>daha yakından bakmayı gerektirir. </a:t>
            </a:r>
            <a:endParaRPr lang="tr-TR" sz="2400" b="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476672"/>
            <a:ext cx="4251998" cy="523220"/>
          </a:xfrm>
          <a:prstGeom prst="rect">
            <a:avLst/>
          </a:prstGeom>
        </p:spPr>
        <p:txBody>
          <a:bodyPr wrap="none">
            <a:spAutoFit/>
          </a:bodyPr>
          <a:lstStyle/>
          <a:p>
            <a:r>
              <a:rPr lang="tr-TR" sz="2800" b="1" smtClean="0">
                <a:solidFill>
                  <a:schemeClr val="bg1"/>
                </a:solidFill>
              </a:rPr>
              <a:t>1. Pazarlama Oryantasyonu</a:t>
            </a:r>
            <a:endParaRPr lang="tr-TR" sz="2800">
              <a:solidFill>
                <a:schemeClr val="bg1"/>
              </a:solidFill>
            </a:endParaRPr>
          </a:p>
        </p:txBody>
      </p:sp>
      <p:sp>
        <p:nvSpPr>
          <p:cNvPr id="5" name="4 Dikdörtgen"/>
          <p:cNvSpPr/>
          <p:nvPr/>
        </p:nvSpPr>
        <p:spPr>
          <a:xfrm>
            <a:off x="683568" y="1196752"/>
            <a:ext cx="4176464" cy="3785652"/>
          </a:xfrm>
          <a:prstGeom prst="rect">
            <a:avLst/>
          </a:prstGeom>
        </p:spPr>
        <p:txBody>
          <a:bodyPr wrap="square">
            <a:spAutoFit/>
          </a:bodyPr>
          <a:lstStyle/>
          <a:p>
            <a:r>
              <a:rPr lang="tr-TR" sz="2400" b="1" smtClean="0">
                <a:solidFill>
                  <a:schemeClr val="bg1"/>
                </a:solidFill>
              </a:rPr>
              <a:t>Pazarlama oryantasyonu, tüketicilerin beklenti ve ihtiyaçlarını anlamaya ve bu ihtiyaçlara yanıt verecek </a:t>
            </a:r>
            <a:r>
              <a:rPr lang="tr-TR" sz="2400" b="1" smtClean="0">
                <a:solidFill>
                  <a:schemeClr val="bg1"/>
                </a:solidFill>
              </a:rPr>
              <a:t>değişiklikleri </a:t>
            </a:r>
            <a:r>
              <a:rPr lang="tr-TR" sz="2400" b="1" smtClean="0">
                <a:solidFill>
                  <a:schemeClr val="bg1"/>
                </a:solidFill>
              </a:rPr>
              <a:t>yapmaya dönük kurumsal faaliyetleri tanımlayan yönetsel bir kavramdır.</a:t>
            </a:r>
          </a:p>
          <a:p>
            <a:endParaRPr lang="tr-TR" sz="2400" b="1" smtClean="0">
              <a:solidFill>
                <a:schemeClr val="bg1"/>
              </a:solidFill>
            </a:endParaRPr>
          </a:p>
          <a:p>
            <a:r>
              <a:rPr lang="tr-TR" sz="2400" b="1" smtClean="0">
                <a:solidFill>
                  <a:schemeClr val="bg1"/>
                </a:solidFill>
              </a:rPr>
              <a:t>MacFadden Publishing</a:t>
            </a:r>
            <a:endParaRPr lang="tr-TR" sz="2400" b="1">
              <a:solidFill>
                <a:schemeClr val="bg1"/>
              </a:solidFill>
            </a:endParaRPr>
          </a:p>
        </p:txBody>
      </p:sp>
      <p:pic>
        <p:nvPicPr>
          <p:cNvPr id="31750" name="Picture 6" descr="http://client-cdn.crystalcommerce.com/photo/elsewherecomics/file/141284/large/true%20story%20v38n6c3807g54.jpg?1396580632"/>
          <p:cNvPicPr>
            <a:picLocks noChangeAspect="1" noChangeArrowheads="1"/>
          </p:cNvPicPr>
          <p:nvPr/>
        </p:nvPicPr>
        <p:blipFill>
          <a:blip r:embed="rId2" cstate="print"/>
          <a:srcRect/>
          <a:stretch>
            <a:fillRect/>
          </a:stretch>
        </p:blipFill>
        <p:spPr bwMode="auto">
          <a:xfrm>
            <a:off x="4788024" y="1196752"/>
            <a:ext cx="3816424" cy="51313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ynmawr.edu/news/2007-03-22/images/gitlin.jpg"/>
          <p:cNvPicPr>
            <a:picLocks noChangeAspect="1" noChangeArrowheads="1"/>
          </p:cNvPicPr>
          <p:nvPr/>
        </p:nvPicPr>
        <p:blipFill>
          <a:blip r:embed="rId2" cstate="print"/>
          <a:srcRect/>
          <a:stretch>
            <a:fillRect/>
          </a:stretch>
        </p:blipFill>
        <p:spPr bwMode="auto">
          <a:xfrm>
            <a:off x="6156176" y="1916832"/>
            <a:ext cx="2712629" cy="2376264"/>
          </a:xfrm>
          <a:prstGeom prst="rect">
            <a:avLst/>
          </a:prstGeom>
          <a:noFill/>
        </p:spPr>
      </p:pic>
      <p:sp>
        <p:nvSpPr>
          <p:cNvPr id="5" name="4 Dikdörtgen"/>
          <p:cNvSpPr/>
          <p:nvPr/>
        </p:nvSpPr>
        <p:spPr>
          <a:xfrm>
            <a:off x="395536" y="692696"/>
            <a:ext cx="5544616" cy="5139869"/>
          </a:xfrm>
          <a:prstGeom prst="rect">
            <a:avLst/>
          </a:prstGeom>
        </p:spPr>
        <p:txBody>
          <a:bodyPr wrap="square">
            <a:spAutoFit/>
          </a:bodyPr>
          <a:lstStyle/>
          <a:p>
            <a:r>
              <a:rPr lang="tr-TR" sz="2000" b="1" smtClean="0">
                <a:solidFill>
                  <a:schemeClr val="bg1"/>
                </a:solidFill>
              </a:rPr>
              <a:t>Gitlin’e göre pazarlama oryantasyonu tüketici bakış açısını hesaba katmış, sorularını buna göre formüle etmiştir. Kitle iletişimin hedef kitlesinin artmasını ister ama bu artışın toplumsal bir fayda sağlayıp sağlamadığıyla ilgilenmez. Medya mülkiyetinin değişik biçimlerinin (kamu ya da özel) doğurduğu kültürel ve yapısal sonuçlarla da ilgilenmez. Medya teknikleriyle belli  bir dünya görüşünün hakim kılma çabası ilgi alanında değildir, çünkü tüketim kültürünün kendisini bir problematik olarak görmez. Medyanın temsil biçimlerinin nasıl politik söylemleri desteklediği de öyle… </a:t>
            </a:r>
          </a:p>
          <a:p>
            <a:endParaRPr lang="tr-TR" sz="2000" b="1" smtClean="0">
              <a:solidFill>
                <a:schemeClr val="bg1"/>
              </a:solidFill>
            </a:endParaRPr>
          </a:p>
          <a:p>
            <a:r>
              <a:rPr lang="tr-TR" sz="2400" b="1" smtClean="0">
                <a:solidFill>
                  <a:schemeClr val="bg1"/>
                </a:solidFill>
              </a:rPr>
              <a:t>Peki bu yaklaşımın alternatifi </a:t>
            </a:r>
          </a:p>
          <a:p>
            <a:r>
              <a:rPr lang="tr-TR" sz="2400" b="1" smtClean="0">
                <a:solidFill>
                  <a:schemeClr val="bg1"/>
                </a:solidFill>
              </a:rPr>
              <a:t>ne olabilirdi?</a:t>
            </a:r>
            <a:endParaRPr lang="tr-TR" sz="24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7504" y="332656"/>
            <a:ext cx="7143879" cy="1569660"/>
          </a:xfrm>
          <a:prstGeom prst="rect">
            <a:avLst/>
          </a:prstGeom>
        </p:spPr>
        <p:txBody>
          <a:bodyPr wrap="none">
            <a:spAutoFit/>
          </a:bodyPr>
          <a:lstStyle/>
          <a:p>
            <a:pPr algn="ctr"/>
            <a:r>
              <a:rPr lang="tr-TR" sz="3200" b="1" smtClean="0">
                <a:solidFill>
                  <a:schemeClr val="bg1"/>
                </a:solidFill>
              </a:rPr>
              <a:t>Gitlin’in Bu Çalışmalara Yönelik İddiaları</a:t>
            </a:r>
          </a:p>
          <a:p>
            <a:pPr algn="ctr"/>
            <a:endParaRPr lang="tr-TR" sz="3200" b="1" smtClean="0">
              <a:solidFill>
                <a:schemeClr val="bg1"/>
              </a:solidFill>
            </a:endParaRPr>
          </a:p>
          <a:p>
            <a:pPr algn="ctr"/>
            <a:endParaRPr lang="tr-TR" sz="3200" b="1" smtClean="0">
              <a:solidFill>
                <a:schemeClr val="bg1"/>
              </a:solidFill>
            </a:endParaRPr>
          </a:p>
        </p:txBody>
      </p:sp>
      <p:sp>
        <p:nvSpPr>
          <p:cNvPr id="5" name="4 Dikdörtgen"/>
          <p:cNvSpPr/>
          <p:nvPr/>
        </p:nvSpPr>
        <p:spPr>
          <a:xfrm>
            <a:off x="216024" y="953427"/>
            <a:ext cx="8748464" cy="5139869"/>
          </a:xfrm>
          <a:prstGeom prst="rect">
            <a:avLst/>
          </a:prstGeom>
        </p:spPr>
        <p:txBody>
          <a:bodyPr wrap="square">
            <a:spAutoFit/>
          </a:bodyPr>
          <a:lstStyle/>
          <a:p>
            <a:pPr lvl="0" algn="just"/>
            <a:endParaRPr lang="tr-TR" sz="2000" smtClean="0"/>
          </a:p>
          <a:p>
            <a:pPr algn="just"/>
            <a:r>
              <a:rPr lang="tr-TR" sz="2200" smtClean="0">
                <a:solidFill>
                  <a:schemeClr val="bg1"/>
                </a:solidFill>
              </a:rPr>
              <a:t>Bu iddiaların yöneltildiği ve yazıda deyalı olarak incelenen temsili çalışma Lazarsfeld ve Katz’ın Decatur’da gerçekleştirdikleri “Kişisel Etki”dir.</a:t>
            </a:r>
          </a:p>
          <a:p>
            <a:pPr lvl="0" algn="just"/>
            <a:endParaRPr lang="tr-TR" sz="2200" smtClean="0">
              <a:solidFill>
                <a:schemeClr val="bg1"/>
              </a:solidFill>
            </a:endParaRPr>
          </a:p>
          <a:p>
            <a:pPr lvl="0" algn="just"/>
            <a:r>
              <a:rPr lang="tr-TR" sz="2200" smtClean="0">
                <a:solidFill>
                  <a:schemeClr val="bg1"/>
                </a:solidFill>
              </a:rPr>
              <a:t>Sosyologlar entelektüel, ideolojik ve kurumsal bağlılıkları nedeniyle can alıcı önemde bazı soruları sormadılar.</a:t>
            </a:r>
          </a:p>
          <a:p>
            <a:pPr lvl="0" algn="just"/>
            <a:endParaRPr lang="tr-TR" sz="2200" smtClean="0">
              <a:solidFill>
                <a:schemeClr val="bg1"/>
              </a:solidFill>
            </a:endParaRPr>
          </a:p>
          <a:p>
            <a:pPr lvl="0" algn="just"/>
            <a:r>
              <a:rPr lang="tr-TR" sz="2200" smtClean="0">
                <a:solidFill>
                  <a:schemeClr val="bg1"/>
                </a:solidFill>
              </a:rPr>
              <a:t>“Güç” ve “etki” kavramlarına yaklaşımları hatalıydı. Lazarsfeld’in “etki”nin miktarına ilişkin görüşü değişmişti ama “etki” kavramını ele alışı aynıydı.</a:t>
            </a:r>
          </a:p>
          <a:p>
            <a:pPr lvl="0" algn="just"/>
            <a:endParaRPr lang="tr-TR" sz="2200" smtClean="0">
              <a:solidFill>
                <a:schemeClr val="bg1"/>
              </a:solidFill>
            </a:endParaRPr>
          </a:p>
          <a:p>
            <a:pPr lvl="0" algn="just"/>
            <a:r>
              <a:rPr lang="tr-TR" sz="2200" smtClean="0">
                <a:solidFill>
                  <a:schemeClr val="bg1"/>
                </a:solidFill>
              </a:rPr>
              <a:t>Egemen kitle iletişim sosyolojisi kendi konusunu anlaşılmaz hale getirmiş, daraltmış ve zaman zaman yoksaymıştır.</a:t>
            </a:r>
          </a:p>
          <a:p>
            <a:pPr lvl="0" algn="just"/>
            <a:endParaRPr lang="tr-TR" sz="2200" smtClean="0">
              <a:solidFill>
                <a:schemeClr val="bg1"/>
              </a:solidFill>
            </a:endParaRPr>
          </a:p>
          <a:p>
            <a:pPr algn="just"/>
            <a:r>
              <a:rPr lang="tr-TR" sz="2200" smtClean="0">
                <a:solidFill>
                  <a:schemeClr val="bg1"/>
                </a:solidFill>
              </a:rPr>
              <a:t>Bu 3 nedenle mevcut kitle iletişim araçlarının toplumsal amaç ve işlevlerinin mazur görülmesine yol açmışlardır.</a:t>
            </a:r>
            <a:endParaRPr lang="tr-TR" sz="22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fed.org/mobi/wp-content/uploads/2012/12/c_wright_mills_all_rights_reserved1.jpg"/>
          <p:cNvPicPr>
            <a:picLocks noChangeAspect="1" noChangeArrowheads="1"/>
          </p:cNvPicPr>
          <p:nvPr/>
        </p:nvPicPr>
        <p:blipFill>
          <a:blip r:embed="rId2" cstate="print"/>
          <a:srcRect/>
          <a:stretch>
            <a:fillRect/>
          </a:stretch>
        </p:blipFill>
        <p:spPr bwMode="auto">
          <a:xfrm>
            <a:off x="5890964" y="1124744"/>
            <a:ext cx="2857500" cy="4648201"/>
          </a:xfrm>
          <a:prstGeom prst="rect">
            <a:avLst/>
          </a:prstGeom>
          <a:ln>
            <a:noFill/>
          </a:ln>
          <a:effectLst>
            <a:outerShdw blurRad="292100" dist="139700" dir="2700000" algn="tl" rotWithShape="0">
              <a:srgbClr val="333333">
                <a:alpha val="65000"/>
              </a:srgbClr>
            </a:outerShdw>
          </a:effectLst>
        </p:spPr>
      </p:pic>
      <p:sp>
        <p:nvSpPr>
          <p:cNvPr id="5" name="4 Dikdörtgen"/>
          <p:cNvSpPr/>
          <p:nvPr/>
        </p:nvSpPr>
        <p:spPr>
          <a:xfrm>
            <a:off x="395536" y="476672"/>
            <a:ext cx="5328592" cy="6001643"/>
          </a:xfrm>
          <a:prstGeom prst="rect">
            <a:avLst/>
          </a:prstGeom>
        </p:spPr>
        <p:txBody>
          <a:bodyPr wrap="square">
            <a:spAutoFit/>
          </a:bodyPr>
          <a:lstStyle/>
          <a:p>
            <a:r>
              <a:rPr lang="tr-TR" sz="2400" b="1" i="1" smtClean="0">
                <a:solidFill>
                  <a:schemeClr val="bg1"/>
                </a:solidFill>
              </a:rPr>
              <a:t>Decatur</a:t>
            </a:r>
            <a:r>
              <a:rPr lang="tr-TR" sz="2400" b="1" smtClean="0">
                <a:solidFill>
                  <a:schemeClr val="bg1"/>
                </a:solidFill>
              </a:rPr>
              <a:t>’un saha çalışmasını yöneten Mills 1946’nın ortalarında bir veri analizini tartışmaya açmıştı. Mill burada yalnızca “etki” ve “kanaat” üzerinde durmuyor, “ideoloji” vurgusu da yapıyor, kurumsal yapılara, sınıf yapısına değiniyordu. </a:t>
            </a:r>
          </a:p>
          <a:p>
            <a:r>
              <a:rPr lang="tr-TR" sz="2400" b="1" smtClean="0">
                <a:solidFill>
                  <a:schemeClr val="bg1"/>
                </a:solidFill>
              </a:rPr>
              <a:t>Mills iki aşamalı akış kuramının yatay etkilerle bağlantılandırılabileceğini ama dikey etkinin de önemli olduğunu belirtiyordu. </a:t>
            </a:r>
          </a:p>
          <a:p>
            <a:endParaRPr lang="tr-TR" sz="2400" b="1" smtClean="0">
              <a:solidFill>
                <a:schemeClr val="bg1"/>
              </a:solidFill>
            </a:endParaRPr>
          </a:p>
          <a:p>
            <a:r>
              <a:rPr lang="tr-TR" sz="2400" b="1" smtClean="0">
                <a:solidFill>
                  <a:schemeClr val="bg1"/>
                </a:solidFill>
              </a:rPr>
              <a:t>Amerikan ideolojisinin medyada nasıl hakim kılındığı sorusu üzerine odaklanmanın öneminden bahsediyordu.</a:t>
            </a:r>
            <a:endParaRPr lang="tr-TR" sz="2400"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476672"/>
            <a:ext cx="5385257" cy="523220"/>
          </a:xfrm>
          <a:prstGeom prst="rect">
            <a:avLst/>
          </a:prstGeom>
        </p:spPr>
        <p:txBody>
          <a:bodyPr wrap="none">
            <a:spAutoFit/>
          </a:bodyPr>
          <a:lstStyle/>
          <a:p>
            <a:r>
              <a:rPr lang="tr-TR" sz="2800" b="1" smtClean="0">
                <a:solidFill>
                  <a:schemeClr val="bg1"/>
                </a:solidFill>
              </a:rPr>
              <a:t>2. İdeolojik Alan: Sosyal Demokrasi</a:t>
            </a:r>
            <a:endParaRPr lang="tr-TR" sz="2800">
              <a:solidFill>
                <a:schemeClr val="bg1"/>
              </a:solidFill>
            </a:endParaRPr>
          </a:p>
        </p:txBody>
      </p:sp>
      <p:sp>
        <p:nvSpPr>
          <p:cNvPr id="6" name="5 Dikdörtgen"/>
          <p:cNvSpPr/>
          <p:nvPr/>
        </p:nvSpPr>
        <p:spPr>
          <a:xfrm>
            <a:off x="683568" y="1196752"/>
            <a:ext cx="7344816" cy="6001643"/>
          </a:xfrm>
          <a:prstGeom prst="rect">
            <a:avLst/>
          </a:prstGeom>
        </p:spPr>
        <p:txBody>
          <a:bodyPr wrap="square">
            <a:spAutoFit/>
          </a:bodyPr>
          <a:lstStyle/>
          <a:p>
            <a:r>
              <a:rPr lang="tr-TR" sz="2400" b="1" smtClean="0">
                <a:solidFill>
                  <a:schemeClr val="bg1"/>
                </a:solidFill>
              </a:rPr>
              <a:t>Sosyal demokrasi hakim medya sosyolojisinin ideolojik çerçevesidir.</a:t>
            </a:r>
          </a:p>
          <a:p>
            <a:endParaRPr lang="tr-TR" sz="2400" b="1" smtClean="0">
              <a:solidFill>
                <a:schemeClr val="bg1"/>
              </a:solidFill>
            </a:endParaRPr>
          </a:p>
          <a:p>
            <a:r>
              <a:rPr lang="tr-TR" sz="2400" b="1" smtClean="0">
                <a:solidFill>
                  <a:schemeClr val="bg1"/>
                </a:solidFill>
              </a:rPr>
              <a:t>Sosyal demokrasi anlayışı ile pazarlama oryantasyonu halk konusunda hemfikirdir. Halk tüketicidir. Markalar, ürünler, filmler, siyasal partiler arasından seçim yapar. </a:t>
            </a:r>
          </a:p>
          <a:p>
            <a:endParaRPr lang="tr-TR" sz="2400" b="1" smtClean="0">
              <a:solidFill>
                <a:schemeClr val="bg1"/>
              </a:solidFill>
            </a:endParaRPr>
          </a:p>
          <a:p>
            <a:r>
              <a:rPr lang="tr-TR" sz="2400" b="1" smtClean="0">
                <a:solidFill>
                  <a:schemeClr val="bg1"/>
                </a:solidFill>
              </a:rPr>
              <a:t>Yüksek tüketim kapitalizmi kendisini “kitlelerin tatmin edilmesi” üzerinden tanımlar ve pazar kitlelerin ne istediğinin en doğru gösterilebileceği yerdir. Demokrasi de kitleleri memnun etmek ister ve bunun yolunu da seçimler gösterir.</a:t>
            </a: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www.asc.upenn.edu/sites/default/files/Elihu_Katz_Circa_1993_WEB.jpg"/>
          <p:cNvPicPr>
            <a:picLocks noChangeAspect="1" noChangeArrowheads="1"/>
          </p:cNvPicPr>
          <p:nvPr/>
        </p:nvPicPr>
        <p:blipFill>
          <a:blip r:embed="rId2" cstate="print"/>
          <a:srcRect/>
          <a:stretch>
            <a:fillRect/>
          </a:stretch>
        </p:blipFill>
        <p:spPr bwMode="auto">
          <a:xfrm>
            <a:off x="4716016" y="1628800"/>
            <a:ext cx="3600400" cy="3960440"/>
          </a:xfrm>
          <a:prstGeom prst="rect">
            <a:avLst/>
          </a:prstGeom>
          <a:ln>
            <a:noFill/>
          </a:ln>
          <a:effectLst>
            <a:outerShdw blurRad="292100" dist="139700" dir="2700000" algn="tl" rotWithShape="0">
              <a:srgbClr val="333333">
                <a:alpha val="65000"/>
              </a:srgbClr>
            </a:outerShdw>
          </a:effectLst>
        </p:spPr>
      </p:pic>
      <p:sp>
        <p:nvSpPr>
          <p:cNvPr id="8" name="7 Metin kutusu"/>
          <p:cNvSpPr txBox="1"/>
          <p:nvPr/>
        </p:nvSpPr>
        <p:spPr>
          <a:xfrm>
            <a:off x="5537500" y="5733256"/>
            <a:ext cx="1842812" cy="584775"/>
          </a:xfrm>
          <a:prstGeom prst="rect">
            <a:avLst/>
          </a:prstGeom>
          <a:noFill/>
        </p:spPr>
        <p:txBody>
          <a:bodyPr wrap="none" rtlCol="0">
            <a:spAutoFit/>
          </a:bodyPr>
          <a:lstStyle/>
          <a:p>
            <a:r>
              <a:rPr lang="tr-TR" sz="3200" b="1" smtClean="0">
                <a:solidFill>
                  <a:schemeClr val="bg1"/>
                </a:solidFill>
              </a:rPr>
              <a:t>Elihu Katz</a:t>
            </a:r>
            <a:endParaRPr lang="tr-TR" sz="3200" b="1">
              <a:solidFill>
                <a:schemeClr val="bg1"/>
              </a:solidFill>
            </a:endParaRPr>
          </a:p>
        </p:txBody>
      </p:sp>
      <p:pic>
        <p:nvPicPr>
          <p:cNvPr id="3074" name="Picture 2" descr="https://anolen.files.wordpress.com/2014/11/paul-lazarsfeld.jpg"/>
          <p:cNvPicPr>
            <a:picLocks noChangeAspect="1" noChangeArrowheads="1"/>
          </p:cNvPicPr>
          <p:nvPr/>
        </p:nvPicPr>
        <p:blipFill>
          <a:blip r:embed="rId3" cstate="print"/>
          <a:srcRect/>
          <a:stretch>
            <a:fillRect/>
          </a:stretch>
        </p:blipFill>
        <p:spPr bwMode="auto">
          <a:xfrm>
            <a:off x="1043608" y="1628800"/>
            <a:ext cx="3415880" cy="3960440"/>
          </a:xfrm>
          <a:prstGeom prst="rect">
            <a:avLst/>
          </a:prstGeom>
          <a:ln>
            <a:noFill/>
          </a:ln>
          <a:effectLst>
            <a:outerShdw blurRad="292100" dist="139700" dir="2700000" algn="tl" rotWithShape="0">
              <a:srgbClr val="333333">
                <a:alpha val="65000"/>
              </a:srgbClr>
            </a:outerShdw>
          </a:effectLst>
        </p:spPr>
      </p:pic>
      <p:sp>
        <p:nvSpPr>
          <p:cNvPr id="7" name="6 Metin kutusu"/>
          <p:cNvSpPr txBox="1"/>
          <p:nvPr/>
        </p:nvSpPr>
        <p:spPr>
          <a:xfrm>
            <a:off x="1475656" y="5733256"/>
            <a:ext cx="2696572" cy="584775"/>
          </a:xfrm>
          <a:prstGeom prst="rect">
            <a:avLst/>
          </a:prstGeom>
          <a:noFill/>
        </p:spPr>
        <p:txBody>
          <a:bodyPr wrap="none" rtlCol="0">
            <a:spAutoFit/>
          </a:bodyPr>
          <a:lstStyle/>
          <a:p>
            <a:r>
              <a:rPr lang="tr-TR" sz="3200" b="1" smtClean="0">
                <a:solidFill>
                  <a:schemeClr val="bg1"/>
                </a:solidFill>
              </a:rPr>
              <a:t>Paul Lazarsfeld</a:t>
            </a:r>
            <a:endParaRPr lang="tr-TR" sz="3200" b="1">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839609"/>
            <a:ext cx="7848872" cy="5262979"/>
          </a:xfrm>
          <a:prstGeom prst="rect">
            <a:avLst/>
          </a:prstGeom>
        </p:spPr>
        <p:txBody>
          <a:bodyPr wrap="square">
            <a:spAutoFit/>
          </a:bodyPr>
          <a:lstStyle/>
          <a:p>
            <a:r>
              <a:rPr lang="tr-TR" sz="2400" b="1" smtClean="0">
                <a:solidFill>
                  <a:schemeClr val="bg1"/>
                </a:solidFill>
              </a:rPr>
              <a:t>Buna göre, halkının ne istediğini bilen sosyal demokratik bir devletle insanlara istediğini veren dev bir yayın kuruluşu arasında çok da fark yoktur.</a:t>
            </a:r>
          </a:p>
          <a:p>
            <a:endParaRPr lang="tr-TR" sz="2400" b="1" smtClean="0">
              <a:solidFill>
                <a:schemeClr val="bg1"/>
              </a:solidFill>
            </a:endParaRPr>
          </a:p>
          <a:p>
            <a:r>
              <a:rPr lang="tr-TR" sz="2400" b="1" smtClean="0">
                <a:solidFill>
                  <a:schemeClr val="bg1"/>
                </a:solidFill>
              </a:rPr>
              <a:t>Kapitalist toplum sürekli bir şeyler vermeyi vaat eder, yeni ihtiyaçlar yaratır. Sistemin temelindeki bu ideolojik yapılanma ve ihtiyaçların inşa edilen yapısı kitle iletişim sosyolojisi tarafından ihmal edilmiştir.</a:t>
            </a:r>
          </a:p>
          <a:p>
            <a:endParaRPr lang="tr-TR" sz="2400" b="1" smtClean="0">
              <a:solidFill>
                <a:schemeClr val="bg1"/>
              </a:solidFill>
            </a:endParaRPr>
          </a:p>
          <a:p>
            <a:r>
              <a:rPr lang="tr-TR" sz="2400" b="1" smtClean="0">
                <a:solidFill>
                  <a:schemeClr val="bg1"/>
                </a:solidFill>
              </a:rPr>
              <a:t>Örneğin </a:t>
            </a:r>
            <a:r>
              <a:rPr lang="tr-TR" sz="2400" b="1" i="1" smtClean="0">
                <a:solidFill>
                  <a:schemeClr val="bg1"/>
                </a:solidFill>
              </a:rPr>
              <a:t>Decatur </a:t>
            </a:r>
            <a:r>
              <a:rPr lang="tr-TR" sz="2400" b="1" smtClean="0">
                <a:solidFill>
                  <a:schemeClr val="bg1"/>
                </a:solidFill>
              </a:rPr>
              <a:t>çalışması, satın alma kararında kişisel etkinin önemini ortaya koymaya çalışıyor, ancak satın alınan ürüne yönelik ihtiyacın nasıl yaratıldığı sorusunu yanıtsız bırakıyordu.</a:t>
            </a:r>
          </a:p>
          <a:p>
            <a:endParaRPr lang="tr-TR" sz="2400" b="1"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1268760"/>
            <a:ext cx="8136904" cy="3754874"/>
          </a:xfrm>
          <a:prstGeom prst="rect">
            <a:avLst/>
          </a:prstGeom>
        </p:spPr>
        <p:txBody>
          <a:bodyPr wrap="square">
            <a:spAutoFit/>
          </a:bodyPr>
          <a:lstStyle/>
          <a:p>
            <a:r>
              <a:rPr lang="tr-TR" sz="2400" b="1" smtClean="0">
                <a:solidFill>
                  <a:schemeClr val="bg1"/>
                </a:solidFill>
              </a:rPr>
              <a:t>Piyasa sadece tüketicinin istediğini vermeden önce onları birer tüketici haline getiriyor, özgürlüğü bir tüketici egemenliği kalıbına döküyordu.</a:t>
            </a:r>
          </a:p>
          <a:p>
            <a:endParaRPr lang="tr-TR" b="1" smtClean="0">
              <a:solidFill>
                <a:schemeClr val="bg1"/>
              </a:solidFill>
            </a:endParaRPr>
          </a:p>
          <a:p>
            <a:endParaRPr lang="tr-TR" b="1" smtClean="0">
              <a:solidFill>
                <a:schemeClr val="bg1"/>
              </a:solidFill>
            </a:endParaRPr>
          </a:p>
          <a:p>
            <a:endParaRPr lang="tr-TR" b="1" smtClean="0">
              <a:solidFill>
                <a:schemeClr val="bg1"/>
              </a:solidFill>
            </a:endParaRPr>
          </a:p>
          <a:p>
            <a:r>
              <a:rPr lang="tr-TR" sz="2800" b="1" smtClean="0">
                <a:solidFill>
                  <a:schemeClr val="bg1"/>
                </a:solidFill>
              </a:rPr>
              <a:t>Bu süreçlerin sistemli ve kurumsallaşmış doğasını görmezden gelerek, Amerikan medya sosyolojisi yüzyılın rejimi kapitalizmi onaylamış ve meşrulaştırmıştır. </a:t>
            </a:r>
            <a:endParaRPr lang="tr-TR" sz="28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Users\OGUZHAN TAS\Desktop\Dersler\Lisans\Theories of Communication II\Personal-Influence-Katz-Elihu-9781412805070.jpg"/>
          <p:cNvPicPr>
            <a:picLocks noChangeAspect="1" noChangeArrowheads="1"/>
          </p:cNvPicPr>
          <p:nvPr/>
        </p:nvPicPr>
        <p:blipFill>
          <a:blip r:embed="rId2" cstate="print"/>
          <a:srcRect/>
          <a:stretch>
            <a:fillRect/>
          </a:stretch>
        </p:blipFill>
        <p:spPr bwMode="auto">
          <a:xfrm>
            <a:off x="2483768" y="350601"/>
            <a:ext cx="4212506" cy="63187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rynmawr.edu/news/2007-03-22/images/gitlin.jpg"/>
          <p:cNvPicPr>
            <a:picLocks noChangeAspect="1" noChangeArrowheads="1"/>
          </p:cNvPicPr>
          <p:nvPr/>
        </p:nvPicPr>
        <p:blipFill>
          <a:blip r:embed="rId2" cstate="print"/>
          <a:srcRect/>
          <a:stretch>
            <a:fillRect/>
          </a:stretch>
        </p:blipFill>
        <p:spPr bwMode="auto">
          <a:xfrm>
            <a:off x="5364088" y="2060848"/>
            <a:ext cx="3205834" cy="2808312"/>
          </a:xfrm>
          <a:prstGeom prst="rect">
            <a:avLst/>
          </a:prstGeom>
          <a:noFill/>
        </p:spPr>
      </p:pic>
      <p:sp>
        <p:nvSpPr>
          <p:cNvPr id="5" name="4 Metin kutusu"/>
          <p:cNvSpPr txBox="1"/>
          <p:nvPr/>
        </p:nvSpPr>
        <p:spPr>
          <a:xfrm>
            <a:off x="5796136" y="5013176"/>
            <a:ext cx="2032736" cy="584775"/>
          </a:xfrm>
          <a:prstGeom prst="rect">
            <a:avLst/>
          </a:prstGeom>
          <a:noFill/>
        </p:spPr>
        <p:txBody>
          <a:bodyPr wrap="none" rtlCol="0">
            <a:spAutoFit/>
          </a:bodyPr>
          <a:lstStyle/>
          <a:p>
            <a:r>
              <a:rPr lang="tr-TR" sz="3200" b="1" smtClean="0">
                <a:solidFill>
                  <a:schemeClr val="bg1"/>
                </a:solidFill>
              </a:rPr>
              <a:t>Todd Gitlin</a:t>
            </a:r>
            <a:endParaRPr lang="tr-TR" sz="3200" b="1">
              <a:solidFill>
                <a:schemeClr val="bg1"/>
              </a:solidFill>
            </a:endParaRPr>
          </a:p>
        </p:txBody>
      </p:sp>
      <p:sp>
        <p:nvSpPr>
          <p:cNvPr id="6" name="5 Dikdörtgen"/>
          <p:cNvSpPr/>
          <p:nvPr/>
        </p:nvSpPr>
        <p:spPr>
          <a:xfrm>
            <a:off x="251520" y="1052736"/>
            <a:ext cx="4968552" cy="2492990"/>
          </a:xfrm>
          <a:prstGeom prst="rect">
            <a:avLst/>
          </a:prstGeom>
        </p:spPr>
        <p:txBody>
          <a:bodyPr wrap="square">
            <a:spAutoFit/>
          </a:bodyPr>
          <a:lstStyle/>
          <a:p>
            <a:r>
              <a:rPr lang="tr-TR" sz="2600" b="1" smtClean="0">
                <a:solidFill>
                  <a:schemeClr val="bg1"/>
                </a:solidFill>
              </a:rPr>
              <a:t>Kitle iletişim sosyolojisi, metodolojisi aracılığıyla, izlerkitlenin bağımlılığını, yumuşak başlılığını, aldanılırlığını değil de; inatçılığını, medyanın ürettiği mesajlara direncini vurgulamıştır. </a:t>
            </a:r>
            <a:endParaRPr lang="tr-TR" sz="2600" b="1">
              <a:solidFill>
                <a:schemeClr val="bg1"/>
              </a:solidFill>
            </a:endParaRPr>
          </a:p>
        </p:txBody>
      </p:sp>
      <p:sp>
        <p:nvSpPr>
          <p:cNvPr id="7" name="6 Dikdörtgen"/>
          <p:cNvSpPr/>
          <p:nvPr/>
        </p:nvSpPr>
        <p:spPr>
          <a:xfrm>
            <a:off x="288032" y="3789040"/>
            <a:ext cx="4572000" cy="2092881"/>
          </a:xfrm>
          <a:prstGeom prst="rect">
            <a:avLst/>
          </a:prstGeom>
        </p:spPr>
        <p:txBody>
          <a:bodyPr>
            <a:spAutoFit/>
          </a:bodyPr>
          <a:lstStyle/>
          <a:p>
            <a:r>
              <a:rPr lang="tr-TR" sz="2600" b="1" smtClean="0">
                <a:solidFill>
                  <a:schemeClr val="bg1"/>
                </a:solidFill>
              </a:rPr>
              <a:t>Sadece deneylerle ya da anketlerle ölçülebilen etkiler üzerinde çalışarak metodoloji arabasını teorik atların önüne </a:t>
            </a:r>
            <a:r>
              <a:rPr lang="tr-TR" sz="2600" b="1" smtClean="0">
                <a:solidFill>
                  <a:schemeClr val="bg1"/>
                </a:solidFill>
              </a:rPr>
              <a:t>koşmuştur.</a:t>
            </a:r>
            <a:endParaRPr lang="tr-TR" sz="26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4208889"/>
            <a:ext cx="8064896" cy="3108543"/>
          </a:xfrm>
          <a:prstGeom prst="rect">
            <a:avLst/>
          </a:prstGeom>
        </p:spPr>
        <p:txBody>
          <a:bodyPr wrap="square">
            <a:spAutoFit/>
          </a:bodyPr>
          <a:lstStyle/>
          <a:p>
            <a:pPr algn="just"/>
            <a:r>
              <a:rPr lang="tr-TR" sz="2800" b="1" smtClean="0">
                <a:solidFill>
                  <a:schemeClr val="bg1"/>
                </a:solidFill>
              </a:rPr>
              <a:t>Egemen paradigmada önemin ölçüsü “etki”dir. Etki sınırlıysa medyanın önemi de sınırlıdır.  Bu tam davranışçılığa uygun bir bakış açısıdır. Etki ölçülebilir ve kopyalanabilir bir ölçüt olarak görülür.</a:t>
            </a:r>
          </a:p>
          <a:p>
            <a:pPr algn="just"/>
            <a:endParaRPr lang="tr-TR" sz="2800" b="1" smtClean="0">
              <a:solidFill>
                <a:schemeClr val="bg1"/>
              </a:solidFill>
            </a:endParaRPr>
          </a:p>
          <a:p>
            <a:pPr algn="just"/>
            <a:endParaRPr lang="tr-TR" sz="2800" b="1" smtClean="0">
              <a:solidFill>
                <a:schemeClr val="bg1"/>
              </a:solidFill>
            </a:endParaRPr>
          </a:p>
          <a:p>
            <a:pPr algn="just"/>
            <a:endParaRPr lang="tr-TR" sz="2800" b="1">
              <a:solidFill>
                <a:schemeClr val="bg1"/>
              </a:solidFill>
            </a:endParaRPr>
          </a:p>
        </p:txBody>
      </p:sp>
      <p:pic>
        <p:nvPicPr>
          <p:cNvPr id="22530" name="Picture 2" descr="http://araby.org/cms/wp-content/uploads/2012/05/Hani-Abbas-Media-Effect.jpg"/>
          <p:cNvPicPr>
            <a:picLocks noChangeAspect="1" noChangeArrowheads="1"/>
          </p:cNvPicPr>
          <p:nvPr/>
        </p:nvPicPr>
        <p:blipFill>
          <a:blip r:embed="rId2" cstate="print"/>
          <a:srcRect/>
          <a:stretch>
            <a:fillRect/>
          </a:stretch>
        </p:blipFill>
        <p:spPr bwMode="auto">
          <a:xfrm>
            <a:off x="1835696" y="476672"/>
            <a:ext cx="5715000" cy="3505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88640"/>
            <a:ext cx="8064896" cy="7017306"/>
          </a:xfrm>
          <a:prstGeom prst="rect">
            <a:avLst/>
          </a:prstGeom>
        </p:spPr>
        <p:txBody>
          <a:bodyPr wrap="square">
            <a:spAutoFit/>
          </a:bodyPr>
          <a:lstStyle/>
          <a:p>
            <a:pPr algn="just"/>
            <a:r>
              <a:rPr lang="tr-TR" sz="2800" b="1" smtClean="0">
                <a:solidFill>
                  <a:schemeClr val="bg1"/>
                </a:solidFill>
              </a:rPr>
              <a:t>Şu Sorular Sorulmaz:</a:t>
            </a:r>
          </a:p>
          <a:p>
            <a:pPr algn="just"/>
            <a:endParaRPr lang="tr-TR" sz="2600" b="1" smtClean="0">
              <a:solidFill>
                <a:schemeClr val="bg1"/>
              </a:solidFill>
            </a:endParaRPr>
          </a:p>
          <a:p>
            <a:pPr algn="just"/>
            <a:r>
              <a:rPr lang="tr-TR" sz="2400" b="1" smtClean="0">
                <a:solidFill>
                  <a:schemeClr val="bg1"/>
                </a:solidFill>
              </a:rPr>
              <a:t>Yayıncılığın belli bir kurumsal çatı ve devlet denetimi altında yürütülmesi bu alana nasıl bir nitelik kazandırmaktadır? </a:t>
            </a:r>
          </a:p>
          <a:p>
            <a:pPr algn="just"/>
            <a:endParaRPr lang="tr-TR" sz="2400" b="1" smtClean="0">
              <a:solidFill>
                <a:schemeClr val="bg1"/>
              </a:solidFill>
            </a:endParaRPr>
          </a:p>
          <a:p>
            <a:pPr algn="just"/>
            <a:r>
              <a:rPr lang="tr-TR" sz="2400" b="1" smtClean="0">
                <a:solidFill>
                  <a:schemeClr val="bg1"/>
                </a:solidFill>
              </a:rPr>
              <a:t>Kitle iletişim araçları nasıl örgütlenmekte, medya kuruluşları diğer toplumsal kurumlarla (politika, aile, eğitim) nasıl bir etkileşim içine girmektedir? </a:t>
            </a:r>
          </a:p>
          <a:p>
            <a:pPr algn="just"/>
            <a:endParaRPr lang="tr-TR" sz="2400" b="1" smtClean="0">
              <a:solidFill>
                <a:schemeClr val="bg1"/>
              </a:solidFill>
            </a:endParaRPr>
          </a:p>
          <a:p>
            <a:pPr algn="just"/>
            <a:r>
              <a:rPr lang="tr-TR" sz="2400" b="1" smtClean="0">
                <a:solidFill>
                  <a:schemeClr val="bg1"/>
                </a:solidFill>
              </a:rPr>
              <a:t>Bu kurumların yayıncılık alanına yönelik müdahaleleri neyi amaçlamakta ve nasıl sonuçlara yol açmaktadır? </a:t>
            </a:r>
          </a:p>
          <a:p>
            <a:pPr algn="just"/>
            <a:endParaRPr lang="tr-TR" sz="2400" b="1" smtClean="0">
              <a:solidFill>
                <a:schemeClr val="bg1"/>
              </a:solidFill>
            </a:endParaRPr>
          </a:p>
          <a:p>
            <a:pPr algn="just"/>
            <a:r>
              <a:rPr lang="tr-TR" sz="2600" b="1" smtClean="0">
                <a:solidFill>
                  <a:schemeClr val="bg1"/>
                </a:solidFill>
              </a:rPr>
              <a:t>Kitle iletişim sosyolojisi bu tür soruları atlamış, böylelikle kendisini radyo ve televizyon şebekelerinin, piyasa araştırma şirketlerinin ve siyasi adayların araştırma taleplerine elverişli hale getirmiştir. </a:t>
            </a:r>
          </a:p>
          <a:p>
            <a:pPr algn="just"/>
            <a:endParaRPr lang="tr-TR" sz="2600" b="1" smtClean="0">
              <a:solidFill>
                <a:schemeClr val="bg1"/>
              </a:solidFill>
            </a:endParaRPr>
          </a:p>
          <a:p>
            <a:pPr algn="just"/>
            <a:endParaRPr lang="tr-TR" sz="26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908720"/>
            <a:ext cx="7992888" cy="4955203"/>
          </a:xfrm>
          <a:prstGeom prst="rect">
            <a:avLst/>
          </a:prstGeom>
        </p:spPr>
        <p:txBody>
          <a:bodyPr wrap="square">
            <a:spAutoFit/>
          </a:bodyPr>
          <a:lstStyle/>
          <a:p>
            <a:r>
              <a:rPr lang="tr-TR" sz="2400" b="1" smtClean="0">
                <a:solidFill>
                  <a:schemeClr val="bg1"/>
                </a:solidFill>
              </a:rPr>
              <a:t>İletişimin </a:t>
            </a:r>
            <a:r>
              <a:rPr lang="tr-TR" sz="2400" b="1" smtClean="0">
                <a:solidFill>
                  <a:schemeClr val="bg1"/>
                </a:solidFill>
              </a:rPr>
              <a:t>iki aşamalı </a:t>
            </a:r>
            <a:r>
              <a:rPr lang="tr-TR" sz="2400" b="1" smtClean="0">
                <a:solidFill>
                  <a:schemeClr val="bg1"/>
                </a:solidFill>
              </a:rPr>
              <a:t>akışı, </a:t>
            </a:r>
            <a:r>
              <a:rPr lang="tr-TR" sz="2400" b="1" smtClean="0">
                <a:solidFill>
                  <a:schemeClr val="bg1"/>
                </a:solidFill>
              </a:rPr>
              <a:t>medya mesajlarının </a:t>
            </a:r>
          </a:p>
          <a:p>
            <a:r>
              <a:rPr lang="tr-TR" sz="2400" b="1" smtClean="0">
                <a:solidFill>
                  <a:schemeClr val="bg1"/>
                </a:solidFill>
              </a:rPr>
              <a:t>insanlara </a:t>
            </a:r>
            <a:r>
              <a:rPr lang="tr-TR" sz="2400" b="1" smtClean="0">
                <a:solidFill>
                  <a:schemeClr val="bg1"/>
                </a:solidFill>
              </a:rPr>
              <a:t>doğrudan bir şekilde ulaşmadığını, </a:t>
            </a:r>
          </a:p>
          <a:p>
            <a:r>
              <a:rPr lang="tr-TR" sz="2400" b="1" smtClean="0">
                <a:solidFill>
                  <a:schemeClr val="bg1"/>
                </a:solidFill>
              </a:rPr>
              <a:t>kanaat </a:t>
            </a:r>
            <a:r>
              <a:rPr lang="tr-TR" sz="2400" b="1" smtClean="0">
                <a:solidFill>
                  <a:schemeClr val="bg1"/>
                </a:solidFill>
              </a:rPr>
              <a:t>önderlerinin </a:t>
            </a:r>
            <a:r>
              <a:rPr lang="tr-TR" sz="2400" b="1" smtClean="0">
                <a:solidFill>
                  <a:schemeClr val="bg1"/>
                </a:solidFill>
              </a:rPr>
              <a:t>seçici, yanlı ve karmaşıklaştırıcı müdahalelerinin temel bir </a:t>
            </a:r>
            <a:r>
              <a:rPr lang="tr-TR" sz="2400" b="1" smtClean="0">
                <a:solidFill>
                  <a:schemeClr val="bg1"/>
                </a:solidFill>
              </a:rPr>
              <a:t>dolayımlama </a:t>
            </a:r>
            <a:endParaRPr lang="tr-TR" sz="2400" b="1" smtClean="0">
              <a:solidFill>
                <a:schemeClr val="bg1"/>
              </a:solidFill>
            </a:endParaRPr>
          </a:p>
          <a:p>
            <a:r>
              <a:rPr lang="tr-TR" sz="2400" b="1" smtClean="0">
                <a:solidFill>
                  <a:schemeClr val="bg1"/>
                </a:solidFill>
              </a:rPr>
              <a:t>mekanizması olarak işlev gördüğünü söylüyordu. </a:t>
            </a:r>
          </a:p>
          <a:p>
            <a:endParaRPr lang="tr-TR" sz="2400" b="1" smtClean="0">
              <a:solidFill>
                <a:schemeClr val="bg1"/>
              </a:solidFill>
            </a:endParaRPr>
          </a:p>
          <a:p>
            <a:r>
              <a:rPr lang="tr-TR" sz="2400" b="1" smtClean="0">
                <a:solidFill>
                  <a:schemeClr val="bg1"/>
                </a:solidFill>
              </a:rPr>
              <a:t>Kişilerarası ilişkileri medya mesajını üretenlerle alanlar arasına giren bir “değişken” olarak ele alıyorlardı. “Kitle iletişim araçlarını” kanaatleri ve kararları örneğin hangi partiye oy verileceğini etkileyen pek çok değişenden yalnızca biriydi.</a:t>
            </a:r>
          </a:p>
          <a:p>
            <a:endParaRPr lang="tr-TR" sz="2400" b="1" smtClean="0">
              <a:solidFill>
                <a:schemeClr val="bg1"/>
              </a:solidFill>
            </a:endParaRPr>
          </a:p>
          <a:p>
            <a:r>
              <a:rPr lang="tr-TR" sz="2800" b="1" smtClean="0">
                <a:solidFill>
                  <a:schemeClr val="bg1"/>
                </a:solidFill>
              </a:rPr>
              <a:t>Peki bu etki nasıl ölçülebilirdi?</a:t>
            </a:r>
            <a:endParaRPr lang="tr-TR" sz="28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99592" y="1832625"/>
            <a:ext cx="7632848" cy="3108543"/>
          </a:xfrm>
          <a:prstGeom prst="rect">
            <a:avLst/>
          </a:prstGeom>
        </p:spPr>
        <p:txBody>
          <a:bodyPr wrap="square">
            <a:spAutoFit/>
          </a:bodyPr>
          <a:lstStyle/>
          <a:p>
            <a:r>
              <a:rPr lang="tr-TR" sz="2800" b="1" smtClean="0">
                <a:solidFill>
                  <a:schemeClr val="bg1"/>
                </a:solidFill>
              </a:rPr>
              <a:t>Lazarsfeld ve arkadaşları etkiyi, deneklerin zaman içinde tutumlarında ya da davranışlarında meydana gelen değişiklikler olarak ölçüyordu. Bu durumda, görünür bir değişiklik yoksa yani karar verme davranışıyla ya da kanaat değişimiye açığa çıkan bir değişim yoksa herhangi bir etki olmadığı varsayılıyordu.</a:t>
            </a:r>
            <a:endParaRPr lang="tr-TR" sz="28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11560" y="404664"/>
            <a:ext cx="7704856"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Birinci Varsayım: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Kitle İletişim Araçlarıyla Güç Kullanımının Yüzyüze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Durumlardaki Güç Kullanımıyla Orantılanabilirliği</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ea typeface="Calibri" pitchFamily="34" charset="0"/>
              <a:cs typeface="Times New Roman" pitchFamily="18" charset="0"/>
            </a:endParaRPr>
          </a:p>
          <a:p>
            <a:pPr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Genelliği bakımından her iki etki türünün aynı düzlemde birbiriyle karşılaştırabilir, birbirine oranlanabilir, </a:t>
            </a:r>
          </a:p>
          <a:p>
            <a:pPr fontAlgn="base">
              <a:spcBef>
                <a:spcPct val="0"/>
              </a:spcBef>
              <a:spcAft>
                <a:spcPct val="0"/>
              </a:spcAft>
            </a:pPr>
            <a:r>
              <a:rPr lang="tr-TR" sz="2400" b="1" smtClean="0">
                <a:solidFill>
                  <a:schemeClr val="bg1"/>
                </a:solidFill>
                <a:latin typeface="Calibri" pitchFamily="34" charset="0"/>
                <a:ea typeface="Calibri" pitchFamily="34" charset="0"/>
                <a:cs typeface="Times New Roman" pitchFamily="18" charset="0"/>
              </a:rPr>
              <a:t>dolayısıyla birbirine eşitlenebilir olduğu varsayılır.</a:t>
            </a:r>
          </a:p>
          <a:p>
            <a:pPr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fontAlgn="base">
              <a:spcBef>
                <a:spcPct val="0"/>
              </a:spcBef>
              <a:spcAft>
                <a:spcPct val="0"/>
              </a:spcAft>
            </a:pPr>
            <a:r>
              <a:rPr lang="tr-TR" sz="2400" b="1" smtClean="0">
                <a:solidFill>
                  <a:schemeClr val="bg1"/>
                </a:solidFill>
              </a:rPr>
              <a:t>Kişilerarası iletişimde ilişki karşılıklıdır . Dolayısıyla etki de karşılıklı olma potansiyeline sahiptir. </a:t>
            </a:r>
          </a:p>
          <a:p>
            <a:pPr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fontAlgn="base">
              <a:spcBef>
                <a:spcPct val="0"/>
              </a:spcBef>
              <a:spcAft>
                <a:spcPct val="0"/>
              </a:spcAft>
            </a:pPr>
            <a:r>
              <a:rPr lang="tr-TR" sz="2400" b="1" smtClean="0">
                <a:solidFill>
                  <a:schemeClr val="bg1"/>
                </a:solidFill>
              </a:rPr>
              <a:t>Kitle iletişim araçlarının etkisi ise çok daha profesyonel ve rutin bir </a:t>
            </a:r>
            <a:r>
              <a:rPr lang="tr-TR" sz="2400" b="1" smtClean="0">
                <a:solidFill>
                  <a:schemeClr val="bg1"/>
                </a:solidFill>
              </a:rPr>
              <a:t>işleyiş </a:t>
            </a:r>
            <a:r>
              <a:rPr lang="tr-TR" sz="2400" b="1" smtClean="0">
                <a:solidFill>
                  <a:schemeClr val="bg1"/>
                </a:solidFill>
              </a:rPr>
              <a:t>içindeki </a:t>
            </a:r>
            <a:r>
              <a:rPr lang="tr-TR" sz="2400" b="1" smtClean="0">
                <a:solidFill>
                  <a:schemeClr val="bg1"/>
                </a:solidFill>
              </a:rPr>
              <a:t>kurumlardan kaynaklanır, geniş bir </a:t>
            </a:r>
            <a:r>
              <a:rPr lang="tr-TR" sz="2400" b="1" smtClean="0">
                <a:solidFill>
                  <a:schemeClr val="bg1"/>
                </a:solidFill>
              </a:rPr>
              <a:t>izlerkitleye </a:t>
            </a:r>
            <a:r>
              <a:rPr lang="tr-TR" sz="2400" b="1" smtClean="0">
                <a:solidFill>
                  <a:schemeClr val="bg1"/>
                </a:solidFill>
              </a:rPr>
              <a:t>yöneliktir; medya </a:t>
            </a:r>
            <a:r>
              <a:rPr lang="tr-TR" sz="2400" b="1" smtClean="0">
                <a:solidFill>
                  <a:schemeClr val="bg1"/>
                </a:solidFill>
              </a:rPr>
              <a:t>içeriğini üretenler ise hiyerarşik bir kurumsal yapı içinde çalışan bir avuç insandır.</a:t>
            </a:r>
          </a:p>
          <a:p>
            <a:pPr fontAlgn="base">
              <a:spcBef>
                <a:spcPct val="0"/>
              </a:spcBef>
              <a:spcAft>
                <a:spcPct val="0"/>
              </a:spcAf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b="1" smtClean="0">
              <a:solidFill>
                <a:schemeClr val="bg1"/>
              </a:solidFill>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1330</Words>
  <Application>Microsoft Office PowerPoint</Application>
  <PresentationFormat>Ekran Gösterisi (4:3)</PresentationFormat>
  <Paragraphs>153</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GarthGraphic</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OGUZHAN TAS</dc:creator>
  <cp:lastModifiedBy>OGUZHANTAS</cp:lastModifiedBy>
  <cp:revision>88</cp:revision>
  <dcterms:created xsi:type="dcterms:W3CDTF">2015-03-23T09:26:43Z</dcterms:created>
  <dcterms:modified xsi:type="dcterms:W3CDTF">2016-12-28T10:05:46Z</dcterms:modified>
</cp:coreProperties>
</file>