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79" r:id="rId2"/>
    <p:sldId id="258" r:id="rId3"/>
    <p:sldId id="259" r:id="rId4"/>
    <p:sldId id="316" r:id="rId5"/>
    <p:sldId id="317" r:id="rId6"/>
    <p:sldId id="285" r:id="rId7"/>
    <p:sldId id="262" r:id="rId8"/>
    <p:sldId id="263" r:id="rId9"/>
    <p:sldId id="319" r:id="rId10"/>
    <p:sldId id="286" r:id="rId11"/>
    <p:sldId id="287" r:id="rId12"/>
    <p:sldId id="264" r:id="rId13"/>
    <p:sldId id="265" r:id="rId14"/>
    <p:sldId id="266" r:id="rId15"/>
    <p:sldId id="294" r:id="rId16"/>
    <p:sldId id="295" r:id="rId17"/>
    <p:sldId id="296" r:id="rId18"/>
    <p:sldId id="297" r:id="rId19"/>
    <p:sldId id="298" r:id="rId20"/>
    <p:sldId id="299" r:id="rId21"/>
    <p:sldId id="300" r:id="rId22"/>
    <p:sldId id="301" r:id="rId23"/>
    <p:sldId id="302" r:id="rId24"/>
    <p:sldId id="303" r:id="rId25"/>
    <p:sldId id="289" r:id="rId26"/>
    <p:sldId id="290" r:id="rId27"/>
    <p:sldId id="269" r:id="rId28"/>
    <p:sldId id="268" r:id="rId29"/>
    <p:sldId id="291" r:id="rId30"/>
    <p:sldId id="272" r:id="rId31"/>
    <p:sldId id="288" r:id="rId32"/>
    <p:sldId id="318" r:id="rId33"/>
    <p:sldId id="292" r:id="rId34"/>
    <p:sldId id="293" r:id="rId35"/>
    <p:sldId id="276" r:id="rId36"/>
    <p:sldId id="304" r:id="rId37"/>
    <p:sldId id="305" r:id="rId38"/>
    <p:sldId id="310" r:id="rId39"/>
    <p:sldId id="309" r:id="rId40"/>
    <p:sldId id="308" r:id="rId41"/>
    <p:sldId id="277" r:id="rId42"/>
    <p:sldId id="311" r:id="rId43"/>
    <p:sldId id="307" r:id="rId44"/>
    <p:sldId id="306" r:id="rId45"/>
    <p:sldId id="312" r:id="rId46"/>
    <p:sldId id="278" r:id="rId47"/>
    <p:sldId id="313" r:id="rId48"/>
    <p:sldId id="3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çalışma istasyonu" initials="çi" lastIdx="1" clrIdx="0">
    <p:extLst>
      <p:ext uri="{19B8F6BF-5375-455C-9EA6-DF929625EA0E}">
        <p15:presenceInfo xmlns:p15="http://schemas.microsoft.com/office/powerpoint/2012/main" userId="çalışma istasyon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9" autoAdjust="0"/>
    <p:restoredTop sz="94729" autoAdjust="0"/>
  </p:normalViewPr>
  <p:slideViewPr>
    <p:cSldViewPr snapToGrid="0">
      <p:cViewPr varScale="1">
        <p:scale>
          <a:sx n="86" d="100"/>
          <a:sy n="86" d="100"/>
        </p:scale>
        <p:origin x="798"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330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47435-1F61-4666-A47C-F0DB5B66B00D}" type="datetimeFigureOut">
              <a:rPr lang="en-GB" smtClean="0"/>
              <a:pPr/>
              <a:t>11/03/2019</a:t>
            </a:fld>
            <a:endParaRPr lang="en-GB"/>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7FECA-2015-4015-A5BA-6C7AF726935F}" type="slidenum">
              <a:rPr lang="en-GB" smtClean="0"/>
              <a:pPr/>
              <a:t>‹#›</a:t>
            </a:fld>
            <a:endParaRPr lang="en-GB"/>
          </a:p>
        </p:txBody>
      </p:sp>
    </p:spTree>
    <p:extLst>
      <p:ext uri="{BB962C8B-B14F-4D97-AF65-F5344CB8AC3E}">
        <p14:creationId xmlns:p14="http://schemas.microsoft.com/office/powerpoint/2010/main" val="2104041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en-GB"/>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409139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GB"/>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57163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en-GB"/>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142413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GB"/>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94884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en-GB"/>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48319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GB"/>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5" name="Veri Yer Tutucusu 4"/>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79554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en-GB"/>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7" name="Veri Yer Tutucusu 6"/>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13455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GB"/>
          </a:p>
        </p:txBody>
      </p:sp>
      <p:sp>
        <p:nvSpPr>
          <p:cNvPr id="3" name="Veri Yer Tutucusu 2"/>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97850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75318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GB"/>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70938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GB"/>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D611EB6-8FA0-4571-84F0-74A56D87BF93}" type="datetimeFigureOut">
              <a:rPr lang="en-GB" smtClean="0"/>
              <a:pPr/>
              <a:t>11/03/2019</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28423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en-GB"/>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11EB6-8FA0-4571-84F0-74A56D87BF93}" type="datetimeFigureOut">
              <a:rPr lang="en-GB" smtClean="0"/>
              <a:pPr/>
              <a:t>11/03/2019</a:t>
            </a:fld>
            <a:endParaRPr lang="en-GB"/>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4787F-D368-41A8-895B-F2513715E905}" type="slidenum">
              <a:rPr lang="en-GB" smtClean="0"/>
              <a:pPr/>
              <a:t>‹#›</a:t>
            </a:fld>
            <a:endParaRPr lang="en-GB"/>
          </a:p>
        </p:txBody>
      </p:sp>
    </p:spTree>
    <p:extLst>
      <p:ext uri="{BB962C8B-B14F-4D97-AF65-F5344CB8AC3E}">
        <p14:creationId xmlns:p14="http://schemas.microsoft.com/office/powerpoint/2010/main" val="256379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226" y="286925"/>
            <a:ext cx="3617649" cy="5007127"/>
          </a:xfrm>
          <a:prstGeom prst="rect">
            <a:avLst/>
          </a:prstGeom>
        </p:spPr>
      </p:pic>
      <p:sp>
        <p:nvSpPr>
          <p:cNvPr id="2" name="Metin kutusu 1"/>
          <p:cNvSpPr txBox="1"/>
          <p:nvPr/>
        </p:nvSpPr>
        <p:spPr>
          <a:xfrm>
            <a:off x="2589624" y="5294052"/>
            <a:ext cx="6714852" cy="1077218"/>
          </a:xfrm>
          <a:prstGeom prst="rect">
            <a:avLst/>
          </a:prstGeom>
          <a:noFill/>
        </p:spPr>
        <p:txBody>
          <a:bodyPr wrap="none" rtlCol="0">
            <a:spAutoFit/>
          </a:bodyPr>
          <a:lstStyle/>
          <a:p>
            <a:pPr algn="ctr"/>
            <a:r>
              <a:rPr lang="tr-TR" sz="3200" smtClean="0">
                <a:solidFill>
                  <a:schemeClr val="bg1"/>
                </a:solidFill>
              </a:rPr>
              <a:t>WALTER BENJAMİN’İN DÜŞÜNCESİNDE </a:t>
            </a:r>
          </a:p>
          <a:p>
            <a:pPr algn="ctr"/>
            <a:r>
              <a:rPr lang="tr-TR" sz="3200" smtClean="0">
                <a:solidFill>
                  <a:schemeClr val="bg1"/>
                </a:solidFill>
              </a:rPr>
              <a:t>SANAT, SİYASET VE İLETİŞİM</a:t>
            </a:r>
            <a:endParaRPr lang="tr-TR" sz="3200">
              <a:solidFill>
                <a:schemeClr val="bg1"/>
              </a:solidFill>
            </a:endParaRPr>
          </a:p>
        </p:txBody>
      </p:sp>
    </p:spTree>
    <p:extLst>
      <p:ext uri="{BB962C8B-B14F-4D97-AF65-F5344CB8AC3E}">
        <p14:creationId xmlns:p14="http://schemas.microsoft.com/office/powerpoint/2010/main" val="939365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secure.guim.co.uk/sys-images/Books/Pix/pictures/2014/8/7/1407406547942/Walter-Benjamin-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095" y="469900"/>
            <a:ext cx="5956300" cy="357378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646872" y="4267526"/>
            <a:ext cx="9272905" cy="1804853"/>
          </a:xfrm>
          <a:prstGeom prst="rect">
            <a:avLst/>
          </a:prstGeom>
        </p:spPr>
        <p:txBody>
          <a:bodyPr wrap="square">
            <a:spAutoFit/>
          </a:bodyPr>
          <a:lstStyle/>
          <a:p>
            <a:pPr algn="just">
              <a:lnSpc>
                <a:spcPct val="107000"/>
              </a:lnSpc>
              <a:spcAft>
                <a:spcPts val="800"/>
              </a:spcAft>
            </a:pP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Benjamin’in “Mekanik Yeniden Üretim Çağında Sanat Yapıtı” denemesinde üzerine düşündüğü meseleler bunlardı </a:t>
            </a:r>
            <a:r>
              <a:rPr lang="tr-TR" sz="26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faşizmin </a:t>
            </a: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yükselişi, kitlesel üretimin sanat ve kültür üzerindeki etkisi, buna eşlik eden yeni sanat ve eğlence formları </a:t>
            </a:r>
            <a:r>
              <a:rPr lang="tr-TR" sz="26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(film, fotoğraf ve plak</a:t>
            </a: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tr-TR" sz="2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80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secure.guim.co.uk/sys-images/Books/Pix/pictures/2014/8/7/1407406547942/Walter-Benjamin-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095" y="469900"/>
            <a:ext cx="5956300" cy="357378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079182" y="4241304"/>
            <a:ext cx="10137458" cy="2246769"/>
          </a:xfrm>
          <a:prstGeom prst="rect">
            <a:avLst/>
          </a:prstGeom>
        </p:spPr>
        <p:txBody>
          <a:bodyPr wrap="square">
            <a:spAutoFit/>
          </a:bodyPr>
          <a:lstStyle/>
          <a:p>
            <a:pPr algn="just"/>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Benjamin’in denemesinin odağındaki iddia, modernlik koşullarında sanatın </a:t>
            </a:r>
            <a:r>
              <a:rPr lang="tr-TR" sz="2800" b="1" i="1">
                <a:solidFill>
                  <a:schemeClr val="bg1"/>
                </a:solidFill>
                <a:latin typeface="Calibri" panose="020F0502020204030204" pitchFamily="34" charset="0"/>
                <a:ea typeface="Calibri" panose="020F0502020204030204" pitchFamily="34" charset="0"/>
                <a:cs typeface="Times New Roman" panose="02020603050405020304" pitchFamily="18" charset="0"/>
              </a:rPr>
              <a:t>aura</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’sını yitirdiği, bu </a:t>
            </a:r>
            <a:r>
              <a:rPr lang="tr-TR" sz="2800" b="1" i="1">
                <a:solidFill>
                  <a:schemeClr val="bg1"/>
                </a:solidFill>
                <a:latin typeface="Calibri" panose="020F0502020204030204" pitchFamily="34" charset="0"/>
                <a:ea typeface="Calibri" panose="020F0502020204030204" pitchFamily="34" charset="0"/>
                <a:cs typeface="Times New Roman" panose="02020603050405020304" pitchFamily="18" charset="0"/>
              </a:rPr>
              <a:t>aura</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’nın/halenin mekanik yeniden üretim (ya da seri üretim) tarafından tahrip edilmiş olduğudur. Bu kayıp, çağdaş dünyanın büyüsünün bozulduğunu gösterir ancak Benjamin’in tutumu nostaljiden uzaktır.</a:t>
            </a:r>
            <a:endParaRPr lang="tr-TR" sz="2800" b="1">
              <a:solidFill>
                <a:schemeClr val="bg1"/>
              </a:solidFill>
            </a:endParaRPr>
          </a:p>
        </p:txBody>
      </p:sp>
    </p:spTree>
    <p:extLst>
      <p:ext uri="{BB962C8B-B14F-4D97-AF65-F5344CB8AC3E}">
        <p14:creationId xmlns:p14="http://schemas.microsoft.com/office/powerpoint/2010/main" val="316748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st-francis-medal.com/st-francis-images/St-Francis-Icon.jpg"/>
          <p:cNvPicPr>
            <a:picLocks noChangeAspect="1" noChangeArrowheads="1"/>
          </p:cNvPicPr>
          <p:nvPr/>
        </p:nvPicPr>
        <p:blipFill>
          <a:blip r:embed="rId2" cstate="print"/>
          <a:srcRect/>
          <a:stretch>
            <a:fillRect/>
          </a:stretch>
        </p:blipFill>
        <p:spPr bwMode="auto">
          <a:xfrm>
            <a:off x="1356845" y="1005010"/>
            <a:ext cx="3663389" cy="4725774"/>
          </a:xfrm>
          <a:prstGeom prst="rect">
            <a:avLst/>
          </a:prstGeom>
          <a:noFill/>
        </p:spPr>
      </p:pic>
      <p:pic>
        <p:nvPicPr>
          <p:cNvPr id="26630" name="Picture 6" descr="http://stpiusxpei.com/wp-content/uploads/2010/07/Madonna-and-Child-Posters-251x300.jpg"/>
          <p:cNvPicPr>
            <a:picLocks noChangeAspect="1" noChangeArrowheads="1"/>
          </p:cNvPicPr>
          <p:nvPr/>
        </p:nvPicPr>
        <p:blipFill>
          <a:blip r:embed="rId3" cstate="print"/>
          <a:srcRect/>
          <a:stretch>
            <a:fillRect/>
          </a:stretch>
        </p:blipFill>
        <p:spPr bwMode="auto">
          <a:xfrm>
            <a:off x="7048515" y="1125320"/>
            <a:ext cx="3798780" cy="454037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uploads6.wikiart.org/images/pietro-perugino/the-madonna-between-st-john-the-baptist-and-st-sebastian-detail-1.jpg"/>
          <p:cNvPicPr>
            <a:picLocks noChangeAspect="1" noChangeArrowheads="1"/>
          </p:cNvPicPr>
          <p:nvPr/>
        </p:nvPicPr>
        <p:blipFill>
          <a:blip r:embed="rId2" cstate="print"/>
          <a:srcRect/>
          <a:stretch>
            <a:fillRect/>
          </a:stretch>
        </p:blipFill>
        <p:spPr bwMode="auto">
          <a:xfrm>
            <a:off x="6681881" y="601574"/>
            <a:ext cx="4326778" cy="5855536"/>
          </a:xfrm>
          <a:prstGeom prst="rect">
            <a:avLst/>
          </a:prstGeom>
          <a:noFill/>
        </p:spPr>
      </p:pic>
      <p:pic>
        <p:nvPicPr>
          <p:cNvPr id="27652" name="Picture 4" descr="http://upload.wikimedia.org/wikipedia/commons/4/48/Saint_Anthony_The_Great.jpg"/>
          <p:cNvPicPr>
            <a:picLocks noChangeAspect="1" noChangeArrowheads="1"/>
          </p:cNvPicPr>
          <p:nvPr/>
        </p:nvPicPr>
        <p:blipFill>
          <a:blip r:embed="rId3" cstate="print"/>
          <a:srcRect/>
          <a:stretch>
            <a:fillRect/>
          </a:stretch>
        </p:blipFill>
        <p:spPr bwMode="auto">
          <a:xfrm>
            <a:off x="1052045" y="682656"/>
            <a:ext cx="4900520" cy="573831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wga.hu/art/m/michelan/1sculptu/david/david.jpg"/>
          <p:cNvPicPr>
            <a:picLocks noChangeAspect="1" noChangeArrowheads="1"/>
          </p:cNvPicPr>
          <p:nvPr/>
        </p:nvPicPr>
        <p:blipFill>
          <a:blip r:embed="rId2" cstate="print"/>
          <a:srcRect/>
          <a:stretch>
            <a:fillRect/>
          </a:stretch>
        </p:blipFill>
        <p:spPr bwMode="auto">
          <a:xfrm>
            <a:off x="8897993" y="510522"/>
            <a:ext cx="3114717" cy="5890277"/>
          </a:xfrm>
          <a:prstGeom prst="rect">
            <a:avLst/>
          </a:prstGeom>
          <a:noFill/>
        </p:spPr>
      </p:pic>
      <p:pic>
        <p:nvPicPr>
          <p:cNvPr id="28676" name="Picture 4" descr="http://www.laurencemarkwythe.moonfruit.com/communities/5/004/012/286/175/images/4601950368.jpg"/>
          <p:cNvPicPr>
            <a:picLocks noChangeAspect="1" noChangeArrowheads="1"/>
          </p:cNvPicPr>
          <p:nvPr/>
        </p:nvPicPr>
        <p:blipFill>
          <a:blip r:embed="rId3" cstate="print"/>
          <a:srcRect/>
          <a:stretch>
            <a:fillRect/>
          </a:stretch>
        </p:blipFill>
        <p:spPr bwMode="auto">
          <a:xfrm>
            <a:off x="281086" y="457560"/>
            <a:ext cx="3986118" cy="5983382"/>
          </a:xfrm>
          <a:prstGeom prst="rect">
            <a:avLst/>
          </a:prstGeom>
          <a:noFill/>
        </p:spPr>
      </p:pic>
      <p:pic>
        <p:nvPicPr>
          <p:cNvPr id="28680" name="Picture 8" descr="http://i.dailymail.co.uk/i/pix/2012/08/15/article-2188592-148D9553000005DC-817_306x423.jpg"/>
          <p:cNvPicPr>
            <a:picLocks noChangeAspect="1" noChangeArrowheads="1"/>
          </p:cNvPicPr>
          <p:nvPr/>
        </p:nvPicPr>
        <p:blipFill>
          <a:blip r:embed="rId4" cstate="print"/>
          <a:srcRect/>
          <a:stretch>
            <a:fillRect/>
          </a:stretch>
        </p:blipFill>
        <p:spPr bwMode="auto">
          <a:xfrm>
            <a:off x="4476567" y="554555"/>
            <a:ext cx="4219201" cy="583242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4.bp.blogspot.com/-H-dJy33jCD0/T7_hq9U__gI/AAAAAAAAAEM/n2pRX6C3wsw/s1600/monalisa.jpg"/>
          <p:cNvPicPr>
            <a:picLocks noChangeAspect="1" noChangeArrowheads="1"/>
          </p:cNvPicPr>
          <p:nvPr/>
        </p:nvPicPr>
        <p:blipFill>
          <a:blip r:embed="rId2" cstate="print"/>
          <a:srcRect/>
          <a:stretch>
            <a:fillRect/>
          </a:stretch>
        </p:blipFill>
        <p:spPr bwMode="auto">
          <a:xfrm>
            <a:off x="815788" y="367975"/>
            <a:ext cx="10730753" cy="6059719"/>
          </a:xfrm>
          <a:prstGeom prst="rect">
            <a:avLst/>
          </a:prstGeom>
          <a:noFill/>
        </p:spPr>
      </p:pic>
    </p:spTree>
    <p:extLst>
      <p:ext uri="{BB962C8B-B14F-4D97-AF65-F5344CB8AC3E}">
        <p14:creationId xmlns:p14="http://schemas.microsoft.com/office/powerpoint/2010/main" val="3218304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2.bp.blogspot.com/-zcIHf_oBLp8/T3N8VqOCXjI/AAAAAAAAAAM/ukIjGDhsVyI/s320/untitled.bmp"/>
          <p:cNvPicPr>
            <a:picLocks noChangeAspect="1" noChangeArrowheads="1"/>
          </p:cNvPicPr>
          <p:nvPr/>
        </p:nvPicPr>
        <p:blipFill>
          <a:blip r:embed="rId2" cstate="print"/>
          <a:srcRect/>
          <a:stretch>
            <a:fillRect/>
          </a:stretch>
        </p:blipFill>
        <p:spPr bwMode="auto">
          <a:xfrm>
            <a:off x="2360893" y="1128255"/>
            <a:ext cx="6998260" cy="4505130"/>
          </a:xfrm>
          <a:prstGeom prst="rect">
            <a:avLst/>
          </a:prstGeom>
          <a:noFill/>
        </p:spPr>
      </p:pic>
    </p:spTree>
    <p:extLst>
      <p:ext uri="{BB962C8B-B14F-4D97-AF65-F5344CB8AC3E}">
        <p14:creationId xmlns:p14="http://schemas.microsoft.com/office/powerpoint/2010/main" val="252919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earch.it.online.fr/covers/wp-content/levis-david-michel-ange.jpg"/>
          <p:cNvPicPr>
            <a:picLocks noChangeAspect="1" noChangeArrowheads="1"/>
          </p:cNvPicPr>
          <p:nvPr/>
        </p:nvPicPr>
        <p:blipFill>
          <a:blip r:embed="rId2" cstate="print"/>
          <a:srcRect/>
          <a:stretch>
            <a:fillRect/>
          </a:stretch>
        </p:blipFill>
        <p:spPr bwMode="auto">
          <a:xfrm>
            <a:off x="585881" y="429851"/>
            <a:ext cx="3753037" cy="6113545"/>
          </a:xfrm>
          <a:prstGeom prst="rect">
            <a:avLst/>
          </a:prstGeom>
          <a:noFill/>
        </p:spPr>
      </p:pic>
      <p:pic>
        <p:nvPicPr>
          <p:cNvPr id="35844" name="Picture 4" descr="http://www.freakingnews.com/pictures/96000/Statue-of-David-as-the-Michelin-Man--96374.jpg"/>
          <p:cNvPicPr>
            <a:picLocks noChangeAspect="1" noChangeArrowheads="1"/>
          </p:cNvPicPr>
          <p:nvPr/>
        </p:nvPicPr>
        <p:blipFill>
          <a:blip r:embed="rId3" cstate="print"/>
          <a:srcRect/>
          <a:stretch>
            <a:fillRect/>
          </a:stretch>
        </p:blipFill>
        <p:spPr bwMode="auto">
          <a:xfrm>
            <a:off x="8313457" y="753036"/>
            <a:ext cx="3409629" cy="5172635"/>
          </a:xfrm>
          <a:prstGeom prst="rect">
            <a:avLst/>
          </a:prstGeom>
          <a:noFill/>
        </p:spPr>
      </p:pic>
      <p:pic>
        <p:nvPicPr>
          <p:cNvPr id="35846" name="Picture 6" descr="http://media-cache-ak0.pinimg.com/736x/29/bc/c8/29bcc875aceaddd2e869b368c9d97f4c.jpg"/>
          <p:cNvPicPr>
            <a:picLocks noChangeAspect="1" noChangeArrowheads="1"/>
          </p:cNvPicPr>
          <p:nvPr/>
        </p:nvPicPr>
        <p:blipFill>
          <a:blip r:embed="rId4" cstate="print"/>
          <a:srcRect/>
          <a:stretch>
            <a:fillRect/>
          </a:stretch>
        </p:blipFill>
        <p:spPr bwMode="auto">
          <a:xfrm>
            <a:off x="4763435" y="591670"/>
            <a:ext cx="3022155" cy="5390029"/>
          </a:xfrm>
          <a:prstGeom prst="rect">
            <a:avLst/>
          </a:prstGeom>
          <a:noFill/>
        </p:spPr>
      </p:pic>
    </p:spTree>
    <p:extLst>
      <p:ext uri="{BB962C8B-B14F-4D97-AF65-F5344CB8AC3E}">
        <p14:creationId xmlns:p14="http://schemas.microsoft.com/office/powerpoint/2010/main" val="2294443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italiadaily.com/wp-content/uploads/2014/03/bkvcjyiceaiqlof.jpg"/>
          <p:cNvPicPr>
            <a:picLocks noChangeAspect="1" noChangeArrowheads="1"/>
          </p:cNvPicPr>
          <p:nvPr/>
        </p:nvPicPr>
        <p:blipFill>
          <a:blip r:embed="rId2" cstate="print"/>
          <a:srcRect/>
          <a:stretch>
            <a:fillRect/>
          </a:stretch>
        </p:blipFill>
        <p:spPr bwMode="auto">
          <a:xfrm>
            <a:off x="4163615" y="443933"/>
            <a:ext cx="4086768" cy="6027984"/>
          </a:xfrm>
          <a:prstGeom prst="rect">
            <a:avLst/>
          </a:prstGeom>
          <a:noFill/>
        </p:spPr>
      </p:pic>
    </p:spTree>
    <p:extLst>
      <p:ext uri="{BB962C8B-B14F-4D97-AF65-F5344CB8AC3E}">
        <p14:creationId xmlns:p14="http://schemas.microsoft.com/office/powerpoint/2010/main" val="377730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s://s-media-cache-ak0.pinimg.com/236x/ae/88/e1/ae88e117c7018110b119d7aa17120384.jpg"/>
          <p:cNvPicPr>
            <a:picLocks noChangeAspect="1" noChangeArrowheads="1"/>
          </p:cNvPicPr>
          <p:nvPr/>
        </p:nvPicPr>
        <p:blipFill>
          <a:blip r:embed="rId2" cstate="print"/>
          <a:srcRect/>
          <a:stretch>
            <a:fillRect/>
          </a:stretch>
        </p:blipFill>
        <p:spPr bwMode="auto">
          <a:xfrm>
            <a:off x="6717739" y="322729"/>
            <a:ext cx="4649507" cy="6245312"/>
          </a:xfrm>
          <a:prstGeom prst="rect">
            <a:avLst/>
          </a:prstGeom>
          <a:noFill/>
        </p:spPr>
      </p:pic>
      <p:pic>
        <p:nvPicPr>
          <p:cNvPr id="37894" name="Picture 6" descr="http://i.dailymail.co.uk/i/pix/2013/12/04/article-2518001-19CA67A200000578-806_634x467.jpg"/>
          <p:cNvPicPr>
            <a:picLocks noChangeAspect="1" noChangeArrowheads="1"/>
          </p:cNvPicPr>
          <p:nvPr/>
        </p:nvPicPr>
        <p:blipFill>
          <a:blip r:embed="rId3" cstate="print"/>
          <a:srcRect/>
          <a:stretch>
            <a:fillRect/>
          </a:stretch>
        </p:blipFill>
        <p:spPr bwMode="auto">
          <a:xfrm>
            <a:off x="502023" y="1272989"/>
            <a:ext cx="6038850" cy="4448175"/>
          </a:xfrm>
          <a:prstGeom prst="rect">
            <a:avLst/>
          </a:prstGeom>
          <a:noFill/>
        </p:spPr>
      </p:pic>
    </p:spTree>
    <p:extLst>
      <p:ext uri="{BB962C8B-B14F-4D97-AF65-F5344CB8AC3E}">
        <p14:creationId xmlns:p14="http://schemas.microsoft.com/office/powerpoint/2010/main" val="3478201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fr-online.de/image/view/2833256,1137788,highRes,maxh,480,maxw,480,Theodor+W.+Adorno+%2528media_717170%2529.jpg"/>
          <p:cNvPicPr>
            <a:picLocks noChangeAspect="1" noChangeArrowheads="1"/>
          </p:cNvPicPr>
          <p:nvPr/>
        </p:nvPicPr>
        <p:blipFill>
          <a:blip r:embed="rId2" cstate="print"/>
          <a:srcRect/>
          <a:stretch>
            <a:fillRect/>
          </a:stretch>
        </p:blipFill>
        <p:spPr bwMode="auto">
          <a:xfrm>
            <a:off x="6257436" y="463344"/>
            <a:ext cx="4510615" cy="3382962"/>
          </a:xfrm>
          <a:prstGeom prst="rect">
            <a:avLst/>
          </a:prstGeom>
          <a:noFill/>
        </p:spPr>
      </p:pic>
      <p:pic>
        <p:nvPicPr>
          <p:cNvPr id="4106" name="Picture 10" descr="http://www.kanonmedia.com/portfolio/concepts/benjamin_paris/images/index.jpg"/>
          <p:cNvPicPr>
            <a:picLocks noChangeAspect="1" noChangeArrowheads="1"/>
          </p:cNvPicPr>
          <p:nvPr/>
        </p:nvPicPr>
        <p:blipFill>
          <a:blip r:embed="rId3" cstate="print"/>
          <a:srcRect/>
          <a:stretch>
            <a:fillRect/>
          </a:stretch>
        </p:blipFill>
        <p:spPr bwMode="auto">
          <a:xfrm>
            <a:off x="1623890" y="482758"/>
            <a:ext cx="4185411" cy="3363548"/>
          </a:xfrm>
          <a:prstGeom prst="rect">
            <a:avLst/>
          </a:prstGeom>
          <a:noFill/>
        </p:spPr>
      </p:pic>
      <p:sp>
        <p:nvSpPr>
          <p:cNvPr id="9" name="8 Dikdörtgen"/>
          <p:cNvSpPr/>
          <p:nvPr/>
        </p:nvSpPr>
        <p:spPr>
          <a:xfrm>
            <a:off x="1623890" y="4059157"/>
            <a:ext cx="9267092" cy="2677656"/>
          </a:xfrm>
          <a:prstGeom prst="rect">
            <a:avLst/>
          </a:prstGeom>
        </p:spPr>
        <p:txBody>
          <a:bodyPr wrap="square">
            <a:spAutoFit/>
          </a:bodyPr>
          <a:lstStyle/>
          <a:p>
            <a:pPr algn="ctr"/>
            <a:r>
              <a:rPr lang="tr-TR" sz="2400" b="1" smtClean="0">
                <a:solidFill>
                  <a:schemeClr val="bg1"/>
                </a:solidFill>
              </a:rPr>
              <a:t>Seri üretim teknik ve yöntemleri kültür alanına nüfuz etmiş durumda ise, bunun sanat yapıtı bakımından sonuçları ne oldu? </a:t>
            </a:r>
          </a:p>
          <a:p>
            <a:pPr algn="ctr"/>
            <a:endParaRPr lang="tr-TR" sz="2400" b="1" smtClean="0">
              <a:solidFill>
                <a:schemeClr val="bg1"/>
              </a:solidFill>
            </a:endParaRPr>
          </a:p>
          <a:p>
            <a:pPr algn="ctr"/>
            <a:r>
              <a:rPr lang="tr-TR" sz="2400" b="1" smtClean="0">
                <a:solidFill>
                  <a:schemeClr val="bg1"/>
                </a:solidFill>
              </a:rPr>
              <a:t>Sanat metalaşmaya yenik mi düştü, fetişleşmeye direnebildi mi? </a:t>
            </a:r>
          </a:p>
          <a:p>
            <a:pPr algn="ctr"/>
            <a:endParaRPr lang="tr-TR" sz="2400" b="1">
              <a:solidFill>
                <a:schemeClr val="bg1"/>
              </a:solidFill>
            </a:endParaRPr>
          </a:p>
          <a:p>
            <a:pPr algn="ctr"/>
            <a:r>
              <a:rPr lang="tr-TR" sz="2400" b="1" smtClean="0">
                <a:solidFill>
                  <a:schemeClr val="bg1"/>
                </a:solidFill>
              </a:rPr>
              <a:t>Dönemin yeni iletişim teknolojilerinin (özellikle film ve fotoğraf) sanat ve kültür bakımından yarattığı sonuçlar ne oldu?</a:t>
            </a:r>
            <a:endParaRPr lang="tr-TR" sz="2400" b="1">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18149" y="505325"/>
            <a:ext cx="10563725" cy="5942095"/>
          </a:xfrm>
          <a:prstGeom prst="rect">
            <a:avLst/>
          </a:prstGeom>
        </p:spPr>
      </p:pic>
    </p:spTree>
    <p:extLst>
      <p:ext uri="{BB962C8B-B14F-4D97-AF65-F5344CB8AC3E}">
        <p14:creationId xmlns:p14="http://schemas.microsoft.com/office/powerpoint/2010/main" val="180452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3" y="481263"/>
            <a:ext cx="10651958" cy="5991726"/>
          </a:xfrm>
          <a:prstGeom prst="rect">
            <a:avLst/>
          </a:prstGeom>
        </p:spPr>
      </p:pic>
    </p:spTree>
    <p:extLst>
      <p:ext uri="{BB962C8B-B14F-4D97-AF65-F5344CB8AC3E}">
        <p14:creationId xmlns:p14="http://schemas.microsoft.com/office/powerpoint/2010/main" val="1025917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6632" y="1917603"/>
            <a:ext cx="5553687" cy="3123949"/>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39897" y="1917603"/>
            <a:ext cx="5553687" cy="3123949"/>
          </a:xfrm>
          <a:prstGeom prst="rect">
            <a:avLst/>
          </a:prstGeom>
        </p:spPr>
      </p:pic>
    </p:spTree>
    <p:extLst>
      <p:ext uri="{BB962C8B-B14F-4D97-AF65-F5344CB8AC3E}">
        <p14:creationId xmlns:p14="http://schemas.microsoft.com/office/powerpoint/2010/main" val="313003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73768" y="416592"/>
            <a:ext cx="10724146" cy="6032332"/>
          </a:xfrm>
          <a:prstGeom prst="rect">
            <a:avLst/>
          </a:prstGeom>
        </p:spPr>
      </p:pic>
    </p:spTree>
    <p:extLst>
      <p:ext uri="{BB962C8B-B14F-4D97-AF65-F5344CB8AC3E}">
        <p14:creationId xmlns:p14="http://schemas.microsoft.com/office/powerpoint/2010/main" val="309145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6" y="317334"/>
            <a:ext cx="11157284" cy="6275972"/>
          </a:xfrm>
          <a:prstGeom prst="rect">
            <a:avLst/>
          </a:prstGeom>
        </p:spPr>
      </p:pic>
    </p:spTree>
    <p:extLst>
      <p:ext uri="{BB962C8B-B14F-4D97-AF65-F5344CB8AC3E}">
        <p14:creationId xmlns:p14="http://schemas.microsoft.com/office/powerpoint/2010/main" val="131531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nnakeiller.files.wordpress.com/2010/05/389_500_csupload_53291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3" y="457199"/>
            <a:ext cx="4587125" cy="58960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g0.etsystatic.com/000/0/6245948/il_fullxfull.312027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19" y="1008817"/>
            <a:ext cx="5783984" cy="479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2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upload.wikimedia.org/wikipedia/commons/8/86/FireLanceAndGrenade10thCenturyDunhu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107" y="425551"/>
            <a:ext cx="8458201" cy="618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17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english.cam.ac.uk/medieval/images/MaccPsalterimage23.jpg"/>
          <p:cNvPicPr>
            <a:picLocks noChangeAspect="1" noChangeArrowheads="1"/>
          </p:cNvPicPr>
          <p:nvPr/>
        </p:nvPicPr>
        <p:blipFill>
          <a:blip r:embed="rId2" cstate="print"/>
          <a:srcRect/>
          <a:stretch>
            <a:fillRect/>
          </a:stretch>
        </p:blipFill>
        <p:spPr bwMode="auto">
          <a:xfrm>
            <a:off x="2330825" y="409522"/>
            <a:ext cx="7010400" cy="603478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mages.fineartamerica.com/images-medium/church-stained-glass-mike-covington.jpg"/>
          <p:cNvPicPr>
            <a:picLocks noChangeAspect="1" noChangeArrowheads="1"/>
          </p:cNvPicPr>
          <p:nvPr/>
        </p:nvPicPr>
        <p:blipFill>
          <a:blip r:embed="rId2" cstate="print"/>
          <a:srcRect/>
          <a:stretch>
            <a:fillRect/>
          </a:stretch>
        </p:blipFill>
        <p:spPr bwMode="auto">
          <a:xfrm>
            <a:off x="1267199" y="535545"/>
            <a:ext cx="3573742" cy="5928008"/>
          </a:xfrm>
          <a:prstGeom prst="rect">
            <a:avLst/>
          </a:prstGeom>
          <a:noFill/>
        </p:spPr>
      </p:pic>
      <p:pic>
        <p:nvPicPr>
          <p:cNvPr id="30724" name="Picture 4" descr="http://www.jpiercey.com/Photos%20for%20Liturgical%20Stained%20Glass%20Window%20site/overall%20main.jpg"/>
          <p:cNvPicPr>
            <a:picLocks noChangeAspect="1" noChangeArrowheads="1"/>
          </p:cNvPicPr>
          <p:nvPr/>
        </p:nvPicPr>
        <p:blipFill>
          <a:blip r:embed="rId3" cstate="print"/>
          <a:srcRect/>
          <a:stretch>
            <a:fillRect/>
          </a:stretch>
        </p:blipFill>
        <p:spPr bwMode="auto">
          <a:xfrm>
            <a:off x="6735672" y="613877"/>
            <a:ext cx="3806824" cy="576002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389051" y="422924"/>
            <a:ext cx="3986118" cy="5983382"/>
          </a:xfrm>
          <a:prstGeom prst="rect">
            <a:avLst/>
          </a:prstGeom>
          <a:noFill/>
        </p:spPr>
      </p:pic>
      <p:pic>
        <p:nvPicPr>
          <p:cNvPr id="14"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2046604" y="422924"/>
            <a:ext cx="3986118" cy="5983382"/>
          </a:xfrm>
          <a:prstGeom prst="rect">
            <a:avLst/>
          </a:prstGeom>
          <a:noFill/>
        </p:spPr>
      </p:pic>
      <p:pic>
        <p:nvPicPr>
          <p:cNvPr id="15"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3932825" y="422924"/>
            <a:ext cx="3986118" cy="5983382"/>
          </a:xfrm>
          <a:prstGeom prst="rect">
            <a:avLst/>
          </a:prstGeom>
          <a:noFill/>
        </p:spPr>
      </p:pic>
      <p:pic>
        <p:nvPicPr>
          <p:cNvPr id="16"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5717992" y="422924"/>
            <a:ext cx="3986118" cy="5983382"/>
          </a:xfrm>
          <a:prstGeom prst="rect">
            <a:avLst/>
          </a:prstGeom>
          <a:noFill/>
        </p:spPr>
      </p:pic>
      <p:pic>
        <p:nvPicPr>
          <p:cNvPr id="17"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7708193" y="422924"/>
            <a:ext cx="3986118" cy="5983382"/>
          </a:xfrm>
          <a:prstGeom prst="rect">
            <a:avLst/>
          </a:prstGeom>
          <a:noFill/>
        </p:spPr>
      </p:pic>
      <p:sp>
        <p:nvSpPr>
          <p:cNvPr id="28" name="Dikdörtgen 27"/>
          <p:cNvSpPr/>
          <p:nvPr/>
        </p:nvSpPr>
        <p:spPr>
          <a:xfrm>
            <a:off x="972325" y="4651980"/>
            <a:ext cx="10156630" cy="1754326"/>
          </a:xfrm>
          <a:prstGeom prst="rect">
            <a:avLst/>
          </a:prstGeom>
        </p:spPr>
        <p:txBody>
          <a:bodyPr wrap="square">
            <a:spAutoFit/>
          </a:bodyPr>
          <a:lstStyle/>
          <a:p>
            <a:pPr algn="just"/>
            <a:r>
              <a:rPr lang="tr-TR" sz="3600" b="1">
                <a:solidFill>
                  <a:schemeClr val="bg1"/>
                </a:solidFill>
              </a:rPr>
              <a:t>Seri üretim sanatın aura’sını tahrip eder çünkü onun biricikliğini ve mesafesini ortadan kaldırır. Fotoğraf ve film imgeyi sonsuz kere </a:t>
            </a:r>
            <a:r>
              <a:rPr lang="tr-TR" sz="3600" b="1" smtClean="0">
                <a:solidFill>
                  <a:schemeClr val="bg1"/>
                </a:solidFill>
              </a:rPr>
              <a:t>(</a:t>
            </a:r>
            <a:r>
              <a:rPr lang="tr-TR" sz="3600" b="1">
                <a:solidFill>
                  <a:schemeClr val="bg1"/>
                </a:solidFill>
              </a:rPr>
              <a:t>ad infinitum) çoğaltır.</a:t>
            </a:r>
          </a:p>
        </p:txBody>
      </p:sp>
    </p:spTree>
    <p:extLst>
      <p:ext uri="{BB962C8B-B14F-4D97-AF65-F5344CB8AC3E}">
        <p14:creationId xmlns:p14="http://schemas.microsoft.com/office/powerpoint/2010/main" val="121207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williamlanday.wpengine.netdna-cdn.com/wp-content/uploads/2011/02/Benjamin-Art-in-the-Age-of-Mechanical-Reproduction.jpg"/>
          <p:cNvPicPr>
            <a:picLocks noChangeAspect="1" noChangeArrowheads="1"/>
          </p:cNvPicPr>
          <p:nvPr/>
        </p:nvPicPr>
        <p:blipFill>
          <a:blip r:embed="rId2" cstate="print"/>
          <a:srcRect/>
          <a:stretch>
            <a:fillRect/>
          </a:stretch>
        </p:blipFill>
        <p:spPr bwMode="auto">
          <a:xfrm>
            <a:off x="2674060" y="471396"/>
            <a:ext cx="6896660" cy="4519594"/>
          </a:xfrm>
          <a:prstGeom prst="rect">
            <a:avLst/>
          </a:prstGeom>
          <a:noFill/>
        </p:spPr>
      </p:pic>
      <p:sp>
        <p:nvSpPr>
          <p:cNvPr id="3" name="Dikdörtgen 2"/>
          <p:cNvSpPr/>
          <p:nvPr/>
        </p:nvSpPr>
        <p:spPr>
          <a:xfrm>
            <a:off x="1605280" y="5097730"/>
            <a:ext cx="9367520" cy="1569660"/>
          </a:xfrm>
          <a:prstGeom prst="rect">
            <a:avLst/>
          </a:prstGeom>
        </p:spPr>
        <p:txBody>
          <a:bodyPr wrap="square">
            <a:spAutoFit/>
          </a:bodyPr>
          <a:lstStyle/>
          <a:p>
            <a:pPr algn="just"/>
            <a:r>
              <a:rPr lang="tr-TR" sz="2400" b="1">
                <a:solidFill>
                  <a:schemeClr val="bg1"/>
                </a:solidFill>
              </a:rPr>
              <a:t>Benjamin, 1930’ların ortasında yazdığı “Mekanik Yeniden Üretim Çağında Sanat Yapıtı” başlıklı denemesinde kültürün endüstrileşmesinin ilerici bir yorumunu ortaya atmış, Adorno bu yoruma kitlesel üretimin müzik üzerindeki etkisine ilişkin etkileyici bir analizle karşılık </a:t>
            </a:r>
            <a:r>
              <a:rPr lang="tr-TR" sz="2400" b="1" smtClean="0">
                <a:solidFill>
                  <a:schemeClr val="bg1"/>
                </a:solidFill>
              </a:rPr>
              <a:t>vermiştir. </a:t>
            </a:r>
            <a:endParaRPr lang="tr-TR" sz="2400" b="1">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culturescontexts.files.wordpress.com/2013/01/complpntgldv2.jpg"/>
          <p:cNvPicPr>
            <a:picLocks noChangeAspect="1" noChangeArrowheads="1"/>
          </p:cNvPicPr>
          <p:nvPr/>
        </p:nvPicPr>
        <p:blipFill>
          <a:blip r:embed="rId2" cstate="print"/>
          <a:srcRect/>
          <a:stretch>
            <a:fillRect/>
          </a:stretch>
        </p:blipFill>
        <p:spPr bwMode="auto">
          <a:xfrm>
            <a:off x="3045472" y="332646"/>
            <a:ext cx="5363388" cy="5174536"/>
          </a:xfrm>
          <a:prstGeom prst="rect">
            <a:avLst/>
          </a:prstGeom>
          <a:noFill/>
        </p:spPr>
      </p:pic>
      <p:sp>
        <p:nvSpPr>
          <p:cNvPr id="2" name="Dikdörtgen 1"/>
          <p:cNvSpPr/>
          <p:nvPr/>
        </p:nvSpPr>
        <p:spPr>
          <a:xfrm>
            <a:off x="1163783" y="5669626"/>
            <a:ext cx="9809017" cy="954107"/>
          </a:xfrm>
          <a:prstGeom prst="rect">
            <a:avLst/>
          </a:prstGeom>
        </p:spPr>
        <p:txBody>
          <a:bodyPr wrap="square">
            <a:spAutoFit/>
          </a:bodyPr>
          <a:lstStyle/>
          <a:p>
            <a:pPr algn="ct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Mona Lisa tek olabilir fakat çeşitli bağlamlarda karşılaşılabilen, kimisi düpedüz berbat sayısız fotografik kopyası vardır. </a:t>
            </a:r>
            <a:endParaRPr lang="tr-TR" sz="2800" b="1">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0/00/Janus-Vatic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017" y="594697"/>
            <a:ext cx="6958160" cy="521862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567375" y="5813317"/>
            <a:ext cx="4663456" cy="461665"/>
          </a:xfrm>
          <a:prstGeom prst="rect">
            <a:avLst/>
          </a:prstGeom>
          <a:noFill/>
        </p:spPr>
        <p:txBody>
          <a:bodyPr wrap="none" rtlCol="0">
            <a:spAutoFit/>
          </a:bodyPr>
          <a:lstStyle/>
          <a:p>
            <a:pPr algn="ctr"/>
            <a:r>
              <a:rPr lang="tr-TR" sz="2400" dirty="0" err="1" smtClean="0">
                <a:solidFill>
                  <a:schemeClr val="bg1"/>
                </a:solidFill>
              </a:rPr>
              <a:t>Janus</a:t>
            </a:r>
            <a:r>
              <a:rPr lang="tr-TR" sz="2400" dirty="0" smtClean="0">
                <a:solidFill>
                  <a:schemeClr val="bg1"/>
                </a:solidFill>
              </a:rPr>
              <a:t> – A </a:t>
            </a:r>
            <a:r>
              <a:rPr lang="tr-TR" sz="2400" dirty="0" err="1" smtClean="0">
                <a:solidFill>
                  <a:schemeClr val="bg1"/>
                </a:solidFill>
              </a:rPr>
              <a:t>God</a:t>
            </a:r>
            <a:r>
              <a:rPr lang="tr-TR" sz="2400" dirty="0" smtClean="0">
                <a:solidFill>
                  <a:schemeClr val="bg1"/>
                </a:solidFill>
              </a:rPr>
              <a:t> in Roman Mythology</a:t>
            </a:r>
            <a:endParaRPr lang="tr-TR" sz="2400" dirty="0">
              <a:solidFill>
                <a:schemeClr val="bg1"/>
              </a:solidFill>
            </a:endParaRPr>
          </a:p>
        </p:txBody>
      </p:sp>
    </p:spTree>
    <p:extLst>
      <p:ext uri="{BB962C8B-B14F-4D97-AF65-F5344CB8AC3E}">
        <p14:creationId xmlns:p14="http://schemas.microsoft.com/office/powerpoint/2010/main" val="7608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isenstein potemkin close sho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511" y="539826"/>
            <a:ext cx="8799722" cy="469318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057372" y="5364293"/>
            <a:ext cx="6096000" cy="1200329"/>
          </a:xfrm>
          <a:prstGeom prst="rect">
            <a:avLst/>
          </a:prstGeom>
        </p:spPr>
        <p:txBody>
          <a:bodyPr>
            <a:spAutoFit/>
          </a:bodyPr>
          <a:lstStyle/>
          <a:p>
            <a:pPr algn="ctr"/>
            <a:r>
              <a:rPr lang="tr-TR" sz="2400">
                <a:solidFill>
                  <a:schemeClr val="bg1"/>
                </a:solidFill>
                <a:latin typeface="arial" panose="020B0604020202020204" pitchFamily="34" charset="0"/>
              </a:rPr>
              <a:t>Sergei Eisenstein </a:t>
            </a:r>
            <a:endParaRPr lang="tr-TR" sz="2400" smtClean="0">
              <a:solidFill>
                <a:schemeClr val="bg1"/>
              </a:solidFill>
              <a:latin typeface="arial" panose="020B0604020202020204" pitchFamily="34" charset="0"/>
            </a:endParaRPr>
          </a:p>
          <a:p>
            <a:pPr algn="ctr"/>
            <a:r>
              <a:rPr lang="tr-TR" sz="2400" smtClean="0">
                <a:solidFill>
                  <a:schemeClr val="bg1"/>
                </a:solidFill>
                <a:latin typeface="arial" panose="020B0604020202020204" pitchFamily="34" charset="0"/>
              </a:rPr>
              <a:t>Strike, 1924</a:t>
            </a:r>
            <a:r>
              <a:rPr lang="tr-TR" sz="2400">
                <a:solidFill>
                  <a:schemeClr val="bg1"/>
                </a:solidFill>
              </a:rPr>
              <a:t/>
            </a:r>
            <a:br>
              <a:rPr lang="tr-TR" sz="2400">
                <a:solidFill>
                  <a:schemeClr val="bg1"/>
                </a:solidFill>
              </a:rPr>
            </a:br>
            <a:endParaRPr lang="tr-TR" sz="2400">
              <a:solidFill>
                <a:schemeClr val="bg1"/>
              </a:solidFill>
            </a:endParaRPr>
          </a:p>
        </p:txBody>
      </p:sp>
    </p:spTree>
    <p:extLst>
      <p:ext uri="{BB962C8B-B14F-4D97-AF65-F5344CB8AC3E}">
        <p14:creationId xmlns:p14="http://schemas.microsoft.com/office/powerpoint/2010/main" val="744764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3.bp.blogspot.com/-_9G68ohYHpo/T9LVhCPGLKI/AAAAAAAABJY/eRUBQVDcmpA/s1600/tfh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56" y="187035"/>
            <a:ext cx="10297680" cy="643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92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80653" y="5659632"/>
            <a:ext cx="9663546" cy="954107"/>
          </a:xfrm>
          <a:prstGeom prst="rect">
            <a:avLst/>
          </a:prstGeom>
        </p:spPr>
        <p:txBody>
          <a:bodyPr wrap="square">
            <a:spAutoFit/>
          </a:bodyPr>
          <a:lstStyle/>
          <a:p>
            <a:pPr algn="just"/>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‘”Sanatın kutsal törenden temellenmesinin yerini bir başka uygulama, yani sanatın politika temeline oturtulması almıştır” </a:t>
            </a:r>
            <a:endParaRPr lang="tr-TR" sz="2800" b="1">
              <a:solidFill>
                <a:schemeClr val="bg1"/>
              </a:solidFill>
            </a:endParaRPr>
          </a:p>
        </p:txBody>
      </p:sp>
      <p:pic>
        <p:nvPicPr>
          <p:cNvPr id="7170" name="Picture 2" descr="https://i.ytimg.com/vi/0oPDmaaMHgc/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07" y="428887"/>
            <a:ext cx="8873837" cy="50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95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1715435" y="728194"/>
            <a:ext cx="3896472" cy="5645619"/>
          </a:xfrm>
          <a:prstGeom prst="rect">
            <a:avLst/>
          </a:prstGeom>
          <a:noFill/>
        </p:spPr>
      </p:pic>
      <p:pic>
        <p:nvPicPr>
          <p:cNvPr id="38916" name="Picture 4" descr="http://walterbenjaminportbou.cat/sites/default/files/images/Walter%20Benjamin_1.jpg"/>
          <p:cNvPicPr>
            <a:picLocks noChangeAspect="1" noChangeArrowheads="1"/>
          </p:cNvPicPr>
          <p:nvPr/>
        </p:nvPicPr>
        <p:blipFill>
          <a:blip r:embed="rId3" cstate="print"/>
          <a:srcRect/>
          <a:stretch>
            <a:fillRect/>
          </a:stretch>
        </p:blipFill>
        <p:spPr bwMode="auto">
          <a:xfrm>
            <a:off x="6556374" y="748240"/>
            <a:ext cx="4255061" cy="558980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925726" y="873666"/>
            <a:ext cx="3398746" cy="4924461"/>
          </a:xfrm>
          <a:prstGeom prst="rect">
            <a:avLst/>
          </a:prstGeom>
          <a:noFill/>
        </p:spPr>
      </p:pic>
      <p:sp>
        <p:nvSpPr>
          <p:cNvPr id="2" name="Dikdörtgen 1"/>
          <p:cNvSpPr/>
          <p:nvPr/>
        </p:nvSpPr>
        <p:spPr>
          <a:xfrm>
            <a:off x="4731327" y="2089401"/>
            <a:ext cx="6864927" cy="2893100"/>
          </a:xfrm>
          <a:prstGeom prst="rect">
            <a:avLst/>
          </a:prstGeom>
        </p:spPr>
        <p:txBody>
          <a:bodyPr wrap="square">
            <a:spAutoFit/>
          </a:bodyPr>
          <a:lstStyle/>
          <a:p>
            <a:pPr algn="just"/>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Brecht’e göre mevcut tiyatro geleneği </a:t>
            </a:r>
            <a:r>
              <a:rPr lang="tr-TR" sz="26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asıl </a:t>
            </a: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olarak orta sınıf izlerkitlenin kendisi hakkındaki düşüncelerini onaylamaya hizmet ediyordu. </a:t>
            </a:r>
            <a:endParaRPr lang="tr-TR" sz="2600" b="1"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tr-TR" sz="26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Çağın </a:t>
            </a: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gerçekliğiyle yüzleşmek, orta sınıfın değerlerini ve düşüncelerini sorgulamak adına hiçbir şey yapmıyordu. </a:t>
            </a:r>
            <a:endParaRPr lang="tr-TR" sz="2600" b="1">
              <a:solidFill>
                <a:schemeClr val="bg1"/>
              </a:solidFill>
            </a:endParaRPr>
          </a:p>
        </p:txBody>
      </p:sp>
    </p:spTree>
    <p:extLst>
      <p:ext uri="{BB962C8B-B14F-4D97-AF65-F5344CB8AC3E}">
        <p14:creationId xmlns:p14="http://schemas.microsoft.com/office/powerpoint/2010/main" val="1999666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447744" y="1767284"/>
            <a:ext cx="2351699" cy="3407389"/>
          </a:xfrm>
          <a:prstGeom prst="rect">
            <a:avLst/>
          </a:prstGeom>
          <a:noFill/>
        </p:spPr>
      </p:pic>
      <p:sp>
        <p:nvSpPr>
          <p:cNvPr id="3" name="Dikdörtgen 2"/>
          <p:cNvSpPr/>
          <p:nvPr/>
        </p:nvSpPr>
        <p:spPr>
          <a:xfrm>
            <a:off x="3387439" y="407119"/>
            <a:ext cx="8125690" cy="6514284"/>
          </a:xfrm>
          <a:prstGeom prst="rect">
            <a:avLst/>
          </a:prstGeom>
        </p:spPr>
        <p:txBody>
          <a:bodyPr wrap="square">
            <a:spAutoFit/>
          </a:bodyPr>
          <a:lstStyle/>
          <a:p>
            <a:pPr algn="just">
              <a:lnSpc>
                <a:spcPct val="107000"/>
              </a:lnSpc>
              <a:spcAft>
                <a:spcPts val="0"/>
              </a:spcAft>
            </a:pP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Brecht, </a:t>
            </a:r>
            <a:r>
              <a:rPr lang="tr-TR" sz="26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tiyatroya </a:t>
            </a: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pek gitmeyen ve burjuva olmayan izlerkitle için bir tiyatro yaratmak istiyordu. </a:t>
            </a:r>
            <a:r>
              <a:rPr lang="tr-TR" sz="26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Tiyatroya </a:t>
            </a: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gitmek eğlence olarak görülecekti. </a:t>
            </a:r>
            <a:r>
              <a:rPr lang="tr-TR" sz="26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Fakat asıl olarak öğretici </a:t>
            </a: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bir deneyim </a:t>
            </a:r>
            <a:r>
              <a:rPr lang="tr-TR" sz="26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olacak</a:t>
            </a: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 izlerkitleyi çağdaş dünya ve bu dünyada kendilerinin yerinin ne olduğu üzerine düşünmeye çağıracaktı. </a:t>
            </a:r>
            <a:endParaRPr lang="tr-TR" sz="260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Tüm bunların amacı, yeni bir tür izleyici için yeni bir tür katılımı mümkün kılmaktır. Bu, burjuva tiyatrosunun izleyicisine sunduğu türde konforlu, kendi kendini onaylayan, hisli bir dahil olma biçimi değil, aktif ve bilinçli bir politik katılımdır: insanları düşündürecek, düşüncelerini değiştirebilecek, egemen düzeni olumlayıp durmak yerine toplumsal değişmede pay sahibi olabilecek bir tiyatrodur.</a:t>
            </a:r>
          </a:p>
          <a:p>
            <a:pPr algn="just">
              <a:lnSpc>
                <a:spcPct val="107000"/>
              </a:lnSpc>
              <a:spcAft>
                <a:spcPts val="0"/>
              </a:spcAft>
            </a:pPr>
            <a:endPar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398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alterbenjaminportbou.cat/sites/default/files/images/Walter%20Benjamin_1.jpg"/>
          <p:cNvPicPr>
            <a:picLocks noChangeAspect="1" noChangeArrowheads="1"/>
          </p:cNvPicPr>
          <p:nvPr/>
        </p:nvPicPr>
        <p:blipFill>
          <a:blip r:embed="rId2" cstate="print"/>
          <a:srcRect/>
          <a:stretch>
            <a:fillRect/>
          </a:stretch>
        </p:blipFill>
        <p:spPr bwMode="auto">
          <a:xfrm>
            <a:off x="716683" y="685895"/>
            <a:ext cx="4255061" cy="5589807"/>
          </a:xfrm>
          <a:prstGeom prst="rect">
            <a:avLst/>
          </a:prstGeom>
          <a:noFill/>
        </p:spPr>
      </p:pic>
      <p:sp>
        <p:nvSpPr>
          <p:cNvPr id="5" name="Dikdörtgen 4"/>
          <p:cNvSpPr/>
          <p:nvPr/>
        </p:nvSpPr>
        <p:spPr>
          <a:xfrm>
            <a:off x="5521036" y="1280195"/>
            <a:ext cx="6096000" cy="4401205"/>
          </a:xfrm>
          <a:prstGeom prst="rect">
            <a:avLst/>
          </a:prstGeom>
        </p:spPr>
        <p:txBody>
          <a:bodyPr>
            <a:spAutoFit/>
          </a:bodyPr>
          <a:lstStyle/>
          <a:p>
            <a:pPr algn="just"/>
            <a:r>
              <a:rPr lang="tr-TR" sz="28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Benjamin, «Üretici </a:t>
            </a:r>
            <a:r>
              <a:rPr lang="tr-TR" sz="2800">
                <a:solidFill>
                  <a:schemeClr val="bg1"/>
                </a:solidFill>
                <a:latin typeface="Calibri" panose="020F0502020204030204" pitchFamily="34" charset="0"/>
                <a:ea typeface="Calibri" panose="020F0502020204030204" pitchFamily="34" charset="0"/>
                <a:cs typeface="Times New Roman" panose="02020603050405020304" pitchFamily="18" charset="0"/>
              </a:rPr>
              <a:t>olarak </a:t>
            </a:r>
            <a:r>
              <a:rPr lang="tr-TR" sz="28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Yazar»da</a:t>
            </a:r>
            <a:r>
              <a:rPr lang="tr-TR" sz="2800">
                <a:solidFill>
                  <a:schemeClr val="bg1"/>
                </a:solidFill>
                <a:latin typeface="Calibri" panose="020F0502020204030204" pitchFamily="34" charset="0"/>
                <a:ea typeface="Calibri" panose="020F0502020204030204" pitchFamily="34" charset="0"/>
                <a:cs typeface="Times New Roman" panose="02020603050405020304" pitchFamily="18" charset="0"/>
              </a:rPr>
              <a:t>, kendi görüşleriyle Brechtyan tiyaro arasında açık bazı bağlantılar kurmuştur. Ayrıca sanatın rolünü sınıf çatışmasıyla bağlantısı içinde düşündüğünü de net biçimde ifade etmiştir. Üretim araçları düşmanın </a:t>
            </a:r>
            <a:r>
              <a:rPr lang="tr-TR" sz="28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elindedir. </a:t>
            </a:r>
            <a:r>
              <a:rPr lang="tr-TR" sz="2800">
                <a:solidFill>
                  <a:schemeClr val="bg1"/>
                </a:solidFill>
                <a:latin typeface="Calibri" panose="020F0502020204030204" pitchFamily="34" charset="0"/>
                <a:ea typeface="Calibri" panose="020F0502020204030204" pitchFamily="34" charset="0"/>
                <a:cs typeface="Times New Roman" panose="02020603050405020304" pitchFamily="18" charset="0"/>
              </a:rPr>
              <a:t>Yeni teknojilerin devrimci potansiyeli kendilerine içkin değildir, gerici güçlerin elinde gerici bir kullanıma koşulmuşlardır. </a:t>
            </a:r>
            <a:endParaRPr lang="tr-TR" sz="2800">
              <a:solidFill>
                <a:schemeClr val="bg1"/>
              </a:solidFill>
            </a:endParaRPr>
          </a:p>
        </p:txBody>
      </p:sp>
    </p:spTree>
    <p:extLst>
      <p:ext uri="{BB962C8B-B14F-4D97-AF65-F5344CB8AC3E}">
        <p14:creationId xmlns:p14="http://schemas.microsoft.com/office/powerpoint/2010/main" val="49027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renegadebroadcasting.com/media/Adolf-Hitler-and-Leni-Riefenstahl-Film-in-the-Third-Reich-Deutschland-Third-Reich-e1412799452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37" y="1089281"/>
            <a:ext cx="9720406" cy="385938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991322" y="5329490"/>
            <a:ext cx="9940636" cy="892552"/>
          </a:xfrm>
          <a:prstGeom prst="rect">
            <a:avLst/>
          </a:prstGeom>
        </p:spPr>
        <p:txBody>
          <a:bodyPr wrap="square">
            <a:spAutoFit/>
          </a:bodyPr>
          <a:lstStyle/>
          <a:p>
            <a:pPr algn="ct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Yeni teknojilerin devrimci potansiyeli kendilerine içkin değildir, gerici güçlerin elinde gerici bir kullanıma koşulmuşlardır. </a:t>
            </a:r>
            <a:endParaRPr lang="tr-TR" sz="2600">
              <a:solidFill>
                <a:schemeClr val="bg1"/>
              </a:solidFill>
            </a:endParaRPr>
          </a:p>
        </p:txBody>
      </p:sp>
    </p:spTree>
    <p:extLst>
      <p:ext uri="{BB962C8B-B14F-4D97-AF65-F5344CB8AC3E}">
        <p14:creationId xmlns:p14="http://schemas.microsoft.com/office/powerpoint/2010/main" val="305858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78083" y="5491776"/>
            <a:ext cx="3882794" cy="830997"/>
          </a:xfrm>
          <a:prstGeom prst="rect">
            <a:avLst/>
          </a:prstGeom>
        </p:spPr>
        <p:txBody>
          <a:bodyPr wrap="none">
            <a:spAutoFit/>
          </a:bodyPr>
          <a:lstStyle/>
          <a:p>
            <a:pPr algn="ctr"/>
            <a:r>
              <a:rPr lang="tr-TR" sz="2400" smtClean="0">
                <a:solidFill>
                  <a:schemeClr val="bg1"/>
                </a:solidFill>
                <a:latin typeface="Droid Sans"/>
              </a:rPr>
              <a:t>Sergey Eisenstein</a:t>
            </a:r>
          </a:p>
          <a:p>
            <a:pPr algn="ctr"/>
            <a:r>
              <a:rPr lang="tr-TR" sz="2400" smtClean="0">
                <a:solidFill>
                  <a:schemeClr val="bg1"/>
                </a:solidFill>
                <a:latin typeface="Droid Sans"/>
              </a:rPr>
              <a:t>Battleship </a:t>
            </a:r>
            <a:r>
              <a:rPr lang="tr-TR" sz="2400">
                <a:solidFill>
                  <a:schemeClr val="bg1"/>
                </a:solidFill>
                <a:latin typeface="Droid Sans"/>
              </a:rPr>
              <a:t>Potemkin (1925)</a:t>
            </a:r>
            <a:endParaRPr lang="tr-TR" sz="2400">
              <a:solidFill>
                <a:schemeClr val="bg1"/>
              </a:solidFill>
            </a:endParaRPr>
          </a:p>
        </p:txBody>
      </p:sp>
      <p:pic>
        <p:nvPicPr>
          <p:cNvPr id="1026" name="Picture 2" descr="Google Doodle tribute: Sergei Eisenstein changed the way films were made as early as the 192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98" y="772490"/>
            <a:ext cx="8313565" cy="436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9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taticmass.net/wp-content/uploads/2012/10/tri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290" y="207818"/>
            <a:ext cx="4532032" cy="640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36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orange-papers.org/orange-Nazi_Rally-032aaa.jpg"/>
          <p:cNvPicPr>
            <a:picLocks noChangeAspect="1" noChangeArrowheads="1"/>
          </p:cNvPicPr>
          <p:nvPr/>
        </p:nvPicPr>
        <p:blipFill>
          <a:blip r:embed="rId2" cstate="print"/>
          <a:srcRect/>
          <a:stretch>
            <a:fillRect/>
          </a:stretch>
        </p:blipFill>
        <p:spPr bwMode="auto">
          <a:xfrm>
            <a:off x="1338916" y="384619"/>
            <a:ext cx="9329084" cy="6204439"/>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mages.geo.tv/updates_pics/Israeli-warplanes-strike-Syria_5-5-2013_99700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65" y="603682"/>
            <a:ext cx="9344833" cy="56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40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imgur.com/ow0W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52" y="958075"/>
            <a:ext cx="8863157" cy="498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421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tehelka.com/wp-content/uploads/2015/04/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56" y="536863"/>
            <a:ext cx="10329131" cy="569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69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alterbenjaminportbou.cat/sites/default/files/images/Walter%20Benjamin_1.jpg"/>
          <p:cNvPicPr>
            <a:picLocks noChangeAspect="1" noChangeArrowheads="1"/>
          </p:cNvPicPr>
          <p:nvPr/>
        </p:nvPicPr>
        <p:blipFill>
          <a:blip r:embed="rId2" cstate="print"/>
          <a:srcRect/>
          <a:stretch>
            <a:fillRect/>
          </a:stretch>
        </p:blipFill>
        <p:spPr bwMode="auto">
          <a:xfrm>
            <a:off x="716683" y="685895"/>
            <a:ext cx="4255061" cy="5589807"/>
          </a:xfrm>
          <a:prstGeom prst="rect">
            <a:avLst/>
          </a:prstGeom>
          <a:noFill/>
        </p:spPr>
      </p:pic>
      <p:sp>
        <p:nvSpPr>
          <p:cNvPr id="3" name="Dikdörtgen 2"/>
          <p:cNvSpPr/>
          <p:nvPr/>
        </p:nvSpPr>
        <p:spPr>
          <a:xfrm>
            <a:off x="5375563" y="1415810"/>
            <a:ext cx="6283037" cy="4493538"/>
          </a:xfrm>
          <a:prstGeom prst="rect">
            <a:avLst/>
          </a:prstGeom>
        </p:spPr>
        <p:txBody>
          <a:bodyPr wrap="square">
            <a:spAutoFit/>
          </a:bodyPr>
          <a:lstStyle/>
          <a:p>
            <a:pPr algn="just"/>
            <a:r>
              <a:rPr lang="tr-TR" sz="2600">
                <a:solidFill>
                  <a:schemeClr val="bg1"/>
                </a:solidFill>
              </a:rPr>
              <a:t>Benjamin “Üretici olarak Yazar”da entelektüellere mevcut kültür kurumlarının içinde yer alıp bunların işlevlerini bozma çağrısı yapar. Entelektüeller mevcut iş yapma biçimlerini değiştirmeli, politik bakımdan ilerici amaçlar için yeni iletişim araçlarını kullanmalı ve bunları kitlelere karşıt değil onların çıkarına olacak şekilde kullanmalıdırlar: ‘Üretici olarak yazar için teknik ilerleme onun politik bakımdan ilerlemesinin temelidir’ </a:t>
            </a:r>
          </a:p>
        </p:txBody>
      </p:sp>
    </p:spTree>
    <p:extLst>
      <p:ext uri="{BB962C8B-B14F-4D97-AF65-F5344CB8AC3E}">
        <p14:creationId xmlns:p14="http://schemas.microsoft.com/office/powerpoint/2010/main" val="1989786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735106" y="2958352"/>
            <a:ext cx="10883152" cy="3416320"/>
          </a:xfrm>
          <a:prstGeom prst="rect">
            <a:avLst/>
          </a:prstGeom>
        </p:spPr>
        <p:txBody>
          <a:bodyPr wrap="square">
            <a:spAutoFit/>
          </a:bodyPr>
          <a:lstStyle/>
          <a:p>
            <a:pPr algn="ctr"/>
            <a:r>
              <a:rPr lang="tr-TR" sz="2400" b="1" smtClean="0">
                <a:solidFill>
                  <a:schemeClr val="bg1"/>
                </a:solidFill>
              </a:rPr>
              <a:t>Faşizm yeni oluşan proleterleşmiş kitleleri, bu kitlelerin ortadan kaldırılmasını istediği mülkiyet ilişkilerine dokunmadan örgütleme çabasındadır. Faşizm, kurtuluşunu, kitlelerin kendilerini ifade edebilmelerini (elbet haklarını tanımaya asla yanaşmaksızın) sağlamakta bulmaktadır.  Kitlelerin mülkiyet koşullarının değiştirilmesini isteme hakları vardır, faşizm ise bu koşulların konserve edilişini, sözü edilen kitlelerin ifadesi kılmak peşindedir. Faşizm, kendi içinde tutarlı olarak politik yaşamın estetize edilmesini amaçlar. Faşizmin bir liderin kültüyle boyunduruk altına aldığı kitlelerin ırzına geçilmesiyle, yine faşizmin kült değerlerinin üretilmesi için yararlandığı bir aygıtın ırzına geçilmesi birbiriyle örtüşmektedir….</a:t>
            </a:r>
            <a:endParaRPr lang="tr-TR" sz="2400" b="1">
              <a:solidFill>
                <a:schemeClr val="bg1"/>
              </a:solidFill>
            </a:endParaRPr>
          </a:p>
        </p:txBody>
      </p:sp>
      <p:pic>
        <p:nvPicPr>
          <p:cNvPr id="43010" name="Picture 2" descr="http://dgvcfaspring10.files.wordpress.com/2010/08/walter_benjamin.jpg"/>
          <p:cNvPicPr>
            <a:picLocks noChangeAspect="1" noChangeArrowheads="1"/>
          </p:cNvPicPr>
          <p:nvPr/>
        </p:nvPicPr>
        <p:blipFill>
          <a:blip r:embed="rId2" cstate="print"/>
          <a:srcRect/>
          <a:stretch>
            <a:fillRect/>
          </a:stretch>
        </p:blipFill>
        <p:spPr bwMode="auto">
          <a:xfrm>
            <a:off x="3884893" y="412377"/>
            <a:ext cx="4290919" cy="238461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dgvcfaspring10.files.wordpress.com/2010/08/walter_benjamin.jpg"/>
          <p:cNvPicPr>
            <a:picLocks noChangeAspect="1" noChangeArrowheads="1"/>
          </p:cNvPicPr>
          <p:nvPr/>
        </p:nvPicPr>
        <p:blipFill>
          <a:blip r:embed="rId2" cstate="print"/>
          <a:srcRect/>
          <a:stretch>
            <a:fillRect/>
          </a:stretch>
        </p:blipFill>
        <p:spPr bwMode="auto">
          <a:xfrm>
            <a:off x="3469257" y="453941"/>
            <a:ext cx="4290919" cy="2384612"/>
          </a:xfrm>
          <a:prstGeom prst="rect">
            <a:avLst/>
          </a:prstGeom>
          <a:noFill/>
        </p:spPr>
      </p:pic>
      <p:sp>
        <p:nvSpPr>
          <p:cNvPr id="5" name="Dikdörtgen 4"/>
          <p:cNvSpPr/>
          <p:nvPr/>
        </p:nvSpPr>
        <p:spPr>
          <a:xfrm>
            <a:off x="924951" y="3067153"/>
            <a:ext cx="10567394" cy="3293209"/>
          </a:xfrm>
          <a:prstGeom prst="rect">
            <a:avLst/>
          </a:prstGeom>
        </p:spPr>
        <p:txBody>
          <a:bodyPr wrap="square">
            <a:spAutoFit/>
          </a:bodyPr>
          <a:lstStyle/>
          <a:p>
            <a:pPr algn="just"/>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Faşizm kitleleri politikanın emrine koşmuştur, ama toplumsal değişime yönelik bir seferberliğe değil, içlerini döküp rahatlamaları için. İşte bu nedenle faşizm politikayı estetize eder. Politikayı tiyatroya çevirir, katılımcıların politik yaşama doğrudan katılabildiği fakat hiçbir değişim yaratamadığı bir piyese dönüştürür. Bunu kitlesel mitinglerde resmi geçitler ve tören alaylarıyla yaratılan sahte aurayla ve  bu tür olaylara büyüleyici bir boyut katan </a:t>
            </a:r>
            <a:r>
              <a:rPr lang="tr-TR" sz="2600" i="1">
                <a:solidFill>
                  <a:schemeClr val="bg1"/>
                </a:solidFill>
                <a:latin typeface="Calibri" panose="020F0502020204030204" pitchFamily="34" charset="0"/>
                <a:ea typeface="Calibri" panose="020F0502020204030204" pitchFamily="34" charset="0"/>
                <a:cs typeface="Times New Roman" panose="02020603050405020304" pitchFamily="18" charset="0"/>
              </a:rPr>
              <a:t>Führer</a:t>
            </a: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’e tapınma kültü yoluyla yapar. Kitle kültürünün biçimleri (film ve radyo) propagandacı hedeflere, kitlesel tapınma törenlerinin hizmetine koşulmuştur. </a:t>
            </a:r>
            <a:endParaRPr lang="tr-TR" sz="2600">
              <a:solidFill>
                <a:schemeClr val="bg1"/>
              </a:solidFill>
            </a:endParaRPr>
          </a:p>
        </p:txBody>
      </p:sp>
    </p:spTree>
    <p:extLst>
      <p:ext uri="{BB962C8B-B14F-4D97-AF65-F5344CB8AC3E}">
        <p14:creationId xmlns:p14="http://schemas.microsoft.com/office/powerpoint/2010/main" val="3166195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1715435" y="728195"/>
            <a:ext cx="2781991" cy="4030842"/>
          </a:xfrm>
          <a:prstGeom prst="rect">
            <a:avLst/>
          </a:prstGeom>
          <a:noFill/>
        </p:spPr>
      </p:pic>
      <p:pic>
        <p:nvPicPr>
          <p:cNvPr id="38916" name="Picture 4" descr="http://walterbenjaminportbou.cat/sites/default/files/images/Walter%20Benjamin_1.jpg"/>
          <p:cNvPicPr>
            <a:picLocks noChangeAspect="1" noChangeArrowheads="1"/>
          </p:cNvPicPr>
          <p:nvPr/>
        </p:nvPicPr>
        <p:blipFill>
          <a:blip r:embed="rId3" cstate="print"/>
          <a:srcRect/>
          <a:stretch>
            <a:fillRect/>
          </a:stretch>
        </p:blipFill>
        <p:spPr bwMode="auto">
          <a:xfrm>
            <a:off x="6556375" y="748240"/>
            <a:ext cx="3053090" cy="4010797"/>
          </a:xfrm>
          <a:prstGeom prst="rect">
            <a:avLst/>
          </a:prstGeom>
          <a:noFill/>
        </p:spPr>
      </p:pic>
      <p:sp>
        <p:nvSpPr>
          <p:cNvPr id="2" name="Dikdörtgen 1"/>
          <p:cNvSpPr/>
          <p:nvPr/>
        </p:nvSpPr>
        <p:spPr>
          <a:xfrm>
            <a:off x="1004164" y="5062900"/>
            <a:ext cx="9677689" cy="1384995"/>
          </a:xfrm>
          <a:prstGeom prst="rect">
            <a:avLst/>
          </a:prstGeom>
        </p:spPr>
        <p:txBody>
          <a:bodyPr wrap="square">
            <a:spAutoFit/>
          </a:bodyPr>
          <a:lstStyle/>
          <a:p>
            <a:pPr algn="just"/>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Faşizmin politikayı estetize etmesine sosyalizm sanatı politize ederek yanıt vermiştir. </a:t>
            </a:r>
            <a:r>
              <a:rPr lang="tr-TR" sz="28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Brechtyan </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tiyatronun hedefi ve Benjamin’in </a:t>
            </a:r>
            <a:r>
              <a:rPr lang="tr-TR" sz="28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«Sanat Yapıtı» denemesinin </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nihai vurgusu </a:t>
            </a:r>
            <a:r>
              <a:rPr lang="tr-TR" sz="28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budur. </a:t>
            </a:r>
            <a:endParaRPr lang="tr-TR" sz="2800" b="1">
              <a:solidFill>
                <a:schemeClr val="bg1"/>
              </a:solidFill>
            </a:endParaRPr>
          </a:p>
        </p:txBody>
      </p:sp>
    </p:spTree>
    <p:extLst>
      <p:ext uri="{BB962C8B-B14F-4D97-AF65-F5344CB8AC3E}">
        <p14:creationId xmlns:p14="http://schemas.microsoft.com/office/powerpoint/2010/main" val="341915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52280" y="5293472"/>
            <a:ext cx="5870518" cy="830997"/>
          </a:xfrm>
          <a:prstGeom prst="rect">
            <a:avLst/>
          </a:prstGeom>
        </p:spPr>
        <p:txBody>
          <a:bodyPr wrap="none">
            <a:spAutoFit/>
          </a:bodyPr>
          <a:lstStyle/>
          <a:p>
            <a:pPr algn="ctr"/>
            <a:r>
              <a:rPr lang="tr-TR" sz="2400">
                <a:solidFill>
                  <a:schemeClr val="bg1"/>
                </a:solidFill>
                <a:latin typeface="arial" panose="020B0604020202020204" pitchFamily="34" charset="0"/>
              </a:rPr>
              <a:t>Aleksandr Rodchenko</a:t>
            </a:r>
            <a:endParaRPr lang="tr-TR" sz="2400">
              <a:solidFill>
                <a:schemeClr val="bg1"/>
              </a:solidFill>
            </a:endParaRPr>
          </a:p>
          <a:p>
            <a:pPr algn="ctr"/>
            <a:r>
              <a:rPr lang="tr-TR" sz="2400" smtClean="0">
                <a:solidFill>
                  <a:schemeClr val="bg1"/>
                </a:solidFill>
                <a:latin typeface="arial" panose="020B0604020202020204" pitchFamily="34" charset="0"/>
              </a:rPr>
              <a:t>Soviet Propaganda </a:t>
            </a:r>
            <a:r>
              <a:rPr lang="tr-TR" sz="2400">
                <a:solidFill>
                  <a:schemeClr val="bg1"/>
                </a:solidFill>
                <a:latin typeface="arial" panose="020B0604020202020204" pitchFamily="34" charset="0"/>
              </a:rPr>
              <a:t>Graphic </a:t>
            </a:r>
            <a:r>
              <a:rPr lang="tr-TR" sz="2400" smtClean="0">
                <a:solidFill>
                  <a:schemeClr val="bg1"/>
                </a:solidFill>
                <a:latin typeface="arial" panose="020B0604020202020204" pitchFamily="34" charset="0"/>
              </a:rPr>
              <a:t>Design, 1924</a:t>
            </a:r>
            <a:endParaRPr lang="tr-TR" sz="2400">
              <a:solidFill>
                <a:schemeClr val="bg1"/>
              </a:solidFill>
            </a:endParaRPr>
          </a:p>
        </p:txBody>
      </p:sp>
      <p:pic>
        <p:nvPicPr>
          <p:cNvPr id="2050" name="Picture 2" descr="aleksandr rodchenko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023" y="890339"/>
            <a:ext cx="7755032" cy="429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6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72868" y="1800774"/>
            <a:ext cx="8306717" cy="2858539"/>
          </a:xfrm>
          <a:prstGeom prst="rect">
            <a:avLst/>
          </a:prstGeom>
        </p:spPr>
        <p:txBody>
          <a:bodyPr wrap="square">
            <a:spAutoFit/>
          </a:bodyPr>
          <a:lstStyle/>
          <a:p>
            <a:pPr algn="ctr">
              <a:lnSpc>
                <a:spcPct val="107000"/>
              </a:lnSpc>
              <a:spcAft>
                <a:spcPts val="800"/>
              </a:spcAft>
            </a:pPr>
            <a:r>
              <a:rPr lang="tr-TR" sz="2400">
                <a:solidFill>
                  <a:schemeClr val="bg1"/>
                </a:solidFill>
                <a:latin typeface="Calibri" panose="020F0502020204030204" pitchFamily="34" charset="0"/>
                <a:ea typeface="Calibri" panose="020F0502020204030204" pitchFamily="34" charset="0"/>
                <a:cs typeface="Times New Roman" panose="02020603050405020304" pitchFamily="18" charset="0"/>
              </a:rPr>
              <a:t>Toplumsal modernleşmenin başlangıcından beri, sanat yavaş yavaş kabuğuna çekilmekteydi. Endüstrileşme ve kentleşme sanatı modern yaşamın merkezinden aldı ve yaşamın kıyılarına itti. Sanat çareyi, dönemin müzik ve şiirine ilham kaynağı olan Doğa’ya sığınmakta buldu. Modern koşullar altında sanat bütünüyle işe yaramazdı. Gündelik hayatını yaşayan herkesin herkese karşı savaştığı bu korkunç mücadelede sanatın yeri yoktu.</a:t>
            </a:r>
            <a:endParaRPr lang="tr-TR"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627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blog.chron.com/txpotomac/files/legacy/NEW%20DEAL.jpg"/>
          <p:cNvPicPr>
            <a:picLocks noChangeAspect="1" noChangeArrowheads="1"/>
          </p:cNvPicPr>
          <p:nvPr/>
        </p:nvPicPr>
        <p:blipFill>
          <a:blip r:embed="rId2" cstate="print"/>
          <a:srcRect/>
          <a:stretch>
            <a:fillRect/>
          </a:stretch>
        </p:blipFill>
        <p:spPr bwMode="auto">
          <a:xfrm>
            <a:off x="1105835" y="969076"/>
            <a:ext cx="3914400" cy="5210502"/>
          </a:xfrm>
          <a:prstGeom prst="rect">
            <a:avLst/>
          </a:prstGeom>
          <a:noFill/>
        </p:spPr>
      </p:pic>
      <p:pic>
        <p:nvPicPr>
          <p:cNvPr id="24580" name="Picture 4" descr="http://jameshistory12.weebly.com/uploads/1/3/5/8/13585404/541826828.jpg"/>
          <p:cNvPicPr>
            <a:picLocks noChangeAspect="1" noChangeArrowheads="1"/>
          </p:cNvPicPr>
          <p:nvPr/>
        </p:nvPicPr>
        <p:blipFill>
          <a:blip r:embed="rId3" cstate="print"/>
          <a:srcRect/>
          <a:stretch>
            <a:fillRect/>
          </a:stretch>
        </p:blipFill>
        <p:spPr bwMode="auto">
          <a:xfrm>
            <a:off x="6735670" y="1149168"/>
            <a:ext cx="3968190" cy="466659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upload.wikimedia.org/wikipedia/commons/c/ce/Soviet_Poster_4.jpg"/>
          <p:cNvPicPr>
            <a:picLocks noChangeAspect="1" noChangeArrowheads="1"/>
          </p:cNvPicPr>
          <p:nvPr/>
        </p:nvPicPr>
        <p:blipFill>
          <a:blip r:embed="rId2" cstate="print"/>
          <a:srcRect/>
          <a:stretch>
            <a:fillRect/>
          </a:stretch>
        </p:blipFill>
        <p:spPr bwMode="auto">
          <a:xfrm>
            <a:off x="941168" y="322729"/>
            <a:ext cx="4245530" cy="6243806"/>
          </a:xfrm>
          <a:prstGeom prst="rect">
            <a:avLst/>
          </a:prstGeom>
          <a:noFill/>
        </p:spPr>
      </p:pic>
      <p:pic>
        <p:nvPicPr>
          <p:cNvPr id="25604" name="Picture 4" descr="http://4.bp.blogspot.com/-kvEc34JWiWw/UN1_FYZb19I/AAAAAAACKoQ/Qsb1gBEkIdw/s640/Stalin's+Soviet+Union+Tourism+Advertisements+for+Foreigners+in+1930s+(10).jpg"/>
          <p:cNvPicPr>
            <a:picLocks noChangeAspect="1" noChangeArrowheads="1"/>
          </p:cNvPicPr>
          <p:nvPr/>
        </p:nvPicPr>
        <p:blipFill>
          <a:blip r:embed="rId3" cstate="print"/>
          <a:srcRect/>
          <a:stretch>
            <a:fillRect/>
          </a:stretch>
        </p:blipFill>
        <p:spPr bwMode="auto">
          <a:xfrm>
            <a:off x="6430869" y="0"/>
            <a:ext cx="4326778" cy="65156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cialist realist sculptur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29" y="709960"/>
            <a:ext cx="3902050" cy="5512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827" y="709960"/>
            <a:ext cx="3552448" cy="551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79950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792</Words>
  <Application>Microsoft Office PowerPoint</Application>
  <PresentationFormat>Geniş ekran</PresentationFormat>
  <Paragraphs>33</Paragraphs>
  <Slides>48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48</vt:i4>
      </vt:variant>
    </vt:vector>
  </HeadingPairs>
  <TitlesOfParts>
    <vt:vector size="55" baseType="lpstr">
      <vt:lpstr>Arial</vt:lpstr>
      <vt:lpstr>Arial</vt:lpstr>
      <vt:lpstr>Calibri</vt:lpstr>
      <vt:lpstr>Calibri Light</vt:lpstr>
      <vt:lpstr>Droid Sans</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çalışma istasyonu</dc:creator>
  <cp:lastModifiedBy>OGUZHANTAS</cp:lastModifiedBy>
  <cp:revision>89</cp:revision>
  <dcterms:created xsi:type="dcterms:W3CDTF">2014-09-24T17:35:31Z</dcterms:created>
  <dcterms:modified xsi:type="dcterms:W3CDTF">2019-03-11T13:10:46Z</dcterms:modified>
</cp:coreProperties>
</file>