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5" r:id="rId3"/>
    <p:sldId id="270" r:id="rId4"/>
    <p:sldId id="278" r:id="rId5"/>
    <p:sldId id="267" r:id="rId6"/>
    <p:sldId id="272" r:id="rId7"/>
    <p:sldId id="273" r:id="rId8"/>
    <p:sldId id="271" r:id="rId9"/>
    <p:sldId id="274" r:id="rId10"/>
    <p:sldId id="275" r:id="rId11"/>
    <p:sldId id="276" r:id="rId12"/>
    <p:sldId id="27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C6CE"/>
    <a:srgbClr val="77A1AF"/>
    <a:srgbClr val="F35A01"/>
    <a:srgbClr val="A80200"/>
    <a:srgbClr val="426B79"/>
    <a:srgbClr val="CCFF66"/>
    <a:srgbClr val="0000FF"/>
    <a:srgbClr val="0A51F0"/>
    <a:srgbClr val="6699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8" autoAdjust="0"/>
    <p:restoredTop sz="94660"/>
  </p:normalViewPr>
  <p:slideViewPr>
    <p:cSldViewPr>
      <p:cViewPr varScale="1">
        <p:scale>
          <a:sx n="87" d="100"/>
          <a:sy n="87" d="100"/>
        </p:scale>
        <p:origin x="156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173FE-E071-4B6C-BB4F-82C004C8F205}" type="datetimeFigureOut">
              <a:rPr lang="tr-TR" smtClean="0"/>
              <a:pPr/>
              <a:t>18.04.2018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298771-FD6B-4DCA-AB89-0E8FC9D9259F}" type="slidenum">
              <a:rPr lang="tr-TR" smtClean="0"/>
              <a:pPr/>
              <a:t>‹#›</a:t>
            </a:fld>
            <a:endParaRPr lang="tr-TR"/>
          </a:p>
        </p:txBody>
      </p:sp>
    </p:spTree>
    <p:extLst>
      <p:ext uri="{BB962C8B-B14F-4D97-AF65-F5344CB8AC3E}">
        <p14:creationId xmlns:p14="http://schemas.microsoft.com/office/powerpoint/2010/main" val="344460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a:p>
        </p:txBody>
      </p:sp>
      <p:sp>
        <p:nvSpPr>
          <p:cNvPr id="4" name="Slayt Numarası Yer Tutucusu 3"/>
          <p:cNvSpPr>
            <a:spLocks noGrp="1"/>
          </p:cNvSpPr>
          <p:nvPr>
            <p:ph type="sldNum" sz="quarter" idx="10"/>
          </p:nvPr>
        </p:nvSpPr>
        <p:spPr/>
        <p:txBody>
          <a:bodyPr/>
          <a:lstStyle/>
          <a:p>
            <a:fld id="{EC298771-FD6B-4DCA-AB89-0E8FC9D9259F}" type="slidenum">
              <a:rPr lang="tr-TR" smtClean="0"/>
              <a:pPr/>
              <a:t>1</a:t>
            </a:fld>
            <a:endParaRPr lang="tr-TR"/>
          </a:p>
        </p:txBody>
      </p:sp>
    </p:spTree>
    <p:extLst>
      <p:ext uri="{BB962C8B-B14F-4D97-AF65-F5344CB8AC3E}">
        <p14:creationId xmlns:p14="http://schemas.microsoft.com/office/powerpoint/2010/main" val="307410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9C6CE"/>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18.04.2018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etin kutusu"/>
          <p:cNvSpPr txBox="1"/>
          <p:nvPr/>
        </p:nvSpPr>
        <p:spPr>
          <a:xfrm>
            <a:off x="1384412" y="5536297"/>
            <a:ext cx="6396303" cy="461665"/>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pPr algn="ctr"/>
            <a:r>
              <a:rPr lang="tr-TR" sz="2400" b="1" spc="150" smtClean="0">
                <a:ln w="11430"/>
                <a:effectLst>
                  <a:outerShdw blurRad="38100" dist="38100" dir="2700000" algn="tl">
                    <a:srgbClr val="000000">
                      <a:alpha val="43137"/>
                    </a:srgbClr>
                  </a:outerShdw>
                </a:effectLst>
                <a:latin typeface="Georgia" panose="02040502050405020303" pitchFamily="18" charset="0"/>
              </a:rPr>
              <a:t>TOPLUM SÖZLEŞMESİ VE ADALET</a:t>
            </a:r>
          </a:p>
        </p:txBody>
      </p:sp>
      <p:pic>
        <p:nvPicPr>
          <p:cNvPr id="13314" name="Picture 2" descr="http://netdna.copyblogger.com/images/two-goldfish.jpg"/>
          <p:cNvPicPr>
            <a:picLocks noChangeAspect="1" noChangeArrowheads="1"/>
          </p:cNvPicPr>
          <p:nvPr/>
        </p:nvPicPr>
        <p:blipFill>
          <a:blip r:embed="rId3" cstate="print"/>
          <a:srcRect/>
          <a:stretch>
            <a:fillRect/>
          </a:stretch>
        </p:blipFill>
        <p:spPr bwMode="auto">
          <a:xfrm>
            <a:off x="1709556" y="1558862"/>
            <a:ext cx="5729622" cy="3691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Dikdörtgen 1"/>
          <p:cNvSpPr/>
          <p:nvPr/>
        </p:nvSpPr>
        <p:spPr>
          <a:xfrm>
            <a:off x="3029714" y="736927"/>
            <a:ext cx="3089307" cy="584775"/>
          </a:xfrm>
          <a:prstGeom prst="rect">
            <a:avLst/>
          </a:prstGeom>
        </p:spPr>
        <p:txBody>
          <a:bodyPr wrap="none">
            <a:spAutoFit/>
          </a:bodyPr>
          <a:lstStyle/>
          <a:p>
            <a:pPr algn="ctr"/>
            <a:r>
              <a:rPr lang="tr-TR" sz="3200" spc="150">
                <a:ln w="11430"/>
                <a:effectLst>
                  <a:outerShdw blurRad="38100" dist="38100" dir="2700000" algn="tl">
                    <a:srgbClr val="000000">
                      <a:alpha val="43137"/>
                    </a:srgbClr>
                  </a:outerShdw>
                </a:effectLst>
                <a:latin typeface="Georgia" panose="02040502050405020303" pitchFamily="18" charset="0"/>
              </a:rPr>
              <a:t>JOHN RAWLS</a:t>
            </a:r>
            <a:endParaRPr lang="tr-TR" sz="3200" spc="150" dirty="0">
              <a:ln w="11430"/>
              <a:effectLst>
                <a:outerShdw blurRad="38100" dist="38100" dir="2700000" algn="tl">
                  <a:srgbClr val="000000">
                    <a:alpha val="43137"/>
                  </a:srgbClr>
                </a:outerShdw>
              </a:effectLst>
              <a:latin typeface="Georgia" panose="02040502050405020303"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7664" y="2852936"/>
            <a:ext cx="6174432" cy="1200329"/>
          </a:xfrm>
          <a:prstGeom prst="rect">
            <a:avLst/>
          </a:prstGeom>
        </p:spPr>
        <p:txBody>
          <a:bodyPr wrap="square">
            <a:spAutoFit/>
          </a:bodyPr>
          <a:lstStyle/>
          <a:p>
            <a:pPr algn="ctr"/>
            <a:r>
              <a:rPr lang="en-GB" sz="2400">
                <a:effectLst>
                  <a:outerShdw blurRad="38100" dist="38100" dir="2700000" algn="tl">
                    <a:srgbClr val="000000">
                      <a:alpha val="43137"/>
                    </a:srgbClr>
                  </a:outerShdw>
                </a:effectLst>
                <a:latin typeface="Georgia" panose="02040502050405020303" pitchFamily="18" charset="0"/>
              </a:rPr>
              <a:t>Medya toplumsal bir kurum olarak böyle bir adalet anlayışının toplumda varlık kazanmasında nasıl bir rol üstlenmelidir? </a:t>
            </a:r>
          </a:p>
        </p:txBody>
      </p:sp>
    </p:spTree>
    <p:extLst>
      <p:ext uri="{BB962C8B-B14F-4D97-AF65-F5344CB8AC3E}">
        <p14:creationId xmlns:p14="http://schemas.microsoft.com/office/powerpoint/2010/main" val="1816551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15616" y="1772816"/>
            <a:ext cx="7056784" cy="3416320"/>
          </a:xfrm>
          <a:prstGeom prst="rect">
            <a:avLst/>
          </a:prstGeom>
        </p:spPr>
        <p:txBody>
          <a:bodyPr wrap="square">
            <a:spAutoFit/>
          </a:bodyPr>
          <a:lstStyle/>
          <a:p>
            <a:pPr algn="ct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Medyanın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sosyal ve siyasal temsilin hakkaniyete uygun gerçekleştirilmesi bakımından da sorumlulukları vardır. Toplumun farklı kesimlerine dil, din, etnisite, yaş grubu, toplumsal cinsiyet ve siyasal görüş çeşitliliğine uygun bir temsil olanağı yaratmak, mevcut temsil yapısı içindeki eşitsizlikleri hakkaniyet ölçütleri içinde gidermeye çalışmak gibi görevler, medyanın başlıca varlık sebepleri arasında görülmelidir.</a:t>
            </a:r>
            <a:endParaRPr lang="tr-TR" sz="240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774139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2132856"/>
            <a:ext cx="7668344" cy="2677656"/>
          </a:xfrm>
          <a:prstGeom prst="rect">
            <a:avLst/>
          </a:prstGeom>
        </p:spPr>
        <p:txBody>
          <a:bodyPr wrap="square">
            <a:spAutoFit/>
          </a:bodyPr>
          <a:lstStyle/>
          <a:p>
            <a:pPr algn="ct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rPr>
              <a:t>John Rawls’un yaklaşımı, makro düzeyde adil ve eşitlikçi bir siyasal düzenin çerçevesini çizip toplumsal kurumları adalet fikrine bağlı kılmaya çalışırken, mikro düzeyde, karar ve eylemlerimizi salt kendi bireyselliğimize gömülmeden olayın tüm taraflarının gözünden, onların hak ve taleplerini de gözeterek değerlendirebilmemiz için yol gösterir. </a:t>
            </a:r>
            <a:endParaRPr lang="tr-TR" sz="240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803749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bibliovault.org/thumbs/978-0-674-01772-6-frontcover.jpg"/>
          <p:cNvPicPr>
            <a:picLocks noChangeAspect="1" noChangeArrowheads="1"/>
          </p:cNvPicPr>
          <p:nvPr/>
        </p:nvPicPr>
        <p:blipFill>
          <a:blip r:embed="rId2" cstate="print"/>
          <a:srcRect/>
          <a:stretch>
            <a:fillRect/>
          </a:stretch>
        </p:blipFill>
        <p:spPr bwMode="auto">
          <a:xfrm>
            <a:off x="5076056" y="693198"/>
            <a:ext cx="3541947" cy="5328592"/>
          </a:xfrm>
          <a:prstGeom prst="rect">
            <a:avLst/>
          </a:prstGeom>
          <a:ln>
            <a:noFill/>
          </a:ln>
          <a:effectLst>
            <a:outerShdw blurRad="190500" algn="tl" rotWithShape="0">
              <a:srgbClr val="000000">
                <a:alpha val="70000"/>
              </a:srgbClr>
            </a:outerShdw>
          </a:effectLst>
        </p:spPr>
      </p:pic>
      <p:sp>
        <p:nvSpPr>
          <p:cNvPr id="2" name="Dikdörtgen 1"/>
          <p:cNvSpPr/>
          <p:nvPr/>
        </p:nvSpPr>
        <p:spPr>
          <a:xfrm>
            <a:off x="6309061" y="6021790"/>
            <a:ext cx="1075936" cy="646331"/>
          </a:xfrm>
          <a:prstGeom prst="rect">
            <a:avLst/>
          </a:prstGeom>
        </p:spPr>
        <p:txBody>
          <a:bodyPr wrap="none">
            <a:spAutoFit/>
          </a:bodyPr>
          <a:lstStyle/>
          <a:p>
            <a:r>
              <a:rPr lang="tr-TR" sz="36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1971</a:t>
            </a:r>
            <a:endParaRPr lang="en-GB" sz="3600">
              <a:effectLst>
                <a:outerShdw blurRad="38100" dist="38100" dir="2700000" algn="tl">
                  <a:srgbClr val="000000">
                    <a:alpha val="43137"/>
                  </a:srgbClr>
                </a:outerShdw>
              </a:effectLst>
              <a:latin typeface="Georgia" panose="02040502050405020303" pitchFamily="18" charset="0"/>
            </a:endParaRPr>
          </a:p>
        </p:txBody>
      </p:sp>
      <p:sp>
        <p:nvSpPr>
          <p:cNvPr id="3" name="Dikdörtgen 2"/>
          <p:cNvSpPr/>
          <p:nvPr/>
        </p:nvSpPr>
        <p:spPr>
          <a:xfrm>
            <a:off x="323528" y="941448"/>
            <a:ext cx="4572000" cy="4832092"/>
          </a:xfrm>
          <a:prstGeom prst="rect">
            <a:avLst/>
          </a:prstGeom>
        </p:spPr>
        <p:txBody>
          <a:bodyPr>
            <a:spAutoFit/>
          </a:bodyPr>
          <a:lstStyle/>
          <a:p>
            <a:pPr algn="ctr"/>
            <a:r>
              <a:rPr lang="tr-TR" sz="28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Rawls’un adalet kuramı herkesçe kabul edilmiş olduğu için değil, kendinden sonraki alternatif yaklaşımlar genellikle ona bir yanıt olarak geliştirildiği için günümüz siyaset ve ahlak felsefesini anlamak bakımından hayati bir önem </a:t>
            </a:r>
            <a:r>
              <a:rPr lang="tr-TR" sz="28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taşır.</a:t>
            </a:r>
            <a:endParaRPr lang="en-GB" sz="2800">
              <a:effectLst>
                <a:outerShdw blurRad="38100" dist="38100" dir="2700000" algn="tl">
                  <a:srgbClr val="000000">
                    <a:alpha val="43137"/>
                  </a:srgbClr>
                </a:outerShdw>
              </a:effectLst>
              <a:latin typeface="Georgia" panose="02040502050405020303"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6009628" y="5166232"/>
            <a:ext cx="1935145" cy="830997"/>
          </a:xfrm>
          <a:prstGeom prst="rect">
            <a:avLst/>
          </a:prstGeom>
          <a:noFill/>
        </p:spPr>
        <p:txBody>
          <a:bodyPr wrap="none" rtlCol="0">
            <a:spAutoFit/>
          </a:bodyPr>
          <a:lstStyle/>
          <a:p>
            <a:pPr algn="ctr"/>
            <a:r>
              <a:rPr lang="tr-TR" sz="2400" spc="50" smtClean="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John Rawls</a:t>
            </a:r>
          </a:p>
          <a:p>
            <a:pPr algn="ctr"/>
            <a:r>
              <a:rPr lang="tr-TR" sz="2400" spc="50" smtClean="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(1921-2002)</a:t>
            </a:r>
            <a:endParaRPr lang="tr-TR" sz="2400" spc="5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endParaRPr>
          </a:p>
        </p:txBody>
      </p:sp>
      <p:sp>
        <p:nvSpPr>
          <p:cNvPr id="2" name="Dikdörtgen 1"/>
          <p:cNvSpPr/>
          <p:nvPr/>
        </p:nvSpPr>
        <p:spPr>
          <a:xfrm>
            <a:off x="619823" y="1979838"/>
            <a:ext cx="4572000" cy="954107"/>
          </a:xfrm>
          <a:prstGeom prst="rect">
            <a:avLst/>
          </a:prstGeom>
        </p:spPr>
        <p:txBody>
          <a:bodyPr>
            <a:spAutoFit/>
          </a:bodyPr>
          <a:lstStyle/>
          <a:p>
            <a:pPr algn="ctr"/>
            <a:r>
              <a:rPr lang="tr-TR" sz="28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Adalet, toplumsal </a:t>
            </a:r>
            <a:r>
              <a:rPr lang="tr-TR" sz="28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kurumların ilk </a:t>
            </a:r>
            <a:r>
              <a:rPr lang="tr-TR" sz="28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erdemidir.</a:t>
            </a:r>
            <a:endParaRPr lang="en-GB" sz="2800">
              <a:effectLst>
                <a:outerShdw blurRad="38100" dist="38100" dir="2700000" algn="tl">
                  <a:srgbClr val="000000">
                    <a:alpha val="43137"/>
                  </a:srgbClr>
                </a:outerShdw>
              </a:effectLst>
              <a:latin typeface="Georgia" panose="02040502050405020303" pitchFamily="18" charset="0"/>
            </a:endParaRPr>
          </a:p>
        </p:txBody>
      </p:sp>
      <p:sp>
        <p:nvSpPr>
          <p:cNvPr id="4" name="Dikdörtgen 3"/>
          <p:cNvSpPr/>
          <p:nvPr/>
        </p:nvSpPr>
        <p:spPr>
          <a:xfrm>
            <a:off x="662792" y="828001"/>
            <a:ext cx="4846198" cy="584775"/>
          </a:xfrm>
          <a:prstGeom prst="rect">
            <a:avLst/>
          </a:prstGeom>
        </p:spPr>
        <p:txBody>
          <a:bodyPr wrap="none">
            <a:spAutoFit/>
          </a:bodyPr>
          <a:lstStyle/>
          <a:p>
            <a:r>
              <a:rPr lang="tr-TR" sz="3200" spc="5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Bir Adalet Kuramı (1971)</a:t>
            </a:r>
          </a:p>
        </p:txBody>
      </p:sp>
      <p:sp>
        <p:nvSpPr>
          <p:cNvPr id="6" name="Dikdörtgen 5"/>
          <p:cNvSpPr/>
          <p:nvPr/>
        </p:nvSpPr>
        <p:spPr>
          <a:xfrm>
            <a:off x="799891" y="3341310"/>
            <a:ext cx="4572000" cy="1815882"/>
          </a:xfrm>
          <a:prstGeom prst="rect">
            <a:avLst/>
          </a:prstGeom>
        </p:spPr>
        <p:txBody>
          <a:bodyPr>
            <a:spAutoFit/>
          </a:bodyPr>
          <a:lstStyle/>
          <a:p>
            <a:pPr algn="ctr"/>
            <a:r>
              <a:rPr lang="tr-TR" sz="28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Adalet</a:t>
            </a:r>
            <a:r>
              <a:rPr lang="tr-TR" sz="28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tr-TR" sz="28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çelişen </a:t>
            </a:r>
            <a:r>
              <a:rPr lang="tr-TR" sz="28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değerleri ve birbiriyle rekabet halindeki iyi [yarar] </a:t>
            </a:r>
            <a:r>
              <a:rPr lang="tr-TR" sz="28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kavrayışlarını uzlaştırmalıdır.</a:t>
            </a:r>
            <a:endParaRPr lang="en-GB" sz="2800">
              <a:effectLst>
                <a:outerShdw blurRad="38100" dist="38100" dir="2700000" algn="tl">
                  <a:srgbClr val="000000">
                    <a:alpha val="43137"/>
                  </a:srgbClr>
                </a:outerShdw>
              </a:effectLst>
              <a:latin typeface="Georgia" panose="02040502050405020303" pitchFamily="18" charset="0"/>
            </a:endParaRPr>
          </a:p>
        </p:txBody>
      </p:sp>
      <p:pic>
        <p:nvPicPr>
          <p:cNvPr id="7" name="Picture 2" descr="john rawls ile ilgili gÃ¶rsel sonucu"/>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0488" y="1164819"/>
            <a:ext cx="2673423" cy="3836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346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541087"/>
            <a:ext cx="5400600" cy="5632311"/>
          </a:xfrm>
          <a:prstGeom prst="rect">
            <a:avLst/>
          </a:prstGeom>
        </p:spPr>
        <p:txBody>
          <a:bodyPr wrap="square">
            <a:spAutoFit/>
          </a:bodyPr>
          <a:lstStyle/>
          <a:p>
            <a:pPr algn="ct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Herkesin hemfikir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olabileceği bir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toplum </a:t>
            </a: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sözleşmesi ve bunun ilkesel temelleri</a:t>
            </a:r>
          </a:p>
          <a:p>
            <a:pPr algn="ctr"/>
            <a:endPar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algn="ct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Rawls’un kuramının Kantçı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deontolojiden farkı</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a:t>
            </a: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ampirik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koşulları, toplumsal ihtiyaçları, çıkar ve faydaları bütünüyle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dışarıda </a:t>
            </a: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bırakmamasıdır. </a:t>
            </a:r>
          </a:p>
          <a:p>
            <a:pPr algn="ctr"/>
            <a:endPar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algn="ct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Öte yandan,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faydacılığın katı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ampirizmine </a:t>
            </a: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mesafeli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durur, ahlakın salt mutlulukla ilgili olmayan, adalet ve haklarla ilişkili boyutunu kuramının merkezine yerleştirir.</a:t>
            </a:r>
            <a:endParaRPr lang="tr-TR" sz="2400">
              <a:effectLst>
                <a:outerShdw blurRad="38100" dist="38100" dir="2700000" algn="tl">
                  <a:srgbClr val="000000">
                    <a:alpha val="43137"/>
                  </a:srgbClr>
                </a:outerShdw>
              </a:effectLst>
              <a:latin typeface="Georgia" panose="02040502050405020303" pitchFamily="18" charset="0"/>
            </a:endParaRPr>
          </a:p>
        </p:txBody>
      </p:sp>
      <p:pic>
        <p:nvPicPr>
          <p:cNvPr id="3" name="Picture 2" descr="http://www.bibliovault.org/thumbs/978-0-674-01772-6-frontcover.jpg"/>
          <p:cNvPicPr>
            <a:picLocks noChangeAspect="1" noChangeArrowheads="1"/>
          </p:cNvPicPr>
          <p:nvPr/>
        </p:nvPicPr>
        <p:blipFill>
          <a:blip r:embed="rId2" cstate="print"/>
          <a:srcRect/>
          <a:stretch>
            <a:fillRect/>
          </a:stretch>
        </p:blipFill>
        <p:spPr bwMode="auto">
          <a:xfrm>
            <a:off x="5940152" y="1268759"/>
            <a:ext cx="2776454" cy="417696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5336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bibliovault.org/thumbs/978-0-674-01772-6-frontcover.jpg"/>
          <p:cNvPicPr>
            <a:picLocks noChangeAspect="1" noChangeArrowheads="1"/>
          </p:cNvPicPr>
          <p:nvPr/>
        </p:nvPicPr>
        <p:blipFill>
          <a:blip r:embed="rId2" cstate="print"/>
          <a:srcRect/>
          <a:stretch>
            <a:fillRect/>
          </a:stretch>
        </p:blipFill>
        <p:spPr bwMode="auto">
          <a:xfrm>
            <a:off x="5796136" y="1340768"/>
            <a:ext cx="2501483" cy="3763292"/>
          </a:xfrm>
          <a:prstGeom prst="rect">
            <a:avLst/>
          </a:prstGeom>
          <a:ln>
            <a:noFill/>
          </a:ln>
          <a:effectLst>
            <a:outerShdw blurRad="190500" algn="tl" rotWithShape="0">
              <a:srgbClr val="000000">
                <a:alpha val="70000"/>
              </a:srgbClr>
            </a:outerShdw>
          </a:effectLst>
        </p:spPr>
      </p:pic>
      <p:sp>
        <p:nvSpPr>
          <p:cNvPr id="3" name="2 Metin kutusu"/>
          <p:cNvSpPr txBox="1"/>
          <p:nvPr/>
        </p:nvSpPr>
        <p:spPr>
          <a:xfrm>
            <a:off x="1403648" y="1628800"/>
            <a:ext cx="3244798" cy="1261884"/>
          </a:xfrm>
          <a:prstGeom prst="rect">
            <a:avLst/>
          </a:prstGeom>
          <a:noFill/>
        </p:spPr>
        <p:txBody>
          <a:bodyPr wrap="none" rtlCol="0">
            <a:spAutoFit/>
          </a:bodyPr>
          <a:lstStyle/>
          <a:p>
            <a:pPr algn="ctr"/>
            <a:r>
              <a:rPr lang="tr-TR" sz="2800" spc="50" smtClean="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Başlangıç Durumu</a:t>
            </a:r>
          </a:p>
          <a:p>
            <a:pPr algn="ctr"/>
            <a:r>
              <a:rPr lang="tr-TR" sz="2400" spc="50" smtClean="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(Original Position)</a:t>
            </a:r>
          </a:p>
          <a:p>
            <a:pPr algn="ctr"/>
            <a:endParaRPr lang="tr-TR" sz="2400" spc="50" smtClean="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endParaRPr>
          </a:p>
        </p:txBody>
      </p:sp>
      <p:sp>
        <p:nvSpPr>
          <p:cNvPr id="4" name="Dikdörtgen 3"/>
          <p:cNvSpPr/>
          <p:nvPr/>
        </p:nvSpPr>
        <p:spPr>
          <a:xfrm>
            <a:off x="899592" y="2708920"/>
            <a:ext cx="4572000" cy="1938992"/>
          </a:xfrm>
          <a:prstGeom prst="rect">
            <a:avLst/>
          </a:prstGeom>
        </p:spPr>
        <p:txBody>
          <a:bodyPr>
            <a:spAutoFit/>
          </a:bodyPr>
          <a:lstStyle/>
          <a:p>
            <a:pPr algn="ct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Toplumdaki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tüm </a:t>
            </a: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bireylerin, bir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toplum sözleşmesi yazmak, toplumsal yaşamımızı yönetecek ilkeleri seçmek </a:t>
            </a: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için </a:t>
            </a: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bir araya toplandıklarını tahayyül </a:t>
            </a: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eder.</a:t>
            </a:r>
            <a:endParaRPr lang="en-GB" sz="2400">
              <a:effectLst>
                <a:outerShdw blurRad="38100" dist="38100" dir="2700000" algn="tl">
                  <a:srgbClr val="000000">
                    <a:alpha val="43137"/>
                  </a:srgbClr>
                </a:outerShdw>
              </a:effectLst>
              <a:latin typeface="Georgia" panose="02040502050405020303"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bibliovault.org/thumbs/978-0-674-01772-6-frontcover.jpg"/>
          <p:cNvPicPr>
            <a:picLocks noChangeAspect="1" noChangeArrowheads="1"/>
          </p:cNvPicPr>
          <p:nvPr/>
        </p:nvPicPr>
        <p:blipFill>
          <a:blip r:embed="rId2" cstate="print"/>
          <a:srcRect/>
          <a:stretch>
            <a:fillRect/>
          </a:stretch>
        </p:blipFill>
        <p:spPr bwMode="auto">
          <a:xfrm>
            <a:off x="6012160" y="1836985"/>
            <a:ext cx="2501483" cy="3763292"/>
          </a:xfrm>
          <a:prstGeom prst="rect">
            <a:avLst/>
          </a:prstGeom>
          <a:ln>
            <a:noFill/>
          </a:ln>
          <a:effectLst>
            <a:outerShdw blurRad="190500" algn="tl" rotWithShape="0">
              <a:srgbClr val="000000">
                <a:alpha val="70000"/>
              </a:srgbClr>
            </a:outerShdw>
          </a:effectLst>
        </p:spPr>
      </p:pic>
      <p:sp>
        <p:nvSpPr>
          <p:cNvPr id="5" name="Dikdörtgen 4"/>
          <p:cNvSpPr/>
          <p:nvPr/>
        </p:nvSpPr>
        <p:spPr>
          <a:xfrm>
            <a:off x="755576" y="944433"/>
            <a:ext cx="4572000" cy="892552"/>
          </a:xfrm>
          <a:prstGeom prst="rect">
            <a:avLst/>
          </a:prstGeom>
        </p:spPr>
        <p:txBody>
          <a:bodyPr>
            <a:spAutoFit/>
          </a:bodyPr>
          <a:lstStyle/>
          <a:p>
            <a:pPr algn="ctr"/>
            <a:r>
              <a:rPr lang="tr-TR" sz="2800" spc="50" smtClean="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Cehalet Örtüsü</a:t>
            </a:r>
            <a:endParaRPr lang="tr-TR" sz="2800" spc="5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endParaRPr>
          </a:p>
          <a:p>
            <a:pPr algn="ctr"/>
            <a:r>
              <a:rPr lang="tr-TR" sz="2400" spc="5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(Veil of Ignorance)</a:t>
            </a:r>
          </a:p>
        </p:txBody>
      </p:sp>
      <p:sp>
        <p:nvSpPr>
          <p:cNvPr id="6" name="Dikdörtgen 5"/>
          <p:cNvSpPr/>
          <p:nvPr/>
        </p:nvSpPr>
        <p:spPr>
          <a:xfrm>
            <a:off x="989856" y="1988840"/>
            <a:ext cx="4572000" cy="3785652"/>
          </a:xfrm>
          <a:prstGeom prst="rect">
            <a:avLst/>
          </a:prstGeom>
        </p:spPr>
        <p:txBody>
          <a:bodyPr>
            <a:spAutoFit/>
          </a:bodyPr>
          <a:lstStyle/>
          <a:p>
            <a:pPr algn="ctr"/>
            <a:r>
              <a:rPr lang="tr-TR" sz="24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Katılımcılar toplantıdan çıkana dek, onları kendi kimliklerine tamamen yabancı kılan birer </a:t>
            </a:r>
            <a:r>
              <a:rPr lang="tr-TR" sz="24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örtüye bürünmüşlerdir.</a:t>
            </a:r>
          </a:p>
          <a:p>
            <a:pPr algn="ctr"/>
            <a:endParaRPr lang="tr-TR" sz="2400">
              <a:effectLst>
                <a:outerShdw blurRad="38100" dist="38100" dir="2700000" algn="tl">
                  <a:srgbClr val="000000">
                    <a:alpha val="43137"/>
                  </a:srgbClr>
                </a:outerShdw>
              </a:effectLst>
              <a:latin typeface="Georgia" panose="02040502050405020303" pitchFamily="18" charset="0"/>
              <a:cs typeface="Times New Roman" panose="02020603050405020304" pitchFamily="18" charset="0"/>
            </a:endParaRPr>
          </a:p>
          <a:p>
            <a:pPr algn="ctr"/>
            <a:r>
              <a:rPr lang="en-GB" sz="2400">
                <a:effectLst>
                  <a:outerShdw blurRad="38100" dist="38100" dir="2700000" algn="tl">
                    <a:srgbClr val="000000">
                      <a:alpha val="43137"/>
                    </a:srgbClr>
                  </a:outerShdw>
                </a:effectLst>
                <a:latin typeface="Georgia" panose="02040502050405020303" pitchFamily="18" charset="0"/>
              </a:rPr>
              <a:t>Rawls, bireyi kimliklendiren her tür özelliği</a:t>
            </a:r>
            <a:r>
              <a:rPr lang="en-GB" sz="2400" smtClean="0">
                <a:effectLst>
                  <a:outerShdw blurRad="38100" dist="38100" dir="2700000" algn="tl">
                    <a:srgbClr val="000000">
                      <a:alpha val="43137"/>
                    </a:srgbClr>
                  </a:outerShdw>
                </a:effectLst>
                <a:latin typeface="Georgia" panose="02040502050405020303" pitchFamily="18" charset="0"/>
              </a:rPr>
              <a:t>, </a:t>
            </a:r>
            <a:r>
              <a:rPr lang="en-GB" sz="2400">
                <a:effectLst>
                  <a:outerShdw blurRad="38100" dist="38100" dir="2700000" algn="tl">
                    <a:srgbClr val="000000">
                      <a:alpha val="43137"/>
                    </a:srgbClr>
                  </a:outerShdw>
                </a:effectLst>
                <a:latin typeface="Georgia" panose="02040502050405020303" pitchFamily="18" charset="0"/>
              </a:rPr>
              <a:t>bireylerin bundan sonraki yaşamlarını etkileyebilecek risklere </a:t>
            </a:r>
            <a:r>
              <a:rPr lang="en-GB" sz="2400" smtClean="0">
                <a:effectLst>
                  <a:outerShdw blurRad="38100" dist="38100" dir="2700000" algn="tl">
                    <a:srgbClr val="000000">
                      <a:alpha val="43137"/>
                    </a:srgbClr>
                  </a:outerShdw>
                </a:effectLst>
                <a:latin typeface="Georgia" panose="02040502050405020303" pitchFamily="18" charset="0"/>
              </a:rPr>
              <a:t>dönüşmüştür</a:t>
            </a:r>
            <a:r>
              <a:rPr lang="en-GB" sz="2400">
                <a:effectLst>
                  <a:outerShdw blurRad="38100" dist="38100" dir="2700000" algn="tl">
                    <a:srgbClr val="000000">
                      <a:alpha val="43137"/>
                    </a:srgbClr>
                  </a:outerShdw>
                </a:effectLst>
                <a:latin typeface="Georgia" panose="02040502050405020303" pitchFamily="18" charset="0"/>
              </a:rPr>
              <a:t>.</a:t>
            </a:r>
          </a:p>
        </p:txBody>
      </p:sp>
    </p:spTree>
    <p:extLst>
      <p:ext uri="{BB962C8B-B14F-4D97-AF65-F5344CB8AC3E}">
        <p14:creationId xmlns:p14="http://schemas.microsoft.com/office/powerpoint/2010/main" val="4092158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1149753"/>
            <a:ext cx="4572000" cy="4439677"/>
          </a:xfrm>
          <a:prstGeom prst="rect">
            <a:avLst/>
          </a:prstGeom>
        </p:spPr>
        <p:txBody>
          <a:bodyPr>
            <a:spAutoFit/>
          </a:bodyPr>
          <a:lstStyle/>
          <a:p>
            <a:pPr indent="180340" algn="ctr">
              <a:lnSpc>
                <a:spcPct val="107000"/>
              </a:lnSpc>
              <a:spcAft>
                <a:spcPts val="800"/>
              </a:spcAft>
            </a:pPr>
            <a:r>
              <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Cehalet örtüsü, ahlaki </a:t>
            </a:r>
            <a:r>
              <a:rPr lang="tr-TR" sz="22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bir sorunla ilgili karara varmaya çalışırken rasyonel bir akıl yürütme yolu olarak kullanılabilir. Çünkü Rawls her ahlaki failin kendisini toplumsal kimliklerinden arınmış bir pozisyonda tahayyül ederek ve karardan etkilenecek diğer tüm kişiler için oluşacak muhtemel sonuçları göz önünde bulundurarak akıl yürütebileceğini savunur. </a:t>
            </a:r>
            <a:endParaRPr lang="en-GB" sz="22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5364088" y="908720"/>
            <a:ext cx="3182754" cy="4896544"/>
          </a:xfrm>
          <a:prstGeom prst="rect">
            <a:avLst/>
          </a:prstGeom>
        </p:spPr>
      </p:pic>
    </p:spTree>
    <p:extLst>
      <p:ext uri="{BB962C8B-B14F-4D97-AF65-F5344CB8AC3E}">
        <p14:creationId xmlns:p14="http://schemas.microsoft.com/office/powerpoint/2010/main" val="2895467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bibliovault.org/thumbs/978-0-674-01772-6-frontcover.jpg"/>
          <p:cNvPicPr>
            <a:picLocks noChangeAspect="1" noChangeArrowheads="1"/>
          </p:cNvPicPr>
          <p:nvPr/>
        </p:nvPicPr>
        <p:blipFill>
          <a:blip r:embed="rId2" cstate="print"/>
          <a:srcRect/>
          <a:stretch>
            <a:fillRect/>
          </a:stretch>
        </p:blipFill>
        <p:spPr bwMode="auto">
          <a:xfrm>
            <a:off x="6084168" y="1795170"/>
            <a:ext cx="2574242" cy="3872753"/>
          </a:xfrm>
          <a:prstGeom prst="rect">
            <a:avLst/>
          </a:prstGeom>
          <a:ln>
            <a:noFill/>
          </a:ln>
          <a:effectLst>
            <a:outerShdw blurRad="190500" algn="tl" rotWithShape="0">
              <a:srgbClr val="000000">
                <a:alpha val="70000"/>
              </a:srgbClr>
            </a:outerShdw>
          </a:effectLst>
        </p:spPr>
      </p:pic>
      <p:sp>
        <p:nvSpPr>
          <p:cNvPr id="3" name="2 Metin kutusu"/>
          <p:cNvSpPr txBox="1"/>
          <p:nvPr/>
        </p:nvSpPr>
        <p:spPr>
          <a:xfrm>
            <a:off x="992734" y="1269335"/>
            <a:ext cx="4368504" cy="892552"/>
          </a:xfrm>
          <a:prstGeom prst="rect">
            <a:avLst/>
          </a:prstGeom>
          <a:noFill/>
        </p:spPr>
        <p:txBody>
          <a:bodyPr wrap="none" rtlCol="0">
            <a:spAutoFit/>
          </a:bodyPr>
          <a:lstStyle/>
          <a:p>
            <a:pPr algn="ctr"/>
            <a:r>
              <a:rPr lang="tr-TR" sz="2800" spc="50" smtClean="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Hakkaniyet olarak Adalet</a:t>
            </a:r>
          </a:p>
          <a:p>
            <a:pPr algn="ctr"/>
            <a:r>
              <a:rPr lang="tr-TR" sz="2400" spc="50" smtClean="0">
                <a:ln w="13500">
                  <a:solidFill>
                    <a:schemeClr val="accent1">
                      <a:shade val="2500"/>
                      <a:alpha val="6500"/>
                    </a:schemeClr>
                  </a:solidFill>
                  <a:prstDash val="solid"/>
                </a:ln>
                <a:effectLst>
                  <a:outerShdw blurRad="38100" dist="38100" dir="2700000" algn="tl">
                    <a:srgbClr val="000000">
                      <a:alpha val="43137"/>
                    </a:srgbClr>
                  </a:outerShdw>
                </a:effectLst>
                <a:latin typeface="Georgia" panose="02040502050405020303" pitchFamily="18" charset="0"/>
              </a:rPr>
              <a:t>(Justice as Fairness)</a:t>
            </a:r>
          </a:p>
        </p:txBody>
      </p:sp>
      <p:sp>
        <p:nvSpPr>
          <p:cNvPr id="4" name="Dikdörtgen 3"/>
          <p:cNvSpPr/>
          <p:nvPr/>
        </p:nvSpPr>
        <p:spPr>
          <a:xfrm>
            <a:off x="677840" y="2348880"/>
            <a:ext cx="4974280" cy="3139321"/>
          </a:xfrm>
          <a:prstGeom prst="rect">
            <a:avLst/>
          </a:prstGeom>
        </p:spPr>
        <p:txBody>
          <a:bodyPr wrap="square">
            <a:spAutoFit/>
          </a:bodyPr>
          <a:lstStyle/>
          <a:p>
            <a:pPr marL="457200" indent="-457200">
              <a:buAutoNum type="arabicParenBoth"/>
            </a:pPr>
            <a:r>
              <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toplumdaki </a:t>
            </a:r>
            <a:r>
              <a:rPr lang="tr-TR" sz="22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her birey temel özgürlüklere en kapsayıcı şekilde sahip olmak konusunda eşit olmalı, </a:t>
            </a:r>
            <a:endPar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a:p>
            <a:pPr marL="457200" indent="-457200">
              <a:buAutoNum type="arabicParenBoth"/>
            </a:pPr>
            <a:r>
              <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sosyal </a:t>
            </a:r>
            <a:r>
              <a:rPr lang="tr-TR" sz="22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ve ekonomik </a:t>
            </a:r>
            <a:r>
              <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eşitsizlikler; </a:t>
            </a:r>
          </a:p>
          <a:p>
            <a:pPr marL="896938" indent="-449263">
              <a:buAutoNum type="alphaLcParenBoth"/>
              <a:tabLst>
                <a:tab pos="800100" algn="l"/>
              </a:tabLst>
            </a:pPr>
            <a:r>
              <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herkesin yararına  işleyecek,</a:t>
            </a:r>
          </a:p>
          <a:p>
            <a:pPr marL="896938" indent="-449263">
              <a:buAutoNum type="alphaLcParenBoth"/>
              <a:tabLst>
                <a:tab pos="800100" algn="l"/>
              </a:tabLst>
            </a:pPr>
            <a:r>
              <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toplumsal </a:t>
            </a:r>
            <a:r>
              <a:rPr lang="tr-TR" sz="22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mevki ve </a:t>
            </a:r>
            <a:r>
              <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 makamları </a:t>
            </a:r>
            <a:r>
              <a:rPr lang="tr-TR" sz="22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herkese açık tutacak </a:t>
            </a:r>
            <a:r>
              <a:rPr lang="tr-TR" sz="22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şekilde düzenlenmelidir.</a:t>
            </a:r>
            <a:endParaRPr lang="en-GB" sz="220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489459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692696"/>
            <a:ext cx="5256584" cy="5509200"/>
          </a:xfrm>
          <a:prstGeom prst="rect">
            <a:avLst/>
          </a:prstGeom>
        </p:spPr>
        <p:txBody>
          <a:bodyPr wrap="square">
            <a:spAutoFit/>
          </a:bodyPr>
          <a:lstStyle/>
          <a:p>
            <a:pPr marL="540385" marR="107950" algn="ctr">
              <a:lnSpc>
                <a:spcPct val="110000"/>
              </a:lnSpc>
              <a:spcBef>
                <a:spcPts val="600"/>
              </a:spcBef>
              <a:spcAft>
                <a:spcPts val="600"/>
              </a:spcAft>
            </a:pPr>
            <a:r>
              <a:rPr lang="tr-TR" sz="20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İnsanlara, bütün eşitsizlikleri ortadan kaldırarak değil, birini dezavantajlı duruma düşüren eşitsizlikleri ortadan kaldırarak eşit davranmış oluruz. Eğer belli bazı eşitsizlikler herkesin yararınaysa, toplumsal açıdan yararlı yetenekleri ve çabayı ortaya çıkarıyorsa o zaman bunlar herkes için kabul edilebilir olmalıdır. Eğer birine benim sahip olduğumdan daha çok para vermek benim çıkarlarıma yarıyorsa, bu durumda benim çıkarlarımın eşit olarak değerlendirilmesi bu eşitsizliği yasaklamaktansa ona izin vermemiz gerektiğini </a:t>
            </a:r>
            <a:r>
              <a:rPr lang="tr-TR" sz="20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söyler. Rawls’un kuramının </a:t>
            </a:r>
            <a:r>
              <a:rPr lang="tr-TR" sz="20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merkezindeki tek basit düşünce </a:t>
            </a:r>
            <a:r>
              <a:rPr lang="tr-TR" sz="2000" smtClean="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rPr>
              <a:t>budur.</a:t>
            </a:r>
            <a:endParaRPr lang="en-GB" sz="2000">
              <a:effectLst>
                <a:outerShdw blurRad="38100" dist="38100" dir="2700000" algn="tl">
                  <a:srgbClr val="000000">
                    <a:alpha val="43137"/>
                  </a:srgbClr>
                </a:outerShdw>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6105847" y="1412776"/>
            <a:ext cx="2592288" cy="2942372"/>
          </a:xfrm>
          <a:prstGeom prst="rect">
            <a:avLst/>
          </a:prstGeom>
        </p:spPr>
      </p:pic>
      <p:sp>
        <p:nvSpPr>
          <p:cNvPr id="4" name="Metin kutusu 3"/>
          <p:cNvSpPr txBox="1"/>
          <p:nvPr/>
        </p:nvSpPr>
        <p:spPr>
          <a:xfrm>
            <a:off x="6352665" y="4355148"/>
            <a:ext cx="2098651" cy="461665"/>
          </a:xfrm>
          <a:prstGeom prst="rect">
            <a:avLst/>
          </a:prstGeom>
          <a:noFill/>
        </p:spPr>
        <p:txBody>
          <a:bodyPr wrap="none" rtlCol="0">
            <a:spAutoFit/>
          </a:bodyPr>
          <a:lstStyle/>
          <a:p>
            <a:r>
              <a:rPr lang="tr-TR" sz="2400" smtClean="0">
                <a:effectLst>
                  <a:outerShdw blurRad="38100" dist="38100" dir="2700000" algn="tl">
                    <a:srgbClr val="000000">
                      <a:alpha val="43137"/>
                    </a:srgbClr>
                  </a:outerShdw>
                </a:effectLst>
                <a:latin typeface="Georgia" panose="02040502050405020303" pitchFamily="18" charset="0"/>
              </a:rPr>
              <a:t>Will Kymlicka</a:t>
            </a:r>
            <a:endParaRPr lang="en-GB" sz="2400">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949908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942</TotalTime>
  <Words>485</Words>
  <Application>Microsoft Office PowerPoint</Application>
  <PresentationFormat>Ekran Gösterisi (4:3)</PresentationFormat>
  <Paragraphs>35</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Georgia</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OGUZHAN TAS</dc:creator>
  <cp:lastModifiedBy>OGUZHANTAS</cp:lastModifiedBy>
  <cp:revision>100</cp:revision>
  <dcterms:created xsi:type="dcterms:W3CDTF">2014-03-11T10:11:39Z</dcterms:created>
  <dcterms:modified xsi:type="dcterms:W3CDTF">2018-04-18T13:19:46Z</dcterms:modified>
</cp:coreProperties>
</file>