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2"/>
  </p:handoutMasterIdLst>
  <p:sldIdLst>
    <p:sldId id="365" r:id="rId2"/>
    <p:sldId id="378" r:id="rId3"/>
    <p:sldId id="258" r:id="rId4"/>
    <p:sldId id="419" r:id="rId5"/>
    <p:sldId id="257" r:id="rId6"/>
    <p:sldId id="259" r:id="rId7"/>
    <p:sldId id="379" r:id="rId8"/>
    <p:sldId id="260" r:id="rId9"/>
    <p:sldId id="420" r:id="rId10"/>
    <p:sldId id="363" r:id="rId11"/>
    <p:sldId id="261" r:id="rId12"/>
    <p:sldId id="380" r:id="rId13"/>
    <p:sldId id="262" r:id="rId14"/>
    <p:sldId id="421" r:id="rId15"/>
    <p:sldId id="263" r:id="rId16"/>
    <p:sldId id="266" r:id="rId17"/>
    <p:sldId id="268" r:id="rId18"/>
    <p:sldId id="422" r:id="rId19"/>
    <p:sldId id="270" r:id="rId20"/>
    <p:sldId id="264" r:id="rId21"/>
    <p:sldId id="276" r:id="rId22"/>
    <p:sldId id="423" r:id="rId23"/>
    <p:sldId id="274" r:id="rId24"/>
    <p:sldId id="275" r:id="rId25"/>
    <p:sldId id="273" r:id="rId26"/>
    <p:sldId id="424" r:id="rId27"/>
    <p:sldId id="277" r:id="rId28"/>
    <p:sldId id="381" r:id="rId29"/>
    <p:sldId id="278" r:id="rId30"/>
    <p:sldId id="382" r:id="rId31"/>
    <p:sldId id="279" r:id="rId32"/>
    <p:sldId id="281" r:id="rId33"/>
    <p:sldId id="383" r:id="rId34"/>
    <p:sldId id="280" r:id="rId35"/>
    <p:sldId id="282" r:id="rId36"/>
    <p:sldId id="386" r:id="rId37"/>
    <p:sldId id="385" r:id="rId38"/>
    <p:sldId id="283" r:id="rId39"/>
    <p:sldId id="388" r:id="rId40"/>
    <p:sldId id="400" r:id="rId41"/>
    <p:sldId id="284" r:id="rId42"/>
    <p:sldId id="425" r:id="rId43"/>
    <p:sldId id="285" r:id="rId44"/>
    <p:sldId id="286" r:id="rId45"/>
    <p:sldId id="389" r:id="rId46"/>
    <p:sldId id="287" r:id="rId47"/>
    <p:sldId id="401" r:id="rId48"/>
    <p:sldId id="288" r:id="rId49"/>
    <p:sldId id="390" r:id="rId50"/>
    <p:sldId id="289" r:id="rId51"/>
    <p:sldId id="402" r:id="rId52"/>
    <p:sldId id="290" r:id="rId53"/>
    <p:sldId id="291" r:id="rId54"/>
    <p:sldId id="391" r:id="rId55"/>
    <p:sldId id="272" r:id="rId56"/>
    <p:sldId id="292" r:id="rId57"/>
    <p:sldId id="293" r:id="rId58"/>
    <p:sldId id="294" r:id="rId59"/>
    <p:sldId id="426" r:id="rId60"/>
    <p:sldId id="392" r:id="rId61"/>
    <p:sldId id="295" r:id="rId62"/>
    <p:sldId id="427" r:id="rId63"/>
    <p:sldId id="300" r:id="rId64"/>
    <p:sldId id="296" r:id="rId65"/>
    <p:sldId id="393" r:id="rId66"/>
    <p:sldId id="366" r:id="rId67"/>
    <p:sldId id="297" r:id="rId68"/>
    <p:sldId id="403" r:id="rId69"/>
    <p:sldId id="394" r:id="rId70"/>
    <p:sldId id="298" r:id="rId71"/>
    <p:sldId id="303" r:id="rId72"/>
    <p:sldId id="299" r:id="rId73"/>
    <p:sldId id="395" r:id="rId74"/>
    <p:sldId id="306" r:id="rId75"/>
    <p:sldId id="314" r:id="rId76"/>
    <p:sldId id="307" r:id="rId77"/>
    <p:sldId id="405" r:id="rId78"/>
    <p:sldId id="367" r:id="rId79"/>
    <p:sldId id="309" r:id="rId80"/>
    <p:sldId id="404" r:id="rId81"/>
    <p:sldId id="368" r:id="rId82"/>
    <p:sldId id="308" r:id="rId83"/>
    <p:sldId id="310" r:id="rId84"/>
    <p:sldId id="315" r:id="rId85"/>
    <p:sldId id="311" r:id="rId86"/>
    <p:sldId id="316" r:id="rId87"/>
    <p:sldId id="428" r:id="rId88"/>
    <p:sldId id="317" r:id="rId89"/>
    <p:sldId id="318" r:id="rId90"/>
    <p:sldId id="406" r:id="rId91"/>
    <p:sldId id="319" r:id="rId92"/>
    <p:sldId id="407" r:id="rId93"/>
    <p:sldId id="320" r:id="rId94"/>
    <p:sldId id="321" r:id="rId95"/>
    <p:sldId id="369" r:id="rId96"/>
    <p:sldId id="322" r:id="rId97"/>
    <p:sldId id="323" r:id="rId98"/>
    <p:sldId id="408" r:id="rId99"/>
    <p:sldId id="370" r:id="rId100"/>
    <p:sldId id="324" r:id="rId101"/>
    <p:sldId id="325" r:id="rId102"/>
    <p:sldId id="371" r:id="rId103"/>
    <p:sldId id="409" r:id="rId104"/>
    <p:sldId id="326" r:id="rId105"/>
    <p:sldId id="327" r:id="rId106"/>
    <p:sldId id="328" r:id="rId107"/>
    <p:sldId id="372" r:id="rId108"/>
    <p:sldId id="373" r:id="rId109"/>
    <p:sldId id="329" r:id="rId110"/>
    <p:sldId id="330" r:id="rId111"/>
    <p:sldId id="410" r:id="rId112"/>
    <p:sldId id="331" r:id="rId113"/>
    <p:sldId id="374" r:id="rId114"/>
    <p:sldId id="375" r:id="rId115"/>
    <p:sldId id="332" r:id="rId116"/>
    <p:sldId id="411" r:id="rId117"/>
    <p:sldId id="333" r:id="rId118"/>
    <p:sldId id="412" r:id="rId119"/>
    <p:sldId id="334" r:id="rId120"/>
    <p:sldId id="413" r:id="rId121"/>
    <p:sldId id="335" r:id="rId122"/>
    <p:sldId id="336" r:id="rId123"/>
    <p:sldId id="397" r:id="rId124"/>
    <p:sldId id="396" r:id="rId125"/>
    <p:sldId id="337" r:id="rId126"/>
    <p:sldId id="414" r:id="rId127"/>
    <p:sldId id="338" r:id="rId128"/>
    <p:sldId id="339" r:id="rId129"/>
    <p:sldId id="340" r:id="rId130"/>
    <p:sldId id="429" r:id="rId131"/>
    <p:sldId id="341" r:id="rId132"/>
    <p:sldId id="430" r:id="rId133"/>
    <p:sldId id="342" r:id="rId134"/>
    <p:sldId id="415" r:id="rId135"/>
    <p:sldId id="343" r:id="rId136"/>
    <p:sldId id="344" r:id="rId137"/>
    <p:sldId id="376" r:id="rId138"/>
    <p:sldId id="345" r:id="rId139"/>
    <p:sldId id="346" r:id="rId140"/>
    <p:sldId id="347" r:id="rId141"/>
    <p:sldId id="417" r:id="rId142"/>
    <p:sldId id="416" r:id="rId143"/>
    <p:sldId id="348" r:id="rId144"/>
    <p:sldId id="431" r:id="rId145"/>
    <p:sldId id="349" r:id="rId146"/>
    <p:sldId id="350" r:id="rId147"/>
    <p:sldId id="351" r:id="rId148"/>
    <p:sldId id="352" r:id="rId149"/>
    <p:sldId id="353" r:id="rId150"/>
    <p:sldId id="418" r:id="rId151"/>
    <p:sldId id="355" r:id="rId152"/>
    <p:sldId id="432" r:id="rId153"/>
    <p:sldId id="398" r:id="rId154"/>
    <p:sldId id="356" r:id="rId155"/>
    <p:sldId id="357" r:id="rId156"/>
    <p:sldId id="399" r:id="rId157"/>
    <p:sldId id="358" r:id="rId158"/>
    <p:sldId id="359" r:id="rId159"/>
    <p:sldId id="360" r:id="rId160"/>
    <p:sldId id="362" r:id="rId161"/>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EEC9BB-69DE-480F-84A3-2821F32EE76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tr-TR"/>
        </a:p>
      </dgm:t>
    </dgm:pt>
    <dgm:pt modelId="{4C99EED3-AAFB-4093-8E26-34FFFFDA5A55}">
      <dgm:prSet phldrT="[Metin]"/>
      <dgm:spPr/>
      <dgm:t>
        <a:bodyPr/>
        <a:lstStyle/>
        <a:p>
          <a:r>
            <a:rPr lang="tr-TR" b="1" dirty="0" smtClean="0">
              <a:solidFill>
                <a:schemeClr val="tx1"/>
              </a:solidFill>
              <a:latin typeface="Times New Roman" pitchFamily="18" charset="0"/>
              <a:cs typeface="Times New Roman" pitchFamily="18" charset="0"/>
            </a:rPr>
            <a:t>Olağan</a:t>
          </a:r>
          <a:r>
            <a:rPr lang="tr-TR" dirty="0" smtClean="0">
              <a:latin typeface="Times New Roman" pitchFamily="18" charset="0"/>
              <a:cs typeface="Times New Roman" pitchFamily="18" charset="0"/>
            </a:rPr>
            <a:t> </a:t>
          </a:r>
        </a:p>
        <a:p>
          <a:r>
            <a:rPr lang="tr-TR" dirty="0" smtClean="0">
              <a:latin typeface="Times New Roman" pitchFamily="18" charset="0"/>
              <a:cs typeface="Times New Roman" pitchFamily="18" charset="0"/>
            </a:rPr>
            <a:t>(</a:t>
          </a:r>
          <a:r>
            <a:rPr lang="tr-TR" b="1" i="1" dirty="0" smtClean="0">
              <a:solidFill>
                <a:schemeClr val="tx1"/>
              </a:solidFill>
              <a:latin typeface="Times New Roman" pitchFamily="18" charset="0"/>
              <a:cs typeface="Times New Roman" pitchFamily="18" charset="0"/>
            </a:rPr>
            <a:t>Sicile Dayanan</a:t>
          </a:r>
          <a:r>
            <a:rPr lang="tr-TR" b="1" dirty="0" smtClean="0">
              <a:solidFill>
                <a:schemeClr val="tx1"/>
              </a:solidFill>
              <a:latin typeface="Times New Roman" pitchFamily="18" charset="0"/>
              <a:cs typeface="Times New Roman" pitchFamily="18" charset="0"/>
            </a:rPr>
            <a:t>)</a:t>
          </a:r>
        </a:p>
        <a:p>
          <a:r>
            <a:rPr lang="tr-TR" b="1" dirty="0" smtClean="0">
              <a:solidFill>
                <a:schemeClr val="tx1"/>
              </a:solidFill>
              <a:latin typeface="Times New Roman" pitchFamily="18" charset="0"/>
              <a:cs typeface="Times New Roman" pitchFamily="18" charset="0"/>
            </a:rPr>
            <a:t>Zamanaşımı</a:t>
          </a:r>
        </a:p>
        <a:p>
          <a:r>
            <a:rPr lang="tr-TR" dirty="0" smtClean="0">
              <a:latin typeface="Times New Roman" pitchFamily="18" charset="0"/>
              <a:cs typeface="Times New Roman" pitchFamily="18" charset="0"/>
            </a:rPr>
            <a:t>(</a:t>
          </a:r>
          <a:r>
            <a:rPr lang="tr-TR" b="1" i="1" dirty="0" smtClean="0">
              <a:solidFill>
                <a:schemeClr val="tx1"/>
              </a:solidFill>
              <a:latin typeface="Times New Roman" pitchFamily="18" charset="0"/>
              <a:cs typeface="Times New Roman" pitchFamily="18" charset="0"/>
            </a:rPr>
            <a:t>MK.m. 712</a:t>
          </a:r>
          <a:r>
            <a:rPr lang="tr-TR" dirty="0" smtClean="0">
              <a:solidFill>
                <a:schemeClr val="tx1"/>
              </a:solidFill>
              <a:latin typeface="Times New Roman" pitchFamily="18" charset="0"/>
              <a:cs typeface="Times New Roman" pitchFamily="18" charset="0"/>
            </a:rPr>
            <a:t>)</a:t>
          </a:r>
          <a:endParaRPr lang="tr-TR" dirty="0">
            <a:solidFill>
              <a:schemeClr val="tx1"/>
            </a:solidFill>
            <a:latin typeface="Times New Roman" pitchFamily="18" charset="0"/>
            <a:cs typeface="Times New Roman" pitchFamily="18" charset="0"/>
          </a:endParaRPr>
        </a:p>
      </dgm:t>
    </dgm:pt>
    <dgm:pt modelId="{9101C32F-4B52-48C5-A8F5-BE98FB14CE8A}" type="parTrans" cxnId="{D86C4DDD-9354-4E59-8A6C-FE5867993A66}">
      <dgm:prSet/>
      <dgm:spPr/>
      <dgm:t>
        <a:bodyPr/>
        <a:lstStyle/>
        <a:p>
          <a:endParaRPr lang="tr-TR"/>
        </a:p>
      </dgm:t>
    </dgm:pt>
    <dgm:pt modelId="{D4ABB32F-61DC-4AE2-88FF-51AC49F99127}" type="sibTrans" cxnId="{D86C4DDD-9354-4E59-8A6C-FE5867993A66}">
      <dgm:prSet/>
      <dgm:spPr/>
      <dgm:t>
        <a:bodyPr/>
        <a:lstStyle/>
        <a:p>
          <a:endParaRPr lang="tr-TR"/>
        </a:p>
      </dgm:t>
    </dgm:pt>
    <dgm:pt modelId="{36E5F883-E034-475B-9D24-F7AEA59774AB}">
      <dgm:prSet phldrT="[Metin]"/>
      <dgm:spPr/>
      <dgm:t>
        <a:bodyPr/>
        <a:lstStyle/>
        <a:p>
          <a:r>
            <a:rPr lang="tr-TR" b="1" dirty="0" smtClean="0">
              <a:solidFill>
                <a:schemeClr val="tx1"/>
              </a:solidFill>
              <a:latin typeface="Times New Roman" pitchFamily="18" charset="0"/>
              <a:cs typeface="Times New Roman" pitchFamily="18" charset="0"/>
            </a:rPr>
            <a:t>Olağanüstü </a:t>
          </a:r>
        </a:p>
        <a:p>
          <a:r>
            <a:rPr lang="tr-TR" dirty="0" smtClean="0">
              <a:latin typeface="Times New Roman" pitchFamily="18" charset="0"/>
              <a:cs typeface="Times New Roman" pitchFamily="18" charset="0"/>
            </a:rPr>
            <a:t>(</a:t>
          </a:r>
          <a:r>
            <a:rPr lang="tr-TR" b="1" i="1" dirty="0" smtClean="0">
              <a:solidFill>
                <a:schemeClr val="tx1"/>
              </a:solidFill>
              <a:latin typeface="Times New Roman" pitchFamily="18" charset="0"/>
              <a:cs typeface="Times New Roman" pitchFamily="18" charset="0"/>
            </a:rPr>
            <a:t>Sicil Dışı) </a:t>
          </a:r>
          <a:r>
            <a:rPr lang="tr-TR" b="1" dirty="0" smtClean="0">
              <a:solidFill>
                <a:schemeClr val="tx1"/>
              </a:solidFill>
              <a:latin typeface="Times New Roman" pitchFamily="18" charset="0"/>
              <a:cs typeface="Times New Roman" pitchFamily="18" charset="0"/>
            </a:rPr>
            <a:t>Zamanaşımı</a:t>
          </a:r>
        </a:p>
        <a:p>
          <a:r>
            <a:rPr lang="tr-TR" dirty="0" smtClean="0">
              <a:latin typeface="Times New Roman" pitchFamily="18" charset="0"/>
              <a:cs typeface="Times New Roman" pitchFamily="18" charset="0"/>
            </a:rPr>
            <a:t>(</a:t>
          </a:r>
          <a:r>
            <a:rPr lang="tr-TR" b="1" i="1" dirty="0" smtClean="0">
              <a:solidFill>
                <a:schemeClr val="tx1"/>
              </a:solidFill>
              <a:latin typeface="Times New Roman" pitchFamily="18" charset="0"/>
              <a:cs typeface="Times New Roman" pitchFamily="18" charset="0"/>
            </a:rPr>
            <a:t>MK. m. 713</a:t>
          </a:r>
          <a:r>
            <a:rPr lang="tr-TR" b="1" dirty="0" smtClean="0">
              <a:solidFill>
                <a:schemeClr val="tx1"/>
              </a:solidFill>
              <a:latin typeface="Times New Roman" pitchFamily="18" charset="0"/>
              <a:cs typeface="Times New Roman" pitchFamily="18" charset="0"/>
            </a:rPr>
            <a:t>)</a:t>
          </a:r>
          <a:endParaRPr lang="tr-TR" b="1" dirty="0">
            <a:solidFill>
              <a:schemeClr val="tx1"/>
            </a:solidFill>
            <a:latin typeface="Times New Roman" pitchFamily="18" charset="0"/>
            <a:cs typeface="Times New Roman" pitchFamily="18" charset="0"/>
          </a:endParaRPr>
        </a:p>
      </dgm:t>
    </dgm:pt>
    <dgm:pt modelId="{C1E49C91-3D87-46FE-B0B5-07FC76F369C1}" type="parTrans" cxnId="{F144027D-957B-4016-9746-0CAA4AC87851}">
      <dgm:prSet/>
      <dgm:spPr/>
      <dgm:t>
        <a:bodyPr/>
        <a:lstStyle/>
        <a:p>
          <a:endParaRPr lang="tr-TR"/>
        </a:p>
      </dgm:t>
    </dgm:pt>
    <dgm:pt modelId="{ED90D8B2-150C-4470-B3E6-5C4C783D6F79}" type="sibTrans" cxnId="{F144027D-957B-4016-9746-0CAA4AC87851}">
      <dgm:prSet/>
      <dgm:spPr/>
      <dgm:t>
        <a:bodyPr/>
        <a:lstStyle/>
        <a:p>
          <a:endParaRPr lang="tr-TR"/>
        </a:p>
      </dgm:t>
    </dgm:pt>
    <dgm:pt modelId="{DFB2FBFD-572F-4749-9B5D-0BE61540064C}" type="pres">
      <dgm:prSet presAssocID="{85EEC9BB-69DE-480F-84A3-2821F32EE764}" presName="Name0" presStyleCnt="0">
        <dgm:presLayoutVars>
          <dgm:dir/>
          <dgm:resizeHandles val="exact"/>
        </dgm:presLayoutVars>
      </dgm:prSet>
      <dgm:spPr/>
      <dgm:t>
        <a:bodyPr/>
        <a:lstStyle/>
        <a:p>
          <a:endParaRPr lang="tr-TR"/>
        </a:p>
      </dgm:t>
    </dgm:pt>
    <dgm:pt modelId="{2D438DAC-2375-4F4A-B63A-4931408CC8F6}" type="pres">
      <dgm:prSet presAssocID="{4C99EED3-AAFB-4093-8E26-34FFFFDA5A55}" presName="node" presStyleLbl="node1" presStyleIdx="0" presStyleCnt="2">
        <dgm:presLayoutVars>
          <dgm:bulletEnabled val="1"/>
        </dgm:presLayoutVars>
      </dgm:prSet>
      <dgm:spPr/>
      <dgm:t>
        <a:bodyPr/>
        <a:lstStyle/>
        <a:p>
          <a:endParaRPr lang="tr-TR"/>
        </a:p>
      </dgm:t>
    </dgm:pt>
    <dgm:pt modelId="{E757E212-FE40-4DDB-8675-A06A50D9662E}" type="pres">
      <dgm:prSet presAssocID="{D4ABB32F-61DC-4AE2-88FF-51AC49F99127}" presName="sibTrans" presStyleCnt="0"/>
      <dgm:spPr/>
    </dgm:pt>
    <dgm:pt modelId="{BEA9D766-1982-4387-B5F7-E70669E9462E}" type="pres">
      <dgm:prSet presAssocID="{36E5F883-E034-475B-9D24-F7AEA59774AB}" presName="node" presStyleLbl="node1" presStyleIdx="1" presStyleCnt="2">
        <dgm:presLayoutVars>
          <dgm:bulletEnabled val="1"/>
        </dgm:presLayoutVars>
      </dgm:prSet>
      <dgm:spPr/>
      <dgm:t>
        <a:bodyPr/>
        <a:lstStyle/>
        <a:p>
          <a:endParaRPr lang="tr-TR"/>
        </a:p>
      </dgm:t>
    </dgm:pt>
  </dgm:ptLst>
  <dgm:cxnLst>
    <dgm:cxn modelId="{9751B08A-C61E-4D6F-80E9-2DE50B48C2C3}" type="presOf" srcId="{36E5F883-E034-475B-9D24-F7AEA59774AB}" destId="{BEA9D766-1982-4387-B5F7-E70669E9462E}" srcOrd="0" destOrd="0" presId="urn:microsoft.com/office/officeart/2005/8/layout/hList6"/>
    <dgm:cxn modelId="{0366BADB-A71C-40E0-9C50-6B30CDC33D09}" type="presOf" srcId="{4C99EED3-AAFB-4093-8E26-34FFFFDA5A55}" destId="{2D438DAC-2375-4F4A-B63A-4931408CC8F6}" srcOrd="0" destOrd="0" presId="urn:microsoft.com/office/officeart/2005/8/layout/hList6"/>
    <dgm:cxn modelId="{D86C4DDD-9354-4E59-8A6C-FE5867993A66}" srcId="{85EEC9BB-69DE-480F-84A3-2821F32EE764}" destId="{4C99EED3-AAFB-4093-8E26-34FFFFDA5A55}" srcOrd="0" destOrd="0" parTransId="{9101C32F-4B52-48C5-A8F5-BE98FB14CE8A}" sibTransId="{D4ABB32F-61DC-4AE2-88FF-51AC49F99127}"/>
    <dgm:cxn modelId="{F144027D-957B-4016-9746-0CAA4AC87851}" srcId="{85EEC9BB-69DE-480F-84A3-2821F32EE764}" destId="{36E5F883-E034-475B-9D24-F7AEA59774AB}" srcOrd="1" destOrd="0" parTransId="{C1E49C91-3D87-46FE-B0B5-07FC76F369C1}" sibTransId="{ED90D8B2-150C-4470-B3E6-5C4C783D6F79}"/>
    <dgm:cxn modelId="{5B1CE7AE-B02C-4952-93B9-1C83516A1667}" type="presOf" srcId="{85EEC9BB-69DE-480F-84A3-2821F32EE764}" destId="{DFB2FBFD-572F-4749-9B5D-0BE61540064C}" srcOrd="0" destOrd="0" presId="urn:microsoft.com/office/officeart/2005/8/layout/hList6"/>
    <dgm:cxn modelId="{E0DF7F7F-107C-4442-ACC6-5E61260D4F87}" type="presParOf" srcId="{DFB2FBFD-572F-4749-9B5D-0BE61540064C}" destId="{2D438DAC-2375-4F4A-B63A-4931408CC8F6}" srcOrd="0" destOrd="0" presId="urn:microsoft.com/office/officeart/2005/8/layout/hList6"/>
    <dgm:cxn modelId="{9ED8FF75-257A-493D-AF06-2812D02A3BCD}" type="presParOf" srcId="{DFB2FBFD-572F-4749-9B5D-0BE61540064C}" destId="{E757E212-FE40-4DDB-8675-A06A50D9662E}" srcOrd="1" destOrd="0" presId="urn:microsoft.com/office/officeart/2005/8/layout/hList6"/>
    <dgm:cxn modelId="{9A2B2BFB-29B5-4CF3-9AD1-84BEFCD8442E}" type="presParOf" srcId="{DFB2FBFD-572F-4749-9B5D-0BE61540064C}" destId="{BEA9D766-1982-4387-B5F7-E70669E9462E}"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46E952F-EF1E-418A-A161-11004AE82F8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99F50CE4-546A-4BAB-8052-2733CA29F9C3}">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Taşınmaz Mülkiyetinin Olağanüstü Zamanaşımıyla Kazanılmasının Şekli Şartları </a:t>
          </a:r>
          <a:endParaRPr lang="tr-TR" dirty="0">
            <a:solidFill>
              <a:schemeClr val="tx1"/>
            </a:solidFill>
            <a:latin typeface="Times New Roman" panose="02020603050405020304" pitchFamily="18" charset="0"/>
            <a:cs typeface="Times New Roman" panose="02020603050405020304" pitchFamily="18" charset="0"/>
          </a:endParaRPr>
        </a:p>
      </dgm:t>
    </dgm:pt>
    <dgm:pt modelId="{5F2EA45F-9DA2-41C1-B95E-E715D214A937}" type="parTrans" cxnId="{9612BB07-15CC-4985-8247-BE5369DB0D26}">
      <dgm:prSet/>
      <dgm:spPr/>
      <dgm:t>
        <a:bodyPr/>
        <a:lstStyle/>
        <a:p>
          <a:endParaRPr lang="tr-TR"/>
        </a:p>
      </dgm:t>
    </dgm:pt>
    <dgm:pt modelId="{9E70E7B9-B9FF-45B9-B78F-1CC3F002C470}" type="sibTrans" cxnId="{9612BB07-15CC-4985-8247-BE5369DB0D26}">
      <dgm:prSet/>
      <dgm:spPr/>
      <dgm:t>
        <a:bodyPr/>
        <a:lstStyle/>
        <a:p>
          <a:endParaRPr lang="tr-TR"/>
        </a:p>
      </dgm:t>
    </dgm:pt>
    <dgm:pt modelId="{A79E287F-F673-41EC-97C6-3E547740265C}">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Tescil Davası ve İlân</a:t>
          </a:r>
          <a:endParaRPr lang="tr-TR" dirty="0">
            <a:solidFill>
              <a:schemeClr val="tx1"/>
            </a:solidFill>
            <a:latin typeface="Times New Roman" panose="02020603050405020304" pitchFamily="18" charset="0"/>
            <a:cs typeface="Times New Roman" panose="02020603050405020304" pitchFamily="18" charset="0"/>
          </a:endParaRPr>
        </a:p>
      </dgm:t>
    </dgm:pt>
    <dgm:pt modelId="{4E267E2B-D307-4ACA-BB4C-8A5F84F914B9}" type="parTrans" cxnId="{87AD54DF-7A44-4BF3-A90F-C1F2839AB968}">
      <dgm:prSet/>
      <dgm:spPr/>
      <dgm:t>
        <a:bodyPr/>
        <a:lstStyle/>
        <a:p>
          <a:endParaRPr lang="tr-TR"/>
        </a:p>
      </dgm:t>
    </dgm:pt>
    <dgm:pt modelId="{07BB1A78-BDC1-4107-8AAA-1FF430B4CA1C}" type="sibTrans" cxnId="{87AD54DF-7A44-4BF3-A90F-C1F2839AB968}">
      <dgm:prSet/>
      <dgm:spPr/>
      <dgm:t>
        <a:bodyPr/>
        <a:lstStyle/>
        <a:p>
          <a:endParaRPr lang="tr-TR"/>
        </a:p>
      </dgm:t>
    </dgm:pt>
    <dgm:pt modelId="{6E411091-59C8-44F5-BDB7-6ED4DEAEA436}">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İtiraz Edilmemiş veya İtirazın Yerinde Görülmemiş Olması </a:t>
          </a:r>
          <a:endParaRPr lang="tr-TR" dirty="0">
            <a:solidFill>
              <a:schemeClr val="tx1"/>
            </a:solidFill>
            <a:latin typeface="Times New Roman" panose="02020603050405020304" pitchFamily="18" charset="0"/>
            <a:cs typeface="Times New Roman" panose="02020603050405020304" pitchFamily="18" charset="0"/>
          </a:endParaRPr>
        </a:p>
      </dgm:t>
    </dgm:pt>
    <dgm:pt modelId="{90019063-AC59-4FA0-B0E1-E895CAC30E6A}" type="parTrans" cxnId="{FDC0E2BC-BEAB-45C7-9045-8F59382BD3D5}">
      <dgm:prSet/>
      <dgm:spPr/>
      <dgm:t>
        <a:bodyPr/>
        <a:lstStyle/>
        <a:p>
          <a:endParaRPr lang="tr-TR"/>
        </a:p>
      </dgm:t>
    </dgm:pt>
    <dgm:pt modelId="{7B8E697F-FB38-4436-B0DC-171B2D0DAD86}" type="sibTrans" cxnId="{FDC0E2BC-BEAB-45C7-9045-8F59382BD3D5}">
      <dgm:prSet/>
      <dgm:spPr/>
      <dgm:t>
        <a:bodyPr/>
        <a:lstStyle/>
        <a:p>
          <a:endParaRPr lang="tr-TR"/>
        </a:p>
      </dgm:t>
    </dgm:pt>
    <dgm:pt modelId="{00762828-4625-4DA9-B289-D5C23704EA60}" type="pres">
      <dgm:prSet presAssocID="{B46E952F-EF1E-418A-A161-11004AE82F88}" presName="Name0" presStyleCnt="0">
        <dgm:presLayoutVars>
          <dgm:chPref val="1"/>
          <dgm:dir/>
          <dgm:animOne val="branch"/>
          <dgm:animLvl val="lvl"/>
          <dgm:resizeHandles val="exact"/>
        </dgm:presLayoutVars>
      </dgm:prSet>
      <dgm:spPr/>
      <dgm:t>
        <a:bodyPr/>
        <a:lstStyle/>
        <a:p>
          <a:endParaRPr lang="tr-TR"/>
        </a:p>
      </dgm:t>
    </dgm:pt>
    <dgm:pt modelId="{EB1B8D80-6555-44BE-8C91-2FAC779A58C0}" type="pres">
      <dgm:prSet presAssocID="{99F50CE4-546A-4BAB-8052-2733CA29F9C3}" presName="root1" presStyleCnt="0"/>
      <dgm:spPr/>
    </dgm:pt>
    <dgm:pt modelId="{1D13B3A1-2677-4436-A50C-16DE1E9C1E0D}" type="pres">
      <dgm:prSet presAssocID="{99F50CE4-546A-4BAB-8052-2733CA29F9C3}" presName="LevelOneTextNode" presStyleLbl="node0" presStyleIdx="0" presStyleCnt="1">
        <dgm:presLayoutVars>
          <dgm:chPref val="3"/>
        </dgm:presLayoutVars>
      </dgm:prSet>
      <dgm:spPr/>
      <dgm:t>
        <a:bodyPr/>
        <a:lstStyle/>
        <a:p>
          <a:endParaRPr lang="tr-TR"/>
        </a:p>
      </dgm:t>
    </dgm:pt>
    <dgm:pt modelId="{B974B5E0-B67B-45E6-8264-F9B6ECBB1DBA}" type="pres">
      <dgm:prSet presAssocID="{99F50CE4-546A-4BAB-8052-2733CA29F9C3}" presName="level2hierChild" presStyleCnt="0"/>
      <dgm:spPr/>
    </dgm:pt>
    <dgm:pt modelId="{5B243B77-9E28-43F3-9D43-251A15D61F04}" type="pres">
      <dgm:prSet presAssocID="{4E267E2B-D307-4ACA-BB4C-8A5F84F914B9}" presName="conn2-1" presStyleLbl="parChTrans1D2" presStyleIdx="0" presStyleCnt="2"/>
      <dgm:spPr/>
      <dgm:t>
        <a:bodyPr/>
        <a:lstStyle/>
        <a:p>
          <a:endParaRPr lang="tr-TR"/>
        </a:p>
      </dgm:t>
    </dgm:pt>
    <dgm:pt modelId="{5F655677-0371-4FE3-BEAC-1A507A1E893C}" type="pres">
      <dgm:prSet presAssocID="{4E267E2B-D307-4ACA-BB4C-8A5F84F914B9}" presName="connTx" presStyleLbl="parChTrans1D2" presStyleIdx="0" presStyleCnt="2"/>
      <dgm:spPr/>
      <dgm:t>
        <a:bodyPr/>
        <a:lstStyle/>
        <a:p>
          <a:endParaRPr lang="tr-TR"/>
        </a:p>
      </dgm:t>
    </dgm:pt>
    <dgm:pt modelId="{1B9068DF-81D8-4F8D-B9C0-68ED55FF7AFA}" type="pres">
      <dgm:prSet presAssocID="{A79E287F-F673-41EC-97C6-3E547740265C}" presName="root2" presStyleCnt="0"/>
      <dgm:spPr/>
    </dgm:pt>
    <dgm:pt modelId="{AAC81F09-8C93-4C2E-9330-96830E1C3B5A}" type="pres">
      <dgm:prSet presAssocID="{A79E287F-F673-41EC-97C6-3E547740265C}" presName="LevelTwoTextNode" presStyleLbl="node2" presStyleIdx="0" presStyleCnt="2" custLinFactNeighborX="-428" custLinFactNeighborY="-7026">
        <dgm:presLayoutVars>
          <dgm:chPref val="3"/>
        </dgm:presLayoutVars>
      </dgm:prSet>
      <dgm:spPr/>
      <dgm:t>
        <a:bodyPr/>
        <a:lstStyle/>
        <a:p>
          <a:endParaRPr lang="tr-TR"/>
        </a:p>
      </dgm:t>
    </dgm:pt>
    <dgm:pt modelId="{B8C9039E-0FE7-48F3-A9DF-33AF0D714C5F}" type="pres">
      <dgm:prSet presAssocID="{A79E287F-F673-41EC-97C6-3E547740265C}" presName="level3hierChild" presStyleCnt="0"/>
      <dgm:spPr/>
    </dgm:pt>
    <dgm:pt modelId="{E827E6EA-4F0C-4D28-B4A2-B043921B60C3}" type="pres">
      <dgm:prSet presAssocID="{90019063-AC59-4FA0-B0E1-E895CAC30E6A}" presName="conn2-1" presStyleLbl="parChTrans1D2" presStyleIdx="1" presStyleCnt="2"/>
      <dgm:spPr/>
      <dgm:t>
        <a:bodyPr/>
        <a:lstStyle/>
        <a:p>
          <a:endParaRPr lang="tr-TR"/>
        </a:p>
      </dgm:t>
    </dgm:pt>
    <dgm:pt modelId="{BB857CC1-5694-4A8A-B194-CA26B74B4081}" type="pres">
      <dgm:prSet presAssocID="{90019063-AC59-4FA0-B0E1-E895CAC30E6A}" presName="connTx" presStyleLbl="parChTrans1D2" presStyleIdx="1" presStyleCnt="2"/>
      <dgm:spPr/>
      <dgm:t>
        <a:bodyPr/>
        <a:lstStyle/>
        <a:p>
          <a:endParaRPr lang="tr-TR"/>
        </a:p>
      </dgm:t>
    </dgm:pt>
    <dgm:pt modelId="{4BBC0C69-254D-401B-B4DB-6938A10D5793}" type="pres">
      <dgm:prSet presAssocID="{6E411091-59C8-44F5-BDB7-6ED4DEAEA436}" presName="root2" presStyleCnt="0"/>
      <dgm:spPr/>
    </dgm:pt>
    <dgm:pt modelId="{14B1DFA1-0BB6-4E21-8777-58F708F7946E}" type="pres">
      <dgm:prSet presAssocID="{6E411091-59C8-44F5-BDB7-6ED4DEAEA436}" presName="LevelTwoTextNode" presStyleLbl="node2" presStyleIdx="1" presStyleCnt="2">
        <dgm:presLayoutVars>
          <dgm:chPref val="3"/>
        </dgm:presLayoutVars>
      </dgm:prSet>
      <dgm:spPr/>
      <dgm:t>
        <a:bodyPr/>
        <a:lstStyle/>
        <a:p>
          <a:endParaRPr lang="tr-TR"/>
        </a:p>
      </dgm:t>
    </dgm:pt>
    <dgm:pt modelId="{A81A7B93-A264-4023-B935-7835377237BB}" type="pres">
      <dgm:prSet presAssocID="{6E411091-59C8-44F5-BDB7-6ED4DEAEA436}" presName="level3hierChild" presStyleCnt="0"/>
      <dgm:spPr/>
    </dgm:pt>
  </dgm:ptLst>
  <dgm:cxnLst>
    <dgm:cxn modelId="{C204C2A1-5B8C-4A6F-9293-F448F3B123D5}" type="presOf" srcId="{A79E287F-F673-41EC-97C6-3E547740265C}" destId="{AAC81F09-8C93-4C2E-9330-96830E1C3B5A}" srcOrd="0" destOrd="0" presId="urn:microsoft.com/office/officeart/2008/layout/HorizontalMultiLevelHierarchy"/>
    <dgm:cxn modelId="{DF4169E5-816E-4A9B-9EF0-169922A9E3BC}" type="presOf" srcId="{90019063-AC59-4FA0-B0E1-E895CAC30E6A}" destId="{E827E6EA-4F0C-4D28-B4A2-B043921B60C3}" srcOrd="0" destOrd="0" presId="urn:microsoft.com/office/officeart/2008/layout/HorizontalMultiLevelHierarchy"/>
    <dgm:cxn modelId="{D077FDC2-4774-4919-8BEF-1D3A57D10871}" type="presOf" srcId="{6E411091-59C8-44F5-BDB7-6ED4DEAEA436}" destId="{14B1DFA1-0BB6-4E21-8777-58F708F7946E}" srcOrd="0" destOrd="0" presId="urn:microsoft.com/office/officeart/2008/layout/HorizontalMultiLevelHierarchy"/>
    <dgm:cxn modelId="{9612BB07-15CC-4985-8247-BE5369DB0D26}" srcId="{B46E952F-EF1E-418A-A161-11004AE82F88}" destId="{99F50CE4-546A-4BAB-8052-2733CA29F9C3}" srcOrd="0" destOrd="0" parTransId="{5F2EA45F-9DA2-41C1-B95E-E715D214A937}" sibTransId="{9E70E7B9-B9FF-45B9-B78F-1CC3F002C470}"/>
    <dgm:cxn modelId="{87AD54DF-7A44-4BF3-A90F-C1F2839AB968}" srcId="{99F50CE4-546A-4BAB-8052-2733CA29F9C3}" destId="{A79E287F-F673-41EC-97C6-3E547740265C}" srcOrd="0" destOrd="0" parTransId="{4E267E2B-D307-4ACA-BB4C-8A5F84F914B9}" sibTransId="{07BB1A78-BDC1-4107-8AAA-1FF430B4CA1C}"/>
    <dgm:cxn modelId="{10A07755-6909-44FB-B545-DB3515AA4B00}" type="presOf" srcId="{4E267E2B-D307-4ACA-BB4C-8A5F84F914B9}" destId="{5F655677-0371-4FE3-BEAC-1A507A1E893C}" srcOrd="1" destOrd="0" presId="urn:microsoft.com/office/officeart/2008/layout/HorizontalMultiLevelHierarchy"/>
    <dgm:cxn modelId="{FDC0E2BC-BEAB-45C7-9045-8F59382BD3D5}" srcId="{99F50CE4-546A-4BAB-8052-2733CA29F9C3}" destId="{6E411091-59C8-44F5-BDB7-6ED4DEAEA436}" srcOrd="1" destOrd="0" parTransId="{90019063-AC59-4FA0-B0E1-E895CAC30E6A}" sibTransId="{7B8E697F-FB38-4436-B0DC-171B2D0DAD86}"/>
    <dgm:cxn modelId="{DBA5D75D-2440-413D-B472-AF7B9CAA6028}" type="presOf" srcId="{99F50CE4-546A-4BAB-8052-2733CA29F9C3}" destId="{1D13B3A1-2677-4436-A50C-16DE1E9C1E0D}" srcOrd="0" destOrd="0" presId="urn:microsoft.com/office/officeart/2008/layout/HorizontalMultiLevelHierarchy"/>
    <dgm:cxn modelId="{CC493A74-4AA8-428E-A89D-ABE2684D4260}" type="presOf" srcId="{90019063-AC59-4FA0-B0E1-E895CAC30E6A}" destId="{BB857CC1-5694-4A8A-B194-CA26B74B4081}" srcOrd="1" destOrd="0" presId="urn:microsoft.com/office/officeart/2008/layout/HorizontalMultiLevelHierarchy"/>
    <dgm:cxn modelId="{68A5865E-A088-4EB9-8DAE-CF03BF51D4E0}" type="presOf" srcId="{4E267E2B-D307-4ACA-BB4C-8A5F84F914B9}" destId="{5B243B77-9E28-43F3-9D43-251A15D61F04}" srcOrd="0" destOrd="0" presId="urn:microsoft.com/office/officeart/2008/layout/HorizontalMultiLevelHierarchy"/>
    <dgm:cxn modelId="{A609982F-A2A5-4674-9133-35C1AD12D2C8}" type="presOf" srcId="{B46E952F-EF1E-418A-A161-11004AE82F88}" destId="{00762828-4625-4DA9-B289-D5C23704EA60}" srcOrd="0" destOrd="0" presId="urn:microsoft.com/office/officeart/2008/layout/HorizontalMultiLevelHierarchy"/>
    <dgm:cxn modelId="{DBAECFAD-086F-4601-B131-A89DE6A316B5}" type="presParOf" srcId="{00762828-4625-4DA9-B289-D5C23704EA60}" destId="{EB1B8D80-6555-44BE-8C91-2FAC779A58C0}" srcOrd="0" destOrd="0" presId="urn:microsoft.com/office/officeart/2008/layout/HorizontalMultiLevelHierarchy"/>
    <dgm:cxn modelId="{0902BF00-FC61-4128-9E6C-82106090C163}" type="presParOf" srcId="{EB1B8D80-6555-44BE-8C91-2FAC779A58C0}" destId="{1D13B3A1-2677-4436-A50C-16DE1E9C1E0D}" srcOrd="0" destOrd="0" presId="urn:microsoft.com/office/officeart/2008/layout/HorizontalMultiLevelHierarchy"/>
    <dgm:cxn modelId="{1C6738EB-030C-43CA-8199-302C21D54BDE}" type="presParOf" srcId="{EB1B8D80-6555-44BE-8C91-2FAC779A58C0}" destId="{B974B5E0-B67B-45E6-8264-F9B6ECBB1DBA}" srcOrd="1" destOrd="0" presId="urn:microsoft.com/office/officeart/2008/layout/HorizontalMultiLevelHierarchy"/>
    <dgm:cxn modelId="{8C464B55-C473-4EA0-8F5A-6DB5112E9DA0}" type="presParOf" srcId="{B974B5E0-B67B-45E6-8264-F9B6ECBB1DBA}" destId="{5B243B77-9E28-43F3-9D43-251A15D61F04}" srcOrd="0" destOrd="0" presId="urn:microsoft.com/office/officeart/2008/layout/HorizontalMultiLevelHierarchy"/>
    <dgm:cxn modelId="{4625129D-A03B-4836-A1E5-915A7F00BE95}" type="presParOf" srcId="{5B243B77-9E28-43F3-9D43-251A15D61F04}" destId="{5F655677-0371-4FE3-BEAC-1A507A1E893C}" srcOrd="0" destOrd="0" presId="urn:microsoft.com/office/officeart/2008/layout/HorizontalMultiLevelHierarchy"/>
    <dgm:cxn modelId="{BD3038CD-457C-4227-8DA4-88CF46CD71B0}" type="presParOf" srcId="{B974B5E0-B67B-45E6-8264-F9B6ECBB1DBA}" destId="{1B9068DF-81D8-4F8D-B9C0-68ED55FF7AFA}" srcOrd="1" destOrd="0" presId="urn:microsoft.com/office/officeart/2008/layout/HorizontalMultiLevelHierarchy"/>
    <dgm:cxn modelId="{F54966E8-B660-4C03-ADDC-1BDE91A04BDB}" type="presParOf" srcId="{1B9068DF-81D8-4F8D-B9C0-68ED55FF7AFA}" destId="{AAC81F09-8C93-4C2E-9330-96830E1C3B5A}" srcOrd="0" destOrd="0" presId="urn:microsoft.com/office/officeart/2008/layout/HorizontalMultiLevelHierarchy"/>
    <dgm:cxn modelId="{11481583-0081-4D3D-BB11-E1EFD23D98F6}" type="presParOf" srcId="{1B9068DF-81D8-4F8D-B9C0-68ED55FF7AFA}" destId="{B8C9039E-0FE7-48F3-A9DF-33AF0D714C5F}" srcOrd="1" destOrd="0" presId="urn:microsoft.com/office/officeart/2008/layout/HorizontalMultiLevelHierarchy"/>
    <dgm:cxn modelId="{3944444A-D2F6-4290-A116-1B99377F3D6E}" type="presParOf" srcId="{B974B5E0-B67B-45E6-8264-F9B6ECBB1DBA}" destId="{E827E6EA-4F0C-4D28-B4A2-B043921B60C3}" srcOrd="2" destOrd="0" presId="urn:microsoft.com/office/officeart/2008/layout/HorizontalMultiLevelHierarchy"/>
    <dgm:cxn modelId="{E32766D7-4490-4E7D-B7A6-EFE1BE109755}" type="presParOf" srcId="{E827E6EA-4F0C-4D28-B4A2-B043921B60C3}" destId="{BB857CC1-5694-4A8A-B194-CA26B74B4081}" srcOrd="0" destOrd="0" presId="urn:microsoft.com/office/officeart/2008/layout/HorizontalMultiLevelHierarchy"/>
    <dgm:cxn modelId="{AB6D714B-4090-4A45-BA81-5A239B7F3DB5}" type="presParOf" srcId="{B974B5E0-B67B-45E6-8264-F9B6ECBB1DBA}" destId="{4BBC0C69-254D-401B-B4DB-6938A10D5793}" srcOrd="3" destOrd="0" presId="urn:microsoft.com/office/officeart/2008/layout/HorizontalMultiLevelHierarchy"/>
    <dgm:cxn modelId="{A2F32A1F-C297-4990-BD9E-CFBFA90064B2}" type="presParOf" srcId="{4BBC0C69-254D-401B-B4DB-6938A10D5793}" destId="{14B1DFA1-0BB6-4E21-8777-58F708F7946E}" srcOrd="0" destOrd="0" presId="urn:microsoft.com/office/officeart/2008/layout/HorizontalMultiLevelHierarchy"/>
    <dgm:cxn modelId="{14400FC4-987D-4FD5-BFED-EE939B97EADD}" type="presParOf" srcId="{4BBC0C69-254D-401B-B4DB-6938A10D5793}" destId="{A81A7B93-A264-4023-B935-7835377237B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F0F3236-4BB2-441B-AECD-23AF4FEDBAB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1ECA63E-7F62-478F-901C-20704266FD4E}">
      <dgm:prSet phldrT="[Metin]"/>
      <dgm:spPr/>
      <dgm:t>
        <a:bodyPr/>
        <a:lstStyle/>
        <a:p>
          <a:r>
            <a:rPr lang="tr-TR" dirty="0" smtClean="0">
              <a:solidFill>
                <a:schemeClr val="tx1"/>
              </a:solidFill>
            </a:rPr>
            <a:t>Taşınmaz Mülkiyetinin Kaybının Çeşitleri</a:t>
          </a:r>
          <a:endParaRPr lang="tr-TR" dirty="0">
            <a:solidFill>
              <a:schemeClr val="tx1"/>
            </a:solidFill>
          </a:endParaRPr>
        </a:p>
      </dgm:t>
    </dgm:pt>
    <dgm:pt modelId="{AD2C3695-CDB2-4996-ABC9-9A48CA95AC60}" type="parTrans" cxnId="{41C82E70-2E18-4242-9CBE-9EA74E44F997}">
      <dgm:prSet/>
      <dgm:spPr/>
      <dgm:t>
        <a:bodyPr/>
        <a:lstStyle/>
        <a:p>
          <a:endParaRPr lang="tr-TR"/>
        </a:p>
      </dgm:t>
    </dgm:pt>
    <dgm:pt modelId="{131A54F5-07AA-40C8-B162-70EBC0A24A96}" type="sibTrans" cxnId="{41C82E70-2E18-4242-9CBE-9EA74E44F997}">
      <dgm:prSet/>
      <dgm:spPr/>
      <dgm:t>
        <a:bodyPr/>
        <a:lstStyle/>
        <a:p>
          <a:endParaRPr lang="tr-TR"/>
        </a:p>
      </dgm:t>
    </dgm:pt>
    <dgm:pt modelId="{089C9541-677A-4078-B67C-969EA1CDA5C0}">
      <dgm:prSet phldrT="[Metin]"/>
      <dgm:spPr/>
      <dgm:t>
        <a:bodyPr/>
        <a:lstStyle/>
        <a:p>
          <a:r>
            <a:rPr lang="tr-TR" dirty="0" smtClean="0">
              <a:solidFill>
                <a:schemeClr val="tx1"/>
              </a:solidFill>
            </a:rPr>
            <a:t>Taşınmaz Mülkiyetinin Mutlak Kaybı</a:t>
          </a:r>
          <a:endParaRPr lang="tr-TR" dirty="0">
            <a:solidFill>
              <a:schemeClr val="tx1"/>
            </a:solidFill>
          </a:endParaRPr>
        </a:p>
      </dgm:t>
    </dgm:pt>
    <dgm:pt modelId="{0F9F3FF5-0CF0-4D09-B70B-EE47CCCF3B30}" type="parTrans" cxnId="{A7A6C379-40B8-44B6-8D41-A5F4E29E5ACA}">
      <dgm:prSet/>
      <dgm:spPr/>
      <dgm:t>
        <a:bodyPr/>
        <a:lstStyle/>
        <a:p>
          <a:endParaRPr lang="tr-TR"/>
        </a:p>
      </dgm:t>
    </dgm:pt>
    <dgm:pt modelId="{C2840355-5CF3-44B9-A338-AEDCCEBC4B08}" type="sibTrans" cxnId="{A7A6C379-40B8-44B6-8D41-A5F4E29E5ACA}">
      <dgm:prSet/>
      <dgm:spPr/>
      <dgm:t>
        <a:bodyPr/>
        <a:lstStyle/>
        <a:p>
          <a:endParaRPr lang="tr-TR"/>
        </a:p>
      </dgm:t>
    </dgm:pt>
    <dgm:pt modelId="{7E7A599D-9F5C-4DBF-BE5B-A1343072D21C}">
      <dgm:prSet phldrT="[Metin]"/>
      <dgm:spPr/>
      <dgm:t>
        <a:bodyPr/>
        <a:lstStyle/>
        <a:p>
          <a:r>
            <a:rPr lang="tr-TR" dirty="0" smtClean="0">
              <a:solidFill>
                <a:schemeClr val="tx1"/>
              </a:solidFill>
            </a:rPr>
            <a:t>Taşınmaz Mülkiyetinin Nispi Kaybı</a:t>
          </a:r>
          <a:endParaRPr lang="tr-TR" dirty="0">
            <a:solidFill>
              <a:schemeClr val="tx1"/>
            </a:solidFill>
          </a:endParaRPr>
        </a:p>
      </dgm:t>
    </dgm:pt>
    <dgm:pt modelId="{C3C59CB6-0638-4AB7-A777-1C6A7343343F}" type="parTrans" cxnId="{BABADF0A-7CD4-4A88-862E-07631D12FA71}">
      <dgm:prSet/>
      <dgm:spPr/>
      <dgm:t>
        <a:bodyPr/>
        <a:lstStyle/>
        <a:p>
          <a:endParaRPr lang="tr-TR"/>
        </a:p>
      </dgm:t>
    </dgm:pt>
    <dgm:pt modelId="{EBC41676-89A2-4411-89A4-87886AF00F8C}" type="sibTrans" cxnId="{BABADF0A-7CD4-4A88-862E-07631D12FA71}">
      <dgm:prSet/>
      <dgm:spPr/>
      <dgm:t>
        <a:bodyPr/>
        <a:lstStyle/>
        <a:p>
          <a:endParaRPr lang="tr-TR"/>
        </a:p>
      </dgm:t>
    </dgm:pt>
    <dgm:pt modelId="{AD118855-EC96-4C29-AEC0-FA570AF1685C}" type="pres">
      <dgm:prSet presAssocID="{5F0F3236-4BB2-441B-AECD-23AF4FEDBAB8}" presName="Name0" presStyleCnt="0">
        <dgm:presLayoutVars>
          <dgm:chPref val="1"/>
          <dgm:dir/>
          <dgm:animOne val="branch"/>
          <dgm:animLvl val="lvl"/>
          <dgm:resizeHandles val="exact"/>
        </dgm:presLayoutVars>
      </dgm:prSet>
      <dgm:spPr/>
      <dgm:t>
        <a:bodyPr/>
        <a:lstStyle/>
        <a:p>
          <a:endParaRPr lang="tr-TR"/>
        </a:p>
      </dgm:t>
    </dgm:pt>
    <dgm:pt modelId="{F93C6D21-5CA3-43AE-BF61-EC584DB0FC1A}" type="pres">
      <dgm:prSet presAssocID="{B1ECA63E-7F62-478F-901C-20704266FD4E}" presName="root1" presStyleCnt="0"/>
      <dgm:spPr/>
    </dgm:pt>
    <dgm:pt modelId="{5BE15075-364B-46B0-8BAE-17CB9FD3FCDC}" type="pres">
      <dgm:prSet presAssocID="{B1ECA63E-7F62-478F-901C-20704266FD4E}" presName="LevelOneTextNode" presStyleLbl="node0" presStyleIdx="0" presStyleCnt="1">
        <dgm:presLayoutVars>
          <dgm:chPref val="3"/>
        </dgm:presLayoutVars>
      </dgm:prSet>
      <dgm:spPr/>
      <dgm:t>
        <a:bodyPr/>
        <a:lstStyle/>
        <a:p>
          <a:endParaRPr lang="tr-TR"/>
        </a:p>
      </dgm:t>
    </dgm:pt>
    <dgm:pt modelId="{96870765-D7E4-46D1-BB02-EBA5DC84834E}" type="pres">
      <dgm:prSet presAssocID="{B1ECA63E-7F62-478F-901C-20704266FD4E}" presName="level2hierChild" presStyleCnt="0"/>
      <dgm:spPr/>
    </dgm:pt>
    <dgm:pt modelId="{9F3D1627-065F-4DB4-AE58-DD41210EE918}" type="pres">
      <dgm:prSet presAssocID="{0F9F3FF5-0CF0-4D09-B70B-EE47CCCF3B30}" presName="conn2-1" presStyleLbl="parChTrans1D2" presStyleIdx="0" presStyleCnt="2"/>
      <dgm:spPr/>
      <dgm:t>
        <a:bodyPr/>
        <a:lstStyle/>
        <a:p>
          <a:endParaRPr lang="tr-TR"/>
        </a:p>
      </dgm:t>
    </dgm:pt>
    <dgm:pt modelId="{92A3E1BB-8958-4354-BA5A-73BA3D62C8DC}" type="pres">
      <dgm:prSet presAssocID="{0F9F3FF5-0CF0-4D09-B70B-EE47CCCF3B30}" presName="connTx" presStyleLbl="parChTrans1D2" presStyleIdx="0" presStyleCnt="2"/>
      <dgm:spPr/>
      <dgm:t>
        <a:bodyPr/>
        <a:lstStyle/>
        <a:p>
          <a:endParaRPr lang="tr-TR"/>
        </a:p>
      </dgm:t>
    </dgm:pt>
    <dgm:pt modelId="{176FEC19-6EA2-4F3A-A61A-E3B96103EFE6}" type="pres">
      <dgm:prSet presAssocID="{089C9541-677A-4078-B67C-969EA1CDA5C0}" presName="root2" presStyleCnt="0"/>
      <dgm:spPr/>
    </dgm:pt>
    <dgm:pt modelId="{5A23F473-2AF5-43CE-9CF9-42D391682A2A}" type="pres">
      <dgm:prSet presAssocID="{089C9541-677A-4078-B67C-969EA1CDA5C0}" presName="LevelTwoTextNode" presStyleLbl="node2" presStyleIdx="0" presStyleCnt="2">
        <dgm:presLayoutVars>
          <dgm:chPref val="3"/>
        </dgm:presLayoutVars>
      </dgm:prSet>
      <dgm:spPr/>
      <dgm:t>
        <a:bodyPr/>
        <a:lstStyle/>
        <a:p>
          <a:endParaRPr lang="tr-TR"/>
        </a:p>
      </dgm:t>
    </dgm:pt>
    <dgm:pt modelId="{805174D9-ADEE-4DE6-99AB-342F944A83B4}" type="pres">
      <dgm:prSet presAssocID="{089C9541-677A-4078-B67C-969EA1CDA5C0}" presName="level3hierChild" presStyleCnt="0"/>
      <dgm:spPr/>
    </dgm:pt>
    <dgm:pt modelId="{785341FD-FE90-4544-9792-ADF5F44F092B}" type="pres">
      <dgm:prSet presAssocID="{C3C59CB6-0638-4AB7-A777-1C6A7343343F}" presName="conn2-1" presStyleLbl="parChTrans1D2" presStyleIdx="1" presStyleCnt="2"/>
      <dgm:spPr/>
      <dgm:t>
        <a:bodyPr/>
        <a:lstStyle/>
        <a:p>
          <a:endParaRPr lang="tr-TR"/>
        </a:p>
      </dgm:t>
    </dgm:pt>
    <dgm:pt modelId="{ADF1E44F-A86B-45E7-91FF-7E7A6DAB3AB0}" type="pres">
      <dgm:prSet presAssocID="{C3C59CB6-0638-4AB7-A777-1C6A7343343F}" presName="connTx" presStyleLbl="parChTrans1D2" presStyleIdx="1" presStyleCnt="2"/>
      <dgm:spPr/>
      <dgm:t>
        <a:bodyPr/>
        <a:lstStyle/>
        <a:p>
          <a:endParaRPr lang="tr-TR"/>
        </a:p>
      </dgm:t>
    </dgm:pt>
    <dgm:pt modelId="{ACC81D34-041D-47F7-8C86-2E8A4B02C890}" type="pres">
      <dgm:prSet presAssocID="{7E7A599D-9F5C-4DBF-BE5B-A1343072D21C}" presName="root2" presStyleCnt="0"/>
      <dgm:spPr/>
    </dgm:pt>
    <dgm:pt modelId="{9A0A85F6-CD72-4058-857C-37209280964D}" type="pres">
      <dgm:prSet presAssocID="{7E7A599D-9F5C-4DBF-BE5B-A1343072D21C}" presName="LevelTwoTextNode" presStyleLbl="node2" presStyleIdx="1" presStyleCnt="2">
        <dgm:presLayoutVars>
          <dgm:chPref val="3"/>
        </dgm:presLayoutVars>
      </dgm:prSet>
      <dgm:spPr/>
      <dgm:t>
        <a:bodyPr/>
        <a:lstStyle/>
        <a:p>
          <a:endParaRPr lang="tr-TR"/>
        </a:p>
      </dgm:t>
    </dgm:pt>
    <dgm:pt modelId="{76E57C50-0CFF-4CF2-A850-59B1DE0DD258}" type="pres">
      <dgm:prSet presAssocID="{7E7A599D-9F5C-4DBF-BE5B-A1343072D21C}" presName="level3hierChild" presStyleCnt="0"/>
      <dgm:spPr/>
    </dgm:pt>
  </dgm:ptLst>
  <dgm:cxnLst>
    <dgm:cxn modelId="{A7A6C379-40B8-44B6-8D41-A5F4E29E5ACA}" srcId="{B1ECA63E-7F62-478F-901C-20704266FD4E}" destId="{089C9541-677A-4078-B67C-969EA1CDA5C0}" srcOrd="0" destOrd="0" parTransId="{0F9F3FF5-0CF0-4D09-B70B-EE47CCCF3B30}" sibTransId="{C2840355-5CF3-44B9-A338-AEDCCEBC4B08}"/>
    <dgm:cxn modelId="{DCB7FC27-A4E3-48E0-BC11-47A79985D11F}" type="presOf" srcId="{0F9F3FF5-0CF0-4D09-B70B-EE47CCCF3B30}" destId="{92A3E1BB-8958-4354-BA5A-73BA3D62C8DC}" srcOrd="1" destOrd="0" presId="urn:microsoft.com/office/officeart/2008/layout/HorizontalMultiLevelHierarchy"/>
    <dgm:cxn modelId="{3D47DF6B-C097-4260-9FD0-0401DC43FFB8}" type="presOf" srcId="{0F9F3FF5-0CF0-4D09-B70B-EE47CCCF3B30}" destId="{9F3D1627-065F-4DB4-AE58-DD41210EE918}" srcOrd="0" destOrd="0" presId="urn:microsoft.com/office/officeart/2008/layout/HorizontalMultiLevelHierarchy"/>
    <dgm:cxn modelId="{BABADF0A-7CD4-4A88-862E-07631D12FA71}" srcId="{B1ECA63E-7F62-478F-901C-20704266FD4E}" destId="{7E7A599D-9F5C-4DBF-BE5B-A1343072D21C}" srcOrd="1" destOrd="0" parTransId="{C3C59CB6-0638-4AB7-A777-1C6A7343343F}" sibTransId="{EBC41676-89A2-4411-89A4-87886AF00F8C}"/>
    <dgm:cxn modelId="{9506A135-F9AE-4CD9-A2F6-2ED4DD8D99D7}" type="presOf" srcId="{5F0F3236-4BB2-441B-AECD-23AF4FEDBAB8}" destId="{AD118855-EC96-4C29-AEC0-FA570AF1685C}" srcOrd="0" destOrd="0" presId="urn:microsoft.com/office/officeart/2008/layout/HorizontalMultiLevelHierarchy"/>
    <dgm:cxn modelId="{45DD6191-DB49-43E4-BCEB-7799DADCCC35}" type="presOf" srcId="{7E7A599D-9F5C-4DBF-BE5B-A1343072D21C}" destId="{9A0A85F6-CD72-4058-857C-37209280964D}" srcOrd="0" destOrd="0" presId="urn:microsoft.com/office/officeart/2008/layout/HorizontalMultiLevelHierarchy"/>
    <dgm:cxn modelId="{45F525EA-1F44-4B4A-80CE-1467B19C2E05}" type="presOf" srcId="{C3C59CB6-0638-4AB7-A777-1C6A7343343F}" destId="{785341FD-FE90-4544-9792-ADF5F44F092B}" srcOrd="0" destOrd="0" presId="urn:microsoft.com/office/officeart/2008/layout/HorizontalMultiLevelHierarchy"/>
    <dgm:cxn modelId="{5D676484-F6D1-4CD2-A4B0-60BD24E8992E}" type="presOf" srcId="{B1ECA63E-7F62-478F-901C-20704266FD4E}" destId="{5BE15075-364B-46B0-8BAE-17CB9FD3FCDC}" srcOrd="0" destOrd="0" presId="urn:microsoft.com/office/officeart/2008/layout/HorizontalMultiLevelHierarchy"/>
    <dgm:cxn modelId="{9B839263-7F38-44A7-A827-9A5CA7F9F6CB}" type="presOf" srcId="{C3C59CB6-0638-4AB7-A777-1C6A7343343F}" destId="{ADF1E44F-A86B-45E7-91FF-7E7A6DAB3AB0}" srcOrd="1" destOrd="0" presId="urn:microsoft.com/office/officeart/2008/layout/HorizontalMultiLevelHierarchy"/>
    <dgm:cxn modelId="{41C82E70-2E18-4242-9CBE-9EA74E44F997}" srcId="{5F0F3236-4BB2-441B-AECD-23AF4FEDBAB8}" destId="{B1ECA63E-7F62-478F-901C-20704266FD4E}" srcOrd="0" destOrd="0" parTransId="{AD2C3695-CDB2-4996-ABC9-9A48CA95AC60}" sibTransId="{131A54F5-07AA-40C8-B162-70EBC0A24A96}"/>
    <dgm:cxn modelId="{A8B15952-3FDD-46CD-A1EA-F50EA21A2327}" type="presOf" srcId="{089C9541-677A-4078-B67C-969EA1CDA5C0}" destId="{5A23F473-2AF5-43CE-9CF9-42D391682A2A}" srcOrd="0" destOrd="0" presId="urn:microsoft.com/office/officeart/2008/layout/HorizontalMultiLevelHierarchy"/>
    <dgm:cxn modelId="{E6CC197B-D3F5-4688-ABA0-5A35AB062864}" type="presParOf" srcId="{AD118855-EC96-4C29-AEC0-FA570AF1685C}" destId="{F93C6D21-5CA3-43AE-BF61-EC584DB0FC1A}" srcOrd="0" destOrd="0" presId="urn:microsoft.com/office/officeart/2008/layout/HorizontalMultiLevelHierarchy"/>
    <dgm:cxn modelId="{0E01FD89-221F-4739-A344-7D47C2FDEDB3}" type="presParOf" srcId="{F93C6D21-5CA3-43AE-BF61-EC584DB0FC1A}" destId="{5BE15075-364B-46B0-8BAE-17CB9FD3FCDC}" srcOrd="0" destOrd="0" presId="urn:microsoft.com/office/officeart/2008/layout/HorizontalMultiLevelHierarchy"/>
    <dgm:cxn modelId="{A48B1F61-A03A-431D-A79B-D2F456CE1260}" type="presParOf" srcId="{F93C6D21-5CA3-43AE-BF61-EC584DB0FC1A}" destId="{96870765-D7E4-46D1-BB02-EBA5DC84834E}" srcOrd="1" destOrd="0" presId="urn:microsoft.com/office/officeart/2008/layout/HorizontalMultiLevelHierarchy"/>
    <dgm:cxn modelId="{A5C36189-D4D4-4849-87EF-5F8C0524257E}" type="presParOf" srcId="{96870765-D7E4-46D1-BB02-EBA5DC84834E}" destId="{9F3D1627-065F-4DB4-AE58-DD41210EE918}" srcOrd="0" destOrd="0" presId="urn:microsoft.com/office/officeart/2008/layout/HorizontalMultiLevelHierarchy"/>
    <dgm:cxn modelId="{DE7C0839-08AE-4EDB-ACE7-845936D3E8B6}" type="presParOf" srcId="{9F3D1627-065F-4DB4-AE58-DD41210EE918}" destId="{92A3E1BB-8958-4354-BA5A-73BA3D62C8DC}" srcOrd="0" destOrd="0" presId="urn:microsoft.com/office/officeart/2008/layout/HorizontalMultiLevelHierarchy"/>
    <dgm:cxn modelId="{CA9E34C1-5CD8-456D-96D2-46037190BFA6}" type="presParOf" srcId="{96870765-D7E4-46D1-BB02-EBA5DC84834E}" destId="{176FEC19-6EA2-4F3A-A61A-E3B96103EFE6}" srcOrd="1" destOrd="0" presId="urn:microsoft.com/office/officeart/2008/layout/HorizontalMultiLevelHierarchy"/>
    <dgm:cxn modelId="{BD3B30CB-563A-425B-9DE9-0CF16F3DCF9B}" type="presParOf" srcId="{176FEC19-6EA2-4F3A-A61A-E3B96103EFE6}" destId="{5A23F473-2AF5-43CE-9CF9-42D391682A2A}" srcOrd="0" destOrd="0" presId="urn:microsoft.com/office/officeart/2008/layout/HorizontalMultiLevelHierarchy"/>
    <dgm:cxn modelId="{1C20C306-F4F2-432A-903D-07A52974FBC2}" type="presParOf" srcId="{176FEC19-6EA2-4F3A-A61A-E3B96103EFE6}" destId="{805174D9-ADEE-4DE6-99AB-342F944A83B4}" srcOrd="1" destOrd="0" presId="urn:microsoft.com/office/officeart/2008/layout/HorizontalMultiLevelHierarchy"/>
    <dgm:cxn modelId="{118CCE49-3C96-43F5-8245-33C86C4B95E3}" type="presParOf" srcId="{96870765-D7E4-46D1-BB02-EBA5DC84834E}" destId="{785341FD-FE90-4544-9792-ADF5F44F092B}" srcOrd="2" destOrd="0" presId="urn:microsoft.com/office/officeart/2008/layout/HorizontalMultiLevelHierarchy"/>
    <dgm:cxn modelId="{F1734A33-AAD8-4562-9C4D-58DC2175D3EE}" type="presParOf" srcId="{785341FD-FE90-4544-9792-ADF5F44F092B}" destId="{ADF1E44F-A86B-45E7-91FF-7E7A6DAB3AB0}" srcOrd="0" destOrd="0" presId="urn:microsoft.com/office/officeart/2008/layout/HorizontalMultiLevelHierarchy"/>
    <dgm:cxn modelId="{439BF58F-BF38-4A15-9CC0-A30CD64CB733}" type="presParOf" srcId="{96870765-D7E4-46D1-BB02-EBA5DC84834E}" destId="{ACC81D34-041D-47F7-8C86-2E8A4B02C890}" srcOrd="3" destOrd="0" presId="urn:microsoft.com/office/officeart/2008/layout/HorizontalMultiLevelHierarchy"/>
    <dgm:cxn modelId="{7CD4E649-6710-4380-B558-0253656894E6}" type="presParOf" srcId="{ACC81D34-041D-47F7-8C86-2E8A4B02C890}" destId="{9A0A85F6-CD72-4058-857C-37209280964D}" srcOrd="0" destOrd="0" presId="urn:microsoft.com/office/officeart/2008/layout/HorizontalMultiLevelHierarchy"/>
    <dgm:cxn modelId="{50ECF675-9F8E-4C9B-B6E1-96E8B04B98D2}" type="presParOf" srcId="{ACC81D34-041D-47F7-8C86-2E8A4B02C890}" destId="{76E57C50-0CFF-4CF2-A850-59B1DE0DD25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0CE7102-C419-4A52-93DB-4C81FB1C53DF}"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tr-TR"/>
        </a:p>
      </dgm:t>
    </dgm:pt>
    <dgm:pt modelId="{49BFE00C-6ACD-4B4F-91CC-4546569F99FD}">
      <dgm:prSet phldrT="[Metin]"/>
      <dgm:spPr/>
      <dgm:t>
        <a:bodyPr/>
        <a:lstStyle/>
        <a:p>
          <a:r>
            <a:rPr lang="tr-TR" dirty="0" smtClean="0">
              <a:solidFill>
                <a:schemeClr val="tx1"/>
              </a:solidFill>
            </a:rPr>
            <a:t>Taşınmaz Mülkiyetinin Nispi Kaybı</a:t>
          </a:r>
          <a:endParaRPr lang="tr-TR" dirty="0">
            <a:solidFill>
              <a:schemeClr val="tx1"/>
            </a:solidFill>
          </a:endParaRPr>
        </a:p>
      </dgm:t>
    </dgm:pt>
    <dgm:pt modelId="{5F8B38F9-662A-4E25-9B7D-9127015B2918}" type="parTrans" cxnId="{D0A3D6EA-6374-479A-A711-0D4DA4ABEFDD}">
      <dgm:prSet/>
      <dgm:spPr/>
      <dgm:t>
        <a:bodyPr/>
        <a:lstStyle/>
        <a:p>
          <a:endParaRPr lang="tr-TR"/>
        </a:p>
      </dgm:t>
    </dgm:pt>
    <dgm:pt modelId="{AE264186-5E3F-441A-ACA3-194633E53FE2}" type="sibTrans" cxnId="{D0A3D6EA-6374-479A-A711-0D4DA4ABEFDD}">
      <dgm:prSet/>
      <dgm:spPr/>
      <dgm:t>
        <a:bodyPr/>
        <a:lstStyle/>
        <a:p>
          <a:endParaRPr lang="tr-TR"/>
        </a:p>
      </dgm:t>
    </dgm:pt>
    <dgm:pt modelId="{0313B7BD-AEC0-4963-AE0E-45C7C2E37329}">
      <dgm:prSet phldrT="[Metin]"/>
      <dgm:spPr/>
      <dgm:t>
        <a:bodyPr/>
        <a:lstStyle/>
        <a:p>
          <a:r>
            <a:rPr lang="tr-TR" dirty="0" smtClean="0"/>
            <a:t>Devren </a:t>
          </a:r>
          <a:endParaRPr lang="tr-TR" dirty="0"/>
        </a:p>
      </dgm:t>
    </dgm:pt>
    <dgm:pt modelId="{0C89F7D2-C4B0-4BE6-9E2D-B39C38A08530}" type="parTrans" cxnId="{00978322-3305-4838-B730-89580334CD45}">
      <dgm:prSet/>
      <dgm:spPr/>
      <dgm:t>
        <a:bodyPr/>
        <a:lstStyle/>
        <a:p>
          <a:endParaRPr lang="tr-TR"/>
        </a:p>
      </dgm:t>
    </dgm:pt>
    <dgm:pt modelId="{F339AFE8-35D9-448E-872E-A5F856A43EFC}" type="sibTrans" cxnId="{00978322-3305-4838-B730-89580334CD45}">
      <dgm:prSet/>
      <dgm:spPr/>
      <dgm:t>
        <a:bodyPr/>
        <a:lstStyle/>
        <a:p>
          <a:endParaRPr lang="tr-TR"/>
        </a:p>
      </dgm:t>
    </dgm:pt>
    <dgm:pt modelId="{0EBEB78E-114A-4642-9390-FC2928DC2225}">
      <dgm:prSet phldrT="[Metin]"/>
      <dgm:spPr/>
      <dgm:t>
        <a:bodyPr/>
        <a:lstStyle/>
        <a:p>
          <a:r>
            <a:rPr lang="tr-TR" dirty="0" smtClean="0"/>
            <a:t>Kamulaştırma</a:t>
          </a:r>
          <a:endParaRPr lang="tr-TR" dirty="0"/>
        </a:p>
      </dgm:t>
    </dgm:pt>
    <dgm:pt modelId="{EAA47CED-9B97-4954-9A98-FFE23A53DDEE}" type="parTrans" cxnId="{BAC5D50E-7B9D-44EC-8704-259BA78FAFAE}">
      <dgm:prSet/>
      <dgm:spPr/>
      <dgm:t>
        <a:bodyPr/>
        <a:lstStyle/>
        <a:p>
          <a:endParaRPr lang="tr-TR"/>
        </a:p>
      </dgm:t>
    </dgm:pt>
    <dgm:pt modelId="{37AB1050-F0E5-40E4-82A6-A7EAB6FC3CA2}" type="sibTrans" cxnId="{BAC5D50E-7B9D-44EC-8704-259BA78FAFAE}">
      <dgm:prSet/>
      <dgm:spPr/>
      <dgm:t>
        <a:bodyPr/>
        <a:lstStyle/>
        <a:p>
          <a:endParaRPr lang="tr-TR"/>
        </a:p>
      </dgm:t>
    </dgm:pt>
    <dgm:pt modelId="{E6A3059A-0500-4A03-B766-028BD9441FF6}">
      <dgm:prSet phldrT="[Metin]"/>
      <dgm:spPr/>
      <dgm:t>
        <a:bodyPr/>
        <a:lstStyle/>
        <a:p>
          <a:r>
            <a:rPr lang="tr-TR" dirty="0" smtClean="0">
              <a:solidFill>
                <a:schemeClr val="tx1"/>
              </a:solidFill>
            </a:rPr>
            <a:t>Taşınmaz Mülkiyetinin Mutlak Kaybı</a:t>
          </a:r>
          <a:endParaRPr lang="tr-TR" dirty="0">
            <a:solidFill>
              <a:schemeClr val="tx1"/>
            </a:solidFill>
          </a:endParaRPr>
        </a:p>
      </dgm:t>
    </dgm:pt>
    <dgm:pt modelId="{62C4A21C-4604-41A6-A810-45BE17E5AF2E}" type="parTrans" cxnId="{CEBC2AE6-D168-4FA2-ADF5-079CCF933285}">
      <dgm:prSet/>
      <dgm:spPr/>
      <dgm:t>
        <a:bodyPr/>
        <a:lstStyle/>
        <a:p>
          <a:endParaRPr lang="tr-TR"/>
        </a:p>
      </dgm:t>
    </dgm:pt>
    <dgm:pt modelId="{FA239CDA-C2D4-42CB-BD84-ED30B8003908}" type="sibTrans" cxnId="{CEBC2AE6-D168-4FA2-ADF5-079CCF933285}">
      <dgm:prSet/>
      <dgm:spPr/>
      <dgm:t>
        <a:bodyPr/>
        <a:lstStyle/>
        <a:p>
          <a:endParaRPr lang="tr-TR"/>
        </a:p>
      </dgm:t>
    </dgm:pt>
    <dgm:pt modelId="{64CD6993-A342-4D58-B9E4-37A0E955E1AB}">
      <dgm:prSet phldrT="[Metin]"/>
      <dgm:spPr/>
      <dgm:t>
        <a:bodyPr/>
        <a:lstStyle/>
        <a:p>
          <a:r>
            <a:rPr lang="tr-TR" dirty="0" smtClean="0"/>
            <a:t>Taşınmazın Yok Olması</a:t>
          </a:r>
          <a:endParaRPr lang="tr-TR" dirty="0"/>
        </a:p>
      </dgm:t>
    </dgm:pt>
    <dgm:pt modelId="{5BCF9D49-7B79-45DA-87F8-DA70A6C1CAF6}" type="parTrans" cxnId="{BE05935B-4531-4439-9ACE-511E4505741C}">
      <dgm:prSet/>
      <dgm:spPr/>
      <dgm:t>
        <a:bodyPr/>
        <a:lstStyle/>
        <a:p>
          <a:endParaRPr lang="tr-TR"/>
        </a:p>
      </dgm:t>
    </dgm:pt>
    <dgm:pt modelId="{9876521B-780E-422F-A85B-CA8E20AD8EB6}" type="sibTrans" cxnId="{BE05935B-4531-4439-9ACE-511E4505741C}">
      <dgm:prSet/>
      <dgm:spPr/>
      <dgm:t>
        <a:bodyPr/>
        <a:lstStyle/>
        <a:p>
          <a:endParaRPr lang="tr-TR"/>
        </a:p>
      </dgm:t>
    </dgm:pt>
    <dgm:pt modelId="{F8A35665-AB96-451A-BB0B-60919F7AA1F9}">
      <dgm:prSet phldrT="[Metin]"/>
      <dgm:spPr/>
      <dgm:t>
        <a:bodyPr/>
        <a:lstStyle/>
        <a:p>
          <a:r>
            <a:rPr lang="tr-TR" dirty="0" smtClean="0"/>
            <a:t>TERK (Tasarruf Yetkisi olmalı, Terk Beyanı ve Terkinin yapılması) </a:t>
          </a:r>
          <a:endParaRPr lang="tr-TR" dirty="0"/>
        </a:p>
      </dgm:t>
    </dgm:pt>
    <dgm:pt modelId="{6010C7DF-5FE1-44AA-9776-DA3C2FD9BFD8}" type="parTrans" cxnId="{9F846A68-F104-45A2-BC5A-EE94336307CD}">
      <dgm:prSet/>
      <dgm:spPr/>
      <dgm:t>
        <a:bodyPr/>
        <a:lstStyle/>
        <a:p>
          <a:endParaRPr lang="tr-TR"/>
        </a:p>
      </dgm:t>
    </dgm:pt>
    <dgm:pt modelId="{470C248C-147D-43CE-850D-388C0F8AA63E}" type="sibTrans" cxnId="{9F846A68-F104-45A2-BC5A-EE94336307CD}">
      <dgm:prSet/>
      <dgm:spPr/>
      <dgm:t>
        <a:bodyPr/>
        <a:lstStyle/>
        <a:p>
          <a:endParaRPr lang="tr-TR"/>
        </a:p>
      </dgm:t>
    </dgm:pt>
    <dgm:pt modelId="{29CDC1CB-0CAD-4F54-BC1A-838C97D23F02}" type="pres">
      <dgm:prSet presAssocID="{80CE7102-C419-4A52-93DB-4C81FB1C53DF}" presName="Name0" presStyleCnt="0">
        <dgm:presLayoutVars>
          <dgm:dir/>
          <dgm:animLvl val="lvl"/>
          <dgm:resizeHandles/>
        </dgm:presLayoutVars>
      </dgm:prSet>
      <dgm:spPr/>
      <dgm:t>
        <a:bodyPr/>
        <a:lstStyle/>
        <a:p>
          <a:endParaRPr lang="tr-TR"/>
        </a:p>
      </dgm:t>
    </dgm:pt>
    <dgm:pt modelId="{3CB850BA-EE62-415F-951A-DF4EC2B57719}" type="pres">
      <dgm:prSet presAssocID="{49BFE00C-6ACD-4B4F-91CC-4546569F99FD}" presName="linNode" presStyleCnt="0"/>
      <dgm:spPr/>
    </dgm:pt>
    <dgm:pt modelId="{C2532F3A-C325-4284-AA61-05B35FA028F8}" type="pres">
      <dgm:prSet presAssocID="{49BFE00C-6ACD-4B4F-91CC-4546569F99FD}" presName="parentShp" presStyleLbl="node1" presStyleIdx="0" presStyleCnt="2">
        <dgm:presLayoutVars>
          <dgm:bulletEnabled val="1"/>
        </dgm:presLayoutVars>
      </dgm:prSet>
      <dgm:spPr/>
      <dgm:t>
        <a:bodyPr/>
        <a:lstStyle/>
        <a:p>
          <a:endParaRPr lang="tr-TR"/>
        </a:p>
      </dgm:t>
    </dgm:pt>
    <dgm:pt modelId="{DCA42C16-A7E6-47E7-9448-203665DEC661}" type="pres">
      <dgm:prSet presAssocID="{49BFE00C-6ACD-4B4F-91CC-4546569F99FD}" presName="childShp" presStyleLbl="bgAccFollowNode1" presStyleIdx="0" presStyleCnt="2">
        <dgm:presLayoutVars>
          <dgm:bulletEnabled val="1"/>
        </dgm:presLayoutVars>
      </dgm:prSet>
      <dgm:spPr/>
      <dgm:t>
        <a:bodyPr/>
        <a:lstStyle/>
        <a:p>
          <a:endParaRPr lang="tr-TR"/>
        </a:p>
      </dgm:t>
    </dgm:pt>
    <dgm:pt modelId="{4AA86907-2262-4849-A487-44CE8123DF03}" type="pres">
      <dgm:prSet presAssocID="{AE264186-5E3F-441A-ACA3-194633E53FE2}" presName="spacing" presStyleCnt="0"/>
      <dgm:spPr/>
    </dgm:pt>
    <dgm:pt modelId="{6E399916-C9FE-467C-B4A8-E95DDBA2040C}" type="pres">
      <dgm:prSet presAssocID="{E6A3059A-0500-4A03-B766-028BD9441FF6}" presName="linNode" presStyleCnt="0"/>
      <dgm:spPr/>
    </dgm:pt>
    <dgm:pt modelId="{4A7160FE-D24F-414C-B1B8-DE0EEEB17FBB}" type="pres">
      <dgm:prSet presAssocID="{E6A3059A-0500-4A03-B766-028BD9441FF6}" presName="parentShp" presStyleLbl="node1" presStyleIdx="1" presStyleCnt="2">
        <dgm:presLayoutVars>
          <dgm:bulletEnabled val="1"/>
        </dgm:presLayoutVars>
      </dgm:prSet>
      <dgm:spPr/>
      <dgm:t>
        <a:bodyPr/>
        <a:lstStyle/>
        <a:p>
          <a:endParaRPr lang="tr-TR"/>
        </a:p>
      </dgm:t>
    </dgm:pt>
    <dgm:pt modelId="{84A5497A-9F92-443F-9C53-248874F1035C}" type="pres">
      <dgm:prSet presAssocID="{E6A3059A-0500-4A03-B766-028BD9441FF6}" presName="childShp" presStyleLbl="bgAccFollowNode1" presStyleIdx="1" presStyleCnt="2">
        <dgm:presLayoutVars>
          <dgm:bulletEnabled val="1"/>
        </dgm:presLayoutVars>
      </dgm:prSet>
      <dgm:spPr/>
      <dgm:t>
        <a:bodyPr/>
        <a:lstStyle/>
        <a:p>
          <a:endParaRPr lang="tr-TR"/>
        </a:p>
      </dgm:t>
    </dgm:pt>
  </dgm:ptLst>
  <dgm:cxnLst>
    <dgm:cxn modelId="{BAC5D50E-7B9D-44EC-8704-259BA78FAFAE}" srcId="{49BFE00C-6ACD-4B4F-91CC-4546569F99FD}" destId="{0EBEB78E-114A-4642-9390-FC2928DC2225}" srcOrd="1" destOrd="0" parTransId="{EAA47CED-9B97-4954-9A98-FFE23A53DDEE}" sibTransId="{37AB1050-F0E5-40E4-82A6-A7EAB6FC3CA2}"/>
    <dgm:cxn modelId="{9F846A68-F104-45A2-BC5A-EE94336307CD}" srcId="{E6A3059A-0500-4A03-B766-028BD9441FF6}" destId="{F8A35665-AB96-451A-BB0B-60919F7AA1F9}" srcOrd="1" destOrd="0" parTransId="{6010C7DF-5FE1-44AA-9776-DA3C2FD9BFD8}" sibTransId="{470C248C-147D-43CE-850D-388C0F8AA63E}"/>
    <dgm:cxn modelId="{6A1BB2A1-9D94-49E6-B033-E24BB8F2FDD0}" type="presOf" srcId="{80CE7102-C419-4A52-93DB-4C81FB1C53DF}" destId="{29CDC1CB-0CAD-4F54-BC1A-838C97D23F02}" srcOrd="0" destOrd="0" presId="urn:microsoft.com/office/officeart/2005/8/layout/vList6"/>
    <dgm:cxn modelId="{8D234920-1A4A-400D-B9F6-3E96E1C0E9AC}" type="presOf" srcId="{0313B7BD-AEC0-4963-AE0E-45C7C2E37329}" destId="{DCA42C16-A7E6-47E7-9448-203665DEC661}" srcOrd="0" destOrd="0" presId="urn:microsoft.com/office/officeart/2005/8/layout/vList6"/>
    <dgm:cxn modelId="{BE05935B-4531-4439-9ACE-511E4505741C}" srcId="{E6A3059A-0500-4A03-B766-028BD9441FF6}" destId="{64CD6993-A342-4D58-B9E4-37A0E955E1AB}" srcOrd="0" destOrd="0" parTransId="{5BCF9D49-7B79-45DA-87F8-DA70A6C1CAF6}" sibTransId="{9876521B-780E-422F-A85B-CA8E20AD8EB6}"/>
    <dgm:cxn modelId="{0CD35A8A-5E3D-4CFE-B0E4-DD15FF0AE5D5}" type="presOf" srcId="{E6A3059A-0500-4A03-B766-028BD9441FF6}" destId="{4A7160FE-D24F-414C-B1B8-DE0EEEB17FBB}" srcOrd="0" destOrd="0" presId="urn:microsoft.com/office/officeart/2005/8/layout/vList6"/>
    <dgm:cxn modelId="{0D9E8F51-98C1-477A-A24A-A63BAE55DEE3}" type="presOf" srcId="{49BFE00C-6ACD-4B4F-91CC-4546569F99FD}" destId="{C2532F3A-C325-4284-AA61-05B35FA028F8}" srcOrd="0" destOrd="0" presId="urn:microsoft.com/office/officeart/2005/8/layout/vList6"/>
    <dgm:cxn modelId="{57E79CEB-905C-4E56-9E11-3FC786F353F6}" type="presOf" srcId="{64CD6993-A342-4D58-B9E4-37A0E955E1AB}" destId="{84A5497A-9F92-443F-9C53-248874F1035C}" srcOrd="0" destOrd="0" presId="urn:microsoft.com/office/officeart/2005/8/layout/vList6"/>
    <dgm:cxn modelId="{CEBC2AE6-D168-4FA2-ADF5-079CCF933285}" srcId="{80CE7102-C419-4A52-93DB-4C81FB1C53DF}" destId="{E6A3059A-0500-4A03-B766-028BD9441FF6}" srcOrd="1" destOrd="0" parTransId="{62C4A21C-4604-41A6-A810-45BE17E5AF2E}" sibTransId="{FA239CDA-C2D4-42CB-BD84-ED30B8003908}"/>
    <dgm:cxn modelId="{C5B1C3AB-A7F9-447B-8332-72F2AC2AE422}" type="presOf" srcId="{F8A35665-AB96-451A-BB0B-60919F7AA1F9}" destId="{84A5497A-9F92-443F-9C53-248874F1035C}" srcOrd="0" destOrd="1" presId="urn:microsoft.com/office/officeart/2005/8/layout/vList6"/>
    <dgm:cxn modelId="{00978322-3305-4838-B730-89580334CD45}" srcId="{49BFE00C-6ACD-4B4F-91CC-4546569F99FD}" destId="{0313B7BD-AEC0-4963-AE0E-45C7C2E37329}" srcOrd="0" destOrd="0" parTransId="{0C89F7D2-C4B0-4BE6-9E2D-B39C38A08530}" sibTransId="{F339AFE8-35D9-448E-872E-A5F856A43EFC}"/>
    <dgm:cxn modelId="{2AE73212-96E9-481F-9878-AA4062E16993}" type="presOf" srcId="{0EBEB78E-114A-4642-9390-FC2928DC2225}" destId="{DCA42C16-A7E6-47E7-9448-203665DEC661}" srcOrd="0" destOrd="1" presId="urn:microsoft.com/office/officeart/2005/8/layout/vList6"/>
    <dgm:cxn modelId="{D0A3D6EA-6374-479A-A711-0D4DA4ABEFDD}" srcId="{80CE7102-C419-4A52-93DB-4C81FB1C53DF}" destId="{49BFE00C-6ACD-4B4F-91CC-4546569F99FD}" srcOrd="0" destOrd="0" parTransId="{5F8B38F9-662A-4E25-9B7D-9127015B2918}" sibTransId="{AE264186-5E3F-441A-ACA3-194633E53FE2}"/>
    <dgm:cxn modelId="{78AB364A-32A8-42F7-A110-97532F8F7D7D}" type="presParOf" srcId="{29CDC1CB-0CAD-4F54-BC1A-838C97D23F02}" destId="{3CB850BA-EE62-415F-951A-DF4EC2B57719}" srcOrd="0" destOrd="0" presId="urn:microsoft.com/office/officeart/2005/8/layout/vList6"/>
    <dgm:cxn modelId="{35D9763B-2465-4864-B0F7-C96B4EF8632D}" type="presParOf" srcId="{3CB850BA-EE62-415F-951A-DF4EC2B57719}" destId="{C2532F3A-C325-4284-AA61-05B35FA028F8}" srcOrd="0" destOrd="0" presId="urn:microsoft.com/office/officeart/2005/8/layout/vList6"/>
    <dgm:cxn modelId="{1845CFD3-A83F-4928-9C5B-69DFA89E6E07}" type="presParOf" srcId="{3CB850BA-EE62-415F-951A-DF4EC2B57719}" destId="{DCA42C16-A7E6-47E7-9448-203665DEC661}" srcOrd="1" destOrd="0" presId="urn:microsoft.com/office/officeart/2005/8/layout/vList6"/>
    <dgm:cxn modelId="{D1CC01E8-2989-4520-9F3C-7F2A166139C7}" type="presParOf" srcId="{29CDC1CB-0CAD-4F54-BC1A-838C97D23F02}" destId="{4AA86907-2262-4849-A487-44CE8123DF03}" srcOrd="1" destOrd="0" presId="urn:microsoft.com/office/officeart/2005/8/layout/vList6"/>
    <dgm:cxn modelId="{306E11EE-02E3-46A5-A9B8-5A6F9C21AD0B}" type="presParOf" srcId="{29CDC1CB-0CAD-4F54-BC1A-838C97D23F02}" destId="{6E399916-C9FE-467C-B4A8-E95DDBA2040C}" srcOrd="2" destOrd="0" presId="urn:microsoft.com/office/officeart/2005/8/layout/vList6"/>
    <dgm:cxn modelId="{C8694BB3-7241-49BE-B79C-5CA97F261BD2}" type="presParOf" srcId="{6E399916-C9FE-467C-B4A8-E95DDBA2040C}" destId="{4A7160FE-D24F-414C-B1B8-DE0EEEB17FBB}" srcOrd="0" destOrd="0" presId="urn:microsoft.com/office/officeart/2005/8/layout/vList6"/>
    <dgm:cxn modelId="{F4F6EC69-78E9-4AC4-9924-7A4B00015707}" type="presParOf" srcId="{6E399916-C9FE-467C-B4A8-E95DDBA2040C}" destId="{84A5497A-9F92-443F-9C53-248874F1035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D0D14C-ADD2-4A14-90B1-1D27FC69B330}"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1C48604-886D-4DD7-BF4E-A66454715A6C}">
      <dgm:prSet phldrT="[Metin]"/>
      <dgm:spPr/>
      <dgm:t>
        <a:bodyPr/>
        <a:lstStyle/>
        <a:p>
          <a:r>
            <a:rPr lang="tr-TR" dirty="0" smtClean="0">
              <a:solidFill>
                <a:schemeClr val="tx1"/>
              </a:solidFill>
            </a:rPr>
            <a:t>Olağan</a:t>
          </a:r>
          <a:r>
            <a:rPr lang="tr-TR" dirty="0" smtClean="0"/>
            <a:t> </a:t>
          </a:r>
          <a:r>
            <a:rPr lang="tr-TR" dirty="0" smtClean="0">
              <a:solidFill>
                <a:schemeClr val="tx1"/>
              </a:solidFill>
            </a:rPr>
            <a:t>Zamanaşımıyla Kazanmanın Şartları </a:t>
          </a:r>
          <a:endParaRPr lang="tr-TR" dirty="0">
            <a:solidFill>
              <a:schemeClr val="tx1"/>
            </a:solidFill>
          </a:endParaRPr>
        </a:p>
      </dgm:t>
    </dgm:pt>
    <dgm:pt modelId="{D607F5F8-6D9C-49BD-A84B-16116D9F4B73}" type="parTrans" cxnId="{D8933324-1F72-4A1F-BCDF-E5CA7E25BA7E}">
      <dgm:prSet/>
      <dgm:spPr/>
      <dgm:t>
        <a:bodyPr/>
        <a:lstStyle/>
        <a:p>
          <a:endParaRPr lang="tr-TR"/>
        </a:p>
      </dgm:t>
    </dgm:pt>
    <dgm:pt modelId="{427DBE1C-668B-4AC8-9DD9-74FC7A708F72}" type="sibTrans" cxnId="{D8933324-1F72-4A1F-BCDF-E5CA7E25BA7E}">
      <dgm:prSet/>
      <dgm:spPr/>
      <dgm:t>
        <a:bodyPr/>
        <a:lstStyle/>
        <a:p>
          <a:endParaRPr lang="tr-TR"/>
        </a:p>
      </dgm:t>
    </dgm:pt>
    <dgm:pt modelId="{BA1C7956-A7CD-4081-B31C-292EF2B8AA07}">
      <dgm:prSet phldrT="[Metin]"/>
      <dgm:spPr/>
      <dgm:t>
        <a:bodyPr/>
        <a:lstStyle/>
        <a:p>
          <a:r>
            <a:rPr lang="tr-TR" dirty="0" smtClean="0">
              <a:solidFill>
                <a:schemeClr val="tx1"/>
              </a:solidFill>
            </a:rPr>
            <a:t>Taşınmazın Tapu Sicilinde Kayıtlı Olması</a:t>
          </a:r>
          <a:endParaRPr lang="tr-TR" dirty="0">
            <a:solidFill>
              <a:schemeClr val="tx1"/>
            </a:solidFill>
          </a:endParaRPr>
        </a:p>
      </dgm:t>
    </dgm:pt>
    <dgm:pt modelId="{68CF6D52-F71C-4222-84AA-46D9A9F6DEEE}" type="parTrans" cxnId="{853CA6D8-2B70-4E23-A733-6ABE49E4C350}">
      <dgm:prSet/>
      <dgm:spPr/>
      <dgm:t>
        <a:bodyPr/>
        <a:lstStyle/>
        <a:p>
          <a:endParaRPr lang="tr-TR"/>
        </a:p>
      </dgm:t>
    </dgm:pt>
    <dgm:pt modelId="{F645648F-B03F-4A8C-9247-6C2E8243F44D}" type="sibTrans" cxnId="{853CA6D8-2B70-4E23-A733-6ABE49E4C350}">
      <dgm:prSet/>
      <dgm:spPr/>
      <dgm:t>
        <a:bodyPr/>
        <a:lstStyle/>
        <a:p>
          <a:endParaRPr lang="tr-TR"/>
        </a:p>
      </dgm:t>
    </dgm:pt>
    <dgm:pt modelId="{CCAE18C1-D22C-4DD1-8AD1-A3786AC0198C}">
      <dgm:prSet phldrT="[Metin]"/>
      <dgm:spPr/>
      <dgm:t>
        <a:bodyPr/>
        <a:lstStyle/>
        <a:p>
          <a:r>
            <a:rPr lang="tr-TR" dirty="0" smtClean="0">
              <a:solidFill>
                <a:schemeClr val="tx1"/>
              </a:solidFill>
            </a:rPr>
            <a:t>Tapu Sicilinde Yolsuz Bir Tescil Bulunması</a:t>
          </a:r>
          <a:endParaRPr lang="tr-TR" dirty="0">
            <a:solidFill>
              <a:schemeClr val="tx1"/>
            </a:solidFill>
          </a:endParaRPr>
        </a:p>
      </dgm:t>
    </dgm:pt>
    <dgm:pt modelId="{4AFEF08D-2A43-4DD1-9139-4597A23A227C}" type="parTrans" cxnId="{0AAA11E9-A9B9-4871-AE7B-A1133E060D95}">
      <dgm:prSet/>
      <dgm:spPr/>
      <dgm:t>
        <a:bodyPr/>
        <a:lstStyle/>
        <a:p>
          <a:endParaRPr lang="tr-TR"/>
        </a:p>
      </dgm:t>
    </dgm:pt>
    <dgm:pt modelId="{6FB76909-FC3F-4384-ABE4-5422916A6A3D}" type="sibTrans" cxnId="{0AAA11E9-A9B9-4871-AE7B-A1133E060D95}">
      <dgm:prSet/>
      <dgm:spPr/>
      <dgm:t>
        <a:bodyPr/>
        <a:lstStyle/>
        <a:p>
          <a:endParaRPr lang="tr-TR"/>
        </a:p>
      </dgm:t>
    </dgm:pt>
    <dgm:pt modelId="{E8EB8118-CD9D-4D5C-98B6-8D9C60A355C0}">
      <dgm:prSet phldrT="[Metin]"/>
      <dgm:spPr/>
      <dgm:t>
        <a:bodyPr/>
        <a:lstStyle/>
        <a:p>
          <a:r>
            <a:rPr lang="tr-TR" dirty="0" smtClean="0">
              <a:solidFill>
                <a:schemeClr val="tx1"/>
              </a:solidFill>
            </a:rPr>
            <a:t>Yolsuz Tescille Malik Olarak Görünen Kimsenin Malik Sıfatıyla Zilyet Olması</a:t>
          </a:r>
          <a:endParaRPr lang="tr-TR" dirty="0">
            <a:solidFill>
              <a:schemeClr val="tx1"/>
            </a:solidFill>
          </a:endParaRPr>
        </a:p>
      </dgm:t>
    </dgm:pt>
    <dgm:pt modelId="{78BD2C12-BC04-4042-A1D8-06ECB2D438F1}" type="parTrans" cxnId="{C95AB524-81A0-4220-892D-E383E7030393}">
      <dgm:prSet/>
      <dgm:spPr/>
      <dgm:t>
        <a:bodyPr/>
        <a:lstStyle/>
        <a:p>
          <a:endParaRPr lang="tr-TR"/>
        </a:p>
      </dgm:t>
    </dgm:pt>
    <dgm:pt modelId="{91BA2314-E0C9-48DA-92AF-DE351138EA7F}" type="sibTrans" cxnId="{C95AB524-81A0-4220-892D-E383E7030393}">
      <dgm:prSet/>
      <dgm:spPr/>
      <dgm:t>
        <a:bodyPr/>
        <a:lstStyle/>
        <a:p>
          <a:endParaRPr lang="tr-TR"/>
        </a:p>
      </dgm:t>
    </dgm:pt>
    <dgm:pt modelId="{3E4832DA-5D57-450E-A0FB-1A8662AA457D}">
      <dgm:prSet phldrT="[Metin]"/>
      <dgm:spPr/>
      <dgm:t>
        <a:bodyPr/>
        <a:lstStyle/>
        <a:p>
          <a:r>
            <a:rPr lang="tr-TR" dirty="0" smtClean="0">
              <a:solidFill>
                <a:schemeClr val="tx1"/>
              </a:solidFill>
            </a:rPr>
            <a:t>Zilyetliğin </a:t>
          </a:r>
          <a:r>
            <a:rPr lang="tr-TR" dirty="0" err="1" smtClean="0">
              <a:solidFill>
                <a:schemeClr val="tx1"/>
              </a:solidFill>
            </a:rPr>
            <a:t>İyiniyetle</a:t>
          </a:r>
          <a:r>
            <a:rPr lang="tr-TR" dirty="0" smtClean="0">
              <a:solidFill>
                <a:schemeClr val="tx1"/>
              </a:solidFill>
            </a:rPr>
            <a:t>, Davasız ve Aralıksız On Yıl Sürmesi </a:t>
          </a:r>
          <a:endParaRPr lang="tr-TR" dirty="0">
            <a:solidFill>
              <a:schemeClr val="tx1"/>
            </a:solidFill>
          </a:endParaRPr>
        </a:p>
      </dgm:t>
    </dgm:pt>
    <dgm:pt modelId="{7C7FBE24-90FC-475E-B2F0-74EFBF6F7B9A}" type="parTrans" cxnId="{DF993CAE-8802-4EF1-BFD7-BF14452FE594}">
      <dgm:prSet/>
      <dgm:spPr/>
      <dgm:t>
        <a:bodyPr/>
        <a:lstStyle/>
        <a:p>
          <a:endParaRPr lang="tr-TR"/>
        </a:p>
      </dgm:t>
    </dgm:pt>
    <dgm:pt modelId="{47B90846-9B31-402C-886E-35D18DF1EABB}" type="sibTrans" cxnId="{DF993CAE-8802-4EF1-BFD7-BF14452FE594}">
      <dgm:prSet/>
      <dgm:spPr/>
      <dgm:t>
        <a:bodyPr/>
        <a:lstStyle/>
        <a:p>
          <a:endParaRPr lang="tr-TR"/>
        </a:p>
      </dgm:t>
    </dgm:pt>
    <dgm:pt modelId="{ECC1950B-A3A7-4D7F-BA94-9F8A92B7C7C5}" type="pres">
      <dgm:prSet presAssocID="{22D0D14C-ADD2-4A14-90B1-1D27FC69B330}" presName="Name0" presStyleCnt="0">
        <dgm:presLayoutVars>
          <dgm:chPref val="1"/>
          <dgm:dir/>
          <dgm:animOne val="branch"/>
          <dgm:animLvl val="lvl"/>
          <dgm:resizeHandles val="exact"/>
        </dgm:presLayoutVars>
      </dgm:prSet>
      <dgm:spPr/>
      <dgm:t>
        <a:bodyPr/>
        <a:lstStyle/>
        <a:p>
          <a:endParaRPr lang="tr-TR"/>
        </a:p>
      </dgm:t>
    </dgm:pt>
    <dgm:pt modelId="{C4A2428B-A7C4-4BEF-AA1C-D83FB9FDB7CC}" type="pres">
      <dgm:prSet presAssocID="{B1C48604-886D-4DD7-BF4E-A66454715A6C}" presName="root1" presStyleCnt="0"/>
      <dgm:spPr/>
    </dgm:pt>
    <dgm:pt modelId="{F1F2971F-8BCD-422E-BB3A-877C3DBAC6A8}" type="pres">
      <dgm:prSet presAssocID="{B1C48604-886D-4DD7-BF4E-A66454715A6C}" presName="LevelOneTextNode" presStyleLbl="node0" presStyleIdx="0" presStyleCnt="1">
        <dgm:presLayoutVars>
          <dgm:chPref val="3"/>
        </dgm:presLayoutVars>
      </dgm:prSet>
      <dgm:spPr/>
      <dgm:t>
        <a:bodyPr/>
        <a:lstStyle/>
        <a:p>
          <a:endParaRPr lang="tr-TR"/>
        </a:p>
      </dgm:t>
    </dgm:pt>
    <dgm:pt modelId="{945D86EC-9D6F-417D-964B-CDC2FCC8C1CD}" type="pres">
      <dgm:prSet presAssocID="{B1C48604-886D-4DD7-BF4E-A66454715A6C}" presName="level2hierChild" presStyleCnt="0"/>
      <dgm:spPr/>
    </dgm:pt>
    <dgm:pt modelId="{E42117BF-2938-4559-87AB-85A62BADB354}" type="pres">
      <dgm:prSet presAssocID="{68CF6D52-F71C-4222-84AA-46D9A9F6DEEE}" presName="conn2-1" presStyleLbl="parChTrans1D2" presStyleIdx="0" presStyleCnt="4"/>
      <dgm:spPr/>
      <dgm:t>
        <a:bodyPr/>
        <a:lstStyle/>
        <a:p>
          <a:endParaRPr lang="tr-TR"/>
        </a:p>
      </dgm:t>
    </dgm:pt>
    <dgm:pt modelId="{4D5F75DD-D382-4712-AD12-EFF021A6777C}" type="pres">
      <dgm:prSet presAssocID="{68CF6D52-F71C-4222-84AA-46D9A9F6DEEE}" presName="connTx" presStyleLbl="parChTrans1D2" presStyleIdx="0" presStyleCnt="4"/>
      <dgm:spPr/>
      <dgm:t>
        <a:bodyPr/>
        <a:lstStyle/>
        <a:p>
          <a:endParaRPr lang="tr-TR"/>
        </a:p>
      </dgm:t>
    </dgm:pt>
    <dgm:pt modelId="{BC5988DF-833E-4FF7-8BE3-D369DAE14EE8}" type="pres">
      <dgm:prSet presAssocID="{BA1C7956-A7CD-4081-B31C-292EF2B8AA07}" presName="root2" presStyleCnt="0"/>
      <dgm:spPr/>
    </dgm:pt>
    <dgm:pt modelId="{1C9953C2-7B5D-41DF-B586-904AF25E0C62}" type="pres">
      <dgm:prSet presAssocID="{BA1C7956-A7CD-4081-B31C-292EF2B8AA07}" presName="LevelTwoTextNode" presStyleLbl="node2" presStyleIdx="0" presStyleCnt="4">
        <dgm:presLayoutVars>
          <dgm:chPref val="3"/>
        </dgm:presLayoutVars>
      </dgm:prSet>
      <dgm:spPr/>
      <dgm:t>
        <a:bodyPr/>
        <a:lstStyle/>
        <a:p>
          <a:endParaRPr lang="tr-TR"/>
        </a:p>
      </dgm:t>
    </dgm:pt>
    <dgm:pt modelId="{FCF06BA6-13A8-448C-BD69-9FD0FF9076E2}" type="pres">
      <dgm:prSet presAssocID="{BA1C7956-A7CD-4081-B31C-292EF2B8AA07}" presName="level3hierChild" presStyleCnt="0"/>
      <dgm:spPr/>
    </dgm:pt>
    <dgm:pt modelId="{CA670F5D-780F-46DA-9E52-D7F9611BD9D0}" type="pres">
      <dgm:prSet presAssocID="{4AFEF08D-2A43-4DD1-9139-4597A23A227C}" presName="conn2-1" presStyleLbl="parChTrans1D2" presStyleIdx="1" presStyleCnt="4"/>
      <dgm:spPr/>
      <dgm:t>
        <a:bodyPr/>
        <a:lstStyle/>
        <a:p>
          <a:endParaRPr lang="tr-TR"/>
        </a:p>
      </dgm:t>
    </dgm:pt>
    <dgm:pt modelId="{F42754F0-21A0-42C3-949F-E273CE7F1C28}" type="pres">
      <dgm:prSet presAssocID="{4AFEF08D-2A43-4DD1-9139-4597A23A227C}" presName="connTx" presStyleLbl="parChTrans1D2" presStyleIdx="1" presStyleCnt="4"/>
      <dgm:spPr/>
      <dgm:t>
        <a:bodyPr/>
        <a:lstStyle/>
        <a:p>
          <a:endParaRPr lang="tr-TR"/>
        </a:p>
      </dgm:t>
    </dgm:pt>
    <dgm:pt modelId="{57E12245-C139-4339-9F5D-BAD94B260105}" type="pres">
      <dgm:prSet presAssocID="{CCAE18C1-D22C-4DD1-8AD1-A3786AC0198C}" presName="root2" presStyleCnt="0"/>
      <dgm:spPr/>
    </dgm:pt>
    <dgm:pt modelId="{35D4E798-DC61-4B5C-8B45-A40B6F0725B5}" type="pres">
      <dgm:prSet presAssocID="{CCAE18C1-D22C-4DD1-8AD1-A3786AC0198C}" presName="LevelTwoTextNode" presStyleLbl="node2" presStyleIdx="1" presStyleCnt="4" custLinFactNeighborY="-10904">
        <dgm:presLayoutVars>
          <dgm:chPref val="3"/>
        </dgm:presLayoutVars>
      </dgm:prSet>
      <dgm:spPr/>
      <dgm:t>
        <a:bodyPr/>
        <a:lstStyle/>
        <a:p>
          <a:endParaRPr lang="tr-TR"/>
        </a:p>
      </dgm:t>
    </dgm:pt>
    <dgm:pt modelId="{851D3E70-00E2-4430-ABE4-BBCC3F9ADADC}" type="pres">
      <dgm:prSet presAssocID="{CCAE18C1-D22C-4DD1-8AD1-A3786AC0198C}" presName="level3hierChild" presStyleCnt="0"/>
      <dgm:spPr/>
    </dgm:pt>
    <dgm:pt modelId="{35CAC95D-B866-4D65-99A0-D88F2490ADE0}" type="pres">
      <dgm:prSet presAssocID="{78BD2C12-BC04-4042-A1D8-06ECB2D438F1}" presName="conn2-1" presStyleLbl="parChTrans1D2" presStyleIdx="2" presStyleCnt="4"/>
      <dgm:spPr/>
      <dgm:t>
        <a:bodyPr/>
        <a:lstStyle/>
        <a:p>
          <a:endParaRPr lang="tr-TR"/>
        </a:p>
      </dgm:t>
    </dgm:pt>
    <dgm:pt modelId="{F127788C-3623-4A33-9361-36C4F5B581C0}" type="pres">
      <dgm:prSet presAssocID="{78BD2C12-BC04-4042-A1D8-06ECB2D438F1}" presName="connTx" presStyleLbl="parChTrans1D2" presStyleIdx="2" presStyleCnt="4"/>
      <dgm:spPr/>
      <dgm:t>
        <a:bodyPr/>
        <a:lstStyle/>
        <a:p>
          <a:endParaRPr lang="tr-TR"/>
        </a:p>
      </dgm:t>
    </dgm:pt>
    <dgm:pt modelId="{61121928-DAAB-4EE3-8271-605D34C8EDF6}" type="pres">
      <dgm:prSet presAssocID="{E8EB8118-CD9D-4D5C-98B6-8D9C60A355C0}" presName="root2" presStyleCnt="0"/>
      <dgm:spPr/>
    </dgm:pt>
    <dgm:pt modelId="{2083B7A9-CDDF-4A53-BC57-8F7712129044}" type="pres">
      <dgm:prSet presAssocID="{E8EB8118-CD9D-4D5C-98B6-8D9C60A355C0}" presName="LevelTwoTextNode" presStyleLbl="node2" presStyleIdx="2" presStyleCnt="4">
        <dgm:presLayoutVars>
          <dgm:chPref val="3"/>
        </dgm:presLayoutVars>
      </dgm:prSet>
      <dgm:spPr/>
      <dgm:t>
        <a:bodyPr/>
        <a:lstStyle/>
        <a:p>
          <a:endParaRPr lang="tr-TR"/>
        </a:p>
      </dgm:t>
    </dgm:pt>
    <dgm:pt modelId="{660ABC29-34F1-4B37-B709-62BC098F4F3F}" type="pres">
      <dgm:prSet presAssocID="{E8EB8118-CD9D-4D5C-98B6-8D9C60A355C0}" presName="level3hierChild" presStyleCnt="0"/>
      <dgm:spPr/>
    </dgm:pt>
    <dgm:pt modelId="{6EDF467A-C086-48F0-BF6A-CDDAB31FD55C}" type="pres">
      <dgm:prSet presAssocID="{7C7FBE24-90FC-475E-B2F0-74EFBF6F7B9A}" presName="conn2-1" presStyleLbl="parChTrans1D2" presStyleIdx="3" presStyleCnt="4"/>
      <dgm:spPr/>
      <dgm:t>
        <a:bodyPr/>
        <a:lstStyle/>
        <a:p>
          <a:endParaRPr lang="tr-TR"/>
        </a:p>
      </dgm:t>
    </dgm:pt>
    <dgm:pt modelId="{3A532320-3D6C-4EEC-B5F4-36FD9653C221}" type="pres">
      <dgm:prSet presAssocID="{7C7FBE24-90FC-475E-B2F0-74EFBF6F7B9A}" presName="connTx" presStyleLbl="parChTrans1D2" presStyleIdx="3" presStyleCnt="4"/>
      <dgm:spPr/>
      <dgm:t>
        <a:bodyPr/>
        <a:lstStyle/>
        <a:p>
          <a:endParaRPr lang="tr-TR"/>
        </a:p>
      </dgm:t>
    </dgm:pt>
    <dgm:pt modelId="{F171AA9E-8A26-49F2-88FC-55BA3A2BC576}" type="pres">
      <dgm:prSet presAssocID="{3E4832DA-5D57-450E-A0FB-1A8662AA457D}" presName="root2" presStyleCnt="0"/>
      <dgm:spPr/>
    </dgm:pt>
    <dgm:pt modelId="{64931475-B767-4DB8-B59F-D44AAFEEC982}" type="pres">
      <dgm:prSet presAssocID="{3E4832DA-5D57-450E-A0FB-1A8662AA457D}" presName="LevelTwoTextNode" presStyleLbl="node2" presStyleIdx="3" presStyleCnt="4">
        <dgm:presLayoutVars>
          <dgm:chPref val="3"/>
        </dgm:presLayoutVars>
      </dgm:prSet>
      <dgm:spPr/>
      <dgm:t>
        <a:bodyPr/>
        <a:lstStyle/>
        <a:p>
          <a:endParaRPr lang="tr-TR"/>
        </a:p>
      </dgm:t>
    </dgm:pt>
    <dgm:pt modelId="{91AA92FD-377F-422B-AB29-12CFEB0A8E20}" type="pres">
      <dgm:prSet presAssocID="{3E4832DA-5D57-450E-A0FB-1A8662AA457D}" presName="level3hierChild" presStyleCnt="0"/>
      <dgm:spPr/>
    </dgm:pt>
  </dgm:ptLst>
  <dgm:cxnLst>
    <dgm:cxn modelId="{DF993CAE-8802-4EF1-BFD7-BF14452FE594}" srcId="{B1C48604-886D-4DD7-BF4E-A66454715A6C}" destId="{3E4832DA-5D57-450E-A0FB-1A8662AA457D}" srcOrd="3" destOrd="0" parTransId="{7C7FBE24-90FC-475E-B2F0-74EFBF6F7B9A}" sibTransId="{47B90846-9B31-402C-886E-35D18DF1EABB}"/>
    <dgm:cxn modelId="{AD603E08-8AAC-40BC-A93C-671DBF3E3204}" type="presOf" srcId="{3E4832DA-5D57-450E-A0FB-1A8662AA457D}" destId="{64931475-B767-4DB8-B59F-D44AAFEEC982}" srcOrd="0" destOrd="0" presId="urn:microsoft.com/office/officeart/2008/layout/HorizontalMultiLevelHierarchy"/>
    <dgm:cxn modelId="{8E7BFC23-1B34-4A1C-B98F-52171C14D5D3}" type="presOf" srcId="{B1C48604-886D-4DD7-BF4E-A66454715A6C}" destId="{F1F2971F-8BCD-422E-BB3A-877C3DBAC6A8}" srcOrd="0" destOrd="0" presId="urn:microsoft.com/office/officeart/2008/layout/HorizontalMultiLevelHierarchy"/>
    <dgm:cxn modelId="{CF1834A5-C1AA-4BE2-BD16-A908412E68C7}" type="presOf" srcId="{78BD2C12-BC04-4042-A1D8-06ECB2D438F1}" destId="{35CAC95D-B866-4D65-99A0-D88F2490ADE0}" srcOrd="0" destOrd="0" presId="urn:microsoft.com/office/officeart/2008/layout/HorizontalMultiLevelHierarchy"/>
    <dgm:cxn modelId="{853CA6D8-2B70-4E23-A733-6ABE49E4C350}" srcId="{B1C48604-886D-4DD7-BF4E-A66454715A6C}" destId="{BA1C7956-A7CD-4081-B31C-292EF2B8AA07}" srcOrd="0" destOrd="0" parTransId="{68CF6D52-F71C-4222-84AA-46D9A9F6DEEE}" sibTransId="{F645648F-B03F-4A8C-9247-6C2E8243F44D}"/>
    <dgm:cxn modelId="{84ABF969-DA17-4B35-823B-58A01AFE790A}" type="presOf" srcId="{4AFEF08D-2A43-4DD1-9139-4597A23A227C}" destId="{CA670F5D-780F-46DA-9E52-D7F9611BD9D0}" srcOrd="0" destOrd="0" presId="urn:microsoft.com/office/officeart/2008/layout/HorizontalMultiLevelHierarchy"/>
    <dgm:cxn modelId="{7DDC8E4A-DBC4-462E-98B8-E4ABFB708E1F}" type="presOf" srcId="{E8EB8118-CD9D-4D5C-98B6-8D9C60A355C0}" destId="{2083B7A9-CDDF-4A53-BC57-8F7712129044}" srcOrd="0" destOrd="0" presId="urn:microsoft.com/office/officeart/2008/layout/HorizontalMultiLevelHierarchy"/>
    <dgm:cxn modelId="{C95AB524-81A0-4220-892D-E383E7030393}" srcId="{B1C48604-886D-4DD7-BF4E-A66454715A6C}" destId="{E8EB8118-CD9D-4D5C-98B6-8D9C60A355C0}" srcOrd="2" destOrd="0" parTransId="{78BD2C12-BC04-4042-A1D8-06ECB2D438F1}" sibTransId="{91BA2314-E0C9-48DA-92AF-DE351138EA7F}"/>
    <dgm:cxn modelId="{02CCA28F-6263-4AC1-8FD8-D3299D6B4E06}" type="presOf" srcId="{22D0D14C-ADD2-4A14-90B1-1D27FC69B330}" destId="{ECC1950B-A3A7-4D7F-BA94-9F8A92B7C7C5}" srcOrd="0" destOrd="0" presId="urn:microsoft.com/office/officeart/2008/layout/HorizontalMultiLevelHierarchy"/>
    <dgm:cxn modelId="{0E10D310-2DFC-41E7-BAEF-F5C8C30F3AD3}" type="presOf" srcId="{CCAE18C1-D22C-4DD1-8AD1-A3786AC0198C}" destId="{35D4E798-DC61-4B5C-8B45-A40B6F0725B5}" srcOrd="0" destOrd="0" presId="urn:microsoft.com/office/officeart/2008/layout/HorizontalMultiLevelHierarchy"/>
    <dgm:cxn modelId="{0AAA11E9-A9B9-4871-AE7B-A1133E060D95}" srcId="{B1C48604-886D-4DD7-BF4E-A66454715A6C}" destId="{CCAE18C1-D22C-4DD1-8AD1-A3786AC0198C}" srcOrd="1" destOrd="0" parTransId="{4AFEF08D-2A43-4DD1-9139-4597A23A227C}" sibTransId="{6FB76909-FC3F-4384-ABE4-5422916A6A3D}"/>
    <dgm:cxn modelId="{A76A5D5F-19F3-429E-97D7-79FF1FEFE0FE}" type="presOf" srcId="{BA1C7956-A7CD-4081-B31C-292EF2B8AA07}" destId="{1C9953C2-7B5D-41DF-B586-904AF25E0C62}" srcOrd="0" destOrd="0" presId="urn:microsoft.com/office/officeart/2008/layout/HorizontalMultiLevelHierarchy"/>
    <dgm:cxn modelId="{679A1ED5-7415-4242-B274-948514985024}" type="presOf" srcId="{4AFEF08D-2A43-4DD1-9139-4597A23A227C}" destId="{F42754F0-21A0-42C3-949F-E273CE7F1C28}" srcOrd="1" destOrd="0" presId="urn:microsoft.com/office/officeart/2008/layout/HorizontalMultiLevelHierarchy"/>
    <dgm:cxn modelId="{A3C15BBC-95B9-4FC0-B233-A29A03588383}" type="presOf" srcId="{7C7FBE24-90FC-475E-B2F0-74EFBF6F7B9A}" destId="{6EDF467A-C086-48F0-BF6A-CDDAB31FD55C}" srcOrd="0" destOrd="0" presId="urn:microsoft.com/office/officeart/2008/layout/HorizontalMultiLevelHierarchy"/>
    <dgm:cxn modelId="{86255204-BD2B-455D-B47A-CE0E08E78506}" type="presOf" srcId="{68CF6D52-F71C-4222-84AA-46D9A9F6DEEE}" destId="{4D5F75DD-D382-4712-AD12-EFF021A6777C}" srcOrd="1" destOrd="0" presId="urn:microsoft.com/office/officeart/2008/layout/HorizontalMultiLevelHierarchy"/>
    <dgm:cxn modelId="{8A13BF70-04E8-4EE6-BDCD-5B35009D9BC1}" type="presOf" srcId="{68CF6D52-F71C-4222-84AA-46D9A9F6DEEE}" destId="{E42117BF-2938-4559-87AB-85A62BADB354}" srcOrd="0" destOrd="0" presId="urn:microsoft.com/office/officeart/2008/layout/HorizontalMultiLevelHierarchy"/>
    <dgm:cxn modelId="{9CA16341-F035-4F8F-9E7A-40A4774D4562}" type="presOf" srcId="{7C7FBE24-90FC-475E-B2F0-74EFBF6F7B9A}" destId="{3A532320-3D6C-4EEC-B5F4-36FD9653C221}" srcOrd="1" destOrd="0" presId="urn:microsoft.com/office/officeart/2008/layout/HorizontalMultiLevelHierarchy"/>
    <dgm:cxn modelId="{D8933324-1F72-4A1F-BCDF-E5CA7E25BA7E}" srcId="{22D0D14C-ADD2-4A14-90B1-1D27FC69B330}" destId="{B1C48604-886D-4DD7-BF4E-A66454715A6C}" srcOrd="0" destOrd="0" parTransId="{D607F5F8-6D9C-49BD-A84B-16116D9F4B73}" sibTransId="{427DBE1C-668B-4AC8-9DD9-74FC7A708F72}"/>
    <dgm:cxn modelId="{02332F22-ADDB-4207-8828-F8F1B341C72E}" type="presOf" srcId="{78BD2C12-BC04-4042-A1D8-06ECB2D438F1}" destId="{F127788C-3623-4A33-9361-36C4F5B581C0}" srcOrd="1" destOrd="0" presId="urn:microsoft.com/office/officeart/2008/layout/HorizontalMultiLevelHierarchy"/>
    <dgm:cxn modelId="{FEBEDEFD-E879-4AEC-81EC-A0F60CB7B3F3}" type="presParOf" srcId="{ECC1950B-A3A7-4D7F-BA94-9F8A92B7C7C5}" destId="{C4A2428B-A7C4-4BEF-AA1C-D83FB9FDB7CC}" srcOrd="0" destOrd="0" presId="urn:microsoft.com/office/officeart/2008/layout/HorizontalMultiLevelHierarchy"/>
    <dgm:cxn modelId="{C0F5B179-AD61-46A7-8774-EF613EA6ED85}" type="presParOf" srcId="{C4A2428B-A7C4-4BEF-AA1C-D83FB9FDB7CC}" destId="{F1F2971F-8BCD-422E-BB3A-877C3DBAC6A8}" srcOrd="0" destOrd="0" presId="urn:microsoft.com/office/officeart/2008/layout/HorizontalMultiLevelHierarchy"/>
    <dgm:cxn modelId="{8077BEC5-2A95-4556-96A3-D0C711EEF6A1}" type="presParOf" srcId="{C4A2428B-A7C4-4BEF-AA1C-D83FB9FDB7CC}" destId="{945D86EC-9D6F-417D-964B-CDC2FCC8C1CD}" srcOrd="1" destOrd="0" presId="urn:microsoft.com/office/officeart/2008/layout/HorizontalMultiLevelHierarchy"/>
    <dgm:cxn modelId="{28ACDC70-DBAC-44C8-BD59-52E4DD556CF0}" type="presParOf" srcId="{945D86EC-9D6F-417D-964B-CDC2FCC8C1CD}" destId="{E42117BF-2938-4559-87AB-85A62BADB354}" srcOrd="0" destOrd="0" presId="urn:microsoft.com/office/officeart/2008/layout/HorizontalMultiLevelHierarchy"/>
    <dgm:cxn modelId="{16A35B79-F31E-4A47-99F1-999241DF8891}" type="presParOf" srcId="{E42117BF-2938-4559-87AB-85A62BADB354}" destId="{4D5F75DD-D382-4712-AD12-EFF021A6777C}" srcOrd="0" destOrd="0" presId="urn:microsoft.com/office/officeart/2008/layout/HorizontalMultiLevelHierarchy"/>
    <dgm:cxn modelId="{58B65BF6-5161-43BC-BBF8-F4609FEDECD9}" type="presParOf" srcId="{945D86EC-9D6F-417D-964B-CDC2FCC8C1CD}" destId="{BC5988DF-833E-4FF7-8BE3-D369DAE14EE8}" srcOrd="1" destOrd="0" presId="urn:microsoft.com/office/officeart/2008/layout/HorizontalMultiLevelHierarchy"/>
    <dgm:cxn modelId="{2619FFF5-956A-4C1A-9563-3461858A4E15}" type="presParOf" srcId="{BC5988DF-833E-4FF7-8BE3-D369DAE14EE8}" destId="{1C9953C2-7B5D-41DF-B586-904AF25E0C62}" srcOrd="0" destOrd="0" presId="urn:microsoft.com/office/officeart/2008/layout/HorizontalMultiLevelHierarchy"/>
    <dgm:cxn modelId="{4C7BB97E-ABD6-461E-8764-B0F6C8ED2037}" type="presParOf" srcId="{BC5988DF-833E-4FF7-8BE3-D369DAE14EE8}" destId="{FCF06BA6-13A8-448C-BD69-9FD0FF9076E2}" srcOrd="1" destOrd="0" presId="urn:microsoft.com/office/officeart/2008/layout/HorizontalMultiLevelHierarchy"/>
    <dgm:cxn modelId="{3CBA961E-B6BB-498A-8EB2-76C8FCB58582}" type="presParOf" srcId="{945D86EC-9D6F-417D-964B-CDC2FCC8C1CD}" destId="{CA670F5D-780F-46DA-9E52-D7F9611BD9D0}" srcOrd="2" destOrd="0" presId="urn:microsoft.com/office/officeart/2008/layout/HorizontalMultiLevelHierarchy"/>
    <dgm:cxn modelId="{EB2BBBF8-CF3B-4D8D-97E8-0DB52769B341}" type="presParOf" srcId="{CA670F5D-780F-46DA-9E52-D7F9611BD9D0}" destId="{F42754F0-21A0-42C3-949F-E273CE7F1C28}" srcOrd="0" destOrd="0" presId="urn:microsoft.com/office/officeart/2008/layout/HorizontalMultiLevelHierarchy"/>
    <dgm:cxn modelId="{64D90EC3-02C2-4288-80CB-8714E43340C0}" type="presParOf" srcId="{945D86EC-9D6F-417D-964B-CDC2FCC8C1CD}" destId="{57E12245-C139-4339-9F5D-BAD94B260105}" srcOrd="3" destOrd="0" presId="urn:microsoft.com/office/officeart/2008/layout/HorizontalMultiLevelHierarchy"/>
    <dgm:cxn modelId="{3626EC60-3A3F-4CB3-B842-33B0E23316C2}" type="presParOf" srcId="{57E12245-C139-4339-9F5D-BAD94B260105}" destId="{35D4E798-DC61-4B5C-8B45-A40B6F0725B5}" srcOrd="0" destOrd="0" presId="urn:microsoft.com/office/officeart/2008/layout/HorizontalMultiLevelHierarchy"/>
    <dgm:cxn modelId="{149EB4C8-B526-49D0-9600-A6D87BD9E9B4}" type="presParOf" srcId="{57E12245-C139-4339-9F5D-BAD94B260105}" destId="{851D3E70-00E2-4430-ABE4-BBCC3F9ADADC}" srcOrd="1" destOrd="0" presId="urn:microsoft.com/office/officeart/2008/layout/HorizontalMultiLevelHierarchy"/>
    <dgm:cxn modelId="{FD323ECB-5AD4-409D-947D-EAC0F330D810}" type="presParOf" srcId="{945D86EC-9D6F-417D-964B-CDC2FCC8C1CD}" destId="{35CAC95D-B866-4D65-99A0-D88F2490ADE0}" srcOrd="4" destOrd="0" presId="urn:microsoft.com/office/officeart/2008/layout/HorizontalMultiLevelHierarchy"/>
    <dgm:cxn modelId="{CD291635-D3ED-4F0F-99CD-DB992199AB43}" type="presParOf" srcId="{35CAC95D-B866-4D65-99A0-D88F2490ADE0}" destId="{F127788C-3623-4A33-9361-36C4F5B581C0}" srcOrd="0" destOrd="0" presId="urn:microsoft.com/office/officeart/2008/layout/HorizontalMultiLevelHierarchy"/>
    <dgm:cxn modelId="{97AF3794-519D-425A-843C-2870EE80BF3C}" type="presParOf" srcId="{945D86EC-9D6F-417D-964B-CDC2FCC8C1CD}" destId="{61121928-DAAB-4EE3-8271-605D34C8EDF6}" srcOrd="5" destOrd="0" presId="urn:microsoft.com/office/officeart/2008/layout/HorizontalMultiLevelHierarchy"/>
    <dgm:cxn modelId="{24E5CD0F-916B-4219-8E67-4E3ECCF435F3}" type="presParOf" srcId="{61121928-DAAB-4EE3-8271-605D34C8EDF6}" destId="{2083B7A9-CDDF-4A53-BC57-8F7712129044}" srcOrd="0" destOrd="0" presId="urn:microsoft.com/office/officeart/2008/layout/HorizontalMultiLevelHierarchy"/>
    <dgm:cxn modelId="{54BBAF12-8018-4CF7-9416-6126100DDBD6}" type="presParOf" srcId="{61121928-DAAB-4EE3-8271-605D34C8EDF6}" destId="{660ABC29-34F1-4B37-B709-62BC098F4F3F}" srcOrd="1" destOrd="0" presId="urn:microsoft.com/office/officeart/2008/layout/HorizontalMultiLevelHierarchy"/>
    <dgm:cxn modelId="{F45BB1F5-904B-4523-ADA1-D423EF9E478D}" type="presParOf" srcId="{945D86EC-9D6F-417D-964B-CDC2FCC8C1CD}" destId="{6EDF467A-C086-48F0-BF6A-CDDAB31FD55C}" srcOrd="6" destOrd="0" presId="urn:microsoft.com/office/officeart/2008/layout/HorizontalMultiLevelHierarchy"/>
    <dgm:cxn modelId="{B22E5ED7-FF5C-4AB1-BA0F-22E83D23CE6D}" type="presParOf" srcId="{6EDF467A-C086-48F0-BF6A-CDDAB31FD55C}" destId="{3A532320-3D6C-4EEC-B5F4-36FD9653C221}" srcOrd="0" destOrd="0" presId="urn:microsoft.com/office/officeart/2008/layout/HorizontalMultiLevelHierarchy"/>
    <dgm:cxn modelId="{AA8AB6B9-DCE6-48DE-B532-2C07F9C4D8EA}" type="presParOf" srcId="{945D86EC-9D6F-417D-964B-CDC2FCC8C1CD}" destId="{F171AA9E-8A26-49F2-88FC-55BA3A2BC576}" srcOrd="7" destOrd="0" presId="urn:microsoft.com/office/officeart/2008/layout/HorizontalMultiLevelHierarchy"/>
    <dgm:cxn modelId="{F5DF46C2-B58F-47CB-81A2-63DAA70AE53A}" type="presParOf" srcId="{F171AA9E-8A26-49F2-88FC-55BA3A2BC576}" destId="{64931475-B767-4DB8-B59F-D44AAFEEC982}" srcOrd="0" destOrd="0" presId="urn:microsoft.com/office/officeart/2008/layout/HorizontalMultiLevelHierarchy"/>
    <dgm:cxn modelId="{F1D0BC94-088E-4F2A-AA35-83C4A74EA404}" type="presParOf" srcId="{F171AA9E-8A26-49F2-88FC-55BA3A2BC576}" destId="{91AA92FD-377F-422B-AB29-12CFEB0A8E2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E34F2-60D7-4660-88EC-AF8C2D0411F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42A63A75-24DF-4158-9E46-A7CFCD673CF7}">
      <dgm:prSet custT="1"/>
      <dgm:spPr/>
      <dgm:t>
        <a:bodyPr/>
        <a:lstStyle/>
        <a:p>
          <a:pPr rtl="0"/>
          <a:r>
            <a:rPr lang="tr-TR" sz="2400" dirty="0" smtClean="0">
              <a:solidFill>
                <a:schemeClr val="tx1"/>
              </a:solidFill>
              <a:latin typeface="Times New Roman" pitchFamily="18" charset="0"/>
              <a:cs typeface="Times New Roman" pitchFamily="18" charset="0"/>
            </a:rPr>
            <a:t>Zamanaşımı Şartlarının tamamlanması ile Yolsuz Tescil düzelir.</a:t>
          </a:r>
          <a:endParaRPr lang="tr-TR" sz="2400" dirty="0">
            <a:solidFill>
              <a:schemeClr val="tx1"/>
            </a:solidFill>
            <a:latin typeface="Times New Roman" pitchFamily="18" charset="0"/>
            <a:cs typeface="Times New Roman" pitchFamily="18" charset="0"/>
          </a:endParaRPr>
        </a:p>
      </dgm:t>
    </dgm:pt>
    <dgm:pt modelId="{ED8F175B-87A1-4917-985E-0C79BF431E82}" type="parTrans" cxnId="{CE513748-36C3-4811-B900-040953873747}">
      <dgm:prSet/>
      <dgm:spPr/>
      <dgm:t>
        <a:bodyPr/>
        <a:lstStyle/>
        <a:p>
          <a:endParaRPr lang="tr-TR"/>
        </a:p>
      </dgm:t>
    </dgm:pt>
    <dgm:pt modelId="{A9B186EC-280B-47EC-849B-8C80D866C147}" type="sibTrans" cxnId="{CE513748-36C3-4811-B900-040953873747}">
      <dgm:prSet/>
      <dgm:spPr/>
      <dgm:t>
        <a:bodyPr/>
        <a:lstStyle/>
        <a:p>
          <a:endParaRPr lang="tr-TR"/>
        </a:p>
      </dgm:t>
    </dgm:pt>
    <dgm:pt modelId="{01CD9A16-3341-4097-821D-AF4D901DFB6C}">
      <dgm:prSet custT="1"/>
      <dgm:spPr/>
      <dgm:t>
        <a:bodyPr/>
        <a:lstStyle/>
        <a:p>
          <a:pPr rtl="0"/>
          <a:r>
            <a:rPr lang="tr-TR" sz="2400" dirty="0" smtClean="0">
              <a:solidFill>
                <a:schemeClr val="tx1"/>
              </a:solidFill>
              <a:latin typeface="Times New Roman" pitchFamily="18" charset="0"/>
              <a:cs typeface="Times New Roman" pitchFamily="18" charset="0"/>
            </a:rPr>
            <a:t>Adına Yolsuz Tescil bulunan Zilyet, Mülkiyeti, Aslen kazanır</a:t>
          </a:r>
          <a:endParaRPr lang="tr-TR" sz="2400" dirty="0">
            <a:solidFill>
              <a:schemeClr val="tx1"/>
            </a:solidFill>
            <a:latin typeface="Times New Roman" pitchFamily="18" charset="0"/>
            <a:cs typeface="Times New Roman" pitchFamily="18" charset="0"/>
          </a:endParaRPr>
        </a:p>
      </dgm:t>
    </dgm:pt>
    <dgm:pt modelId="{9C543ED5-D964-4F04-96D3-33046D370C92}" type="parTrans" cxnId="{95904214-584A-4F47-AB7F-44CB37DDEB52}">
      <dgm:prSet/>
      <dgm:spPr/>
      <dgm:t>
        <a:bodyPr/>
        <a:lstStyle/>
        <a:p>
          <a:endParaRPr lang="tr-TR"/>
        </a:p>
      </dgm:t>
    </dgm:pt>
    <dgm:pt modelId="{E08B8FC9-6CEF-453E-87A8-D5B53208A7D9}" type="sibTrans" cxnId="{95904214-584A-4F47-AB7F-44CB37DDEB52}">
      <dgm:prSet/>
      <dgm:spPr/>
      <dgm:t>
        <a:bodyPr/>
        <a:lstStyle/>
        <a:p>
          <a:endParaRPr lang="tr-TR"/>
        </a:p>
      </dgm:t>
    </dgm:pt>
    <dgm:pt modelId="{E77590FC-F87E-40A4-9EBB-B7DA6AC390E4}">
      <dgm:prSet custT="1"/>
      <dgm:spPr/>
      <dgm:t>
        <a:bodyPr/>
        <a:lstStyle/>
        <a:p>
          <a:pPr rtl="0"/>
          <a:r>
            <a:rPr lang="tr-TR" sz="2400" dirty="0" smtClean="0">
              <a:solidFill>
                <a:schemeClr val="tx1"/>
              </a:solidFill>
              <a:latin typeface="Times New Roman" pitchFamily="18" charset="0"/>
              <a:cs typeface="Times New Roman" pitchFamily="18" charset="0"/>
            </a:rPr>
            <a:t>Zamanaşımının dolmasına kadar Mülkiyete sahip olan Kişinin (</a:t>
          </a:r>
          <a:r>
            <a:rPr lang="tr-TR" sz="2400" i="1" dirty="0" smtClean="0">
              <a:solidFill>
                <a:schemeClr val="tx1"/>
              </a:solidFill>
              <a:latin typeface="Times New Roman" pitchFamily="18" charset="0"/>
              <a:cs typeface="Times New Roman" pitchFamily="18" charset="0"/>
            </a:rPr>
            <a:t>gerçek Malik olan fakat Sicilde  Malik olarak gözükmeyen Kişinin</a:t>
          </a:r>
          <a:r>
            <a:rPr lang="tr-TR" sz="2400" dirty="0" smtClean="0">
              <a:solidFill>
                <a:schemeClr val="tx1"/>
              </a:solidFill>
              <a:latin typeface="Times New Roman" pitchFamily="18" charset="0"/>
              <a:cs typeface="Times New Roman" pitchFamily="18" charset="0"/>
            </a:rPr>
            <a:t>) Mülkiyet Hakkı sona erer</a:t>
          </a:r>
          <a:endParaRPr lang="tr-TR" sz="2400" dirty="0">
            <a:solidFill>
              <a:schemeClr val="tx1"/>
            </a:solidFill>
            <a:latin typeface="Times New Roman" pitchFamily="18" charset="0"/>
            <a:cs typeface="Times New Roman" pitchFamily="18" charset="0"/>
          </a:endParaRPr>
        </a:p>
      </dgm:t>
    </dgm:pt>
    <dgm:pt modelId="{BA9B1138-3340-49FB-8FB4-D54EF64B6FBE}" type="parTrans" cxnId="{7A11C453-45EE-4A08-A3D8-547E675ECE3C}">
      <dgm:prSet/>
      <dgm:spPr/>
      <dgm:t>
        <a:bodyPr/>
        <a:lstStyle/>
        <a:p>
          <a:endParaRPr lang="tr-TR"/>
        </a:p>
      </dgm:t>
    </dgm:pt>
    <dgm:pt modelId="{6EAB8C80-B0D5-437B-9C3C-510A71BBA166}" type="sibTrans" cxnId="{7A11C453-45EE-4A08-A3D8-547E675ECE3C}">
      <dgm:prSet/>
      <dgm:spPr/>
      <dgm:t>
        <a:bodyPr/>
        <a:lstStyle/>
        <a:p>
          <a:endParaRPr lang="tr-TR"/>
        </a:p>
      </dgm:t>
    </dgm:pt>
    <dgm:pt modelId="{A649C00C-AB75-4FF7-B4E8-667C86C3857B}">
      <dgm:prSet custT="1"/>
      <dgm:spPr/>
      <dgm:t>
        <a:bodyPr/>
        <a:lstStyle/>
        <a:p>
          <a:pPr rtl="0"/>
          <a:r>
            <a:rPr lang="tr-TR" sz="2400" dirty="0" smtClean="0">
              <a:solidFill>
                <a:schemeClr val="tx1"/>
              </a:solidFill>
              <a:latin typeface="Times New Roman" pitchFamily="18" charset="0"/>
              <a:cs typeface="Times New Roman" pitchFamily="18" charset="0"/>
            </a:rPr>
            <a:t>Zamanaşımı ile Kazanmanın Hükümleri geriye etkili olur</a:t>
          </a:r>
          <a:endParaRPr lang="tr-TR" sz="2400" dirty="0">
            <a:solidFill>
              <a:schemeClr val="tx1"/>
            </a:solidFill>
            <a:latin typeface="Times New Roman" pitchFamily="18" charset="0"/>
            <a:cs typeface="Times New Roman" pitchFamily="18" charset="0"/>
          </a:endParaRPr>
        </a:p>
      </dgm:t>
    </dgm:pt>
    <dgm:pt modelId="{D7F487F0-3968-4271-AD6B-D45FB180A6ED}" type="parTrans" cxnId="{C1067AE6-1953-41D2-B189-642BD7177A6E}">
      <dgm:prSet/>
      <dgm:spPr/>
      <dgm:t>
        <a:bodyPr/>
        <a:lstStyle/>
        <a:p>
          <a:endParaRPr lang="tr-TR"/>
        </a:p>
      </dgm:t>
    </dgm:pt>
    <dgm:pt modelId="{FAFB9F19-9641-4E0B-AC5C-ABECE5D3AC13}" type="sibTrans" cxnId="{C1067AE6-1953-41D2-B189-642BD7177A6E}">
      <dgm:prSet/>
      <dgm:spPr/>
      <dgm:t>
        <a:bodyPr/>
        <a:lstStyle/>
        <a:p>
          <a:endParaRPr lang="tr-TR"/>
        </a:p>
      </dgm:t>
    </dgm:pt>
    <dgm:pt modelId="{BF2F9277-D77D-4477-BC7F-7B31B2FFEFC5}" type="pres">
      <dgm:prSet presAssocID="{E4CE34F2-60D7-4660-88EC-AF8C2D0411FD}" presName="Name0" presStyleCnt="0">
        <dgm:presLayoutVars>
          <dgm:dir/>
          <dgm:animLvl val="lvl"/>
          <dgm:resizeHandles val="exact"/>
        </dgm:presLayoutVars>
      </dgm:prSet>
      <dgm:spPr/>
      <dgm:t>
        <a:bodyPr/>
        <a:lstStyle/>
        <a:p>
          <a:endParaRPr lang="tr-TR"/>
        </a:p>
      </dgm:t>
    </dgm:pt>
    <dgm:pt modelId="{AEFB2328-0929-4765-990F-134A7A9C668F}" type="pres">
      <dgm:prSet presAssocID="{A649C00C-AB75-4FF7-B4E8-667C86C3857B}" presName="boxAndChildren" presStyleCnt="0"/>
      <dgm:spPr/>
    </dgm:pt>
    <dgm:pt modelId="{D9B0D538-5FAB-4DA9-A5FF-239D9F612C7D}" type="pres">
      <dgm:prSet presAssocID="{A649C00C-AB75-4FF7-B4E8-667C86C3857B}" presName="parentTextBox" presStyleLbl="node1" presStyleIdx="0" presStyleCnt="4"/>
      <dgm:spPr/>
      <dgm:t>
        <a:bodyPr/>
        <a:lstStyle/>
        <a:p>
          <a:endParaRPr lang="tr-TR"/>
        </a:p>
      </dgm:t>
    </dgm:pt>
    <dgm:pt modelId="{96261DFE-7D2B-49DF-8542-A0D14225BCE8}" type="pres">
      <dgm:prSet presAssocID="{6EAB8C80-B0D5-437B-9C3C-510A71BBA166}" presName="sp" presStyleCnt="0"/>
      <dgm:spPr/>
    </dgm:pt>
    <dgm:pt modelId="{8026E7D0-981C-43CD-8D0D-C8FC3982DFB7}" type="pres">
      <dgm:prSet presAssocID="{E77590FC-F87E-40A4-9EBB-B7DA6AC390E4}" presName="arrowAndChildren" presStyleCnt="0"/>
      <dgm:spPr/>
    </dgm:pt>
    <dgm:pt modelId="{733D7B3F-8BDB-4BC8-8180-078DEBAE9A07}" type="pres">
      <dgm:prSet presAssocID="{E77590FC-F87E-40A4-9EBB-B7DA6AC390E4}" presName="parentTextArrow" presStyleLbl="node1" presStyleIdx="1" presStyleCnt="4"/>
      <dgm:spPr/>
      <dgm:t>
        <a:bodyPr/>
        <a:lstStyle/>
        <a:p>
          <a:endParaRPr lang="tr-TR"/>
        </a:p>
      </dgm:t>
    </dgm:pt>
    <dgm:pt modelId="{41A1926E-AF46-4774-9772-FF3DA54C50A8}" type="pres">
      <dgm:prSet presAssocID="{E08B8FC9-6CEF-453E-87A8-D5B53208A7D9}" presName="sp" presStyleCnt="0"/>
      <dgm:spPr/>
    </dgm:pt>
    <dgm:pt modelId="{3AC85D10-4E71-49FD-A032-F8B7EB4696E4}" type="pres">
      <dgm:prSet presAssocID="{01CD9A16-3341-4097-821D-AF4D901DFB6C}" presName="arrowAndChildren" presStyleCnt="0"/>
      <dgm:spPr/>
    </dgm:pt>
    <dgm:pt modelId="{8186F6D1-6FEF-4698-AF14-294142EBA242}" type="pres">
      <dgm:prSet presAssocID="{01CD9A16-3341-4097-821D-AF4D901DFB6C}" presName="parentTextArrow" presStyleLbl="node1" presStyleIdx="2" presStyleCnt="4"/>
      <dgm:spPr/>
      <dgm:t>
        <a:bodyPr/>
        <a:lstStyle/>
        <a:p>
          <a:endParaRPr lang="tr-TR"/>
        </a:p>
      </dgm:t>
    </dgm:pt>
    <dgm:pt modelId="{72142B3C-43BB-4098-A431-146DDA0304F8}" type="pres">
      <dgm:prSet presAssocID="{A9B186EC-280B-47EC-849B-8C80D866C147}" presName="sp" presStyleCnt="0"/>
      <dgm:spPr/>
    </dgm:pt>
    <dgm:pt modelId="{CD05AF7B-7884-4F28-8B78-F7BB86837987}" type="pres">
      <dgm:prSet presAssocID="{42A63A75-24DF-4158-9E46-A7CFCD673CF7}" presName="arrowAndChildren" presStyleCnt="0"/>
      <dgm:spPr/>
    </dgm:pt>
    <dgm:pt modelId="{6904CAE0-886B-4206-BD3B-7DE56F7CAC13}" type="pres">
      <dgm:prSet presAssocID="{42A63A75-24DF-4158-9E46-A7CFCD673CF7}" presName="parentTextArrow" presStyleLbl="node1" presStyleIdx="3" presStyleCnt="4"/>
      <dgm:spPr/>
      <dgm:t>
        <a:bodyPr/>
        <a:lstStyle/>
        <a:p>
          <a:endParaRPr lang="tr-TR"/>
        </a:p>
      </dgm:t>
    </dgm:pt>
  </dgm:ptLst>
  <dgm:cxnLst>
    <dgm:cxn modelId="{C1067AE6-1953-41D2-B189-642BD7177A6E}" srcId="{E4CE34F2-60D7-4660-88EC-AF8C2D0411FD}" destId="{A649C00C-AB75-4FF7-B4E8-667C86C3857B}" srcOrd="3" destOrd="0" parTransId="{D7F487F0-3968-4271-AD6B-D45FB180A6ED}" sibTransId="{FAFB9F19-9641-4E0B-AC5C-ABECE5D3AC13}"/>
    <dgm:cxn modelId="{95904214-584A-4F47-AB7F-44CB37DDEB52}" srcId="{E4CE34F2-60D7-4660-88EC-AF8C2D0411FD}" destId="{01CD9A16-3341-4097-821D-AF4D901DFB6C}" srcOrd="1" destOrd="0" parTransId="{9C543ED5-D964-4F04-96D3-33046D370C92}" sibTransId="{E08B8FC9-6CEF-453E-87A8-D5B53208A7D9}"/>
    <dgm:cxn modelId="{28B65011-137F-4FE9-8774-84861B4455CC}" type="presOf" srcId="{01CD9A16-3341-4097-821D-AF4D901DFB6C}" destId="{8186F6D1-6FEF-4698-AF14-294142EBA242}" srcOrd="0" destOrd="0" presId="urn:microsoft.com/office/officeart/2005/8/layout/process4"/>
    <dgm:cxn modelId="{19AD3EFB-C2C2-46F0-923C-29E6B41E42B1}" type="presOf" srcId="{E77590FC-F87E-40A4-9EBB-B7DA6AC390E4}" destId="{733D7B3F-8BDB-4BC8-8180-078DEBAE9A07}" srcOrd="0" destOrd="0" presId="urn:microsoft.com/office/officeart/2005/8/layout/process4"/>
    <dgm:cxn modelId="{5E3B6FAA-946E-4D98-96E9-8F47E32017C7}" type="presOf" srcId="{A649C00C-AB75-4FF7-B4E8-667C86C3857B}" destId="{D9B0D538-5FAB-4DA9-A5FF-239D9F612C7D}" srcOrd="0" destOrd="0" presId="urn:microsoft.com/office/officeart/2005/8/layout/process4"/>
    <dgm:cxn modelId="{7EFA0F14-9ACC-4C62-AEA1-A9023B6F6F26}" type="presOf" srcId="{E4CE34F2-60D7-4660-88EC-AF8C2D0411FD}" destId="{BF2F9277-D77D-4477-BC7F-7B31B2FFEFC5}" srcOrd="0" destOrd="0" presId="urn:microsoft.com/office/officeart/2005/8/layout/process4"/>
    <dgm:cxn modelId="{65CAF36E-A747-4563-8797-AA537EDCFB7A}" type="presOf" srcId="{42A63A75-24DF-4158-9E46-A7CFCD673CF7}" destId="{6904CAE0-886B-4206-BD3B-7DE56F7CAC13}" srcOrd="0" destOrd="0" presId="urn:microsoft.com/office/officeart/2005/8/layout/process4"/>
    <dgm:cxn modelId="{7A11C453-45EE-4A08-A3D8-547E675ECE3C}" srcId="{E4CE34F2-60D7-4660-88EC-AF8C2D0411FD}" destId="{E77590FC-F87E-40A4-9EBB-B7DA6AC390E4}" srcOrd="2" destOrd="0" parTransId="{BA9B1138-3340-49FB-8FB4-D54EF64B6FBE}" sibTransId="{6EAB8C80-B0D5-437B-9C3C-510A71BBA166}"/>
    <dgm:cxn modelId="{CE513748-36C3-4811-B900-040953873747}" srcId="{E4CE34F2-60D7-4660-88EC-AF8C2D0411FD}" destId="{42A63A75-24DF-4158-9E46-A7CFCD673CF7}" srcOrd="0" destOrd="0" parTransId="{ED8F175B-87A1-4917-985E-0C79BF431E82}" sibTransId="{A9B186EC-280B-47EC-849B-8C80D866C147}"/>
    <dgm:cxn modelId="{39DD3DE6-9B2C-4DED-AA8F-A97914B8FF27}" type="presParOf" srcId="{BF2F9277-D77D-4477-BC7F-7B31B2FFEFC5}" destId="{AEFB2328-0929-4765-990F-134A7A9C668F}" srcOrd="0" destOrd="0" presId="urn:microsoft.com/office/officeart/2005/8/layout/process4"/>
    <dgm:cxn modelId="{6C1A020B-A518-4E03-918B-591CEC110577}" type="presParOf" srcId="{AEFB2328-0929-4765-990F-134A7A9C668F}" destId="{D9B0D538-5FAB-4DA9-A5FF-239D9F612C7D}" srcOrd="0" destOrd="0" presId="urn:microsoft.com/office/officeart/2005/8/layout/process4"/>
    <dgm:cxn modelId="{0C41775D-B507-486C-924B-E25F5D3E9079}" type="presParOf" srcId="{BF2F9277-D77D-4477-BC7F-7B31B2FFEFC5}" destId="{96261DFE-7D2B-49DF-8542-A0D14225BCE8}" srcOrd="1" destOrd="0" presId="urn:microsoft.com/office/officeart/2005/8/layout/process4"/>
    <dgm:cxn modelId="{D36466B3-10CF-465C-B736-484DA5410EFC}" type="presParOf" srcId="{BF2F9277-D77D-4477-BC7F-7B31B2FFEFC5}" destId="{8026E7D0-981C-43CD-8D0D-C8FC3982DFB7}" srcOrd="2" destOrd="0" presId="urn:microsoft.com/office/officeart/2005/8/layout/process4"/>
    <dgm:cxn modelId="{3BE4B8EC-3573-4F91-AB01-2F4484DDB6C1}" type="presParOf" srcId="{8026E7D0-981C-43CD-8D0D-C8FC3982DFB7}" destId="{733D7B3F-8BDB-4BC8-8180-078DEBAE9A07}" srcOrd="0" destOrd="0" presId="urn:microsoft.com/office/officeart/2005/8/layout/process4"/>
    <dgm:cxn modelId="{1E559549-C00F-46B8-8F1E-52C552FE7E7B}" type="presParOf" srcId="{BF2F9277-D77D-4477-BC7F-7B31B2FFEFC5}" destId="{41A1926E-AF46-4774-9772-FF3DA54C50A8}" srcOrd="3" destOrd="0" presId="urn:microsoft.com/office/officeart/2005/8/layout/process4"/>
    <dgm:cxn modelId="{663623D2-DDF8-46CA-86FF-EDC2A8BE03C6}" type="presParOf" srcId="{BF2F9277-D77D-4477-BC7F-7B31B2FFEFC5}" destId="{3AC85D10-4E71-49FD-A032-F8B7EB4696E4}" srcOrd="4" destOrd="0" presId="urn:microsoft.com/office/officeart/2005/8/layout/process4"/>
    <dgm:cxn modelId="{1335A02C-8E4D-46B4-A32B-F2B92B8BCB95}" type="presParOf" srcId="{3AC85D10-4E71-49FD-A032-F8B7EB4696E4}" destId="{8186F6D1-6FEF-4698-AF14-294142EBA242}" srcOrd="0" destOrd="0" presId="urn:microsoft.com/office/officeart/2005/8/layout/process4"/>
    <dgm:cxn modelId="{38A069AB-3046-49B0-B59F-7B4F1A7A21E0}" type="presParOf" srcId="{BF2F9277-D77D-4477-BC7F-7B31B2FFEFC5}" destId="{72142B3C-43BB-4098-A431-146DDA0304F8}" srcOrd="5" destOrd="0" presId="urn:microsoft.com/office/officeart/2005/8/layout/process4"/>
    <dgm:cxn modelId="{45723F57-37C4-4747-8945-ADFEADF25AC0}" type="presParOf" srcId="{BF2F9277-D77D-4477-BC7F-7B31B2FFEFC5}" destId="{CD05AF7B-7884-4F28-8B78-F7BB86837987}" srcOrd="6" destOrd="0" presId="urn:microsoft.com/office/officeart/2005/8/layout/process4"/>
    <dgm:cxn modelId="{554B6A2A-85CC-46D4-B8C7-AC5A2E3187F9}" type="presParOf" srcId="{CD05AF7B-7884-4F28-8B78-F7BB86837987}" destId="{6904CAE0-886B-4206-BD3B-7DE56F7CAC1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72C1D9-6999-4AC8-BA72-5E410F8DF8C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8853FCAF-4314-4D88-9FFC-FAF61383DB9B}">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Olağanüstü Zamanaşımıyla Kazanmanın Şartları</a:t>
          </a:r>
          <a:endParaRPr lang="tr-TR" dirty="0">
            <a:solidFill>
              <a:schemeClr val="tx1"/>
            </a:solidFill>
            <a:latin typeface="Times New Roman" panose="02020603050405020304" pitchFamily="18" charset="0"/>
            <a:cs typeface="Times New Roman" panose="02020603050405020304" pitchFamily="18" charset="0"/>
          </a:endParaRPr>
        </a:p>
      </dgm:t>
    </dgm:pt>
    <dgm:pt modelId="{94E53967-68C5-4C4F-A32E-BC4B7D426BDA}" type="parTrans" cxnId="{F1AF7DF6-7D64-4CF6-8279-938CE1BB9355}">
      <dgm:prSet/>
      <dgm:spPr/>
      <dgm:t>
        <a:bodyPr/>
        <a:lstStyle/>
        <a:p>
          <a:endParaRPr lang="tr-TR"/>
        </a:p>
      </dgm:t>
    </dgm:pt>
    <dgm:pt modelId="{BCF3B570-D4E1-4341-978F-D7AB105B70CE}" type="sibTrans" cxnId="{F1AF7DF6-7D64-4CF6-8279-938CE1BB9355}">
      <dgm:prSet/>
      <dgm:spPr/>
      <dgm:t>
        <a:bodyPr/>
        <a:lstStyle/>
        <a:p>
          <a:endParaRPr lang="tr-TR"/>
        </a:p>
      </dgm:t>
    </dgm:pt>
    <dgm:pt modelId="{5FDAD30F-58E5-417D-9C4F-2989E2375326}">
      <dgm:prSet phldrT="[Metin]" custT="1"/>
      <dgm:spPr/>
      <dgm:t>
        <a:bodyPr/>
        <a:lstStyle/>
        <a:p>
          <a:r>
            <a:rPr lang="tr-TR" sz="1900" b="1" dirty="0" smtClean="0">
              <a:solidFill>
                <a:schemeClr val="tx1"/>
              </a:solidFill>
            </a:rPr>
            <a:t>MADDİ ŞARTLAR </a:t>
          </a:r>
          <a:r>
            <a:rPr lang="tr-TR" sz="1900" dirty="0" smtClean="0"/>
            <a:t>(</a:t>
          </a:r>
          <a:r>
            <a:rPr lang="tr-TR" sz="2000" dirty="0" smtClean="0">
              <a:solidFill>
                <a:schemeClr val="tx1"/>
              </a:solidFill>
              <a:latin typeface="Times New Roman" panose="02020603050405020304" pitchFamily="18" charset="0"/>
              <a:cs typeface="Times New Roman" panose="02020603050405020304" pitchFamily="18" charset="0"/>
            </a:rPr>
            <a:t>Taşınmaza İlişkin Şartlar, Zilyetliğe İlişkin Şartlar) </a:t>
          </a:r>
          <a:endParaRPr lang="tr-TR" sz="2000" dirty="0">
            <a:solidFill>
              <a:schemeClr val="tx1"/>
            </a:solidFill>
            <a:latin typeface="Times New Roman" panose="02020603050405020304" pitchFamily="18" charset="0"/>
            <a:cs typeface="Times New Roman" panose="02020603050405020304" pitchFamily="18" charset="0"/>
          </a:endParaRPr>
        </a:p>
      </dgm:t>
    </dgm:pt>
    <dgm:pt modelId="{2B8ED137-5387-4C38-9ACC-CC12FF542EB2}" type="parTrans" cxnId="{A120C01C-C326-4E59-A093-FC91ED842D0E}">
      <dgm:prSet/>
      <dgm:spPr/>
      <dgm:t>
        <a:bodyPr/>
        <a:lstStyle/>
        <a:p>
          <a:endParaRPr lang="tr-TR"/>
        </a:p>
      </dgm:t>
    </dgm:pt>
    <dgm:pt modelId="{4FE37DFC-F160-4519-8B34-AE2ED032E8CD}" type="sibTrans" cxnId="{A120C01C-C326-4E59-A093-FC91ED842D0E}">
      <dgm:prSet/>
      <dgm:spPr/>
      <dgm:t>
        <a:bodyPr/>
        <a:lstStyle/>
        <a:p>
          <a:endParaRPr lang="tr-TR"/>
        </a:p>
      </dgm:t>
    </dgm:pt>
    <dgm:pt modelId="{F9962A60-9E4F-45FB-9696-200D25BD4DCF}">
      <dgm:prSet phldrT="[Metin]"/>
      <dgm:spPr/>
      <dgm:t>
        <a:bodyPr/>
        <a:lstStyle/>
        <a:p>
          <a:r>
            <a:rPr lang="tr-TR" b="1" dirty="0" smtClean="0">
              <a:solidFill>
                <a:schemeClr val="tx1"/>
              </a:solidFill>
            </a:rPr>
            <a:t>ŞEKLİ ŞARTLAR</a:t>
          </a:r>
          <a:endParaRPr lang="tr-TR" b="1" dirty="0">
            <a:solidFill>
              <a:schemeClr val="tx1"/>
            </a:solidFill>
          </a:endParaRPr>
        </a:p>
      </dgm:t>
    </dgm:pt>
    <dgm:pt modelId="{082B61C0-C8DD-4631-905A-67A1706ED3DE}" type="parTrans" cxnId="{F78AFDDE-0BE0-44A4-B092-E58E1B93EB42}">
      <dgm:prSet/>
      <dgm:spPr/>
      <dgm:t>
        <a:bodyPr/>
        <a:lstStyle/>
        <a:p>
          <a:endParaRPr lang="tr-TR"/>
        </a:p>
      </dgm:t>
    </dgm:pt>
    <dgm:pt modelId="{49D4DDD6-27AF-48B7-AE89-B90BADFED410}" type="sibTrans" cxnId="{F78AFDDE-0BE0-44A4-B092-E58E1B93EB42}">
      <dgm:prSet/>
      <dgm:spPr/>
      <dgm:t>
        <a:bodyPr/>
        <a:lstStyle/>
        <a:p>
          <a:endParaRPr lang="tr-TR"/>
        </a:p>
      </dgm:t>
    </dgm:pt>
    <dgm:pt modelId="{E9D0E946-1E70-4D27-A34B-4223660B923F}" type="pres">
      <dgm:prSet presAssocID="{9372C1D9-6999-4AC8-BA72-5E410F8DF8C3}" presName="Name0" presStyleCnt="0">
        <dgm:presLayoutVars>
          <dgm:chPref val="1"/>
          <dgm:dir/>
          <dgm:animOne val="branch"/>
          <dgm:animLvl val="lvl"/>
          <dgm:resizeHandles val="exact"/>
        </dgm:presLayoutVars>
      </dgm:prSet>
      <dgm:spPr/>
      <dgm:t>
        <a:bodyPr/>
        <a:lstStyle/>
        <a:p>
          <a:endParaRPr lang="tr-TR"/>
        </a:p>
      </dgm:t>
    </dgm:pt>
    <dgm:pt modelId="{6988DEFB-C532-4FD8-8BB1-02885048DC56}" type="pres">
      <dgm:prSet presAssocID="{8853FCAF-4314-4D88-9FFC-FAF61383DB9B}" presName="root1" presStyleCnt="0"/>
      <dgm:spPr/>
    </dgm:pt>
    <dgm:pt modelId="{33F50CC3-57C5-4BF8-A71A-C20915835C17}" type="pres">
      <dgm:prSet presAssocID="{8853FCAF-4314-4D88-9FFC-FAF61383DB9B}" presName="LevelOneTextNode" presStyleLbl="node0" presStyleIdx="0" presStyleCnt="1">
        <dgm:presLayoutVars>
          <dgm:chPref val="3"/>
        </dgm:presLayoutVars>
      </dgm:prSet>
      <dgm:spPr/>
      <dgm:t>
        <a:bodyPr/>
        <a:lstStyle/>
        <a:p>
          <a:endParaRPr lang="tr-TR"/>
        </a:p>
      </dgm:t>
    </dgm:pt>
    <dgm:pt modelId="{542C8524-B2DA-4469-899C-0FCB1DDFB924}" type="pres">
      <dgm:prSet presAssocID="{8853FCAF-4314-4D88-9FFC-FAF61383DB9B}" presName="level2hierChild" presStyleCnt="0"/>
      <dgm:spPr/>
    </dgm:pt>
    <dgm:pt modelId="{427508E1-676B-4872-A942-304C3E1D70B4}" type="pres">
      <dgm:prSet presAssocID="{2B8ED137-5387-4C38-9ACC-CC12FF542EB2}" presName="conn2-1" presStyleLbl="parChTrans1D2" presStyleIdx="0" presStyleCnt="2"/>
      <dgm:spPr/>
      <dgm:t>
        <a:bodyPr/>
        <a:lstStyle/>
        <a:p>
          <a:endParaRPr lang="tr-TR"/>
        </a:p>
      </dgm:t>
    </dgm:pt>
    <dgm:pt modelId="{D83CB529-7589-430C-A5B7-404716CD303F}" type="pres">
      <dgm:prSet presAssocID="{2B8ED137-5387-4C38-9ACC-CC12FF542EB2}" presName="connTx" presStyleLbl="parChTrans1D2" presStyleIdx="0" presStyleCnt="2"/>
      <dgm:spPr/>
      <dgm:t>
        <a:bodyPr/>
        <a:lstStyle/>
        <a:p>
          <a:endParaRPr lang="tr-TR"/>
        </a:p>
      </dgm:t>
    </dgm:pt>
    <dgm:pt modelId="{D2A6BC4C-2739-4CDB-86B9-096C4DA08171}" type="pres">
      <dgm:prSet presAssocID="{5FDAD30F-58E5-417D-9C4F-2989E2375326}" presName="root2" presStyleCnt="0"/>
      <dgm:spPr/>
    </dgm:pt>
    <dgm:pt modelId="{3747A232-FB60-43CC-9EFB-5DD7C1A1AFF1}" type="pres">
      <dgm:prSet presAssocID="{5FDAD30F-58E5-417D-9C4F-2989E2375326}" presName="LevelTwoTextNode" presStyleLbl="node2" presStyleIdx="0" presStyleCnt="2">
        <dgm:presLayoutVars>
          <dgm:chPref val="3"/>
        </dgm:presLayoutVars>
      </dgm:prSet>
      <dgm:spPr/>
      <dgm:t>
        <a:bodyPr/>
        <a:lstStyle/>
        <a:p>
          <a:endParaRPr lang="tr-TR"/>
        </a:p>
      </dgm:t>
    </dgm:pt>
    <dgm:pt modelId="{47B56716-7C8F-4914-B3FE-0366855E3F3D}" type="pres">
      <dgm:prSet presAssocID="{5FDAD30F-58E5-417D-9C4F-2989E2375326}" presName="level3hierChild" presStyleCnt="0"/>
      <dgm:spPr/>
    </dgm:pt>
    <dgm:pt modelId="{08029731-0B10-4DF8-B743-9DE83B3BBE71}" type="pres">
      <dgm:prSet presAssocID="{082B61C0-C8DD-4631-905A-67A1706ED3DE}" presName="conn2-1" presStyleLbl="parChTrans1D2" presStyleIdx="1" presStyleCnt="2"/>
      <dgm:spPr/>
      <dgm:t>
        <a:bodyPr/>
        <a:lstStyle/>
        <a:p>
          <a:endParaRPr lang="tr-TR"/>
        </a:p>
      </dgm:t>
    </dgm:pt>
    <dgm:pt modelId="{67D7EF3D-7CC2-4A3D-910C-CF17F0B308BE}" type="pres">
      <dgm:prSet presAssocID="{082B61C0-C8DD-4631-905A-67A1706ED3DE}" presName="connTx" presStyleLbl="parChTrans1D2" presStyleIdx="1" presStyleCnt="2"/>
      <dgm:spPr/>
      <dgm:t>
        <a:bodyPr/>
        <a:lstStyle/>
        <a:p>
          <a:endParaRPr lang="tr-TR"/>
        </a:p>
      </dgm:t>
    </dgm:pt>
    <dgm:pt modelId="{29FACF16-9A5F-472C-92C7-9EE066AF8C23}" type="pres">
      <dgm:prSet presAssocID="{F9962A60-9E4F-45FB-9696-200D25BD4DCF}" presName="root2" presStyleCnt="0"/>
      <dgm:spPr/>
    </dgm:pt>
    <dgm:pt modelId="{C54DC912-EBDB-4CF0-8529-5BDF7D5C1A9E}" type="pres">
      <dgm:prSet presAssocID="{F9962A60-9E4F-45FB-9696-200D25BD4DCF}" presName="LevelTwoTextNode" presStyleLbl="node2" presStyleIdx="1" presStyleCnt="2" custLinFactNeighborX="-1900" custLinFactNeighborY="-1558">
        <dgm:presLayoutVars>
          <dgm:chPref val="3"/>
        </dgm:presLayoutVars>
      </dgm:prSet>
      <dgm:spPr/>
      <dgm:t>
        <a:bodyPr/>
        <a:lstStyle/>
        <a:p>
          <a:endParaRPr lang="tr-TR"/>
        </a:p>
      </dgm:t>
    </dgm:pt>
    <dgm:pt modelId="{2FBDA777-C990-4C28-9E15-43BC4E9F8055}" type="pres">
      <dgm:prSet presAssocID="{F9962A60-9E4F-45FB-9696-200D25BD4DCF}" presName="level3hierChild" presStyleCnt="0"/>
      <dgm:spPr/>
    </dgm:pt>
  </dgm:ptLst>
  <dgm:cxnLst>
    <dgm:cxn modelId="{58142287-D110-4369-BC96-D8D10185C448}" type="presOf" srcId="{082B61C0-C8DD-4631-905A-67A1706ED3DE}" destId="{08029731-0B10-4DF8-B743-9DE83B3BBE71}" srcOrd="0" destOrd="0" presId="urn:microsoft.com/office/officeart/2008/layout/HorizontalMultiLevelHierarchy"/>
    <dgm:cxn modelId="{F78AFDDE-0BE0-44A4-B092-E58E1B93EB42}" srcId="{8853FCAF-4314-4D88-9FFC-FAF61383DB9B}" destId="{F9962A60-9E4F-45FB-9696-200D25BD4DCF}" srcOrd="1" destOrd="0" parTransId="{082B61C0-C8DD-4631-905A-67A1706ED3DE}" sibTransId="{49D4DDD6-27AF-48B7-AE89-B90BADFED410}"/>
    <dgm:cxn modelId="{744472D2-A359-4005-AC51-6706BFE10FF2}" type="presOf" srcId="{2B8ED137-5387-4C38-9ACC-CC12FF542EB2}" destId="{427508E1-676B-4872-A942-304C3E1D70B4}" srcOrd="0" destOrd="0" presId="urn:microsoft.com/office/officeart/2008/layout/HorizontalMultiLevelHierarchy"/>
    <dgm:cxn modelId="{F1AF7DF6-7D64-4CF6-8279-938CE1BB9355}" srcId="{9372C1D9-6999-4AC8-BA72-5E410F8DF8C3}" destId="{8853FCAF-4314-4D88-9FFC-FAF61383DB9B}" srcOrd="0" destOrd="0" parTransId="{94E53967-68C5-4C4F-A32E-BC4B7D426BDA}" sibTransId="{BCF3B570-D4E1-4341-978F-D7AB105B70CE}"/>
    <dgm:cxn modelId="{FA312B3A-2327-4A88-8023-C60EC07A2A30}" type="presOf" srcId="{9372C1D9-6999-4AC8-BA72-5E410F8DF8C3}" destId="{E9D0E946-1E70-4D27-A34B-4223660B923F}" srcOrd="0" destOrd="0" presId="urn:microsoft.com/office/officeart/2008/layout/HorizontalMultiLevelHierarchy"/>
    <dgm:cxn modelId="{E6DBAF2B-7C70-484F-BA16-288108846AD0}" type="presOf" srcId="{082B61C0-C8DD-4631-905A-67A1706ED3DE}" destId="{67D7EF3D-7CC2-4A3D-910C-CF17F0B308BE}" srcOrd="1" destOrd="0" presId="urn:microsoft.com/office/officeart/2008/layout/HorizontalMultiLevelHierarchy"/>
    <dgm:cxn modelId="{C263087E-31B4-4949-90F4-1AECE22AB150}" type="presOf" srcId="{F9962A60-9E4F-45FB-9696-200D25BD4DCF}" destId="{C54DC912-EBDB-4CF0-8529-5BDF7D5C1A9E}" srcOrd="0" destOrd="0" presId="urn:microsoft.com/office/officeart/2008/layout/HorizontalMultiLevelHierarchy"/>
    <dgm:cxn modelId="{2BF83E96-3875-4CA9-BB1C-6AC1671E8ECB}" type="presOf" srcId="{2B8ED137-5387-4C38-9ACC-CC12FF542EB2}" destId="{D83CB529-7589-430C-A5B7-404716CD303F}" srcOrd="1" destOrd="0" presId="urn:microsoft.com/office/officeart/2008/layout/HorizontalMultiLevelHierarchy"/>
    <dgm:cxn modelId="{A120C01C-C326-4E59-A093-FC91ED842D0E}" srcId="{8853FCAF-4314-4D88-9FFC-FAF61383DB9B}" destId="{5FDAD30F-58E5-417D-9C4F-2989E2375326}" srcOrd="0" destOrd="0" parTransId="{2B8ED137-5387-4C38-9ACC-CC12FF542EB2}" sibTransId="{4FE37DFC-F160-4519-8B34-AE2ED032E8CD}"/>
    <dgm:cxn modelId="{D665FFD9-511A-4982-8AD9-DF8412C773D7}" type="presOf" srcId="{8853FCAF-4314-4D88-9FFC-FAF61383DB9B}" destId="{33F50CC3-57C5-4BF8-A71A-C20915835C17}" srcOrd="0" destOrd="0" presId="urn:microsoft.com/office/officeart/2008/layout/HorizontalMultiLevelHierarchy"/>
    <dgm:cxn modelId="{A53DC126-8620-4D61-9A3C-6CA0F7CD535A}" type="presOf" srcId="{5FDAD30F-58E5-417D-9C4F-2989E2375326}" destId="{3747A232-FB60-43CC-9EFB-5DD7C1A1AFF1}" srcOrd="0" destOrd="0" presId="urn:microsoft.com/office/officeart/2008/layout/HorizontalMultiLevelHierarchy"/>
    <dgm:cxn modelId="{191815DD-159F-4988-BC9A-7D5D7A0521B6}" type="presParOf" srcId="{E9D0E946-1E70-4D27-A34B-4223660B923F}" destId="{6988DEFB-C532-4FD8-8BB1-02885048DC56}" srcOrd="0" destOrd="0" presId="urn:microsoft.com/office/officeart/2008/layout/HorizontalMultiLevelHierarchy"/>
    <dgm:cxn modelId="{67B1D267-F02E-44C8-8E76-39635FDDE653}" type="presParOf" srcId="{6988DEFB-C532-4FD8-8BB1-02885048DC56}" destId="{33F50CC3-57C5-4BF8-A71A-C20915835C17}" srcOrd="0" destOrd="0" presId="urn:microsoft.com/office/officeart/2008/layout/HorizontalMultiLevelHierarchy"/>
    <dgm:cxn modelId="{659B694B-660C-4E0D-AF48-5A0874787C49}" type="presParOf" srcId="{6988DEFB-C532-4FD8-8BB1-02885048DC56}" destId="{542C8524-B2DA-4469-899C-0FCB1DDFB924}" srcOrd="1" destOrd="0" presId="urn:microsoft.com/office/officeart/2008/layout/HorizontalMultiLevelHierarchy"/>
    <dgm:cxn modelId="{26A6B09A-77CE-4D63-B974-AF8AC2E8EB1A}" type="presParOf" srcId="{542C8524-B2DA-4469-899C-0FCB1DDFB924}" destId="{427508E1-676B-4872-A942-304C3E1D70B4}" srcOrd="0" destOrd="0" presId="urn:microsoft.com/office/officeart/2008/layout/HorizontalMultiLevelHierarchy"/>
    <dgm:cxn modelId="{1E527D1E-1D4A-43FC-BD1E-181D69B0E519}" type="presParOf" srcId="{427508E1-676B-4872-A942-304C3E1D70B4}" destId="{D83CB529-7589-430C-A5B7-404716CD303F}" srcOrd="0" destOrd="0" presId="urn:microsoft.com/office/officeart/2008/layout/HorizontalMultiLevelHierarchy"/>
    <dgm:cxn modelId="{0FEC4033-6CEE-4768-A960-A45DB06030AA}" type="presParOf" srcId="{542C8524-B2DA-4469-899C-0FCB1DDFB924}" destId="{D2A6BC4C-2739-4CDB-86B9-096C4DA08171}" srcOrd="1" destOrd="0" presId="urn:microsoft.com/office/officeart/2008/layout/HorizontalMultiLevelHierarchy"/>
    <dgm:cxn modelId="{47E63D1A-4C28-4A67-8494-E6C7E7273964}" type="presParOf" srcId="{D2A6BC4C-2739-4CDB-86B9-096C4DA08171}" destId="{3747A232-FB60-43CC-9EFB-5DD7C1A1AFF1}" srcOrd="0" destOrd="0" presId="urn:microsoft.com/office/officeart/2008/layout/HorizontalMultiLevelHierarchy"/>
    <dgm:cxn modelId="{FEE17906-3487-4B6B-A9B9-F9D11FDD1BE4}" type="presParOf" srcId="{D2A6BC4C-2739-4CDB-86B9-096C4DA08171}" destId="{47B56716-7C8F-4914-B3FE-0366855E3F3D}" srcOrd="1" destOrd="0" presId="urn:microsoft.com/office/officeart/2008/layout/HorizontalMultiLevelHierarchy"/>
    <dgm:cxn modelId="{7B967E9A-F319-4430-BAA5-80DD79BDBBE4}" type="presParOf" srcId="{542C8524-B2DA-4469-899C-0FCB1DDFB924}" destId="{08029731-0B10-4DF8-B743-9DE83B3BBE71}" srcOrd="2" destOrd="0" presId="urn:microsoft.com/office/officeart/2008/layout/HorizontalMultiLevelHierarchy"/>
    <dgm:cxn modelId="{A1E00D07-C832-4782-810A-20CDDEF2DFC5}" type="presParOf" srcId="{08029731-0B10-4DF8-B743-9DE83B3BBE71}" destId="{67D7EF3D-7CC2-4A3D-910C-CF17F0B308BE}" srcOrd="0" destOrd="0" presId="urn:microsoft.com/office/officeart/2008/layout/HorizontalMultiLevelHierarchy"/>
    <dgm:cxn modelId="{E77717C3-7120-4086-B418-C02373BCFDD1}" type="presParOf" srcId="{542C8524-B2DA-4469-899C-0FCB1DDFB924}" destId="{29FACF16-9A5F-472C-92C7-9EE066AF8C23}" srcOrd="3" destOrd="0" presId="urn:microsoft.com/office/officeart/2008/layout/HorizontalMultiLevelHierarchy"/>
    <dgm:cxn modelId="{0C493316-CBCB-4810-A4E8-85DB5796B6C5}" type="presParOf" srcId="{29FACF16-9A5F-472C-92C7-9EE066AF8C23}" destId="{C54DC912-EBDB-4CF0-8529-5BDF7D5C1A9E}" srcOrd="0" destOrd="0" presId="urn:microsoft.com/office/officeart/2008/layout/HorizontalMultiLevelHierarchy"/>
    <dgm:cxn modelId="{91F6B8AB-3C1B-4754-8D4B-2882F485D978}" type="presParOf" srcId="{29FACF16-9A5F-472C-92C7-9EE066AF8C23}" destId="{2FBDA777-C990-4C28-9E15-43BC4E9F805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4B3A52-9A04-4090-B37F-15D183BC79E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9930CCCC-58E6-43A5-8C50-4B9660E7A19F}">
      <dgm:prSet phldrT="[Metin]"/>
      <dgm:spPr/>
      <dgm:t>
        <a:bodyPr/>
        <a:lstStyle/>
        <a:p>
          <a:r>
            <a:rPr lang="tr-TR" dirty="0" smtClean="0">
              <a:solidFill>
                <a:schemeClr val="tx1"/>
              </a:solidFill>
            </a:rPr>
            <a:t>Olağanüstü</a:t>
          </a:r>
          <a:r>
            <a:rPr lang="tr-TR" dirty="0" smtClean="0"/>
            <a:t> </a:t>
          </a:r>
          <a:r>
            <a:rPr lang="tr-TR" dirty="0" smtClean="0">
              <a:solidFill>
                <a:schemeClr val="tx1"/>
              </a:solidFill>
            </a:rPr>
            <a:t>Zamanaşımıyla Kazanmanın Maddi Şartları</a:t>
          </a:r>
          <a:endParaRPr lang="tr-TR" dirty="0">
            <a:solidFill>
              <a:schemeClr val="tx1"/>
            </a:solidFill>
          </a:endParaRPr>
        </a:p>
      </dgm:t>
    </dgm:pt>
    <dgm:pt modelId="{49E4B10C-4ED8-4B9F-A3E7-1FDF5879E52D}" type="parTrans" cxnId="{005D8417-5DA5-435B-A637-DFFE261A35F9}">
      <dgm:prSet/>
      <dgm:spPr/>
      <dgm:t>
        <a:bodyPr/>
        <a:lstStyle/>
        <a:p>
          <a:endParaRPr lang="tr-TR"/>
        </a:p>
      </dgm:t>
    </dgm:pt>
    <dgm:pt modelId="{A750C135-3663-4F17-8A6F-F2E58FFCC32E}" type="sibTrans" cxnId="{005D8417-5DA5-435B-A637-DFFE261A35F9}">
      <dgm:prSet/>
      <dgm:spPr/>
      <dgm:t>
        <a:bodyPr/>
        <a:lstStyle/>
        <a:p>
          <a:endParaRPr lang="tr-TR"/>
        </a:p>
      </dgm:t>
    </dgm:pt>
    <dgm:pt modelId="{B13FF52F-D955-47DB-809E-E8B2EA6DBB02}">
      <dgm:prSet phldrT="[Metin]"/>
      <dgm:spPr/>
      <dgm:t>
        <a:bodyPr/>
        <a:lstStyle/>
        <a:p>
          <a:r>
            <a:rPr lang="tr-TR" dirty="0" smtClean="0">
              <a:solidFill>
                <a:schemeClr val="tx1"/>
              </a:solidFill>
            </a:rPr>
            <a:t>Taşınmaza İlişkin Şartlar</a:t>
          </a:r>
          <a:endParaRPr lang="tr-TR" dirty="0">
            <a:solidFill>
              <a:schemeClr val="tx1"/>
            </a:solidFill>
          </a:endParaRPr>
        </a:p>
      </dgm:t>
    </dgm:pt>
    <dgm:pt modelId="{EE8C44DD-16B4-4F8E-96AE-6C20199F916B}" type="parTrans" cxnId="{460838BA-BFAB-4687-8EF6-B6AF3B1B057D}">
      <dgm:prSet/>
      <dgm:spPr/>
      <dgm:t>
        <a:bodyPr/>
        <a:lstStyle/>
        <a:p>
          <a:endParaRPr lang="tr-TR"/>
        </a:p>
      </dgm:t>
    </dgm:pt>
    <dgm:pt modelId="{1AE59AB2-494D-4A0B-9585-D2C3D3911FB5}" type="sibTrans" cxnId="{460838BA-BFAB-4687-8EF6-B6AF3B1B057D}">
      <dgm:prSet/>
      <dgm:spPr/>
      <dgm:t>
        <a:bodyPr/>
        <a:lstStyle/>
        <a:p>
          <a:endParaRPr lang="tr-TR"/>
        </a:p>
      </dgm:t>
    </dgm:pt>
    <dgm:pt modelId="{954E61AE-2C20-4633-AA8D-9ADB79C35693}">
      <dgm:prSet phldrT="[Metin]"/>
      <dgm:spPr/>
      <dgm:t>
        <a:bodyPr/>
        <a:lstStyle/>
        <a:p>
          <a:r>
            <a:rPr lang="tr-TR" dirty="0" smtClean="0">
              <a:solidFill>
                <a:schemeClr val="tx1"/>
              </a:solidFill>
            </a:rPr>
            <a:t>Zilyetliğe İlişkin Şartlar</a:t>
          </a:r>
          <a:endParaRPr lang="tr-TR" dirty="0">
            <a:solidFill>
              <a:schemeClr val="tx1"/>
            </a:solidFill>
          </a:endParaRPr>
        </a:p>
      </dgm:t>
    </dgm:pt>
    <dgm:pt modelId="{39B707B2-07F3-458C-A044-8869ADB87A7D}" type="parTrans" cxnId="{CAE56A67-2CB4-4DDA-BFE7-871EEE531D72}">
      <dgm:prSet/>
      <dgm:spPr/>
      <dgm:t>
        <a:bodyPr/>
        <a:lstStyle/>
        <a:p>
          <a:endParaRPr lang="tr-TR"/>
        </a:p>
      </dgm:t>
    </dgm:pt>
    <dgm:pt modelId="{3052748E-32FB-4577-99EE-EA7320BA0B8C}" type="sibTrans" cxnId="{CAE56A67-2CB4-4DDA-BFE7-871EEE531D72}">
      <dgm:prSet/>
      <dgm:spPr/>
      <dgm:t>
        <a:bodyPr/>
        <a:lstStyle/>
        <a:p>
          <a:endParaRPr lang="tr-TR"/>
        </a:p>
      </dgm:t>
    </dgm:pt>
    <dgm:pt modelId="{2EC73440-18D8-4262-A479-435184D0F111}" type="pres">
      <dgm:prSet presAssocID="{5D4B3A52-9A04-4090-B37F-15D183BC79EF}" presName="Name0" presStyleCnt="0">
        <dgm:presLayoutVars>
          <dgm:chPref val="1"/>
          <dgm:dir/>
          <dgm:animOne val="branch"/>
          <dgm:animLvl val="lvl"/>
          <dgm:resizeHandles val="exact"/>
        </dgm:presLayoutVars>
      </dgm:prSet>
      <dgm:spPr/>
      <dgm:t>
        <a:bodyPr/>
        <a:lstStyle/>
        <a:p>
          <a:endParaRPr lang="tr-TR"/>
        </a:p>
      </dgm:t>
    </dgm:pt>
    <dgm:pt modelId="{5A56FE18-4570-46A5-B18F-6A1C73CABA9C}" type="pres">
      <dgm:prSet presAssocID="{9930CCCC-58E6-43A5-8C50-4B9660E7A19F}" presName="root1" presStyleCnt="0"/>
      <dgm:spPr/>
    </dgm:pt>
    <dgm:pt modelId="{823C48DC-6444-43F3-9FCB-235EB7E44B8C}" type="pres">
      <dgm:prSet presAssocID="{9930CCCC-58E6-43A5-8C50-4B9660E7A19F}" presName="LevelOneTextNode" presStyleLbl="node0" presStyleIdx="0" presStyleCnt="1">
        <dgm:presLayoutVars>
          <dgm:chPref val="3"/>
        </dgm:presLayoutVars>
      </dgm:prSet>
      <dgm:spPr/>
      <dgm:t>
        <a:bodyPr/>
        <a:lstStyle/>
        <a:p>
          <a:endParaRPr lang="tr-TR"/>
        </a:p>
      </dgm:t>
    </dgm:pt>
    <dgm:pt modelId="{0AFD5766-3E01-42CA-B348-0E2C83C85041}" type="pres">
      <dgm:prSet presAssocID="{9930CCCC-58E6-43A5-8C50-4B9660E7A19F}" presName="level2hierChild" presStyleCnt="0"/>
      <dgm:spPr/>
    </dgm:pt>
    <dgm:pt modelId="{F79E090D-BA5B-4B91-B47C-9D5D4ADC93A1}" type="pres">
      <dgm:prSet presAssocID="{EE8C44DD-16B4-4F8E-96AE-6C20199F916B}" presName="conn2-1" presStyleLbl="parChTrans1D2" presStyleIdx="0" presStyleCnt="2"/>
      <dgm:spPr/>
      <dgm:t>
        <a:bodyPr/>
        <a:lstStyle/>
        <a:p>
          <a:endParaRPr lang="tr-TR"/>
        </a:p>
      </dgm:t>
    </dgm:pt>
    <dgm:pt modelId="{B67A02FC-B508-40CA-BCDE-9D6FB85F7B50}" type="pres">
      <dgm:prSet presAssocID="{EE8C44DD-16B4-4F8E-96AE-6C20199F916B}" presName="connTx" presStyleLbl="parChTrans1D2" presStyleIdx="0" presStyleCnt="2"/>
      <dgm:spPr/>
      <dgm:t>
        <a:bodyPr/>
        <a:lstStyle/>
        <a:p>
          <a:endParaRPr lang="tr-TR"/>
        </a:p>
      </dgm:t>
    </dgm:pt>
    <dgm:pt modelId="{27407BF0-2614-4F87-A91B-E3C262ACABC8}" type="pres">
      <dgm:prSet presAssocID="{B13FF52F-D955-47DB-809E-E8B2EA6DBB02}" presName="root2" presStyleCnt="0"/>
      <dgm:spPr/>
    </dgm:pt>
    <dgm:pt modelId="{256C5526-2B62-4A20-843B-C65549312FC1}" type="pres">
      <dgm:prSet presAssocID="{B13FF52F-D955-47DB-809E-E8B2EA6DBB02}" presName="LevelTwoTextNode" presStyleLbl="node2" presStyleIdx="0" presStyleCnt="2">
        <dgm:presLayoutVars>
          <dgm:chPref val="3"/>
        </dgm:presLayoutVars>
      </dgm:prSet>
      <dgm:spPr/>
      <dgm:t>
        <a:bodyPr/>
        <a:lstStyle/>
        <a:p>
          <a:endParaRPr lang="tr-TR"/>
        </a:p>
      </dgm:t>
    </dgm:pt>
    <dgm:pt modelId="{20DF43C9-6800-42B4-B330-02D3147E59A1}" type="pres">
      <dgm:prSet presAssocID="{B13FF52F-D955-47DB-809E-E8B2EA6DBB02}" presName="level3hierChild" presStyleCnt="0"/>
      <dgm:spPr/>
    </dgm:pt>
    <dgm:pt modelId="{D5EDB875-216D-4FC6-855B-66B286BD587A}" type="pres">
      <dgm:prSet presAssocID="{39B707B2-07F3-458C-A044-8869ADB87A7D}" presName="conn2-1" presStyleLbl="parChTrans1D2" presStyleIdx="1" presStyleCnt="2"/>
      <dgm:spPr/>
      <dgm:t>
        <a:bodyPr/>
        <a:lstStyle/>
        <a:p>
          <a:endParaRPr lang="tr-TR"/>
        </a:p>
      </dgm:t>
    </dgm:pt>
    <dgm:pt modelId="{8E53AF8B-29A6-4364-953C-15698DE55FCE}" type="pres">
      <dgm:prSet presAssocID="{39B707B2-07F3-458C-A044-8869ADB87A7D}" presName="connTx" presStyleLbl="parChTrans1D2" presStyleIdx="1" presStyleCnt="2"/>
      <dgm:spPr/>
      <dgm:t>
        <a:bodyPr/>
        <a:lstStyle/>
        <a:p>
          <a:endParaRPr lang="tr-TR"/>
        </a:p>
      </dgm:t>
    </dgm:pt>
    <dgm:pt modelId="{A24AD6CE-BAA3-4A32-B35B-497DC16E670E}" type="pres">
      <dgm:prSet presAssocID="{954E61AE-2C20-4633-AA8D-9ADB79C35693}" presName="root2" presStyleCnt="0"/>
      <dgm:spPr/>
    </dgm:pt>
    <dgm:pt modelId="{31585857-80D9-484A-A9D0-0F888C48B410}" type="pres">
      <dgm:prSet presAssocID="{954E61AE-2C20-4633-AA8D-9ADB79C35693}" presName="LevelTwoTextNode" presStyleLbl="node2" presStyleIdx="1" presStyleCnt="2" custLinFactNeighborX="1425">
        <dgm:presLayoutVars>
          <dgm:chPref val="3"/>
        </dgm:presLayoutVars>
      </dgm:prSet>
      <dgm:spPr/>
      <dgm:t>
        <a:bodyPr/>
        <a:lstStyle/>
        <a:p>
          <a:endParaRPr lang="tr-TR"/>
        </a:p>
      </dgm:t>
    </dgm:pt>
    <dgm:pt modelId="{E95D529F-DF22-4B51-A085-55AB3C6F0093}" type="pres">
      <dgm:prSet presAssocID="{954E61AE-2C20-4633-AA8D-9ADB79C35693}" presName="level3hierChild" presStyleCnt="0"/>
      <dgm:spPr/>
    </dgm:pt>
  </dgm:ptLst>
  <dgm:cxnLst>
    <dgm:cxn modelId="{C3B96E70-1B03-48BC-85C9-276DDBE0A877}" type="presOf" srcId="{39B707B2-07F3-458C-A044-8869ADB87A7D}" destId="{8E53AF8B-29A6-4364-953C-15698DE55FCE}" srcOrd="1" destOrd="0" presId="urn:microsoft.com/office/officeart/2008/layout/HorizontalMultiLevelHierarchy"/>
    <dgm:cxn modelId="{74DCCDE1-DC77-46B9-A624-23C4742A77C7}" type="presOf" srcId="{954E61AE-2C20-4633-AA8D-9ADB79C35693}" destId="{31585857-80D9-484A-A9D0-0F888C48B410}" srcOrd="0" destOrd="0" presId="urn:microsoft.com/office/officeart/2008/layout/HorizontalMultiLevelHierarchy"/>
    <dgm:cxn modelId="{BDDB5BBA-D89A-4602-A0ED-3EDCC793A2E3}" type="presOf" srcId="{EE8C44DD-16B4-4F8E-96AE-6C20199F916B}" destId="{F79E090D-BA5B-4B91-B47C-9D5D4ADC93A1}" srcOrd="0" destOrd="0" presId="urn:microsoft.com/office/officeart/2008/layout/HorizontalMultiLevelHierarchy"/>
    <dgm:cxn modelId="{005D8417-5DA5-435B-A637-DFFE261A35F9}" srcId="{5D4B3A52-9A04-4090-B37F-15D183BC79EF}" destId="{9930CCCC-58E6-43A5-8C50-4B9660E7A19F}" srcOrd="0" destOrd="0" parTransId="{49E4B10C-4ED8-4B9F-A3E7-1FDF5879E52D}" sibTransId="{A750C135-3663-4F17-8A6F-F2E58FFCC32E}"/>
    <dgm:cxn modelId="{D61E282C-8E2E-48D6-ACDB-31B8CD946FBC}" type="presOf" srcId="{9930CCCC-58E6-43A5-8C50-4B9660E7A19F}" destId="{823C48DC-6444-43F3-9FCB-235EB7E44B8C}" srcOrd="0" destOrd="0" presId="urn:microsoft.com/office/officeart/2008/layout/HorizontalMultiLevelHierarchy"/>
    <dgm:cxn modelId="{460838BA-BFAB-4687-8EF6-B6AF3B1B057D}" srcId="{9930CCCC-58E6-43A5-8C50-4B9660E7A19F}" destId="{B13FF52F-D955-47DB-809E-E8B2EA6DBB02}" srcOrd="0" destOrd="0" parTransId="{EE8C44DD-16B4-4F8E-96AE-6C20199F916B}" sibTransId="{1AE59AB2-494D-4A0B-9585-D2C3D3911FB5}"/>
    <dgm:cxn modelId="{002B83D3-54ED-4B61-BC62-38B19B0FB85B}" type="presOf" srcId="{EE8C44DD-16B4-4F8E-96AE-6C20199F916B}" destId="{B67A02FC-B508-40CA-BCDE-9D6FB85F7B50}" srcOrd="1" destOrd="0" presId="urn:microsoft.com/office/officeart/2008/layout/HorizontalMultiLevelHierarchy"/>
    <dgm:cxn modelId="{CAE56A67-2CB4-4DDA-BFE7-871EEE531D72}" srcId="{9930CCCC-58E6-43A5-8C50-4B9660E7A19F}" destId="{954E61AE-2C20-4633-AA8D-9ADB79C35693}" srcOrd="1" destOrd="0" parTransId="{39B707B2-07F3-458C-A044-8869ADB87A7D}" sibTransId="{3052748E-32FB-4577-99EE-EA7320BA0B8C}"/>
    <dgm:cxn modelId="{2F64AFA1-7E2C-411B-9540-B77B1D769D14}" type="presOf" srcId="{39B707B2-07F3-458C-A044-8869ADB87A7D}" destId="{D5EDB875-216D-4FC6-855B-66B286BD587A}" srcOrd="0" destOrd="0" presId="urn:microsoft.com/office/officeart/2008/layout/HorizontalMultiLevelHierarchy"/>
    <dgm:cxn modelId="{2DAF42EB-0DA9-4310-9C5E-E31EEAC6C730}" type="presOf" srcId="{5D4B3A52-9A04-4090-B37F-15D183BC79EF}" destId="{2EC73440-18D8-4262-A479-435184D0F111}" srcOrd="0" destOrd="0" presId="urn:microsoft.com/office/officeart/2008/layout/HorizontalMultiLevelHierarchy"/>
    <dgm:cxn modelId="{3DE52ECB-63F3-44F2-9445-E420BCB88B3B}" type="presOf" srcId="{B13FF52F-D955-47DB-809E-E8B2EA6DBB02}" destId="{256C5526-2B62-4A20-843B-C65549312FC1}" srcOrd="0" destOrd="0" presId="urn:microsoft.com/office/officeart/2008/layout/HorizontalMultiLevelHierarchy"/>
    <dgm:cxn modelId="{B6F16E63-DCA3-4C78-938A-B3EA58F682BC}" type="presParOf" srcId="{2EC73440-18D8-4262-A479-435184D0F111}" destId="{5A56FE18-4570-46A5-B18F-6A1C73CABA9C}" srcOrd="0" destOrd="0" presId="urn:microsoft.com/office/officeart/2008/layout/HorizontalMultiLevelHierarchy"/>
    <dgm:cxn modelId="{796E7BA5-1114-40A9-A8C3-783BF6EE40AD}" type="presParOf" srcId="{5A56FE18-4570-46A5-B18F-6A1C73CABA9C}" destId="{823C48DC-6444-43F3-9FCB-235EB7E44B8C}" srcOrd="0" destOrd="0" presId="urn:microsoft.com/office/officeart/2008/layout/HorizontalMultiLevelHierarchy"/>
    <dgm:cxn modelId="{7867A47A-4B86-4E5D-8DED-2F1DDD992120}" type="presParOf" srcId="{5A56FE18-4570-46A5-B18F-6A1C73CABA9C}" destId="{0AFD5766-3E01-42CA-B348-0E2C83C85041}" srcOrd="1" destOrd="0" presId="urn:microsoft.com/office/officeart/2008/layout/HorizontalMultiLevelHierarchy"/>
    <dgm:cxn modelId="{08B5E090-33FD-47A2-B955-0505DBA69219}" type="presParOf" srcId="{0AFD5766-3E01-42CA-B348-0E2C83C85041}" destId="{F79E090D-BA5B-4B91-B47C-9D5D4ADC93A1}" srcOrd="0" destOrd="0" presId="urn:microsoft.com/office/officeart/2008/layout/HorizontalMultiLevelHierarchy"/>
    <dgm:cxn modelId="{EAF43E57-C4C3-45F2-91C8-67D62160E64F}" type="presParOf" srcId="{F79E090D-BA5B-4B91-B47C-9D5D4ADC93A1}" destId="{B67A02FC-B508-40CA-BCDE-9D6FB85F7B50}" srcOrd="0" destOrd="0" presId="urn:microsoft.com/office/officeart/2008/layout/HorizontalMultiLevelHierarchy"/>
    <dgm:cxn modelId="{25BA3BE9-C595-41D7-830A-86EC82106BC3}" type="presParOf" srcId="{0AFD5766-3E01-42CA-B348-0E2C83C85041}" destId="{27407BF0-2614-4F87-A91B-E3C262ACABC8}" srcOrd="1" destOrd="0" presId="urn:microsoft.com/office/officeart/2008/layout/HorizontalMultiLevelHierarchy"/>
    <dgm:cxn modelId="{23E3887C-3017-4ED9-AF6A-8687EEB63B0B}" type="presParOf" srcId="{27407BF0-2614-4F87-A91B-E3C262ACABC8}" destId="{256C5526-2B62-4A20-843B-C65549312FC1}" srcOrd="0" destOrd="0" presId="urn:microsoft.com/office/officeart/2008/layout/HorizontalMultiLevelHierarchy"/>
    <dgm:cxn modelId="{F77240CF-76E7-4A5E-92EF-4EEA2185EDBE}" type="presParOf" srcId="{27407BF0-2614-4F87-A91B-E3C262ACABC8}" destId="{20DF43C9-6800-42B4-B330-02D3147E59A1}" srcOrd="1" destOrd="0" presId="urn:microsoft.com/office/officeart/2008/layout/HorizontalMultiLevelHierarchy"/>
    <dgm:cxn modelId="{57296599-5C40-4C4A-AB03-AEA570A2D36B}" type="presParOf" srcId="{0AFD5766-3E01-42CA-B348-0E2C83C85041}" destId="{D5EDB875-216D-4FC6-855B-66B286BD587A}" srcOrd="2" destOrd="0" presId="urn:microsoft.com/office/officeart/2008/layout/HorizontalMultiLevelHierarchy"/>
    <dgm:cxn modelId="{171A19CC-E2A4-4DA7-8DFB-1D74FE354203}" type="presParOf" srcId="{D5EDB875-216D-4FC6-855B-66B286BD587A}" destId="{8E53AF8B-29A6-4364-953C-15698DE55FCE}" srcOrd="0" destOrd="0" presId="urn:microsoft.com/office/officeart/2008/layout/HorizontalMultiLevelHierarchy"/>
    <dgm:cxn modelId="{835CBDAC-97A3-418B-87BE-673FD991931D}" type="presParOf" srcId="{0AFD5766-3E01-42CA-B348-0E2C83C85041}" destId="{A24AD6CE-BAA3-4A32-B35B-497DC16E670E}" srcOrd="3" destOrd="0" presId="urn:microsoft.com/office/officeart/2008/layout/HorizontalMultiLevelHierarchy"/>
    <dgm:cxn modelId="{5C01A932-1F99-4B28-8876-E47831F5932D}" type="presParOf" srcId="{A24AD6CE-BAA3-4A32-B35B-497DC16E670E}" destId="{31585857-80D9-484A-A9D0-0F888C48B410}" srcOrd="0" destOrd="0" presId="urn:microsoft.com/office/officeart/2008/layout/HorizontalMultiLevelHierarchy"/>
    <dgm:cxn modelId="{B80E4E65-DA35-4ADD-959B-570C34641A50}" type="presParOf" srcId="{A24AD6CE-BAA3-4A32-B35B-497DC16E670E}" destId="{E95D529F-DF22-4B51-A085-55AB3C6F00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CB792C-832A-42D7-8852-9F2457F9F07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317F998-D25A-4461-945D-5E4E160A9854}">
      <dgm:prSet phldrT="[Metin]"/>
      <dgm:spPr/>
      <dgm:t>
        <a:bodyPr/>
        <a:lstStyle/>
        <a:p>
          <a:r>
            <a:rPr lang="tr-TR" dirty="0" smtClean="0">
              <a:solidFill>
                <a:schemeClr val="tx1"/>
              </a:solidFill>
            </a:rPr>
            <a:t>Taşınmaza İlişkin Şartlar </a:t>
          </a:r>
          <a:endParaRPr lang="tr-TR" dirty="0">
            <a:solidFill>
              <a:schemeClr val="tx1"/>
            </a:solidFill>
          </a:endParaRPr>
        </a:p>
      </dgm:t>
    </dgm:pt>
    <dgm:pt modelId="{9EA6D042-D862-43BF-AE54-4ABB87984BBF}" type="parTrans" cxnId="{8337BA80-9C5A-478E-99EC-95FF9C4DC181}">
      <dgm:prSet/>
      <dgm:spPr/>
      <dgm:t>
        <a:bodyPr/>
        <a:lstStyle/>
        <a:p>
          <a:endParaRPr lang="tr-TR"/>
        </a:p>
      </dgm:t>
    </dgm:pt>
    <dgm:pt modelId="{13DD65D0-32C9-4B1A-91D4-DB9E7ADD6310}" type="sibTrans" cxnId="{8337BA80-9C5A-478E-99EC-95FF9C4DC181}">
      <dgm:prSet/>
      <dgm:spPr/>
      <dgm:t>
        <a:bodyPr/>
        <a:lstStyle/>
        <a:p>
          <a:endParaRPr lang="tr-TR"/>
        </a:p>
      </dgm:t>
    </dgm:pt>
    <dgm:pt modelId="{B51FACFC-CE13-4CEC-A76B-7A60DACCFB02}">
      <dgm:prSet phldrT="[Metin]" custT="1"/>
      <dgm:spPr/>
      <dgm:t>
        <a:bodyPr/>
        <a:lstStyle/>
        <a:p>
          <a:r>
            <a:rPr lang="tr-TR" sz="2400" dirty="0" smtClean="0">
              <a:solidFill>
                <a:schemeClr val="tx1"/>
              </a:solidFill>
            </a:rPr>
            <a:t>Zamanaşımı Yoluyla Edinmeye Elverişli Olma</a:t>
          </a:r>
          <a:endParaRPr lang="tr-TR" sz="2400" dirty="0">
            <a:solidFill>
              <a:schemeClr val="tx1"/>
            </a:solidFill>
          </a:endParaRPr>
        </a:p>
      </dgm:t>
    </dgm:pt>
    <dgm:pt modelId="{E7BDA599-1045-4764-A739-4D687B59B5F7}" type="parTrans" cxnId="{A047B260-52CC-417F-96EB-F3D2D2A07C69}">
      <dgm:prSet/>
      <dgm:spPr/>
      <dgm:t>
        <a:bodyPr/>
        <a:lstStyle/>
        <a:p>
          <a:endParaRPr lang="tr-TR"/>
        </a:p>
      </dgm:t>
    </dgm:pt>
    <dgm:pt modelId="{2A40835A-0A9B-4837-844C-DE016F48F4A2}" type="sibTrans" cxnId="{A047B260-52CC-417F-96EB-F3D2D2A07C69}">
      <dgm:prSet/>
      <dgm:spPr/>
      <dgm:t>
        <a:bodyPr/>
        <a:lstStyle/>
        <a:p>
          <a:endParaRPr lang="tr-TR"/>
        </a:p>
      </dgm:t>
    </dgm:pt>
    <dgm:pt modelId="{728C91BE-E3C1-4E88-8855-CAECEEDFF74A}">
      <dgm:prSet phldrT="[Metin]" custT="1"/>
      <dgm:spPr/>
      <dgm:t>
        <a:bodyPr/>
        <a:lstStyle/>
        <a:p>
          <a:r>
            <a:rPr lang="tr-TR" sz="2400" dirty="0" smtClean="0">
              <a:solidFill>
                <a:schemeClr val="tx1"/>
              </a:solidFill>
            </a:rPr>
            <a:t>Tapu Kütüğünden Malikin Belli Olmaması</a:t>
          </a:r>
          <a:endParaRPr lang="tr-TR" sz="2400" dirty="0">
            <a:solidFill>
              <a:schemeClr val="tx1"/>
            </a:solidFill>
          </a:endParaRPr>
        </a:p>
      </dgm:t>
    </dgm:pt>
    <dgm:pt modelId="{27F26695-9DBC-4621-8BB4-107007E937B4}" type="parTrans" cxnId="{5570FCD4-FBC0-463A-8C85-4B623A7BBD91}">
      <dgm:prSet/>
      <dgm:spPr/>
      <dgm:t>
        <a:bodyPr/>
        <a:lstStyle/>
        <a:p>
          <a:endParaRPr lang="tr-TR"/>
        </a:p>
      </dgm:t>
    </dgm:pt>
    <dgm:pt modelId="{27A7812A-71D8-461A-9343-BDEE1A6DFC40}" type="sibTrans" cxnId="{5570FCD4-FBC0-463A-8C85-4B623A7BBD91}">
      <dgm:prSet/>
      <dgm:spPr/>
      <dgm:t>
        <a:bodyPr/>
        <a:lstStyle/>
        <a:p>
          <a:endParaRPr lang="tr-TR"/>
        </a:p>
      </dgm:t>
    </dgm:pt>
    <dgm:pt modelId="{62654296-053B-4F76-8193-32A8A7D6A84D}" type="pres">
      <dgm:prSet presAssocID="{B6CB792C-832A-42D7-8852-9F2457F9F07F}" presName="Name0" presStyleCnt="0">
        <dgm:presLayoutVars>
          <dgm:chPref val="1"/>
          <dgm:dir/>
          <dgm:animOne val="branch"/>
          <dgm:animLvl val="lvl"/>
          <dgm:resizeHandles val="exact"/>
        </dgm:presLayoutVars>
      </dgm:prSet>
      <dgm:spPr/>
      <dgm:t>
        <a:bodyPr/>
        <a:lstStyle/>
        <a:p>
          <a:endParaRPr lang="tr-TR"/>
        </a:p>
      </dgm:t>
    </dgm:pt>
    <dgm:pt modelId="{21033BAE-6FEA-4AA5-B01C-EA8BFC4AABF1}" type="pres">
      <dgm:prSet presAssocID="{B317F998-D25A-4461-945D-5E4E160A9854}" presName="root1" presStyleCnt="0"/>
      <dgm:spPr/>
    </dgm:pt>
    <dgm:pt modelId="{6660FA5F-A3D6-4EE1-8409-10702E77E97A}" type="pres">
      <dgm:prSet presAssocID="{B317F998-D25A-4461-945D-5E4E160A9854}" presName="LevelOneTextNode" presStyleLbl="node0" presStyleIdx="0" presStyleCnt="1">
        <dgm:presLayoutVars>
          <dgm:chPref val="3"/>
        </dgm:presLayoutVars>
      </dgm:prSet>
      <dgm:spPr/>
      <dgm:t>
        <a:bodyPr/>
        <a:lstStyle/>
        <a:p>
          <a:endParaRPr lang="tr-TR"/>
        </a:p>
      </dgm:t>
    </dgm:pt>
    <dgm:pt modelId="{4D028928-4290-4217-9C3F-4416A0F37B0B}" type="pres">
      <dgm:prSet presAssocID="{B317F998-D25A-4461-945D-5E4E160A9854}" presName="level2hierChild" presStyleCnt="0"/>
      <dgm:spPr/>
    </dgm:pt>
    <dgm:pt modelId="{3AF2CF74-3C77-4B7F-8007-9DFEBC54EADE}" type="pres">
      <dgm:prSet presAssocID="{E7BDA599-1045-4764-A739-4D687B59B5F7}" presName="conn2-1" presStyleLbl="parChTrans1D2" presStyleIdx="0" presStyleCnt="2"/>
      <dgm:spPr/>
      <dgm:t>
        <a:bodyPr/>
        <a:lstStyle/>
        <a:p>
          <a:endParaRPr lang="tr-TR"/>
        </a:p>
      </dgm:t>
    </dgm:pt>
    <dgm:pt modelId="{7BAE0822-CC19-4FFD-B0E7-9F55AD00B162}" type="pres">
      <dgm:prSet presAssocID="{E7BDA599-1045-4764-A739-4D687B59B5F7}" presName="connTx" presStyleLbl="parChTrans1D2" presStyleIdx="0" presStyleCnt="2"/>
      <dgm:spPr/>
      <dgm:t>
        <a:bodyPr/>
        <a:lstStyle/>
        <a:p>
          <a:endParaRPr lang="tr-TR"/>
        </a:p>
      </dgm:t>
    </dgm:pt>
    <dgm:pt modelId="{5F87ACF7-8A88-40AE-8C70-4DBF14CA4A66}" type="pres">
      <dgm:prSet presAssocID="{B51FACFC-CE13-4CEC-A76B-7A60DACCFB02}" presName="root2" presStyleCnt="0"/>
      <dgm:spPr/>
    </dgm:pt>
    <dgm:pt modelId="{A64F3E8D-5F0E-4679-AF3B-FB6C28FE29F3}" type="pres">
      <dgm:prSet presAssocID="{B51FACFC-CE13-4CEC-A76B-7A60DACCFB02}" presName="LevelTwoTextNode" presStyleLbl="node2" presStyleIdx="0" presStyleCnt="2">
        <dgm:presLayoutVars>
          <dgm:chPref val="3"/>
        </dgm:presLayoutVars>
      </dgm:prSet>
      <dgm:spPr/>
      <dgm:t>
        <a:bodyPr/>
        <a:lstStyle/>
        <a:p>
          <a:endParaRPr lang="tr-TR"/>
        </a:p>
      </dgm:t>
    </dgm:pt>
    <dgm:pt modelId="{14736A7E-2EF3-4792-904D-3C8BCD41BED6}" type="pres">
      <dgm:prSet presAssocID="{B51FACFC-CE13-4CEC-A76B-7A60DACCFB02}" presName="level3hierChild" presStyleCnt="0"/>
      <dgm:spPr/>
    </dgm:pt>
    <dgm:pt modelId="{41DB179C-AFED-4DB1-89AA-3CBB96DEA1BF}" type="pres">
      <dgm:prSet presAssocID="{27F26695-9DBC-4621-8BB4-107007E937B4}" presName="conn2-1" presStyleLbl="parChTrans1D2" presStyleIdx="1" presStyleCnt="2"/>
      <dgm:spPr/>
      <dgm:t>
        <a:bodyPr/>
        <a:lstStyle/>
        <a:p>
          <a:endParaRPr lang="tr-TR"/>
        </a:p>
      </dgm:t>
    </dgm:pt>
    <dgm:pt modelId="{BEBE949E-986D-4F73-B6CE-9C8A277DF089}" type="pres">
      <dgm:prSet presAssocID="{27F26695-9DBC-4621-8BB4-107007E937B4}" presName="connTx" presStyleLbl="parChTrans1D2" presStyleIdx="1" presStyleCnt="2"/>
      <dgm:spPr/>
      <dgm:t>
        <a:bodyPr/>
        <a:lstStyle/>
        <a:p>
          <a:endParaRPr lang="tr-TR"/>
        </a:p>
      </dgm:t>
    </dgm:pt>
    <dgm:pt modelId="{EE173201-C987-4DAC-957E-66CD47DF5FA7}" type="pres">
      <dgm:prSet presAssocID="{728C91BE-E3C1-4E88-8855-CAECEEDFF74A}" presName="root2" presStyleCnt="0"/>
      <dgm:spPr/>
    </dgm:pt>
    <dgm:pt modelId="{3B3DDD10-78E4-440E-A6D0-031F0448F8AF}" type="pres">
      <dgm:prSet presAssocID="{728C91BE-E3C1-4E88-8855-CAECEEDFF74A}" presName="LevelTwoTextNode" presStyleLbl="node2" presStyleIdx="1" presStyleCnt="2">
        <dgm:presLayoutVars>
          <dgm:chPref val="3"/>
        </dgm:presLayoutVars>
      </dgm:prSet>
      <dgm:spPr/>
      <dgm:t>
        <a:bodyPr/>
        <a:lstStyle/>
        <a:p>
          <a:endParaRPr lang="tr-TR"/>
        </a:p>
      </dgm:t>
    </dgm:pt>
    <dgm:pt modelId="{FE9CF498-4A05-476B-A181-7CA7D9ECE89F}" type="pres">
      <dgm:prSet presAssocID="{728C91BE-E3C1-4E88-8855-CAECEEDFF74A}" presName="level3hierChild" presStyleCnt="0"/>
      <dgm:spPr/>
    </dgm:pt>
  </dgm:ptLst>
  <dgm:cxnLst>
    <dgm:cxn modelId="{8337BA80-9C5A-478E-99EC-95FF9C4DC181}" srcId="{B6CB792C-832A-42D7-8852-9F2457F9F07F}" destId="{B317F998-D25A-4461-945D-5E4E160A9854}" srcOrd="0" destOrd="0" parTransId="{9EA6D042-D862-43BF-AE54-4ABB87984BBF}" sibTransId="{13DD65D0-32C9-4B1A-91D4-DB9E7ADD6310}"/>
    <dgm:cxn modelId="{78248D4A-F20B-486D-A42C-A45405701293}" type="presOf" srcId="{E7BDA599-1045-4764-A739-4D687B59B5F7}" destId="{7BAE0822-CC19-4FFD-B0E7-9F55AD00B162}" srcOrd="1" destOrd="0" presId="urn:microsoft.com/office/officeart/2008/layout/HorizontalMultiLevelHierarchy"/>
    <dgm:cxn modelId="{7ACDE142-1431-41C9-9E6E-B1261B4CCB6E}" type="presOf" srcId="{B317F998-D25A-4461-945D-5E4E160A9854}" destId="{6660FA5F-A3D6-4EE1-8409-10702E77E97A}" srcOrd="0" destOrd="0" presId="urn:microsoft.com/office/officeart/2008/layout/HorizontalMultiLevelHierarchy"/>
    <dgm:cxn modelId="{225BFC8B-4191-4DCF-B369-C62CB9C10C31}" type="presOf" srcId="{B6CB792C-832A-42D7-8852-9F2457F9F07F}" destId="{62654296-053B-4F76-8193-32A8A7D6A84D}" srcOrd="0" destOrd="0" presId="urn:microsoft.com/office/officeart/2008/layout/HorizontalMultiLevelHierarchy"/>
    <dgm:cxn modelId="{A047B260-52CC-417F-96EB-F3D2D2A07C69}" srcId="{B317F998-D25A-4461-945D-5E4E160A9854}" destId="{B51FACFC-CE13-4CEC-A76B-7A60DACCFB02}" srcOrd="0" destOrd="0" parTransId="{E7BDA599-1045-4764-A739-4D687B59B5F7}" sibTransId="{2A40835A-0A9B-4837-844C-DE016F48F4A2}"/>
    <dgm:cxn modelId="{5570FCD4-FBC0-463A-8C85-4B623A7BBD91}" srcId="{B317F998-D25A-4461-945D-5E4E160A9854}" destId="{728C91BE-E3C1-4E88-8855-CAECEEDFF74A}" srcOrd="1" destOrd="0" parTransId="{27F26695-9DBC-4621-8BB4-107007E937B4}" sibTransId="{27A7812A-71D8-461A-9343-BDEE1A6DFC40}"/>
    <dgm:cxn modelId="{6CF87691-EF74-4246-AFD3-6BE80F177D09}" type="presOf" srcId="{728C91BE-E3C1-4E88-8855-CAECEEDFF74A}" destId="{3B3DDD10-78E4-440E-A6D0-031F0448F8AF}" srcOrd="0" destOrd="0" presId="urn:microsoft.com/office/officeart/2008/layout/HorizontalMultiLevelHierarchy"/>
    <dgm:cxn modelId="{E8264096-B973-4E5D-B149-B3DE17AF29E2}" type="presOf" srcId="{B51FACFC-CE13-4CEC-A76B-7A60DACCFB02}" destId="{A64F3E8D-5F0E-4679-AF3B-FB6C28FE29F3}" srcOrd="0" destOrd="0" presId="urn:microsoft.com/office/officeart/2008/layout/HorizontalMultiLevelHierarchy"/>
    <dgm:cxn modelId="{E947C19C-29F2-462A-987B-914DF80AA2AA}" type="presOf" srcId="{E7BDA599-1045-4764-A739-4D687B59B5F7}" destId="{3AF2CF74-3C77-4B7F-8007-9DFEBC54EADE}" srcOrd="0" destOrd="0" presId="urn:microsoft.com/office/officeart/2008/layout/HorizontalMultiLevelHierarchy"/>
    <dgm:cxn modelId="{4F75E108-60CC-400A-B457-E52A66177E4B}" type="presOf" srcId="{27F26695-9DBC-4621-8BB4-107007E937B4}" destId="{41DB179C-AFED-4DB1-89AA-3CBB96DEA1BF}" srcOrd="0" destOrd="0" presId="urn:microsoft.com/office/officeart/2008/layout/HorizontalMultiLevelHierarchy"/>
    <dgm:cxn modelId="{B902D5DA-2E4B-4872-AA52-5C0F722208A4}" type="presOf" srcId="{27F26695-9DBC-4621-8BB4-107007E937B4}" destId="{BEBE949E-986D-4F73-B6CE-9C8A277DF089}" srcOrd="1" destOrd="0" presId="urn:microsoft.com/office/officeart/2008/layout/HorizontalMultiLevelHierarchy"/>
    <dgm:cxn modelId="{9C0B48A4-0D09-4FEF-8547-1560FC787EE8}" type="presParOf" srcId="{62654296-053B-4F76-8193-32A8A7D6A84D}" destId="{21033BAE-6FEA-4AA5-B01C-EA8BFC4AABF1}" srcOrd="0" destOrd="0" presId="urn:microsoft.com/office/officeart/2008/layout/HorizontalMultiLevelHierarchy"/>
    <dgm:cxn modelId="{EEAA1652-C6D1-4AC6-AB42-F61BF56927DF}" type="presParOf" srcId="{21033BAE-6FEA-4AA5-B01C-EA8BFC4AABF1}" destId="{6660FA5F-A3D6-4EE1-8409-10702E77E97A}" srcOrd="0" destOrd="0" presId="urn:microsoft.com/office/officeart/2008/layout/HorizontalMultiLevelHierarchy"/>
    <dgm:cxn modelId="{DB97CD22-DE7D-4D21-8A7F-3B3987E25B70}" type="presParOf" srcId="{21033BAE-6FEA-4AA5-B01C-EA8BFC4AABF1}" destId="{4D028928-4290-4217-9C3F-4416A0F37B0B}" srcOrd="1" destOrd="0" presId="urn:microsoft.com/office/officeart/2008/layout/HorizontalMultiLevelHierarchy"/>
    <dgm:cxn modelId="{F66637B6-7BC2-4333-8C35-928B7D3D30E6}" type="presParOf" srcId="{4D028928-4290-4217-9C3F-4416A0F37B0B}" destId="{3AF2CF74-3C77-4B7F-8007-9DFEBC54EADE}" srcOrd="0" destOrd="0" presId="urn:microsoft.com/office/officeart/2008/layout/HorizontalMultiLevelHierarchy"/>
    <dgm:cxn modelId="{AA4A36A8-1C16-40E0-BEFD-05130B9E127E}" type="presParOf" srcId="{3AF2CF74-3C77-4B7F-8007-9DFEBC54EADE}" destId="{7BAE0822-CC19-4FFD-B0E7-9F55AD00B162}" srcOrd="0" destOrd="0" presId="urn:microsoft.com/office/officeart/2008/layout/HorizontalMultiLevelHierarchy"/>
    <dgm:cxn modelId="{6485C1A7-A00E-419B-8077-0783077CD3B5}" type="presParOf" srcId="{4D028928-4290-4217-9C3F-4416A0F37B0B}" destId="{5F87ACF7-8A88-40AE-8C70-4DBF14CA4A66}" srcOrd="1" destOrd="0" presId="urn:microsoft.com/office/officeart/2008/layout/HorizontalMultiLevelHierarchy"/>
    <dgm:cxn modelId="{4185EBAC-E4C5-4D03-BFFF-6FC3B9984527}" type="presParOf" srcId="{5F87ACF7-8A88-40AE-8C70-4DBF14CA4A66}" destId="{A64F3E8D-5F0E-4679-AF3B-FB6C28FE29F3}" srcOrd="0" destOrd="0" presId="urn:microsoft.com/office/officeart/2008/layout/HorizontalMultiLevelHierarchy"/>
    <dgm:cxn modelId="{7E0EF61E-2DA2-48E7-8494-9C8C64C533AC}" type="presParOf" srcId="{5F87ACF7-8A88-40AE-8C70-4DBF14CA4A66}" destId="{14736A7E-2EF3-4792-904D-3C8BCD41BED6}" srcOrd="1" destOrd="0" presId="urn:microsoft.com/office/officeart/2008/layout/HorizontalMultiLevelHierarchy"/>
    <dgm:cxn modelId="{81261831-459B-4791-B3D1-F7AFB99C6028}" type="presParOf" srcId="{4D028928-4290-4217-9C3F-4416A0F37B0B}" destId="{41DB179C-AFED-4DB1-89AA-3CBB96DEA1BF}" srcOrd="2" destOrd="0" presId="urn:microsoft.com/office/officeart/2008/layout/HorizontalMultiLevelHierarchy"/>
    <dgm:cxn modelId="{4DC02486-4825-4A1B-9A05-221EF1696655}" type="presParOf" srcId="{41DB179C-AFED-4DB1-89AA-3CBB96DEA1BF}" destId="{BEBE949E-986D-4F73-B6CE-9C8A277DF089}" srcOrd="0" destOrd="0" presId="urn:microsoft.com/office/officeart/2008/layout/HorizontalMultiLevelHierarchy"/>
    <dgm:cxn modelId="{0CC37005-1900-4E93-B58C-6688027190F8}" type="presParOf" srcId="{4D028928-4290-4217-9C3F-4416A0F37B0B}" destId="{EE173201-C987-4DAC-957E-66CD47DF5FA7}" srcOrd="3" destOrd="0" presId="urn:microsoft.com/office/officeart/2008/layout/HorizontalMultiLevelHierarchy"/>
    <dgm:cxn modelId="{213F996E-0171-4662-8CF8-46617A295D79}" type="presParOf" srcId="{EE173201-C987-4DAC-957E-66CD47DF5FA7}" destId="{3B3DDD10-78E4-440E-A6D0-031F0448F8AF}" srcOrd="0" destOrd="0" presId="urn:microsoft.com/office/officeart/2008/layout/HorizontalMultiLevelHierarchy"/>
    <dgm:cxn modelId="{D6F03E33-7FC2-4161-8F6D-3B90322C8D6D}" type="presParOf" srcId="{EE173201-C987-4DAC-957E-66CD47DF5FA7}" destId="{FE9CF498-4A05-476B-A181-7CA7D9ECE89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DFF16A-8A7F-4C0A-AB40-ED940369EA8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2DE994DC-9023-44B4-BEA9-0FE631679538}">
      <dgm:prSet custT="1"/>
      <dgm:spPr/>
      <dgm:t>
        <a:bodyPr/>
        <a:lstStyle/>
        <a:p>
          <a:pPr algn="ctr" rtl="0"/>
          <a:endParaRPr lang="tr-TR" sz="2000" u="sng" dirty="0" smtClean="0">
            <a:latin typeface="Times New Roman" pitchFamily="18" charset="0"/>
            <a:cs typeface="Times New Roman" pitchFamily="18" charset="0"/>
          </a:endParaRPr>
        </a:p>
        <a:p>
          <a:pPr algn="ctr" rtl="0"/>
          <a:r>
            <a:rPr lang="tr-TR" sz="2000" b="1" u="sng" dirty="0" smtClean="0">
              <a:solidFill>
                <a:schemeClr val="tx1"/>
              </a:solidFill>
              <a:latin typeface="Times New Roman" pitchFamily="18" charset="0"/>
              <a:cs typeface="Times New Roman" pitchFamily="18" charset="0"/>
            </a:rPr>
            <a:t>Genel Olarak</a:t>
          </a:r>
        </a:p>
        <a:p>
          <a:pPr algn="just" rtl="0"/>
          <a:r>
            <a:rPr lang="tr-TR" sz="2000" dirty="0" smtClean="0">
              <a:solidFill>
                <a:schemeClr val="tx1"/>
              </a:solidFill>
              <a:latin typeface="Times New Roman" pitchFamily="18" charset="0"/>
              <a:cs typeface="Times New Roman" pitchFamily="18" charset="0"/>
            </a:rPr>
            <a:t>- Tapu kütüğünde kayıtlı olmayan taşınmazlar olağanüstü  zamanaşımı ile kazanılabilir</a:t>
          </a:r>
        </a:p>
        <a:p>
          <a:pPr algn="just" rtl="0"/>
          <a:r>
            <a:rPr lang="tr-TR" sz="2000" dirty="0" smtClean="0">
              <a:solidFill>
                <a:schemeClr val="tx1"/>
              </a:solidFill>
              <a:latin typeface="Times New Roman" pitchFamily="18" charset="0"/>
              <a:cs typeface="Times New Roman" pitchFamily="18" charset="0"/>
            </a:rPr>
            <a:t>- Tapu kütüğünde kayıtlı olup da sicilden malikinin kim olduğu anlaşılamayan veya yirmi yıl önce  hakkında gaiplik kararı verilmiş olan kimse adına kayıtlı olan taşınmazlar olağanüstü zamanaşımı ile kazanılabilir.</a:t>
          </a:r>
        </a:p>
        <a:p>
          <a:pPr algn="ctr" rtl="0"/>
          <a:endParaRPr lang="tr-TR" sz="2000" dirty="0">
            <a:solidFill>
              <a:schemeClr val="tx1"/>
            </a:solidFill>
            <a:latin typeface="Times New Roman" pitchFamily="18" charset="0"/>
            <a:cs typeface="Times New Roman" pitchFamily="18" charset="0"/>
          </a:endParaRPr>
        </a:p>
      </dgm:t>
    </dgm:pt>
    <dgm:pt modelId="{1230E69A-82F1-46BC-979A-AFE21834723C}" type="parTrans" cxnId="{8B6A12B7-E3B3-4BCD-B352-D8755082A8DE}">
      <dgm:prSet/>
      <dgm:spPr/>
      <dgm:t>
        <a:bodyPr/>
        <a:lstStyle/>
        <a:p>
          <a:endParaRPr lang="tr-TR"/>
        </a:p>
      </dgm:t>
    </dgm:pt>
    <dgm:pt modelId="{730CF470-CC84-4B1F-95AC-DD96B70FA99E}" type="sibTrans" cxnId="{8B6A12B7-E3B3-4BCD-B352-D8755082A8DE}">
      <dgm:prSet/>
      <dgm:spPr/>
      <dgm:t>
        <a:bodyPr/>
        <a:lstStyle/>
        <a:p>
          <a:endParaRPr lang="tr-TR"/>
        </a:p>
      </dgm:t>
    </dgm:pt>
    <dgm:pt modelId="{8DD3C22B-AB31-4514-87EB-1F03A937A5A9}">
      <dgm:prSet custT="1"/>
      <dgm:spPr/>
      <dgm:t>
        <a:bodyPr/>
        <a:lstStyle/>
        <a:p>
          <a:pPr algn="ctr" rtl="0"/>
          <a:r>
            <a:rPr lang="tr-TR" sz="2000" b="1" u="sng" dirty="0" smtClean="0">
              <a:solidFill>
                <a:schemeClr val="tx1"/>
              </a:solidFill>
              <a:latin typeface="Times New Roman" pitchFamily="18" charset="0"/>
              <a:cs typeface="Times New Roman" pitchFamily="18" charset="0"/>
            </a:rPr>
            <a:t>Zamanaşımı Yoluyla Edinilmeye (Özel Mülkiyete) Elverişli Olma</a:t>
          </a:r>
        </a:p>
        <a:p>
          <a:pPr algn="just" rtl="0"/>
          <a:r>
            <a:rPr lang="tr-TR" sz="2000" dirty="0" smtClean="0">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Tapuda kayıtlı olsun veya olmasın sadece özel mülkiyete elverişli taşınmazlarda olağanüstü zamanaşımı ile kazanma söz konusu olabilir.</a:t>
          </a:r>
          <a:endParaRPr lang="tr-TR" sz="2000" dirty="0">
            <a:solidFill>
              <a:schemeClr val="tx1"/>
            </a:solidFill>
            <a:latin typeface="Times New Roman" pitchFamily="18" charset="0"/>
            <a:cs typeface="Times New Roman" pitchFamily="18" charset="0"/>
          </a:endParaRPr>
        </a:p>
      </dgm:t>
    </dgm:pt>
    <dgm:pt modelId="{84D742C4-E5B4-45C1-84D3-F96C416D6BBF}" type="parTrans" cxnId="{207FBC1C-77AA-4FF5-AE48-FA880DFE95E9}">
      <dgm:prSet/>
      <dgm:spPr/>
      <dgm:t>
        <a:bodyPr/>
        <a:lstStyle/>
        <a:p>
          <a:endParaRPr lang="tr-TR"/>
        </a:p>
      </dgm:t>
    </dgm:pt>
    <dgm:pt modelId="{20C6D338-CF52-4582-8F1B-24F904CFAA65}" type="sibTrans" cxnId="{207FBC1C-77AA-4FF5-AE48-FA880DFE95E9}">
      <dgm:prSet/>
      <dgm:spPr/>
      <dgm:t>
        <a:bodyPr/>
        <a:lstStyle/>
        <a:p>
          <a:endParaRPr lang="tr-TR"/>
        </a:p>
      </dgm:t>
    </dgm:pt>
    <dgm:pt modelId="{B00D79C6-320B-4643-8091-3821D440B8A8}">
      <dgm:prSet custT="1"/>
      <dgm:spPr/>
      <dgm:t>
        <a:bodyPr/>
        <a:lstStyle/>
        <a:p>
          <a:pPr algn="ctr" rtl="0"/>
          <a:r>
            <a:rPr lang="tr-TR" sz="2000" b="1" u="sng" dirty="0" smtClean="0">
              <a:solidFill>
                <a:schemeClr val="tx1"/>
              </a:solidFill>
              <a:latin typeface="Times New Roman" pitchFamily="18" charset="0"/>
              <a:cs typeface="Times New Roman" pitchFamily="18" charset="0"/>
            </a:rPr>
            <a:t>Tapu Kütüğünden Malikin Belli Olmaması</a:t>
          </a:r>
        </a:p>
        <a:p>
          <a:pPr algn="just" rtl="0"/>
          <a:r>
            <a:rPr lang="tr-TR" sz="2000" b="1" dirty="0" smtClean="0">
              <a:solidFill>
                <a:schemeClr val="tx1"/>
              </a:solidFill>
              <a:latin typeface="Times New Roman" pitchFamily="18" charset="0"/>
              <a:cs typeface="Times New Roman" pitchFamily="18" charset="0"/>
            </a:rPr>
            <a:t>- Tapusuz Taşınmazlarda bu şart kendiliğinden mevcuttur.</a:t>
          </a:r>
        </a:p>
        <a:p>
          <a:pPr algn="just" rtl="0"/>
          <a:r>
            <a:rPr lang="tr-TR" sz="2000" dirty="0" smtClean="0">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Tapulu Taşınmazlarda ise çeşitli ayrımlar söz konusudur.</a:t>
          </a:r>
          <a:endParaRPr lang="tr-TR" sz="2000" dirty="0">
            <a:solidFill>
              <a:schemeClr val="tx1"/>
            </a:solidFill>
            <a:latin typeface="Times New Roman" pitchFamily="18" charset="0"/>
            <a:cs typeface="Times New Roman" pitchFamily="18" charset="0"/>
          </a:endParaRPr>
        </a:p>
      </dgm:t>
    </dgm:pt>
    <dgm:pt modelId="{63FF86E0-A5F8-42F7-8A46-89EFC7144F6F}" type="parTrans" cxnId="{6F6ADF32-BAAF-493C-BE95-5A992C2EBD0B}">
      <dgm:prSet/>
      <dgm:spPr/>
      <dgm:t>
        <a:bodyPr/>
        <a:lstStyle/>
        <a:p>
          <a:endParaRPr lang="tr-TR"/>
        </a:p>
      </dgm:t>
    </dgm:pt>
    <dgm:pt modelId="{2551B3D7-49BA-42AC-B566-0F8E47178D04}" type="sibTrans" cxnId="{6F6ADF32-BAAF-493C-BE95-5A992C2EBD0B}">
      <dgm:prSet/>
      <dgm:spPr/>
      <dgm:t>
        <a:bodyPr/>
        <a:lstStyle/>
        <a:p>
          <a:endParaRPr lang="tr-TR"/>
        </a:p>
      </dgm:t>
    </dgm:pt>
    <dgm:pt modelId="{00FC3C4B-3E43-48D5-A674-93455DF0F096}" type="pres">
      <dgm:prSet presAssocID="{DDDFF16A-8A7F-4C0A-AB40-ED940369EA86}" presName="Name0" presStyleCnt="0">
        <dgm:presLayoutVars>
          <dgm:dir/>
          <dgm:animLvl val="lvl"/>
          <dgm:resizeHandles val="exact"/>
        </dgm:presLayoutVars>
      </dgm:prSet>
      <dgm:spPr/>
      <dgm:t>
        <a:bodyPr/>
        <a:lstStyle/>
        <a:p>
          <a:endParaRPr lang="tr-TR"/>
        </a:p>
      </dgm:t>
    </dgm:pt>
    <dgm:pt modelId="{B333207A-8129-409B-AADE-0E55E732324C}" type="pres">
      <dgm:prSet presAssocID="{B00D79C6-320B-4643-8091-3821D440B8A8}" presName="boxAndChildren" presStyleCnt="0"/>
      <dgm:spPr/>
    </dgm:pt>
    <dgm:pt modelId="{CAC1099F-2E58-486E-A1FD-69D555CA738F}" type="pres">
      <dgm:prSet presAssocID="{B00D79C6-320B-4643-8091-3821D440B8A8}" presName="parentTextBox" presStyleLbl="node1" presStyleIdx="0" presStyleCnt="3"/>
      <dgm:spPr/>
      <dgm:t>
        <a:bodyPr/>
        <a:lstStyle/>
        <a:p>
          <a:endParaRPr lang="tr-TR"/>
        </a:p>
      </dgm:t>
    </dgm:pt>
    <dgm:pt modelId="{FADB2B1B-204E-47A8-8E50-97682A6E5B85}" type="pres">
      <dgm:prSet presAssocID="{20C6D338-CF52-4582-8F1B-24F904CFAA65}" presName="sp" presStyleCnt="0"/>
      <dgm:spPr/>
    </dgm:pt>
    <dgm:pt modelId="{C2031501-3FD3-4EC6-B4FF-084C6B8FDB39}" type="pres">
      <dgm:prSet presAssocID="{8DD3C22B-AB31-4514-87EB-1F03A937A5A9}" presName="arrowAndChildren" presStyleCnt="0"/>
      <dgm:spPr/>
    </dgm:pt>
    <dgm:pt modelId="{97187ACF-2FA2-48A4-BE3B-20A78640510D}" type="pres">
      <dgm:prSet presAssocID="{8DD3C22B-AB31-4514-87EB-1F03A937A5A9}" presName="parentTextArrow" presStyleLbl="node1" presStyleIdx="1" presStyleCnt="3"/>
      <dgm:spPr/>
      <dgm:t>
        <a:bodyPr/>
        <a:lstStyle/>
        <a:p>
          <a:endParaRPr lang="tr-TR"/>
        </a:p>
      </dgm:t>
    </dgm:pt>
    <dgm:pt modelId="{283BB1BD-DE3A-45B0-B363-EC66FAA41B4C}" type="pres">
      <dgm:prSet presAssocID="{730CF470-CC84-4B1F-95AC-DD96B70FA99E}" presName="sp" presStyleCnt="0"/>
      <dgm:spPr/>
    </dgm:pt>
    <dgm:pt modelId="{86A825BF-A7E5-4A11-93B9-56F018538FEE}" type="pres">
      <dgm:prSet presAssocID="{2DE994DC-9023-44B4-BEA9-0FE631679538}" presName="arrowAndChildren" presStyleCnt="0"/>
      <dgm:spPr/>
    </dgm:pt>
    <dgm:pt modelId="{6216AABF-3465-44B4-9C1F-6B8728377CB8}" type="pres">
      <dgm:prSet presAssocID="{2DE994DC-9023-44B4-BEA9-0FE631679538}" presName="parentTextArrow" presStyleLbl="node1" presStyleIdx="2" presStyleCnt="3"/>
      <dgm:spPr/>
      <dgm:t>
        <a:bodyPr/>
        <a:lstStyle/>
        <a:p>
          <a:endParaRPr lang="tr-TR"/>
        </a:p>
      </dgm:t>
    </dgm:pt>
  </dgm:ptLst>
  <dgm:cxnLst>
    <dgm:cxn modelId="{338136AD-9032-4EA9-906B-4EC94CC76E06}" type="presOf" srcId="{8DD3C22B-AB31-4514-87EB-1F03A937A5A9}" destId="{97187ACF-2FA2-48A4-BE3B-20A78640510D}" srcOrd="0" destOrd="0" presId="urn:microsoft.com/office/officeart/2005/8/layout/process4"/>
    <dgm:cxn modelId="{207FBC1C-77AA-4FF5-AE48-FA880DFE95E9}" srcId="{DDDFF16A-8A7F-4C0A-AB40-ED940369EA86}" destId="{8DD3C22B-AB31-4514-87EB-1F03A937A5A9}" srcOrd="1" destOrd="0" parTransId="{84D742C4-E5B4-45C1-84D3-F96C416D6BBF}" sibTransId="{20C6D338-CF52-4582-8F1B-24F904CFAA65}"/>
    <dgm:cxn modelId="{6F6ADF32-BAAF-493C-BE95-5A992C2EBD0B}" srcId="{DDDFF16A-8A7F-4C0A-AB40-ED940369EA86}" destId="{B00D79C6-320B-4643-8091-3821D440B8A8}" srcOrd="2" destOrd="0" parTransId="{63FF86E0-A5F8-42F7-8A46-89EFC7144F6F}" sibTransId="{2551B3D7-49BA-42AC-B566-0F8E47178D04}"/>
    <dgm:cxn modelId="{E97E3C61-1DBA-4952-9376-13933D8B4483}" type="presOf" srcId="{B00D79C6-320B-4643-8091-3821D440B8A8}" destId="{CAC1099F-2E58-486E-A1FD-69D555CA738F}" srcOrd="0" destOrd="0" presId="urn:microsoft.com/office/officeart/2005/8/layout/process4"/>
    <dgm:cxn modelId="{6C0DFA17-8161-47BE-9AD9-C8453C9154EF}" type="presOf" srcId="{DDDFF16A-8A7F-4C0A-AB40-ED940369EA86}" destId="{00FC3C4B-3E43-48D5-A674-93455DF0F096}" srcOrd="0" destOrd="0" presId="urn:microsoft.com/office/officeart/2005/8/layout/process4"/>
    <dgm:cxn modelId="{8B6A12B7-E3B3-4BCD-B352-D8755082A8DE}" srcId="{DDDFF16A-8A7F-4C0A-AB40-ED940369EA86}" destId="{2DE994DC-9023-44B4-BEA9-0FE631679538}" srcOrd="0" destOrd="0" parTransId="{1230E69A-82F1-46BC-979A-AFE21834723C}" sibTransId="{730CF470-CC84-4B1F-95AC-DD96B70FA99E}"/>
    <dgm:cxn modelId="{D77E099F-5934-4BD4-AA92-BBAD7B7F2E28}" type="presOf" srcId="{2DE994DC-9023-44B4-BEA9-0FE631679538}" destId="{6216AABF-3465-44B4-9C1F-6B8728377CB8}" srcOrd="0" destOrd="0" presId="urn:microsoft.com/office/officeart/2005/8/layout/process4"/>
    <dgm:cxn modelId="{2A254B77-0628-4728-9FA0-D9F3E43E0240}" type="presParOf" srcId="{00FC3C4B-3E43-48D5-A674-93455DF0F096}" destId="{B333207A-8129-409B-AADE-0E55E732324C}" srcOrd="0" destOrd="0" presId="urn:microsoft.com/office/officeart/2005/8/layout/process4"/>
    <dgm:cxn modelId="{BFD27EF4-E44F-4B7B-B384-67B6FA2D59CD}" type="presParOf" srcId="{B333207A-8129-409B-AADE-0E55E732324C}" destId="{CAC1099F-2E58-486E-A1FD-69D555CA738F}" srcOrd="0" destOrd="0" presId="urn:microsoft.com/office/officeart/2005/8/layout/process4"/>
    <dgm:cxn modelId="{A52232D3-EDE4-42C3-882E-B52A4D77F3C7}" type="presParOf" srcId="{00FC3C4B-3E43-48D5-A674-93455DF0F096}" destId="{FADB2B1B-204E-47A8-8E50-97682A6E5B85}" srcOrd="1" destOrd="0" presId="urn:microsoft.com/office/officeart/2005/8/layout/process4"/>
    <dgm:cxn modelId="{8964279A-AC75-4333-89F9-4FE65774FC4E}" type="presParOf" srcId="{00FC3C4B-3E43-48D5-A674-93455DF0F096}" destId="{C2031501-3FD3-4EC6-B4FF-084C6B8FDB39}" srcOrd="2" destOrd="0" presId="urn:microsoft.com/office/officeart/2005/8/layout/process4"/>
    <dgm:cxn modelId="{666AECB4-3F63-471B-A026-F10179A6BDB1}" type="presParOf" srcId="{C2031501-3FD3-4EC6-B4FF-084C6B8FDB39}" destId="{97187ACF-2FA2-48A4-BE3B-20A78640510D}" srcOrd="0" destOrd="0" presId="urn:microsoft.com/office/officeart/2005/8/layout/process4"/>
    <dgm:cxn modelId="{02575AB5-8008-4FAF-936E-6BF7C1E4C666}" type="presParOf" srcId="{00FC3C4B-3E43-48D5-A674-93455DF0F096}" destId="{283BB1BD-DE3A-45B0-B363-EC66FAA41B4C}" srcOrd="3" destOrd="0" presId="urn:microsoft.com/office/officeart/2005/8/layout/process4"/>
    <dgm:cxn modelId="{20DEA2C6-D389-46FF-A5F9-61606667A904}" type="presParOf" srcId="{00FC3C4B-3E43-48D5-A674-93455DF0F096}" destId="{86A825BF-A7E5-4A11-93B9-56F018538FEE}" srcOrd="4" destOrd="0" presId="urn:microsoft.com/office/officeart/2005/8/layout/process4"/>
    <dgm:cxn modelId="{AC6E0378-F12C-4ABB-A59F-6991DA17E242}" type="presParOf" srcId="{86A825BF-A7E5-4A11-93B9-56F018538FEE}" destId="{6216AABF-3465-44B4-9C1F-6B8728377CB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AF2F7E-6525-4766-B8F4-83683DADC4F1}"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9B187F2B-0C29-4869-BC5E-D4342295BFE3}">
      <dgm:prSet custT="1"/>
      <dgm:spPr/>
      <dgm:t>
        <a:bodyPr/>
        <a:lstStyle/>
        <a:p>
          <a:pPr rtl="0"/>
          <a:r>
            <a:rPr lang="tr-TR" sz="2400" dirty="0" smtClean="0">
              <a:solidFill>
                <a:schemeClr val="tx1"/>
              </a:solidFill>
              <a:latin typeface="Times New Roman" pitchFamily="18" charset="0"/>
              <a:cs typeface="Times New Roman" pitchFamily="18" charset="0"/>
            </a:rPr>
            <a:t>Orta Malları</a:t>
          </a:r>
          <a:endParaRPr lang="tr-TR" sz="2400" dirty="0">
            <a:solidFill>
              <a:schemeClr val="tx1"/>
            </a:solidFill>
            <a:latin typeface="Times New Roman" pitchFamily="18" charset="0"/>
            <a:cs typeface="Times New Roman" pitchFamily="18" charset="0"/>
          </a:endParaRPr>
        </a:p>
      </dgm:t>
    </dgm:pt>
    <dgm:pt modelId="{9E3B3E6B-5915-4A05-8E85-996C18727D89}" type="parTrans" cxnId="{E6087B1A-833D-42C4-AAE6-28265B708FED}">
      <dgm:prSet/>
      <dgm:spPr/>
      <dgm:t>
        <a:bodyPr/>
        <a:lstStyle/>
        <a:p>
          <a:endParaRPr lang="tr-TR"/>
        </a:p>
      </dgm:t>
    </dgm:pt>
    <dgm:pt modelId="{6931DE45-DD48-404E-B9F3-076F2BE5701C}" type="sibTrans" cxnId="{E6087B1A-833D-42C4-AAE6-28265B708FED}">
      <dgm:prSet/>
      <dgm:spPr/>
      <dgm:t>
        <a:bodyPr/>
        <a:lstStyle/>
        <a:p>
          <a:endParaRPr lang="tr-TR"/>
        </a:p>
      </dgm:t>
    </dgm:pt>
    <dgm:pt modelId="{420010D6-4397-4A1C-AB16-86B51F5C93D3}">
      <dgm:prSet custT="1"/>
      <dgm:spPr/>
      <dgm:t>
        <a:bodyPr/>
        <a:lstStyle/>
        <a:p>
          <a:pPr rtl="0"/>
          <a:r>
            <a:rPr lang="tr-TR" sz="2400" dirty="0" smtClean="0">
              <a:solidFill>
                <a:schemeClr val="tx1"/>
              </a:solidFill>
              <a:latin typeface="Times New Roman" pitchFamily="18" charset="0"/>
              <a:cs typeface="Times New Roman" pitchFamily="18" charset="0"/>
            </a:rPr>
            <a:t>Hizmet Malları</a:t>
          </a:r>
          <a:endParaRPr lang="tr-TR" sz="2400" dirty="0">
            <a:solidFill>
              <a:schemeClr val="tx1"/>
            </a:solidFill>
            <a:latin typeface="Times New Roman" pitchFamily="18" charset="0"/>
            <a:cs typeface="Times New Roman" pitchFamily="18" charset="0"/>
          </a:endParaRPr>
        </a:p>
      </dgm:t>
    </dgm:pt>
    <dgm:pt modelId="{7B109441-4F74-46DF-9590-A8E339FFB59A}" type="parTrans" cxnId="{C016728B-B169-466C-B10D-B09E9F807869}">
      <dgm:prSet/>
      <dgm:spPr/>
      <dgm:t>
        <a:bodyPr/>
        <a:lstStyle/>
        <a:p>
          <a:endParaRPr lang="tr-TR"/>
        </a:p>
      </dgm:t>
    </dgm:pt>
    <dgm:pt modelId="{AA4AAA79-907E-4083-A183-964FF003F51E}" type="sibTrans" cxnId="{C016728B-B169-466C-B10D-B09E9F807869}">
      <dgm:prSet/>
      <dgm:spPr/>
      <dgm:t>
        <a:bodyPr/>
        <a:lstStyle/>
        <a:p>
          <a:endParaRPr lang="tr-TR"/>
        </a:p>
      </dgm:t>
    </dgm:pt>
    <dgm:pt modelId="{09772563-548F-4E52-8027-A86552FB06F8}">
      <dgm:prSet custT="1"/>
      <dgm:spPr/>
      <dgm:t>
        <a:bodyPr/>
        <a:lstStyle/>
        <a:p>
          <a:pPr rtl="0"/>
          <a:r>
            <a:rPr lang="tr-TR" sz="2400" dirty="0" smtClean="0">
              <a:solidFill>
                <a:schemeClr val="tx1"/>
              </a:solidFill>
              <a:latin typeface="Times New Roman" pitchFamily="18" charset="0"/>
              <a:cs typeface="Times New Roman" pitchFamily="18" charset="0"/>
            </a:rPr>
            <a:t>Ormanlar</a:t>
          </a:r>
          <a:endParaRPr lang="tr-TR" sz="2400" dirty="0">
            <a:solidFill>
              <a:schemeClr val="tx1"/>
            </a:solidFill>
            <a:latin typeface="Times New Roman" pitchFamily="18" charset="0"/>
            <a:cs typeface="Times New Roman" pitchFamily="18" charset="0"/>
          </a:endParaRPr>
        </a:p>
      </dgm:t>
    </dgm:pt>
    <dgm:pt modelId="{C7B9BA13-1E13-43AF-8262-44CDEA45135C}" type="parTrans" cxnId="{B5D1772C-7040-451B-9E25-D4F9A61908CC}">
      <dgm:prSet/>
      <dgm:spPr/>
      <dgm:t>
        <a:bodyPr/>
        <a:lstStyle/>
        <a:p>
          <a:endParaRPr lang="tr-TR"/>
        </a:p>
      </dgm:t>
    </dgm:pt>
    <dgm:pt modelId="{5E371B76-2523-4ACF-BDE3-EC5BD7929D01}" type="sibTrans" cxnId="{B5D1772C-7040-451B-9E25-D4F9A61908CC}">
      <dgm:prSet/>
      <dgm:spPr/>
      <dgm:t>
        <a:bodyPr/>
        <a:lstStyle/>
        <a:p>
          <a:endParaRPr lang="tr-TR"/>
        </a:p>
      </dgm:t>
    </dgm:pt>
    <dgm:pt modelId="{936348E8-D3B9-4CA2-B12A-7E62AD1B79F9}">
      <dgm:prSet custT="1"/>
      <dgm:spPr/>
      <dgm:t>
        <a:bodyPr/>
        <a:lstStyle/>
        <a:p>
          <a:pPr rtl="0"/>
          <a:r>
            <a:rPr lang="tr-TR" sz="2400" dirty="0" smtClean="0">
              <a:solidFill>
                <a:schemeClr val="tx1"/>
              </a:solidFill>
              <a:latin typeface="Times New Roman" pitchFamily="18" charset="0"/>
              <a:cs typeface="Times New Roman" pitchFamily="18" charset="0"/>
            </a:rPr>
            <a:t>Devletin hüküm ve tasarrufu altında olup da Kamu Hizmetine tahsis edilen yerler</a:t>
          </a:r>
          <a:endParaRPr lang="tr-TR" sz="2400" dirty="0">
            <a:solidFill>
              <a:schemeClr val="tx1"/>
            </a:solidFill>
            <a:latin typeface="Times New Roman" pitchFamily="18" charset="0"/>
            <a:cs typeface="Times New Roman" pitchFamily="18" charset="0"/>
          </a:endParaRPr>
        </a:p>
      </dgm:t>
    </dgm:pt>
    <dgm:pt modelId="{995A2D24-3E81-448E-866B-50C012CD7723}" type="parTrans" cxnId="{BE46017F-50E2-4340-AC54-02D0006228CF}">
      <dgm:prSet/>
      <dgm:spPr/>
      <dgm:t>
        <a:bodyPr/>
        <a:lstStyle/>
        <a:p>
          <a:endParaRPr lang="tr-TR"/>
        </a:p>
      </dgm:t>
    </dgm:pt>
    <dgm:pt modelId="{0519E0AF-10BC-4E03-B0CB-E4401E7D55A4}" type="sibTrans" cxnId="{BE46017F-50E2-4340-AC54-02D0006228CF}">
      <dgm:prSet/>
      <dgm:spPr/>
      <dgm:t>
        <a:bodyPr/>
        <a:lstStyle/>
        <a:p>
          <a:endParaRPr lang="tr-TR"/>
        </a:p>
      </dgm:t>
    </dgm:pt>
    <dgm:pt modelId="{E6005F37-2A25-4E2A-BE6C-AA6534D23500}">
      <dgm:prSet custT="1"/>
      <dgm:spPr/>
      <dgm:t>
        <a:bodyPr/>
        <a:lstStyle/>
        <a:p>
          <a:pPr rtl="0"/>
          <a:r>
            <a:rPr lang="tr-TR" sz="2400" dirty="0" smtClean="0">
              <a:solidFill>
                <a:schemeClr val="tx1"/>
              </a:solidFill>
              <a:latin typeface="Times New Roman" pitchFamily="18" charset="0"/>
              <a:cs typeface="Times New Roman" pitchFamily="18" charset="0"/>
            </a:rPr>
            <a:t>Özel Kanunlar uyarınca Devlete kalan Taşınmaz Mallar</a:t>
          </a:r>
          <a:endParaRPr lang="tr-TR" sz="2400" dirty="0">
            <a:solidFill>
              <a:schemeClr val="tx1"/>
            </a:solidFill>
            <a:latin typeface="Times New Roman" pitchFamily="18" charset="0"/>
            <a:cs typeface="Times New Roman" pitchFamily="18" charset="0"/>
          </a:endParaRPr>
        </a:p>
      </dgm:t>
    </dgm:pt>
    <dgm:pt modelId="{0890FED9-5D7B-48BB-BE25-314BE111E924}" type="parTrans" cxnId="{AEEADD19-B21B-4884-8207-D40950560A87}">
      <dgm:prSet/>
      <dgm:spPr/>
      <dgm:t>
        <a:bodyPr/>
        <a:lstStyle/>
        <a:p>
          <a:endParaRPr lang="tr-TR"/>
        </a:p>
      </dgm:t>
    </dgm:pt>
    <dgm:pt modelId="{D2803414-C499-40F8-9412-7990C31389AF}" type="sibTrans" cxnId="{AEEADD19-B21B-4884-8207-D40950560A87}">
      <dgm:prSet/>
      <dgm:spPr/>
      <dgm:t>
        <a:bodyPr/>
        <a:lstStyle/>
        <a:p>
          <a:endParaRPr lang="tr-TR"/>
        </a:p>
      </dgm:t>
    </dgm:pt>
    <dgm:pt modelId="{04F61B36-89A8-410E-BB59-08797C54AB9D}">
      <dgm:prSet custT="1"/>
      <dgm:spPr/>
      <dgm:t>
        <a:bodyPr/>
        <a:lstStyle/>
        <a:p>
          <a:pPr rtl="0"/>
          <a:r>
            <a:rPr lang="tr-TR" sz="2400" dirty="0" smtClean="0">
              <a:solidFill>
                <a:schemeClr val="tx1"/>
              </a:solidFill>
              <a:latin typeface="Times New Roman" pitchFamily="18" charset="0"/>
              <a:cs typeface="Times New Roman" pitchFamily="18" charset="0"/>
            </a:rPr>
            <a:t>Vakıf Malları</a:t>
          </a:r>
          <a:endParaRPr lang="tr-TR" sz="2400" dirty="0">
            <a:solidFill>
              <a:schemeClr val="tx1"/>
            </a:solidFill>
            <a:latin typeface="Times New Roman" pitchFamily="18" charset="0"/>
            <a:cs typeface="Times New Roman" pitchFamily="18" charset="0"/>
          </a:endParaRPr>
        </a:p>
      </dgm:t>
    </dgm:pt>
    <dgm:pt modelId="{2AD3CAFD-D1AF-49D5-A20D-2E151449FCF8}" type="parTrans" cxnId="{7E0584E3-5932-482A-9602-D6174DFC7B30}">
      <dgm:prSet/>
      <dgm:spPr/>
      <dgm:t>
        <a:bodyPr/>
        <a:lstStyle/>
        <a:p>
          <a:endParaRPr lang="tr-TR"/>
        </a:p>
      </dgm:t>
    </dgm:pt>
    <dgm:pt modelId="{280CF07F-7C86-4F94-A2C6-96976A937FE5}" type="sibTrans" cxnId="{7E0584E3-5932-482A-9602-D6174DFC7B30}">
      <dgm:prSet/>
      <dgm:spPr/>
      <dgm:t>
        <a:bodyPr/>
        <a:lstStyle/>
        <a:p>
          <a:endParaRPr lang="tr-TR"/>
        </a:p>
      </dgm:t>
    </dgm:pt>
    <dgm:pt modelId="{7ACE5094-8516-4B51-B679-3F1AF34DAA34}" type="pres">
      <dgm:prSet presAssocID="{B2AF2F7E-6525-4766-B8F4-83683DADC4F1}" presName="Name0" presStyleCnt="0">
        <dgm:presLayoutVars>
          <dgm:dir/>
          <dgm:animLvl val="lvl"/>
          <dgm:resizeHandles val="exact"/>
        </dgm:presLayoutVars>
      </dgm:prSet>
      <dgm:spPr/>
      <dgm:t>
        <a:bodyPr/>
        <a:lstStyle/>
        <a:p>
          <a:endParaRPr lang="tr-TR"/>
        </a:p>
      </dgm:t>
    </dgm:pt>
    <dgm:pt modelId="{FE963860-00E5-446C-BFFD-0F1CA1950D36}" type="pres">
      <dgm:prSet presAssocID="{04F61B36-89A8-410E-BB59-08797C54AB9D}" presName="boxAndChildren" presStyleCnt="0"/>
      <dgm:spPr/>
    </dgm:pt>
    <dgm:pt modelId="{B55415DA-AB00-488F-BB9C-3AADD8543735}" type="pres">
      <dgm:prSet presAssocID="{04F61B36-89A8-410E-BB59-08797C54AB9D}" presName="parentTextBox" presStyleLbl="node1" presStyleIdx="0" presStyleCnt="6"/>
      <dgm:spPr/>
      <dgm:t>
        <a:bodyPr/>
        <a:lstStyle/>
        <a:p>
          <a:endParaRPr lang="tr-TR"/>
        </a:p>
      </dgm:t>
    </dgm:pt>
    <dgm:pt modelId="{9D1D76BB-6AF0-4C92-8CD8-68772CC11B2A}" type="pres">
      <dgm:prSet presAssocID="{D2803414-C499-40F8-9412-7990C31389AF}" presName="sp" presStyleCnt="0"/>
      <dgm:spPr/>
    </dgm:pt>
    <dgm:pt modelId="{1D618D32-C619-4EC5-9C2E-2FD6A5D3FA6B}" type="pres">
      <dgm:prSet presAssocID="{E6005F37-2A25-4E2A-BE6C-AA6534D23500}" presName="arrowAndChildren" presStyleCnt="0"/>
      <dgm:spPr/>
    </dgm:pt>
    <dgm:pt modelId="{D7E1DB91-8A9F-4435-83DD-BE082C87D145}" type="pres">
      <dgm:prSet presAssocID="{E6005F37-2A25-4E2A-BE6C-AA6534D23500}" presName="parentTextArrow" presStyleLbl="node1" presStyleIdx="1" presStyleCnt="6"/>
      <dgm:spPr/>
      <dgm:t>
        <a:bodyPr/>
        <a:lstStyle/>
        <a:p>
          <a:endParaRPr lang="tr-TR"/>
        </a:p>
      </dgm:t>
    </dgm:pt>
    <dgm:pt modelId="{37A5E67C-4AE6-46A8-8721-6BFE345F6C5A}" type="pres">
      <dgm:prSet presAssocID="{0519E0AF-10BC-4E03-B0CB-E4401E7D55A4}" presName="sp" presStyleCnt="0"/>
      <dgm:spPr/>
    </dgm:pt>
    <dgm:pt modelId="{08E4FD84-AE14-41DF-B3A4-0C47F68E3D8C}" type="pres">
      <dgm:prSet presAssocID="{936348E8-D3B9-4CA2-B12A-7E62AD1B79F9}" presName="arrowAndChildren" presStyleCnt="0"/>
      <dgm:spPr/>
    </dgm:pt>
    <dgm:pt modelId="{FFE8AD54-9A5C-42E3-B5BC-0857F32C7143}" type="pres">
      <dgm:prSet presAssocID="{936348E8-D3B9-4CA2-B12A-7E62AD1B79F9}" presName="parentTextArrow" presStyleLbl="node1" presStyleIdx="2" presStyleCnt="6"/>
      <dgm:spPr/>
      <dgm:t>
        <a:bodyPr/>
        <a:lstStyle/>
        <a:p>
          <a:endParaRPr lang="tr-TR"/>
        </a:p>
      </dgm:t>
    </dgm:pt>
    <dgm:pt modelId="{223B9316-251C-4177-A9A0-AEF1AC229D4A}" type="pres">
      <dgm:prSet presAssocID="{5E371B76-2523-4ACF-BDE3-EC5BD7929D01}" presName="sp" presStyleCnt="0"/>
      <dgm:spPr/>
    </dgm:pt>
    <dgm:pt modelId="{661157B2-F85D-425A-ACEB-ACCA5994D72E}" type="pres">
      <dgm:prSet presAssocID="{09772563-548F-4E52-8027-A86552FB06F8}" presName="arrowAndChildren" presStyleCnt="0"/>
      <dgm:spPr/>
    </dgm:pt>
    <dgm:pt modelId="{8FF032DC-AB9E-43D5-934E-9EA5FAB08361}" type="pres">
      <dgm:prSet presAssocID="{09772563-548F-4E52-8027-A86552FB06F8}" presName="parentTextArrow" presStyleLbl="node1" presStyleIdx="3" presStyleCnt="6"/>
      <dgm:spPr/>
      <dgm:t>
        <a:bodyPr/>
        <a:lstStyle/>
        <a:p>
          <a:endParaRPr lang="tr-TR"/>
        </a:p>
      </dgm:t>
    </dgm:pt>
    <dgm:pt modelId="{C0C649D3-2F71-4928-ADCC-6BA532C94D51}" type="pres">
      <dgm:prSet presAssocID="{AA4AAA79-907E-4083-A183-964FF003F51E}" presName="sp" presStyleCnt="0"/>
      <dgm:spPr/>
    </dgm:pt>
    <dgm:pt modelId="{E3A0D8FA-4755-4E10-94A4-C8438EA77A40}" type="pres">
      <dgm:prSet presAssocID="{420010D6-4397-4A1C-AB16-86B51F5C93D3}" presName="arrowAndChildren" presStyleCnt="0"/>
      <dgm:spPr/>
    </dgm:pt>
    <dgm:pt modelId="{80FD07D1-344F-4EFB-BECB-958B200EA468}" type="pres">
      <dgm:prSet presAssocID="{420010D6-4397-4A1C-AB16-86B51F5C93D3}" presName="parentTextArrow" presStyleLbl="node1" presStyleIdx="4" presStyleCnt="6"/>
      <dgm:spPr/>
      <dgm:t>
        <a:bodyPr/>
        <a:lstStyle/>
        <a:p>
          <a:endParaRPr lang="tr-TR"/>
        </a:p>
      </dgm:t>
    </dgm:pt>
    <dgm:pt modelId="{00804BBD-09BE-40FE-8A8F-8061C521F18C}" type="pres">
      <dgm:prSet presAssocID="{6931DE45-DD48-404E-B9F3-076F2BE5701C}" presName="sp" presStyleCnt="0"/>
      <dgm:spPr/>
    </dgm:pt>
    <dgm:pt modelId="{377F5E97-B3DB-4030-8727-5FCA77238E68}" type="pres">
      <dgm:prSet presAssocID="{9B187F2B-0C29-4869-BC5E-D4342295BFE3}" presName="arrowAndChildren" presStyleCnt="0"/>
      <dgm:spPr/>
    </dgm:pt>
    <dgm:pt modelId="{8E456DB9-D961-42CF-8055-9486FFB17B22}" type="pres">
      <dgm:prSet presAssocID="{9B187F2B-0C29-4869-BC5E-D4342295BFE3}" presName="parentTextArrow" presStyleLbl="node1" presStyleIdx="5" presStyleCnt="6"/>
      <dgm:spPr/>
      <dgm:t>
        <a:bodyPr/>
        <a:lstStyle/>
        <a:p>
          <a:endParaRPr lang="tr-TR"/>
        </a:p>
      </dgm:t>
    </dgm:pt>
  </dgm:ptLst>
  <dgm:cxnLst>
    <dgm:cxn modelId="{BE46017F-50E2-4340-AC54-02D0006228CF}" srcId="{B2AF2F7E-6525-4766-B8F4-83683DADC4F1}" destId="{936348E8-D3B9-4CA2-B12A-7E62AD1B79F9}" srcOrd="3" destOrd="0" parTransId="{995A2D24-3E81-448E-866B-50C012CD7723}" sibTransId="{0519E0AF-10BC-4E03-B0CB-E4401E7D55A4}"/>
    <dgm:cxn modelId="{7E0584E3-5932-482A-9602-D6174DFC7B30}" srcId="{B2AF2F7E-6525-4766-B8F4-83683DADC4F1}" destId="{04F61B36-89A8-410E-BB59-08797C54AB9D}" srcOrd="5" destOrd="0" parTransId="{2AD3CAFD-D1AF-49D5-A20D-2E151449FCF8}" sibTransId="{280CF07F-7C86-4F94-A2C6-96976A937FE5}"/>
    <dgm:cxn modelId="{08AFB652-1255-4080-A209-BBE6068F1BB7}" type="presOf" srcId="{E6005F37-2A25-4E2A-BE6C-AA6534D23500}" destId="{D7E1DB91-8A9F-4435-83DD-BE082C87D145}" srcOrd="0" destOrd="0" presId="urn:microsoft.com/office/officeart/2005/8/layout/process4"/>
    <dgm:cxn modelId="{B5D1772C-7040-451B-9E25-D4F9A61908CC}" srcId="{B2AF2F7E-6525-4766-B8F4-83683DADC4F1}" destId="{09772563-548F-4E52-8027-A86552FB06F8}" srcOrd="2" destOrd="0" parTransId="{C7B9BA13-1E13-43AF-8262-44CDEA45135C}" sibTransId="{5E371B76-2523-4ACF-BDE3-EC5BD7929D01}"/>
    <dgm:cxn modelId="{C016728B-B169-466C-B10D-B09E9F807869}" srcId="{B2AF2F7E-6525-4766-B8F4-83683DADC4F1}" destId="{420010D6-4397-4A1C-AB16-86B51F5C93D3}" srcOrd="1" destOrd="0" parTransId="{7B109441-4F74-46DF-9590-A8E339FFB59A}" sibTransId="{AA4AAA79-907E-4083-A183-964FF003F51E}"/>
    <dgm:cxn modelId="{BFA8F010-C4F6-4015-85C0-56B1677E0537}" type="presOf" srcId="{936348E8-D3B9-4CA2-B12A-7E62AD1B79F9}" destId="{FFE8AD54-9A5C-42E3-B5BC-0857F32C7143}" srcOrd="0" destOrd="0" presId="urn:microsoft.com/office/officeart/2005/8/layout/process4"/>
    <dgm:cxn modelId="{B4881613-F988-443F-BD2C-2E621A2D37F9}" type="presOf" srcId="{420010D6-4397-4A1C-AB16-86B51F5C93D3}" destId="{80FD07D1-344F-4EFB-BECB-958B200EA468}" srcOrd="0" destOrd="0" presId="urn:microsoft.com/office/officeart/2005/8/layout/process4"/>
    <dgm:cxn modelId="{4E93A9E5-7B4A-497E-BA98-85766200A28F}" type="presOf" srcId="{B2AF2F7E-6525-4766-B8F4-83683DADC4F1}" destId="{7ACE5094-8516-4B51-B679-3F1AF34DAA34}" srcOrd="0" destOrd="0" presId="urn:microsoft.com/office/officeart/2005/8/layout/process4"/>
    <dgm:cxn modelId="{12B8C9E1-FA14-4DF7-A473-D62CF02D6412}" type="presOf" srcId="{04F61B36-89A8-410E-BB59-08797C54AB9D}" destId="{B55415DA-AB00-488F-BB9C-3AADD8543735}" srcOrd="0" destOrd="0" presId="urn:microsoft.com/office/officeart/2005/8/layout/process4"/>
    <dgm:cxn modelId="{5FE7FDC6-D019-4113-939F-50406E08401E}" type="presOf" srcId="{09772563-548F-4E52-8027-A86552FB06F8}" destId="{8FF032DC-AB9E-43D5-934E-9EA5FAB08361}" srcOrd="0" destOrd="0" presId="urn:microsoft.com/office/officeart/2005/8/layout/process4"/>
    <dgm:cxn modelId="{AEEADD19-B21B-4884-8207-D40950560A87}" srcId="{B2AF2F7E-6525-4766-B8F4-83683DADC4F1}" destId="{E6005F37-2A25-4E2A-BE6C-AA6534D23500}" srcOrd="4" destOrd="0" parTransId="{0890FED9-5D7B-48BB-BE25-314BE111E924}" sibTransId="{D2803414-C499-40F8-9412-7990C31389AF}"/>
    <dgm:cxn modelId="{E6087B1A-833D-42C4-AAE6-28265B708FED}" srcId="{B2AF2F7E-6525-4766-B8F4-83683DADC4F1}" destId="{9B187F2B-0C29-4869-BC5E-D4342295BFE3}" srcOrd="0" destOrd="0" parTransId="{9E3B3E6B-5915-4A05-8E85-996C18727D89}" sibTransId="{6931DE45-DD48-404E-B9F3-076F2BE5701C}"/>
    <dgm:cxn modelId="{B320A0CC-2145-4407-AF08-DB5E31018DA8}" type="presOf" srcId="{9B187F2B-0C29-4869-BC5E-D4342295BFE3}" destId="{8E456DB9-D961-42CF-8055-9486FFB17B22}" srcOrd="0" destOrd="0" presId="urn:microsoft.com/office/officeart/2005/8/layout/process4"/>
    <dgm:cxn modelId="{F12A7D5A-2AB3-4BDE-B0A5-EF4C64A55052}" type="presParOf" srcId="{7ACE5094-8516-4B51-B679-3F1AF34DAA34}" destId="{FE963860-00E5-446C-BFFD-0F1CA1950D36}" srcOrd="0" destOrd="0" presId="urn:microsoft.com/office/officeart/2005/8/layout/process4"/>
    <dgm:cxn modelId="{752429F8-F04A-4252-989E-723C1744380D}" type="presParOf" srcId="{FE963860-00E5-446C-BFFD-0F1CA1950D36}" destId="{B55415DA-AB00-488F-BB9C-3AADD8543735}" srcOrd="0" destOrd="0" presId="urn:microsoft.com/office/officeart/2005/8/layout/process4"/>
    <dgm:cxn modelId="{64B62EDF-F801-4254-A631-163FBD1A9C28}" type="presParOf" srcId="{7ACE5094-8516-4B51-B679-3F1AF34DAA34}" destId="{9D1D76BB-6AF0-4C92-8CD8-68772CC11B2A}" srcOrd="1" destOrd="0" presId="urn:microsoft.com/office/officeart/2005/8/layout/process4"/>
    <dgm:cxn modelId="{3E1D0740-958A-4F60-B124-0E3204A9833C}" type="presParOf" srcId="{7ACE5094-8516-4B51-B679-3F1AF34DAA34}" destId="{1D618D32-C619-4EC5-9C2E-2FD6A5D3FA6B}" srcOrd="2" destOrd="0" presId="urn:microsoft.com/office/officeart/2005/8/layout/process4"/>
    <dgm:cxn modelId="{1F33E643-0F12-483F-9D18-630B9074964F}" type="presParOf" srcId="{1D618D32-C619-4EC5-9C2E-2FD6A5D3FA6B}" destId="{D7E1DB91-8A9F-4435-83DD-BE082C87D145}" srcOrd="0" destOrd="0" presId="urn:microsoft.com/office/officeart/2005/8/layout/process4"/>
    <dgm:cxn modelId="{EDC6AB37-BECA-41D9-B660-515B278D5C4D}" type="presParOf" srcId="{7ACE5094-8516-4B51-B679-3F1AF34DAA34}" destId="{37A5E67C-4AE6-46A8-8721-6BFE345F6C5A}" srcOrd="3" destOrd="0" presId="urn:microsoft.com/office/officeart/2005/8/layout/process4"/>
    <dgm:cxn modelId="{9882CC0E-9FA7-453B-BBE0-5087887756FC}" type="presParOf" srcId="{7ACE5094-8516-4B51-B679-3F1AF34DAA34}" destId="{08E4FD84-AE14-41DF-B3A4-0C47F68E3D8C}" srcOrd="4" destOrd="0" presId="urn:microsoft.com/office/officeart/2005/8/layout/process4"/>
    <dgm:cxn modelId="{85217AB8-1D60-46E2-8FBC-37DB7213FB6F}" type="presParOf" srcId="{08E4FD84-AE14-41DF-B3A4-0C47F68E3D8C}" destId="{FFE8AD54-9A5C-42E3-B5BC-0857F32C7143}" srcOrd="0" destOrd="0" presId="urn:microsoft.com/office/officeart/2005/8/layout/process4"/>
    <dgm:cxn modelId="{609D1257-EBE3-42F4-8F69-EB29E857D375}" type="presParOf" srcId="{7ACE5094-8516-4B51-B679-3F1AF34DAA34}" destId="{223B9316-251C-4177-A9A0-AEF1AC229D4A}" srcOrd="5" destOrd="0" presId="urn:microsoft.com/office/officeart/2005/8/layout/process4"/>
    <dgm:cxn modelId="{E60B8527-65B3-497C-A0F9-1CEA251371A6}" type="presParOf" srcId="{7ACE5094-8516-4B51-B679-3F1AF34DAA34}" destId="{661157B2-F85D-425A-ACEB-ACCA5994D72E}" srcOrd="6" destOrd="0" presId="urn:microsoft.com/office/officeart/2005/8/layout/process4"/>
    <dgm:cxn modelId="{40B0117B-7CA7-40B1-9CDC-5E74EA9CE8D4}" type="presParOf" srcId="{661157B2-F85D-425A-ACEB-ACCA5994D72E}" destId="{8FF032DC-AB9E-43D5-934E-9EA5FAB08361}" srcOrd="0" destOrd="0" presId="urn:microsoft.com/office/officeart/2005/8/layout/process4"/>
    <dgm:cxn modelId="{DB405C0F-5292-4ADA-9CFB-474926811BBF}" type="presParOf" srcId="{7ACE5094-8516-4B51-B679-3F1AF34DAA34}" destId="{C0C649D3-2F71-4928-ADCC-6BA532C94D51}" srcOrd="7" destOrd="0" presId="urn:microsoft.com/office/officeart/2005/8/layout/process4"/>
    <dgm:cxn modelId="{2C23A448-8907-48F9-B47F-38DEC90F109B}" type="presParOf" srcId="{7ACE5094-8516-4B51-B679-3F1AF34DAA34}" destId="{E3A0D8FA-4755-4E10-94A4-C8438EA77A40}" srcOrd="8" destOrd="0" presId="urn:microsoft.com/office/officeart/2005/8/layout/process4"/>
    <dgm:cxn modelId="{660CFC6E-20EF-4BD0-8887-A89A27EAB016}" type="presParOf" srcId="{E3A0D8FA-4755-4E10-94A4-C8438EA77A40}" destId="{80FD07D1-344F-4EFB-BECB-958B200EA468}" srcOrd="0" destOrd="0" presId="urn:microsoft.com/office/officeart/2005/8/layout/process4"/>
    <dgm:cxn modelId="{2FBE07D2-520D-4365-9C4A-4DBD7F034E05}" type="presParOf" srcId="{7ACE5094-8516-4B51-B679-3F1AF34DAA34}" destId="{00804BBD-09BE-40FE-8A8F-8061C521F18C}" srcOrd="9" destOrd="0" presId="urn:microsoft.com/office/officeart/2005/8/layout/process4"/>
    <dgm:cxn modelId="{61F14EF6-22A3-4E04-BBE8-F712BBD194E9}" type="presParOf" srcId="{7ACE5094-8516-4B51-B679-3F1AF34DAA34}" destId="{377F5E97-B3DB-4030-8727-5FCA77238E68}" srcOrd="10" destOrd="0" presId="urn:microsoft.com/office/officeart/2005/8/layout/process4"/>
    <dgm:cxn modelId="{6762909E-4C4A-41FC-AB83-7F2E7CCD30E0}" type="presParOf" srcId="{377F5E97-B3DB-4030-8727-5FCA77238E68}" destId="{8E456DB9-D961-42CF-8055-9486FFB17B2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3F37B23-BD3B-47CB-81A4-6F038D9270B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A1282444-15FA-4F9F-BA71-FB11C46D0622}">
      <dgm:prSet phldrT="[Metin]"/>
      <dgm:spPr/>
      <dgm:t>
        <a:bodyPr/>
        <a:lstStyle/>
        <a:p>
          <a:r>
            <a:rPr lang="tr-TR" dirty="0" smtClean="0">
              <a:solidFill>
                <a:schemeClr val="tx1"/>
              </a:solidFill>
            </a:rPr>
            <a:t>Zilyetliğe İlişkin Şartlar </a:t>
          </a:r>
          <a:endParaRPr lang="tr-TR" dirty="0">
            <a:solidFill>
              <a:schemeClr val="tx1"/>
            </a:solidFill>
          </a:endParaRPr>
        </a:p>
      </dgm:t>
    </dgm:pt>
    <dgm:pt modelId="{6AE2BECC-0ED9-43D5-8AC3-F7D01F486F01}" type="parTrans" cxnId="{99F045D2-18F7-42D9-A12D-9A56AF80E86B}">
      <dgm:prSet/>
      <dgm:spPr/>
      <dgm:t>
        <a:bodyPr/>
        <a:lstStyle/>
        <a:p>
          <a:endParaRPr lang="tr-TR"/>
        </a:p>
      </dgm:t>
    </dgm:pt>
    <dgm:pt modelId="{F939CBC0-ECA8-4E9B-B674-C43888717C46}" type="sibTrans" cxnId="{99F045D2-18F7-42D9-A12D-9A56AF80E86B}">
      <dgm:prSet/>
      <dgm:spPr/>
      <dgm:t>
        <a:bodyPr/>
        <a:lstStyle/>
        <a:p>
          <a:endParaRPr lang="tr-TR"/>
        </a:p>
      </dgm:t>
    </dgm:pt>
    <dgm:pt modelId="{F304106C-14B4-4261-AD3D-80AFF6329826}">
      <dgm:prSet phldrT="[Metin]"/>
      <dgm:spPr/>
      <dgm:t>
        <a:bodyPr/>
        <a:lstStyle/>
        <a:p>
          <a:r>
            <a:rPr lang="tr-TR" dirty="0" smtClean="0">
              <a:solidFill>
                <a:schemeClr val="tx1"/>
              </a:solidFill>
            </a:rPr>
            <a:t>Malik Sıfatıyla Zilyetlik </a:t>
          </a:r>
          <a:endParaRPr lang="tr-TR" dirty="0">
            <a:solidFill>
              <a:schemeClr val="tx1"/>
            </a:solidFill>
          </a:endParaRPr>
        </a:p>
      </dgm:t>
    </dgm:pt>
    <dgm:pt modelId="{4FA89B75-D665-4EE4-9C47-6F44931B2526}" type="parTrans" cxnId="{A78F11F4-3554-4D4B-8AB7-FB4918D2197B}">
      <dgm:prSet/>
      <dgm:spPr/>
      <dgm:t>
        <a:bodyPr/>
        <a:lstStyle/>
        <a:p>
          <a:endParaRPr lang="tr-TR"/>
        </a:p>
      </dgm:t>
    </dgm:pt>
    <dgm:pt modelId="{A05A1113-DCB0-463C-A465-2D91C06B39AD}" type="sibTrans" cxnId="{A78F11F4-3554-4D4B-8AB7-FB4918D2197B}">
      <dgm:prSet/>
      <dgm:spPr/>
      <dgm:t>
        <a:bodyPr/>
        <a:lstStyle/>
        <a:p>
          <a:endParaRPr lang="tr-TR"/>
        </a:p>
      </dgm:t>
    </dgm:pt>
    <dgm:pt modelId="{AD1CE318-0CC2-40FB-AF46-B2671BB3736C}">
      <dgm:prSet phldrT="[Metin]"/>
      <dgm:spPr/>
      <dgm:t>
        <a:bodyPr/>
        <a:lstStyle/>
        <a:p>
          <a:r>
            <a:rPr lang="tr-TR" dirty="0" smtClean="0">
              <a:solidFill>
                <a:schemeClr val="tx1"/>
              </a:solidFill>
            </a:rPr>
            <a:t>Zilyetliğin Davasız Sürmüş Olması </a:t>
          </a:r>
          <a:endParaRPr lang="tr-TR" dirty="0">
            <a:solidFill>
              <a:schemeClr val="tx1"/>
            </a:solidFill>
          </a:endParaRPr>
        </a:p>
      </dgm:t>
    </dgm:pt>
    <dgm:pt modelId="{A2D93BB4-F2D4-4E52-9253-DB6644F30A3B}" type="parTrans" cxnId="{7B5A1A1E-2789-4966-A6CC-F800D9908A2E}">
      <dgm:prSet/>
      <dgm:spPr/>
      <dgm:t>
        <a:bodyPr/>
        <a:lstStyle/>
        <a:p>
          <a:endParaRPr lang="tr-TR"/>
        </a:p>
      </dgm:t>
    </dgm:pt>
    <dgm:pt modelId="{A268FC2C-9509-4DBC-AA25-11BC0059465C}" type="sibTrans" cxnId="{7B5A1A1E-2789-4966-A6CC-F800D9908A2E}">
      <dgm:prSet/>
      <dgm:spPr/>
      <dgm:t>
        <a:bodyPr/>
        <a:lstStyle/>
        <a:p>
          <a:endParaRPr lang="tr-TR"/>
        </a:p>
      </dgm:t>
    </dgm:pt>
    <dgm:pt modelId="{426C2C04-C298-4633-8219-F28A92515040}">
      <dgm:prSet phldrT="[Metin]"/>
      <dgm:spPr/>
      <dgm:t>
        <a:bodyPr/>
        <a:lstStyle/>
        <a:p>
          <a:r>
            <a:rPr lang="tr-TR" dirty="0" smtClean="0">
              <a:solidFill>
                <a:schemeClr val="tx1"/>
              </a:solidFill>
            </a:rPr>
            <a:t>Zilyetliğin Aralıksız Sürmüş Olması</a:t>
          </a:r>
          <a:endParaRPr lang="tr-TR" dirty="0">
            <a:solidFill>
              <a:schemeClr val="tx1"/>
            </a:solidFill>
          </a:endParaRPr>
        </a:p>
      </dgm:t>
    </dgm:pt>
    <dgm:pt modelId="{A792CFB8-4536-46E7-8C33-08ABABB787D2}" type="parTrans" cxnId="{8273FD58-4D40-4844-9E2D-82433565CACB}">
      <dgm:prSet/>
      <dgm:spPr/>
      <dgm:t>
        <a:bodyPr/>
        <a:lstStyle/>
        <a:p>
          <a:endParaRPr lang="tr-TR"/>
        </a:p>
      </dgm:t>
    </dgm:pt>
    <dgm:pt modelId="{430C0F43-9126-43F7-9064-68C2F84EA5C8}" type="sibTrans" cxnId="{8273FD58-4D40-4844-9E2D-82433565CACB}">
      <dgm:prSet/>
      <dgm:spPr/>
      <dgm:t>
        <a:bodyPr/>
        <a:lstStyle/>
        <a:p>
          <a:endParaRPr lang="tr-TR"/>
        </a:p>
      </dgm:t>
    </dgm:pt>
    <dgm:pt modelId="{7D255F96-893D-4388-A1E0-1652FA55284B}">
      <dgm:prSet phldrT="[Metin]"/>
      <dgm:spPr/>
      <dgm:t>
        <a:bodyPr/>
        <a:lstStyle/>
        <a:p>
          <a:r>
            <a:rPr lang="tr-TR" dirty="0" smtClean="0">
              <a:solidFill>
                <a:schemeClr val="tx1"/>
              </a:solidFill>
            </a:rPr>
            <a:t>Zilyetliğin Yirmi Yıl Sürmüş Olması </a:t>
          </a:r>
          <a:endParaRPr lang="tr-TR" dirty="0">
            <a:solidFill>
              <a:schemeClr val="tx1"/>
            </a:solidFill>
          </a:endParaRPr>
        </a:p>
      </dgm:t>
    </dgm:pt>
    <dgm:pt modelId="{815AFD10-3666-4E8A-97C7-8C110B1956D8}" type="parTrans" cxnId="{7732D62C-44AB-41A4-B6B5-733C3B61E3BA}">
      <dgm:prSet/>
      <dgm:spPr/>
      <dgm:t>
        <a:bodyPr/>
        <a:lstStyle/>
        <a:p>
          <a:endParaRPr lang="tr-TR"/>
        </a:p>
      </dgm:t>
    </dgm:pt>
    <dgm:pt modelId="{2D1718D9-D563-4D1D-8E8D-91147C39D16A}" type="sibTrans" cxnId="{7732D62C-44AB-41A4-B6B5-733C3B61E3BA}">
      <dgm:prSet/>
      <dgm:spPr/>
      <dgm:t>
        <a:bodyPr/>
        <a:lstStyle/>
        <a:p>
          <a:endParaRPr lang="tr-TR"/>
        </a:p>
      </dgm:t>
    </dgm:pt>
    <dgm:pt modelId="{460A2E28-9D59-4BE9-A32D-682C2B5C1E90}" type="pres">
      <dgm:prSet presAssocID="{73F37B23-BD3B-47CB-81A4-6F038D9270B3}" presName="Name0" presStyleCnt="0">
        <dgm:presLayoutVars>
          <dgm:chPref val="1"/>
          <dgm:dir/>
          <dgm:animOne val="branch"/>
          <dgm:animLvl val="lvl"/>
          <dgm:resizeHandles val="exact"/>
        </dgm:presLayoutVars>
      </dgm:prSet>
      <dgm:spPr/>
      <dgm:t>
        <a:bodyPr/>
        <a:lstStyle/>
        <a:p>
          <a:endParaRPr lang="tr-TR"/>
        </a:p>
      </dgm:t>
    </dgm:pt>
    <dgm:pt modelId="{AE97191D-37A9-46D1-B213-F9F7F3C45B06}" type="pres">
      <dgm:prSet presAssocID="{A1282444-15FA-4F9F-BA71-FB11C46D0622}" presName="root1" presStyleCnt="0"/>
      <dgm:spPr/>
    </dgm:pt>
    <dgm:pt modelId="{DBA3D011-869D-4175-BA79-43050620231C}" type="pres">
      <dgm:prSet presAssocID="{A1282444-15FA-4F9F-BA71-FB11C46D0622}" presName="LevelOneTextNode" presStyleLbl="node0" presStyleIdx="0" presStyleCnt="1">
        <dgm:presLayoutVars>
          <dgm:chPref val="3"/>
        </dgm:presLayoutVars>
      </dgm:prSet>
      <dgm:spPr/>
      <dgm:t>
        <a:bodyPr/>
        <a:lstStyle/>
        <a:p>
          <a:endParaRPr lang="tr-TR"/>
        </a:p>
      </dgm:t>
    </dgm:pt>
    <dgm:pt modelId="{6934F552-9AC8-4296-9B13-A079E602D4CE}" type="pres">
      <dgm:prSet presAssocID="{A1282444-15FA-4F9F-BA71-FB11C46D0622}" presName="level2hierChild" presStyleCnt="0"/>
      <dgm:spPr/>
    </dgm:pt>
    <dgm:pt modelId="{C1275D57-C076-4122-A0AC-7C3C6CDA7B5D}" type="pres">
      <dgm:prSet presAssocID="{4FA89B75-D665-4EE4-9C47-6F44931B2526}" presName="conn2-1" presStyleLbl="parChTrans1D2" presStyleIdx="0" presStyleCnt="4"/>
      <dgm:spPr/>
      <dgm:t>
        <a:bodyPr/>
        <a:lstStyle/>
        <a:p>
          <a:endParaRPr lang="tr-TR"/>
        </a:p>
      </dgm:t>
    </dgm:pt>
    <dgm:pt modelId="{DDCF7766-B2AE-4BC9-B0C1-A0794DED56BC}" type="pres">
      <dgm:prSet presAssocID="{4FA89B75-D665-4EE4-9C47-6F44931B2526}" presName="connTx" presStyleLbl="parChTrans1D2" presStyleIdx="0" presStyleCnt="4"/>
      <dgm:spPr/>
      <dgm:t>
        <a:bodyPr/>
        <a:lstStyle/>
        <a:p>
          <a:endParaRPr lang="tr-TR"/>
        </a:p>
      </dgm:t>
    </dgm:pt>
    <dgm:pt modelId="{4397F282-D91B-42FC-AB65-C350B0C3A77C}" type="pres">
      <dgm:prSet presAssocID="{F304106C-14B4-4261-AD3D-80AFF6329826}" presName="root2" presStyleCnt="0"/>
      <dgm:spPr/>
    </dgm:pt>
    <dgm:pt modelId="{7835D754-91F6-47C4-82A6-7917BDF9E783}" type="pres">
      <dgm:prSet presAssocID="{F304106C-14B4-4261-AD3D-80AFF6329826}" presName="LevelTwoTextNode" presStyleLbl="node2" presStyleIdx="0" presStyleCnt="4">
        <dgm:presLayoutVars>
          <dgm:chPref val="3"/>
        </dgm:presLayoutVars>
      </dgm:prSet>
      <dgm:spPr/>
      <dgm:t>
        <a:bodyPr/>
        <a:lstStyle/>
        <a:p>
          <a:endParaRPr lang="tr-TR"/>
        </a:p>
      </dgm:t>
    </dgm:pt>
    <dgm:pt modelId="{E7927C17-D712-4FB8-AEC9-9312AC461E17}" type="pres">
      <dgm:prSet presAssocID="{F304106C-14B4-4261-AD3D-80AFF6329826}" presName="level3hierChild" presStyleCnt="0"/>
      <dgm:spPr/>
    </dgm:pt>
    <dgm:pt modelId="{69C8DF75-BE33-4954-90DB-0CB419541DFD}" type="pres">
      <dgm:prSet presAssocID="{A2D93BB4-F2D4-4E52-9253-DB6644F30A3B}" presName="conn2-1" presStyleLbl="parChTrans1D2" presStyleIdx="1" presStyleCnt="4"/>
      <dgm:spPr/>
      <dgm:t>
        <a:bodyPr/>
        <a:lstStyle/>
        <a:p>
          <a:endParaRPr lang="tr-TR"/>
        </a:p>
      </dgm:t>
    </dgm:pt>
    <dgm:pt modelId="{FDDE2409-FE33-42C4-ADCA-51554D70E96C}" type="pres">
      <dgm:prSet presAssocID="{A2D93BB4-F2D4-4E52-9253-DB6644F30A3B}" presName="connTx" presStyleLbl="parChTrans1D2" presStyleIdx="1" presStyleCnt="4"/>
      <dgm:spPr/>
      <dgm:t>
        <a:bodyPr/>
        <a:lstStyle/>
        <a:p>
          <a:endParaRPr lang="tr-TR"/>
        </a:p>
      </dgm:t>
    </dgm:pt>
    <dgm:pt modelId="{EEBC6892-7FE0-4344-80FD-57A9DA252C48}" type="pres">
      <dgm:prSet presAssocID="{AD1CE318-0CC2-40FB-AF46-B2671BB3736C}" presName="root2" presStyleCnt="0"/>
      <dgm:spPr/>
    </dgm:pt>
    <dgm:pt modelId="{76278688-0754-406A-B877-5761F4353B63}" type="pres">
      <dgm:prSet presAssocID="{AD1CE318-0CC2-40FB-AF46-B2671BB3736C}" presName="LevelTwoTextNode" presStyleLbl="node2" presStyleIdx="1" presStyleCnt="4">
        <dgm:presLayoutVars>
          <dgm:chPref val="3"/>
        </dgm:presLayoutVars>
      </dgm:prSet>
      <dgm:spPr/>
      <dgm:t>
        <a:bodyPr/>
        <a:lstStyle/>
        <a:p>
          <a:endParaRPr lang="tr-TR"/>
        </a:p>
      </dgm:t>
    </dgm:pt>
    <dgm:pt modelId="{844B76CC-B262-44A8-B442-6E20105C243C}" type="pres">
      <dgm:prSet presAssocID="{AD1CE318-0CC2-40FB-AF46-B2671BB3736C}" presName="level3hierChild" presStyleCnt="0"/>
      <dgm:spPr/>
    </dgm:pt>
    <dgm:pt modelId="{095C22B8-4559-4422-95ED-9E72E6F50A1F}" type="pres">
      <dgm:prSet presAssocID="{A792CFB8-4536-46E7-8C33-08ABABB787D2}" presName="conn2-1" presStyleLbl="parChTrans1D2" presStyleIdx="2" presStyleCnt="4"/>
      <dgm:spPr/>
      <dgm:t>
        <a:bodyPr/>
        <a:lstStyle/>
        <a:p>
          <a:endParaRPr lang="tr-TR"/>
        </a:p>
      </dgm:t>
    </dgm:pt>
    <dgm:pt modelId="{FB4F846C-F2EB-4083-A018-B28590F3CC3C}" type="pres">
      <dgm:prSet presAssocID="{A792CFB8-4536-46E7-8C33-08ABABB787D2}" presName="connTx" presStyleLbl="parChTrans1D2" presStyleIdx="2" presStyleCnt="4"/>
      <dgm:spPr/>
      <dgm:t>
        <a:bodyPr/>
        <a:lstStyle/>
        <a:p>
          <a:endParaRPr lang="tr-TR"/>
        </a:p>
      </dgm:t>
    </dgm:pt>
    <dgm:pt modelId="{37F42FA7-1641-409A-98EA-79FD5C0A11E0}" type="pres">
      <dgm:prSet presAssocID="{426C2C04-C298-4633-8219-F28A92515040}" presName="root2" presStyleCnt="0"/>
      <dgm:spPr/>
    </dgm:pt>
    <dgm:pt modelId="{AC134BE5-FBF8-4E86-8669-DB794EF79168}" type="pres">
      <dgm:prSet presAssocID="{426C2C04-C298-4633-8219-F28A92515040}" presName="LevelTwoTextNode" presStyleLbl="node2" presStyleIdx="2" presStyleCnt="4">
        <dgm:presLayoutVars>
          <dgm:chPref val="3"/>
        </dgm:presLayoutVars>
      </dgm:prSet>
      <dgm:spPr/>
      <dgm:t>
        <a:bodyPr/>
        <a:lstStyle/>
        <a:p>
          <a:endParaRPr lang="tr-TR"/>
        </a:p>
      </dgm:t>
    </dgm:pt>
    <dgm:pt modelId="{C58A2EAC-999A-44DE-B588-AA477014A08B}" type="pres">
      <dgm:prSet presAssocID="{426C2C04-C298-4633-8219-F28A92515040}" presName="level3hierChild" presStyleCnt="0"/>
      <dgm:spPr/>
    </dgm:pt>
    <dgm:pt modelId="{36B8B5F1-FE62-4AE7-9D72-F03941A61E9B}" type="pres">
      <dgm:prSet presAssocID="{815AFD10-3666-4E8A-97C7-8C110B1956D8}" presName="conn2-1" presStyleLbl="parChTrans1D2" presStyleIdx="3" presStyleCnt="4"/>
      <dgm:spPr/>
      <dgm:t>
        <a:bodyPr/>
        <a:lstStyle/>
        <a:p>
          <a:endParaRPr lang="tr-TR"/>
        </a:p>
      </dgm:t>
    </dgm:pt>
    <dgm:pt modelId="{F6165B1B-A686-46EB-81DC-945E155D5DA5}" type="pres">
      <dgm:prSet presAssocID="{815AFD10-3666-4E8A-97C7-8C110B1956D8}" presName="connTx" presStyleLbl="parChTrans1D2" presStyleIdx="3" presStyleCnt="4"/>
      <dgm:spPr/>
      <dgm:t>
        <a:bodyPr/>
        <a:lstStyle/>
        <a:p>
          <a:endParaRPr lang="tr-TR"/>
        </a:p>
      </dgm:t>
    </dgm:pt>
    <dgm:pt modelId="{0894C828-8879-4359-A223-BD3D5C81B204}" type="pres">
      <dgm:prSet presAssocID="{7D255F96-893D-4388-A1E0-1652FA55284B}" presName="root2" presStyleCnt="0"/>
      <dgm:spPr/>
    </dgm:pt>
    <dgm:pt modelId="{12140456-5084-4538-9B00-3C1F8221D796}" type="pres">
      <dgm:prSet presAssocID="{7D255F96-893D-4388-A1E0-1652FA55284B}" presName="LevelTwoTextNode" presStyleLbl="node2" presStyleIdx="3" presStyleCnt="4">
        <dgm:presLayoutVars>
          <dgm:chPref val="3"/>
        </dgm:presLayoutVars>
      </dgm:prSet>
      <dgm:spPr/>
      <dgm:t>
        <a:bodyPr/>
        <a:lstStyle/>
        <a:p>
          <a:endParaRPr lang="tr-TR"/>
        </a:p>
      </dgm:t>
    </dgm:pt>
    <dgm:pt modelId="{82C4D248-4014-4049-B413-283C1445FACE}" type="pres">
      <dgm:prSet presAssocID="{7D255F96-893D-4388-A1E0-1652FA55284B}" presName="level3hierChild" presStyleCnt="0"/>
      <dgm:spPr/>
    </dgm:pt>
  </dgm:ptLst>
  <dgm:cxnLst>
    <dgm:cxn modelId="{4BCA45AC-4BE7-490F-8671-929BFC817FE5}" type="presOf" srcId="{AD1CE318-0CC2-40FB-AF46-B2671BB3736C}" destId="{76278688-0754-406A-B877-5761F4353B63}" srcOrd="0" destOrd="0" presId="urn:microsoft.com/office/officeart/2008/layout/HorizontalMultiLevelHierarchy"/>
    <dgm:cxn modelId="{AF68CC0E-A2AA-4F86-A1D1-59E8C95D8981}" type="presOf" srcId="{4FA89B75-D665-4EE4-9C47-6F44931B2526}" destId="{DDCF7766-B2AE-4BC9-B0C1-A0794DED56BC}" srcOrd="1" destOrd="0" presId="urn:microsoft.com/office/officeart/2008/layout/HorizontalMultiLevelHierarchy"/>
    <dgm:cxn modelId="{A78F11F4-3554-4D4B-8AB7-FB4918D2197B}" srcId="{A1282444-15FA-4F9F-BA71-FB11C46D0622}" destId="{F304106C-14B4-4261-AD3D-80AFF6329826}" srcOrd="0" destOrd="0" parTransId="{4FA89B75-D665-4EE4-9C47-6F44931B2526}" sibTransId="{A05A1113-DCB0-463C-A465-2D91C06B39AD}"/>
    <dgm:cxn modelId="{A666FEFA-B2F1-4012-ADEB-D42A65C1BFBB}" type="presOf" srcId="{F304106C-14B4-4261-AD3D-80AFF6329826}" destId="{7835D754-91F6-47C4-82A6-7917BDF9E783}" srcOrd="0" destOrd="0" presId="urn:microsoft.com/office/officeart/2008/layout/HorizontalMultiLevelHierarchy"/>
    <dgm:cxn modelId="{1142C297-0D85-4338-8BD8-0B18F32796EE}" type="presOf" srcId="{7D255F96-893D-4388-A1E0-1652FA55284B}" destId="{12140456-5084-4538-9B00-3C1F8221D796}" srcOrd="0" destOrd="0" presId="urn:microsoft.com/office/officeart/2008/layout/HorizontalMultiLevelHierarchy"/>
    <dgm:cxn modelId="{95A46685-9988-44B7-A316-179904593AEE}" type="presOf" srcId="{815AFD10-3666-4E8A-97C7-8C110B1956D8}" destId="{F6165B1B-A686-46EB-81DC-945E155D5DA5}" srcOrd="1" destOrd="0" presId="urn:microsoft.com/office/officeart/2008/layout/HorizontalMultiLevelHierarchy"/>
    <dgm:cxn modelId="{BC1D7CAE-0A58-471F-B6C6-F88D2A43AE14}" type="presOf" srcId="{426C2C04-C298-4633-8219-F28A92515040}" destId="{AC134BE5-FBF8-4E86-8669-DB794EF79168}" srcOrd="0" destOrd="0" presId="urn:microsoft.com/office/officeart/2008/layout/HorizontalMultiLevelHierarchy"/>
    <dgm:cxn modelId="{C3957F86-5F54-4252-9C5A-6BB5127F034E}" type="presOf" srcId="{A1282444-15FA-4F9F-BA71-FB11C46D0622}" destId="{DBA3D011-869D-4175-BA79-43050620231C}" srcOrd="0" destOrd="0" presId="urn:microsoft.com/office/officeart/2008/layout/HorizontalMultiLevelHierarchy"/>
    <dgm:cxn modelId="{7B5A1A1E-2789-4966-A6CC-F800D9908A2E}" srcId="{A1282444-15FA-4F9F-BA71-FB11C46D0622}" destId="{AD1CE318-0CC2-40FB-AF46-B2671BB3736C}" srcOrd="1" destOrd="0" parTransId="{A2D93BB4-F2D4-4E52-9253-DB6644F30A3B}" sibTransId="{A268FC2C-9509-4DBC-AA25-11BC0059465C}"/>
    <dgm:cxn modelId="{28C6CDA5-9A7A-49B3-853A-30528E0F082A}" type="presOf" srcId="{4FA89B75-D665-4EE4-9C47-6F44931B2526}" destId="{C1275D57-C076-4122-A0AC-7C3C6CDA7B5D}" srcOrd="0" destOrd="0" presId="urn:microsoft.com/office/officeart/2008/layout/HorizontalMultiLevelHierarchy"/>
    <dgm:cxn modelId="{8273FD58-4D40-4844-9E2D-82433565CACB}" srcId="{A1282444-15FA-4F9F-BA71-FB11C46D0622}" destId="{426C2C04-C298-4633-8219-F28A92515040}" srcOrd="2" destOrd="0" parTransId="{A792CFB8-4536-46E7-8C33-08ABABB787D2}" sibTransId="{430C0F43-9126-43F7-9064-68C2F84EA5C8}"/>
    <dgm:cxn modelId="{7732D62C-44AB-41A4-B6B5-733C3B61E3BA}" srcId="{A1282444-15FA-4F9F-BA71-FB11C46D0622}" destId="{7D255F96-893D-4388-A1E0-1652FA55284B}" srcOrd="3" destOrd="0" parTransId="{815AFD10-3666-4E8A-97C7-8C110B1956D8}" sibTransId="{2D1718D9-D563-4D1D-8E8D-91147C39D16A}"/>
    <dgm:cxn modelId="{EAF28E9A-56A2-4FF9-9D4F-B12939FC0E96}" type="presOf" srcId="{A2D93BB4-F2D4-4E52-9253-DB6644F30A3B}" destId="{FDDE2409-FE33-42C4-ADCA-51554D70E96C}" srcOrd="1" destOrd="0" presId="urn:microsoft.com/office/officeart/2008/layout/HorizontalMultiLevelHierarchy"/>
    <dgm:cxn modelId="{CD9C16E2-DD7D-4C5D-BBFE-FA1C5901B49A}" type="presOf" srcId="{A2D93BB4-F2D4-4E52-9253-DB6644F30A3B}" destId="{69C8DF75-BE33-4954-90DB-0CB419541DFD}" srcOrd="0" destOrd="0" presId="urn:microsoft.com/office/officeart/2008/layout/HorizontalMultiLevelHierarchy"/>
    <dgm:cxn modelId="{FD95E4F9-1A24-432D-9567-9ECF5DB3C18A}" type="presOf" srcId="{A792CFB8-4536-46E7-8C33-08ABABB787D2}" destId="{FB4F846C-F2EB-4083-A018-B28590F3CC3C}" srcOrd="1" destOrd="0" presId="urn:microsoft.com/office/officeart/2008/layout/HorizontalMultiLevelHierarchy"/>
    <dgm:cxn modelId="{F1798FD5-43DC-4B64-8F3C-38816D3D5800}" type="presOf" srcId="{A792CFB8-4536-46E7-8C33-08ABABB787D2}" destId="{095C22B8-4559-4422-95ED-9E72E6F50A1F}" srcOrd="0" destOrd="0" presId="urn:microsoft.com/office/officeart/2008/layout/HorizontalMultiLevelHierarchy"/>
    <dgm:cxn modelId="{9E8F9494-0896-444A-98B6-5BD13F1E966B}" type="presOf" srcId="{73F37B23-BD3B-47CB-81A4-6F038D9270B3}" destId="{460A2E28-9D59-4BE9-A32D-682C2B5C1E90}" srcOrd="0" destOrd="0" presId="urn:microsoft.com/office/officeart/2008/layout/HorizontalMultiLevelHierarchy"/>
    <dgm:cxn modelId="{A345EADB-9D45-4BFC-BA35-1FEEE0A0C8C8}" type="presOf" srcId="{815AFD10-3666-4E8A-97C7-8C110B1956D8}" destId="{36B8B5F1-FE62-4AE7-9D72-F03941A61E9B}" srcOrd="0" destOrd="0" presId="urn:microsoft.com/office/officeart/2008/layout/HorizontalMultiLevelHierarchy"/>
    <dgm:cxn modelId="{99F045D2-18F7-42D9-A12D-9A56AF80E86B}" srcId="{73F37B23-BD3B-47CB-81A4-6F038D9270B3}" destId="{A1282444-15FA-4F9F-BA71-FB11C46D0622}" srcOrd="0" destOrd="0" parTransId="{6AE2BECC-0ED9-43D5-8AC3-F7D01F486F01}" sibTransId="{F939CBC0-ECA8-4E9B-B674-C43888717C46}"/>
    <dgm:cxn modelId="{6F192CCE-B7E4-423C-8113-D7DA42852F7B}" type="presParOf" srcId="{460A2E28-9D59-4BE9-A32D-682C2B5C1E90}" destId="{AE97191D-37A9-46D1-B213-F9F7F3C45B06}" srcOrd="0" destOrd="0" presId="urn:microsoft.com/office/officeart/2008/layout/HorizontalMultiLevelHierarchy"/>
    <dgm:cxn modelId="{758888FA-A6FE-44A3-8E6F-91C627ED1E38}" type="presParOf" srcId="{AE97191D-37A9-46D1-B213-F9F7F3C45B06}" destId="{DBA3D011-869D-4175-BA79-43050620231C}" srcOrd="0" destOrd="0" presId="urn:microsoft.com/office/officeart/2008/layout/HorizontalMultiLevelHierarchy"/>
    <dgm:cxn modelId="{26F60E36-6C41-43B6-892A-9A946868D0E8}" type="presParOf" srcId="{AE97191D-37A9-46D1-B213-F9F7F3C45B06}" destId="{6934F552-9AC8-4296-9B13-A079E602D4CE}" srcOrd="1" destOrd="0" presId="urn:microsoft.com/office/officeart/2008/layout/HorizontalMultiLevelHierarchy"/>
    <dgm:cxn modelId="{78CE2A42-2270-48F6-B6AF-7108E4F7BB2E}" type="presParOf" srcId="{6934F552-9AC8-4296-9B13-A079E602D4CE}" destId="{C1275D57-C076-4122-A0AC-7C3C6CDA7B5D}" srcOrd="0" destOrd="0" presId="urn:microsoft.com/office/officeart/2008/layout/HorizontalMultiLevelHierarchy"/>
    <dgm:cxn modelId="{93944E83-3806-4626-8A59-E757AEDE70AD}" type="presParOf" srcId="{C1275D57-C076-4122-A0AC-7C3C6CDA7B5D}" destId="{DDCF7766-B2AE-4BC9-B0C1-A0794DED56BC}" srcOrd="0" destOrd="0" presId="urn:microsoft.com/office/officeart/2008/layout/HorizontalMultiLevelHierarchy"/>
    <dgm:cxn modelId="{3561B6E2-1B31-4605-BFE7-83A35C92820F}" type="presParOf" srcId="{6934F552-9AC8-4296-9B13-A079E602D4CE}" destId="{4397F282-D91B-42FC-AB65-C350B0C3A77C}" srcOrd="1" destOrd="0" presId="urn:microsoft.com/office/officeart/2008/layout/HorizontalMultiLevelHierarchy"/>
    <dgm:cxn modelId="{7C837879-81F3-457B-8B19-61E7BB899610}" type="presParOf" srcId="{4397F282-D91B-42FC-AB65-C350B0C3A77C}" destId="{7835D754-91F6-47C4-82A6-7917BDF9E783}" srcOrd="0" destOrd="0" presId="urn:microsoft.com/office/officeart/2008/layout/HorizontalMultiLevelHierarchy"/>
    <dgm:cxn modelId="{4DFC21CB-4A28-4C97-9188-69F0FD7FAEAA}" type="presParOf" srcId="{4397F282-D91B-42FC-AB65-C350B0C3A77C}" destId="{E7927C17-D712-4FB8-AEC9-9312AC461E17}" srcOrd="1" destOrd="0" presId="urn:microsoft.com/office/officeart/2008/layout/HorizontalMultiLevelHierarchy"/>
    <dgm:cxn modelId="{766B059C-5A65-424E-9BFD-567B5ABEAF0F}" type="presParOf" srcId="{6934F552-9AC8-4296-9B13-A079E602D4CE}" destId="{69C8DF75-BE33-4954-90DB-0CB419541DFD}" srcOrd="2" destOrd="0" presId="urn:microsoft.com/office/officeart/2008/layout/HorizontalMultiLevelHierarchy"/>
    <dgm:cxn modelId="{4DA04917-F126-4C02-9E87-B38DA28E172E}" type="presParOf" srcId="{69C8DF75-BE33-4954-90DB-0CB419541DFD}" destId="{FDDE2409-FE33-42C4-ADCA-51554D70E96C}" srcOrd="0" destOrd="0" presId="urn:microsoft.com/office/officeart/2008/layout/HorizontalMultiLevelHierarchy"/>
    <dgm:cxn modelId="{CDA292A8-2986-4563-9B6E-4043AC80BB25}" type="presParOf" srcId="{6934F552-9AC8-4296-9B13-A079E602D4CE}" destId="{EEBC6892-7FE0-4344-80FD-57A9DA252C48}" srcOrd="3" destOrd="0" presId="urn:microsoft.com/office/officeart/2008/layout/HorizontalMultiLevelHierarchy"/>
    <dgm:cxn modelId="{57C11539-5A7B-4A53-BEFC-7424FAA9F79F}" type="presParOf" srcId="{EEBC6892-7FE0-4344-80FD-57A9DA252C48}" destId="{76278688-0754-406A-B877-5761F4353B63}" srcOrd="0" destOrd="0" presId="urn:microsoft.com/office/officeart/2008/layout/HorizontalMultiLevelHierarchy"/>
    <dgm:cxn modelId="{B198CF46-D128-4983-9B86-2FF2157EADB6}" type="presParOf" srcId="{EEBC6892-7FE0-4344-80FD-57A9DA252C48}" destId="{844B76CC-B262-44A8-B442-6E20105C243C}" srcOrd="1" destOrd="0" presId="urn:microsoft.com/office/officeart/2008/layout/HorizontalMultiLevelHierarchy"/>
    <dgm:cxn modelId="{C54DEC38-8540-4EE8-9F30-06F16487A17D}" type="presParOf" srcId="{6934F552-9AC8-4296-9B13-A079E602D4CE}" destId="{095C22B8-4559-4422-95ED-9E72E6F50A1F}" srcOrd="4" destOrd="0" presId="urn:microsoft.com/office/officeart/2008/layout/HorizontalMultiLevelHierarchy"/>
    <dgm:cxn modelId="{234E6FAA-F291-4171-AEA8-34689726266C}" type="presParOf" srcId="{095C22B8-4559-4422-95ED-9E72E6F50A1F}" destId="{FB4F846C-F2EB-4083-A018-B28590F3CC3C}" srcOrd="0" destOrd="0" presId="urn:microsoft.com/office/officeart/2008/layout/HorizontalMultiLevelHierarchy"/>
    <dgm:cxn modelId="{6D3FFB93-DC5B-4094-BF8F-3CC8DD749787}" type="presParOf" srcId="{6934F552-9AC8-4296-9B13-A079E602D4CE}" destId="{37F42FA7-1641-409A-98EA-79FD5C0A11E0}" srcOrd="5" destOrd="0" presId="urn:microsoft.com/office/officeart/2008/layout/HorizontalMultiLevelHierarchy"/>
    <dgm:cxn modelId="{E805D9C5-05E9-4860-AF97-53AA9C158835}" type="presParOf" srcId="{37F42FA7-1641-409A-98EA-79FD5C0A11E0}" destId="{AC134BE5-FBF8-4E86-8669-DB794EF79168}" srcOrd="0" destOrd="0" presId="urn:microsoft.com/office/officeart/2008/layout/HorizontalMultiLevelHierarchy"/>
    <dgm:cxn modelId="{0F23B2BC-6E95-46D2-B67B-60754B7377E3}" type="presParOf" srcId="{37F42FA7-1641-409A-98EA-79FD5C0A11E0}" destId="{C58A2EAC-999A-44DE-B588-AA477014A08B}" srcOrd="1" destOrd="0" presId="urn:microsoft.com/office/officeart/2008/layout/HorizontalMultiLevelHierarchy"/>
    <dgm:cxn modelId="{E0253802-B779-4108-85D7-8894702CCA2B}" type="presParOf" srcId="{6934F552-9AC8-4296-9B13-A079E602D4CE}" destId="{36B8B5F1-FE62-4AE7-9D72-F03941A61E9B}" srcOrd="6" destOrd="0" presId="urn:microsoft.com/office/officeart/2008/layout/HorizontalMultiLevelHierarchy"/>
    <dgm:cxn modelId="{E89B8048-7B05-474F-A59E-9C62355781FE}" type="presParOf" srcId="{36B8B5F1-FE62-4AE7-9D72-F03941A61E9B}" destId="{F6165B1B-A686-46EB-81DC-945E155D5DA5}" srcOrd="0" destOrd="0" presId="urn:microsoft.com/office/officeart/2008/layout/HorizontalMultiLevelHierarchy"/>
    <dgm:cxn modelId="{4B1B2306-EAE1-4915-B3C1-74AF5E710126}" type="presParOf" srcId="{6934F552-9AC8-4296-9B13-A079E602D4CE}" destId="{0894C828-8879-4359-A223-BD3D5C81B204}" srcOrd="7" destOrd="0" presId="urn:microsoft.com/office/officeart/2008/layout/HorizontalMultiLevelHierarchy"/>
    <dgm:cxn modelId="{15AE8127-4C85-4C92-A769-F16FA3D0B188}" type="presParOf" srcId="{0894C828-8879-4359-A223-BD3D5C81B204}" destId="{12140456-5084-4538-9B00-3C1F8221D796}" srcOrd="0" destOrd="0" presId="urn:microsoft.com/office/officeart/2008/layout/HorizontalMultiLevelHierarchy"/>
    <dgm:cxn modelId="{005A2A34-E259-4662-B6D0-719E0CA899CD}" type="presParOf" srcId="{0894C828-8879-4359-A223-BD3D5C81B204}" destId="{82C4D248-4014-4049-B413-283C1445FAC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9D6C8212-6AB7-4C5B-B925-A0FED451D9C3}" type="datetimeFigureOut">
              <a:rPr lang="tr-TR" smtClean="0"/>
              <a:t>13.5.2020</a:t>
            </a:fld>
            <a:endParaRPr lang="tr-TR"/>
          </a:p>
        </p:txBody>
      </p:sp>
      <p:sp>
        <p:nvSpPr>
          <p:cNvPr id="4" name="Altbilgi Yer Tutucusu 3"/>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928AB118-2CED-42F3-A886-01BEDFA28B91}" type="slidenum">
              <a:rPr lang="tr-TR" smtClean="0"/>
              <a:t>‹#›</a:t>
            </a:fld>
            <a:endParaRPr lang="tr-TR"/>
          </a:p>
        </p:txBody>
      </p:sp>
    </p:spTree>
    <p:extLst>
      <p:ext uri="{BB962C8B-B14F-4D97-AF65-F5344CB8AC3E}">
        <p14:creationId xmlns:p14="http://schemas.microsoft.com/office/powerpoint/2010/main" val="25457683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8C73FD7-51D4-477D-A744-0DC49525345D}"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350453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C73FD7-51D4-477D-A744-0DC49525345D}"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232519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C73FD7-51D4-477D-A744-0DC49525345D}"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160867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8C73FD7-51D4-477D-A744-0DC49525345D}"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236930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8C73FD7-51D4-477D-A744-0DC49525345D}"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915892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8C73FD7-51D4-477D-A744-0DC49525345D}"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4027137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8C73FD7-51D4-477D-A744-0DC49525345D}" type="datetimeFigureOut">
              <a:rPr lang="tr-TR" smtClean="0"/>
              <a:t>13.5.2020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217972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8C73FD7-51D4-477D-A744-0DC49525345D}" type="datetimeFigureOut">
              <a:rPr lang="tr-TR" smtClean="0"/>
              <a:t>13.5.2020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273911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C73FD7-51D4-477D-A744-0DC49525345D}" type="datetimeFigureOut">
              <a:rPr lang="tr-TR" smtClean="0"/>
              <a:t>13.5.2020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387472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C73FD7-51D4-477D-A744-0DC49525345D}"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451345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C73FD7-51D4-477D-A744-0DC49525345D}"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1C7799-9C90-4C86-B938-33C5100D0D83}" type="slidenum">
              <a:rPr lang="tr-TR" smtClean="0"/>
              <a:t>‹#›</a:t>
            </a:fld>
            <a:endParaRPr lang="tr-TR"/>
          </a:p>
        </p:txBody>
      </p:sp>
    </p:spTree>
    <p:extLst>
      <p:ext uri="{BB962C8B-B14F-4D97-AF65-F5344CB8AC3E}">
        <p14:creationId xmlns:p14="http://schemas.microsoft.com/office/powerpoint/2010/main" val="246386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73FD7-51D4-477D-A744-0DC49525345D}" type="datetimeFigureOut">
              <a:rPr lang="tr-TR" smtClean="0"/>
              <a:t>13.5.2020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C7799-9C90-4C86-B938-33C5100D0D83}" type="slidenum">
              <a:rPr lang="tr-TR" smtClean="0"/>
              <a:t>‹#›</a:t>
            </a:fld>
            <a:endParaRPr lang="tr-TR"/>
          </a:p>
        </p:txBody>
      </p:sp>
    </p:spTree>
    <p:extLst>
      <p:ext uri="{BB962C8B-B14F-4D97-AF65-F5344CB8AC3E}">
        <p14:creationId xmlns:p14="http://schemas.microsoft.com/office/powerpoint/2010/main" val="2905243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068946"/>
            <a:ext cx="9143999" cy="3103809"/>
          </a:xfrm>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a:t>
            </a:r>
            <a:r>
              <a:rPr lang="tr-TR" sz="3600" b="1" dirty="0" smtClean="0"/>
              <a:t>2.Dönem- 13. Hafta – 13.5.2020</a:t>
            </a:r>
            <a:r>
              <a:rPr lang="tr-TR" sz="3100" dirty="0" smtClean="0"/>
              <a:t>-</a:t>
            </a:r>
            <a:br>
              <a:rPr lang="tr-TR" sz="3100" dirty="0" smtClean="0"/>
            </a:br>
            <a:r>
              <a:rPr lang="tr-TR" sz="3100" dirty="0" smtClean="0"/>
              <a:t/>
            </a:r>
            <a:br>
              <a:rPr lang="tr-TR" sz="3100" dirty="0" smtClean="0"/>
            </a:br>
            <a:endParaRPr lang="tr-TR" sz="3100" dirty="0"/>
          </a:p>
        </p:txBody>
      </p:sp>
      <p:sp>
        <p:nvSpPr>
          <p:cNvPr id="3" name="Alt Başlık 2"/>
          <p:cNvSpPr>
            <a:spLocks noGrp="1"/>
          </p:cNvSpPr>
          <p:nvPr>
            <p:ph type="subTitle" idx="1"/>
          </p:nvPr>
        </p:nvSpPr>
        <p:spPr/>
        <p:txBody>
          <a:bodyPr>
            <a:normAutofit/>
          </a:bodyPr>
          <a:lstStyle/>
          <a:p>
            <a:r>
              <a:rPr lang="tr-TR" sz="3600" i="1" dirty="0" smtClean="0"/>
              <a:t>DOÇ. DR. YILDIZ ABİK </a:t>
            </a:r>
          </a:p>
          <a:p>
            <a:r>
              <a:rPr lang="tr-TR" sz="3600" dirty="0" smtClean="0"/>
              <a:t>-</a:t>
            </a:r>
            <a:r>
              <a:rPr lang="tr-TR" sz="2800" b="1" dirty="0" smtClean="0">
                <a:latin typeface="Times New Roman" panose="02020603050405020304" pitchFamily="18" charset="0"/>
                <a:cs typeface="Times New Roman" panose="02020603050405020304" pitchFamily="18" charset="0"/>
              </a:rPr>
              <a:t>Taşınmaz </a:t>
            </a:r>
            <a:r>
              <a:rPr lang="tr-TR" sz="2800" b="1" dirty="0">
                <a:latin typeface="Times New Roman" panose="02020603050405020304" pitchFamily="18" charset="0"/>
                <a:cs typeface="Times New Roman" panose="02020603050405020304" pitchFamily="18" charset="0"/>
              </a:rPr>
              <a:t>Mülkiyetinin </a:t>
            </a:r>
            <a:r>
              <a:rPr lang="tr-TR" sz="2800" b="1" dirty="0" smtClean="0">
                <a:latin typeface="Times New Roman" panose="02020603050405020304" pitchFamily="18" charset="0"/>
                <a:cs typeface="Times New Roman" panose="02020603050405020304" pitchFamily="18" charset="0"/>
              </a:rPr>
              <a:t>Olağan ve Olağanüstü </a:t>
            </a:r>
            <a:r>
              <a:rPr lang="tr-TR" sz="2800" b="1" smtClean="0">
                <a:latin typeface="Times New Roman" panose="02020603050405020304" pitchFamily="18" charset="0"/>
                <a:cs typeface="Times New Roman" panose="02020603050405020304" pitchFamily="18" charset="0"/>
              </a:rPr>
              <a:t>Zamanaşımı Yolu ile </a:t>
            </a:r>
            <a:r>
              <a:rPr lang="tr-TR" sz="2800" b="1" dirty="0" smtClean="0">
                <a:latin typeface="Times New Roman" panose="02020603050405020304" pitchFamily="18" charset="0"/>
                <a:cs typeface="Times New Roman" panose="02020603050405020304" pitchFamily="18" charset="0"/>
              </a:rPr>
              <a:t>Kazanılması-</a:t>
            </a:r>
            <a:endParaRPr lang="tr-TR"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045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Fiili durumun hukukileştirilebilmesi </a:t>
            </a:r>
            <a:r>
              <a:rPr lang="tr-TR" sz="3200" dirty="0">
                <a:latin typeface="Times New Roman" panose="02020603050405020304" pitchFamily="18" charset="0"/>
                <a:cs typeface="Times New Roman" panose="02020603050405020304" pitchFamily="18" charset="0"/>
              </a:rPr>
              <a:t>için ise, bir yandan belirli bir süre </a:t>
            </a:r>
            <a:r>
              <a:rPr lang="tr-TR" sz="3200" dirty="0" smtClean="0">
                <a:latin typeface="Times New Roman" panose="02020603050405020304" pitchFamily="18" charset="0"/>
                <a:cs typeface="Times New Roman" panose="02020603050405020304" pitchFamily="18" charset="0"/>
              </a:rPr>
              <a:t>Taşınmaz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alını </a:t>
            </a:r>
            <a:r>
              <a:rPr lang="tr-TR" sz="3200" dirty="0">
                <a:latin typeface="Times New Roman" panose="02020603050405020304" pitchFamily="18" charset="0"/>
                <a:cs typeface="Times New Roman" panose="02020603050405020304" pitchFamily="18" charset="0"/>
              </a:rPr>
              <a:t>kullanmayan, diğer yandan da bu </a:t>
            </a:r>
            <a:r>
              <a:rPr lang="tr-TR" sz="3200" dirty="0" smtClean="0">
                <a:latin typeface="Times New Roman" panose="02020603050405020304" pitchFamily="18" charset="0"/>
                <a:cs typeface="Times New Roman" panose="02020603050405020304" pitchFamily="18" charset="0"/>
              </a:rPr>
              <a:t>Mala </a:t>
            </a:r>
            <a:r>
              <a:rPr lang="tr-TR" sz="3200" dirty="0">
                <a:latin typeface="Times New Roman" panose="02020603050405020304" pitchFamily="18" charset="0"/>
                <a:cs typeface="Times New Roman" panose="02020603050405020304" pitchFamily="18" charset="0"/>
              </a:rPr>
              <a:t>zilyet olan, dolayısıyla bu </a:t>
            </a:r>
            <a:r>
              <a:rPr lang="tr-TR" sz="3200" dirty="0" smtClean="0">
                <a:latin typeface="Times New Roman" panose="02020603050405020304" pitchFamily="18" charset="0"/>
                <a:cs typeface="Times New Roman" panose="02020603050405020304" pitchFamily="18" charset="0"/>
              </a:rPr>
              <a:t>Malı </a:t>
            </a:r>
            <a:r>
              <a:rPr lang="tr-TR" sz="3200" dirty="0">
                <a:latin typeface="Times New Roman" panose="02020603050405020304" pitchFamily="18" charset="0"/>
                <a:cs typeface="Times New Roman" panose="02020603050405020304" pitchFamily="18" charset="0"/>
              </a:rPr>
              <a:t>kullanan kişinin bu kullanımına itiraz etmeyen, onun aleyhine dava açmayan kişinin bu </a:t>
            </a:r>
            <a:r>
              <a:rPr lang="tr-TR" sz="3200" dirty="0" smtClean="0">
                <a:latin typeface="Times New Roman" panose="02020603050405020304" pitchFamily="18" charset="0"/>
                <a:cs typeface="Times New Roman" panose="02020603050405020304" pitchFamily="18" charset="0"/>
              </a:rPr>
              <a:t>Mal </a:t>
            </a:r>
            <a:r>
              <a:rPr lang="tr-TR" sz="3200" dirty="0">
                <a:latin typeface="Times New Roman" panose="02020603050405020304" pitchFamily="18" charset="0"/>
                <a:cs typeface="Times New Roman" panose="02020603050405020304" pitchFamily="18" charset="0"/>
              </a:rPr>
              <a:t>üzerindeki </a:t>
            </a:r>
            <a:r>
              <a:rPr lang="tr-TR" sz="3200" dirty="0" smtClean="0">
                <a:latin typeface="Times New Roman" panose="02020603050405020304" pitchFamily="18" charset="0"/>
                <a:cs typeface="Times New Roman" panose="02020603050405020304" pitchFamily="18" charset="0"/>
              </a:rPr>
              <a:t>Hakkı </a:t>
            </a:r>
            <a:r>
              <a:rPr lang="tr-TR" sz="3200" dirty="0">
                <a:latin typeface="Times New Roman" panose="02020603050405020304" pitchFamily="18" charset="0"/>
                <a:cs typeface="Times New Roman" panose="02020603050405020304" pitchFamily="18" charset="0"/>
              </a:rPr>
              <a:t>sona ermelidir.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Buna </a:t>
            </a:r>
            <a:r>
              <a:rPr lang="tr-TR" sz="3200" dirty="0">
                <a:latin typeface="Times New Roman" panose="02020603050405020304" pitchFamily="18" charset="0"/>
                <a:cs typeface="Times New Roman" panose="02020603050405020304" pitchFamily="18" charset="0"/>
              </a:rPr>
              <a:t>karşılık, bu </a:t>
            </a:r>
            <a:r>
              <a:rPr lang="tr-TR" sz="3200" dirty="0" smtClean="0">
                <a:latin typeface="Times New Roman" panose="02020603050405020304" pitchFamily="18" charset="0"/>
                <a:cs typeface="Times New Roman" panose="02020603050405020304" pitchFamily="18" charset="0"/>
              </a:rPr>
              <a:t>Malı </a:t>
            </a:r>
            <a:r>
              <a:rPr lang="tr-TR" sz="3200" dirty="0">
                <a:latin typeface="Times New Roman" panose="02020603050405020304" pitchFamily="18" charset="0"/>
                <a:cs typeface="Times New Roman" panose="02020603050405020304" pitchFamily="18" charset="0"/>
              </a:rPr>
              <a:t>bazı şartlarla </a:t>
            </a:r>
            <a:r>
              <a:rPr lang="tr-TR" sz="3200" dirty="0" smtClean="0">
                <a:latin typeface="Times New Roman" panose="02020603050405020304" pitchFamily="18" charset="0"/>
                <a:cs typeface="Times New Roman" panose="02020603050405020304" pitchFamily="18" charset="0"/>
              </a:rPr>
              <a:t>Fiili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akimiyetinde </a:t>
            </a:r>
            <a:r>
              <a:rPr lang="tr-TR" sz="3200" dirty="0">
                <a:latin typeface="Times New Roman" panose="02020603050405020304" pitchFamily="18" charset="0"/>
                <a:cs typeface="Times New Roman" panose="02020603050405020304" pitchFamily="18" charset="0"/>
              </a:rPr>
              <a:t>bulunduran kimsenin, bunun </a:t>
            </a:r>
            <a:r>
              <a:rPr lang="tr-TR" sz="3200" dirty="0" smtClean="0">
                <a:latin typeface="Times New Roman" panose="02020603050405020304" pitchFamily="18" charset="0"/>
                <a:cs typeface="Times New Roman" panose="02020603050405020304" pitchFamily="18" charset="0"/>
              </a:rPr>
              <a:t>Mülkiyet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akkını </a:t>
            </a:r>
            <a:r>
              <a:rPr lang="tr-TR" sz="3200" dirty="0">
                <a:latin typeface="Times New Roman" panose="02020603050405020304" pitchFamily="18" charset="0"/>
                <a:cs typeface="Times New Roman" panose="02020603050405020304" pitchFamily="18" charset="0"/>
              </a:rPr>
              <a:t>kazanmış olduğu kabul edilmelidir. </a:t>
            </a:r>
          </a:p>
          <a:p>
            <a:pPr marL="0" indent="0">
              <a:buNone/>
            </a:pPr>
            <a:endParaRPr lang="tr-TR" dirty="0"/>
          </a:p>
        </p:txBody>
      </p:sp>
    </p:spTree>
    <p:extLst>
      <p:ext uri="{BB962C8B-B14F-4D97-AF65-F5344CB8AC3E}">
        <p14:creationId xmlns:p14="http://schemas.microsoft.com/office/powerpoint/2010/main" val="303319279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Zilyet, Malik sıfatıyla Zilyetliğini,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üresince </a:t>
            </a:r>
            <a:r>
              <a:rPr lang="tr-TR" b="1" dirty="0" smtClean="0">
                <a:latin typeface="Times New Roman" panose="02020603050405020304" pitchFamily="18" charset="0"/>
                <a:cs typeface="Times New Roman" panose="02020603050405020304" pitchFamily="18" charset="0"/>
              </a:rPr>
              <a:t>devam ettirmelidir.  </a:t>
            </a:r>
          </a:p>
          <a:p>
            <a:pPr algn="just"/>
            <a:r>
              <a:rPr lang="tr-TR" b="1" dirty="0" smtClean="0">
                <a:latin typeface="Times New Roman" panose="02020603050405020304" pitchFamily="18" charset="0"/>
                <a:cs typeface="Times New Roman" panose="02020603050405020304" pitchFamily="18" charset="0"/>
              </a:rPr>
              <a:t>Tapulu Taşınmazlarda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ilyetliğin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spatı, </a:t>
            </a:r>
            <a:r>
              <a:rPr lang="tr-TR" b="1" i="1" dirty="0" smtClean="0">
                <a:latin typeface="Times New Roman" panose="02020603050405020304" pitchFamily="18" charset="0"/>
                <a:cs typeface="Times New Roman" panose="02020603050405020304" pitchFamily="18" charset="0"/>
              </a:rPr>
              <a:t>her türlü delille </a:t>
            </a:r>
            <a:r>
              <a:rPr lang="tr-TR" b="1" dirty="0" smtClean="0">
                <a:latin typeface="Times New Roman" panose="02020603050405020304" pitchFamily="18" charset="0"/>
                <a:cs typeface="Times New Roman" panose="02020603050405020304" pitchFamily="18" charset="0"/>
              </a:rPr>
              <a:t>mümkündür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Tapusuz Taşınmazlarda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aynı Çalışma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lanı içinde bulunan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Toplam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üzölçümü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ulu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oprakta </a:t>
            </a:r>
            <a:r>
              <a:rPr lang="tr-TR" b="1" dirty="0" smtClean="0">
                <a:latin typeface="Times New Roman" panose="02020603050405020304" pitchFamily="18" charset="0"/>
                <a:cs typeface="Times New Roman" panose="02020603050405020304" pitchFamily="18" charset="0"/>
              </a:rPr>
              <a:t>40 dönüm,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uru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oprakta ise 100 dönüme kadar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40 ve 100 dönüm dahil</a:t>
            </a:r>
            <a:r>
              <a:rPr lang="tr-TR" dirty="0" smtClean="0">
                <a:latin typeface="Times New Roman" panose="02020603050405020304" pitchFamily="18" charset="0"/>
                <a:cs typeface="Times New Roman" panose="02020603050405020304" pitchFamily="18" charset="0"/>
              </a:rPr>
              <a:t>) olan </a:t>
            </a:r>
            <a:r>
              <a:rPr lang="tr-TR" b="1" dirty="0" smtClean="0">
                <a:latin typeface="Times New Roman" panose="02020603050405020304" pitchFamily="18" charset="0"/>
                <a:cs typeface="Times New Roman" panose="02020603050405020304" pitchFamily="18" charset="0"/>
              </a:rPr>
              <a:t>bir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birden fazla Taşınmaz </a:t>
            </a:r>
            <a:r>
              <a:rPr lang="tr-TR" dirty="0" smtClean="0">
                <a:latin typeface="Times New Roman" panose="02020603050405020304" pitchFamily="18" charset="0"/>
                <a:cs typeface="Times New Roman" panose="02020603050405020304" pitchFamily="18" charset="0"/>
              </a:rPr>
              <a:t>bakımından</a:t>
            </a:r>
            <a:r>
              <a:rPr lang="tr-TR" b="1" dirty="0" smtClean="0">
                <a:latin typeface="Times New Roman" panose="02020603050405020304" pitchFamily="18" charset="0"/>
                <a:cs typeface="Times New Roman" panose="02020603050405020304" pitchFamily="18" charset="0"/>
              </a:rPr>
              <a:t> Zilyetliğin İspatı, </a:t>
            </a:r>
            <a:r>
              <a:rPr lang="tr-TR" b="1" i="1" dirty="0" smtClean="0">
                <a:latin typeface="Times New Roman" panose="02020603050405020304" pitchFamily="18" charset="0"/>
                <a:cs typeface="Times New Roman" panose="02020603050405020304" pitchFamily="18" charset="0"/>
              </a:rPr>
              <a:t>özel bir Sınırlamaya </a:t>
            </a:r>
            <a:r>
              <a:rPr lang="tr-TR" b="1" dirty="0" smtClean="0">
                <a:latin typeface="Times New Roman" panose="02020603050405020304" pitchFamily="18" charset="0"/>
                <a:cs typeface="Times New Roman" panose="02020603050405020304" pitchFamily="18" charset="0"/>
              </a:rPr>
              <a:t>tabi tutulmamıştır.</a:t>
            </a:r>
          </a:p>
          <a:p>
            <a:pPr algn="just"/>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Zilyetlik, </a:t>
            </a:r>
            <a:r>
              <a:rPr lang="tr-TR" dirty="0" smtClean="0">
                <a:latin typeface="Times New Roman" panose="02020603050405020304" pitchFamily="18" charset="0"/>
                <a:cs typeface="Times New Roman" panose="02020603050405020304" pitchFamily="18" charset="0"/>
              </a:rPr>
              <a:t>bu durumda</a:t>
            </a:r>
            <a:r>
              <a:rPr lang="tr-TR" b="1" dirty="0" smtClean="0">
                <a:latin typeface="Times New Roman" panose="02020603050405020304" pitchFamily="18" charset="0"/>
                <a:cs typeface="Times New Roman" panose="02020603050405020304" pitchFamily="18" charset="0"/>
              </a:rPr>
              <a:t>, Belgelerle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Bilirkişi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Tanık Beyanları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ispat edilebilir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KK m. 14 / 1).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1353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i="1" dirty="0" smtClean="0">
                <a:latin typeface="Times New Roman" panose="02020603050405020304" pitchFamily="18" charset="0"/>
                <a:cs typeface="Times New Roman" panose="02020603050405020304" pitchFamily="18" charset="0"/>
              </a:rPr>
              <a:t>Tapusuz Taşınmazın bu miktarların dışında kalan kısmının </a:t>
            </a:r>
            <a:r>
              <a:rPr lang="tr-TR" sz="4000" b="1" dirty="0" smtClean="0">
                <a:latin typeface="Times New Roman" panose="02020603050405020304" pitchFamily="18" charset="0"/>
                <a:cs typeface="Times New Roman" panose="02020603050405020304" pitchFamily="18" charset="0"/>
              </a:rPr>
              <a:t>Zilyedi adına tespit edilebilmesi </a:t>
            </a:r>
            <a:r>
              <a:rPr lang="tr-TR" sz="4000" dirty="0" smtClean="0">
                <a:latin typeface="Times New Roman" panose="02020603050405020304" pitchFamily="18" charset="0"/>
                <a:cs typeface="Times New Roman" panose="02020603050405020304" pitchFamily="18" charset="0"/>
              </a:rPr>
              <a:t>de </a:t>
            </a:r>
            <a:r>
              <a:rPr lang="tr-TR" sz="4000" b="1" dirty="0" smtClean="0">
                <a:latin typeface="Times New Roman" panose="02020603050405020304" pitchFamily="18" charset="0"/>
                <a:cs typeface="Times New Roman" panose="02020603050405020304" pitchFamily="18" charset="0"/>
              </a:rPr>
              <a:t>mümkündür. </a:t>
            </a:r>
          </a:p>
          <a:p>
            <a:pPr algn="just"/>
            <a:r>
              <a:rPr lang="tr-TR" sz="4000" dirty="0" smtClean="0">
                <a:latin typeface="Times New Roman" panose="02020603050405020304" pitchFamily="18" charset="0"/>
                <a:cs typeface="Times New Roman" panose="02020603050405020304" pitchFamily="18" charset="0"/>
              </a:rPr>
              <a:t>Böyle bir </a:t>
            </a:r>
            <a:r>
              <a:rPr lang="tr-TR" sz="4000" b="1" dirty="0" smtClean="0">
                <a:latin typeface="Times New Roman" panose="02020603050405020304" pitchFamily="18" charset="0"/>
                <a:cs typeface="Times New Roman" panose="02020603050405020304" pitchFamily="18" charset="0"/>
              </a:rPr>
              <a:t>Tespit</a:t>
            </a:r>
            <a:r>
              <a:rPr lang="tr-TR" sz="4000" dirty="0" smtClean="0">
                <a:latin typeface="Times New Roman" panose="02020603050405020304" pitchFamily="18" charset="0"/>
                <a:cs typeface="Times New Roman" panose="02020603050405020304" pitchFamily="18" charset="0"/>
              </a:rPr>
              <a:t> için, </a:t>
            </a:r>
            <a:r>
              <a:rPr lang="tr-TR" sz="4000" b="1" i="1" dirty="0" smtClean="0">
                <a:latin typeface="Times New Roman" panose="02020603050405020304" pitchFamily="18" charset="0"/>
                <a:cs typeface="Times New Roman" panose="02020603050405020304" pitchFamily="18" charset="0"/>
              </a:rPr>
              <a:t>Kadastro Kanunu’nun 14. maddesine göre</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Zilyetliğin ayrıca </a:t>
            </a:r>
            <a:r>
              <a:rPr lang="tr-TR" sz="4000" b="1" i="1" dirty="0" smtClean="0">
                <a:latin typeface="Times New Roman" panose="02020603050405020304" pitchFamily="18" charset="0"/>
                <a:cs typeface="Times New Roman" panose="02020603050405020304" pitchFamily="18" charset="0"/>
              </a:rPr>
              <a:t>Kanunda belirtilen Belgelerden birine </a:t>
            </a:r>
            <a:r>
              <a:rPr lang="tr-TR" sz="4000" b="1" dirty="0" smtClean="0">
                <a:latin typeface="Times New Roman" panose="02020603050405020304" pitchFamily="18" charset="0"/>
                <a:cs typeface="Times New Roman" panose="02020603050405020304" pitchFamily="18" charset="0"/>
              </a:rPr>
              <a:t>dayandırılması gerekir. </a:t>
            </a:r>
          </a:p>
        </p:txBody>
      </p:sp>
    </p:spTree>
    <p:extLst>
      <p:ext uri="{BB962C8B-B14F-4D97-AF65-F5344CB8AC3E}">
        <p14:creationId xmlns:p14="http://schemas.microsoft.com/office/powerpoint/2010/main" val="133498107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Kanunu’nun 14. maddesinde belirtilen Belgeler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Kadastro Kanunu’nun 14. maddesinde belirtilen bu belgeler şunlardır</a:t>
            </a:r>
            <a:r>
              <a:rPr lang="tr-TR" sz="3200" b="1" u="sng"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31. 12.1981 tarihine veya daha önceki tarihlere ait </a:t>
            </a:r>
            <a:r>
              <a:rPr lang="tr-TR" b="1" i="1" dirty="0" smtClean="0">
                <a:latin typeface="Times New Roman" panose="02020603050405020304" pitchFamily="18" charset="0"/>
                <a:cs typeface="Times New Roman" panose="02020603050405020304" pitchFamily="18" charset="0"/>
              </a:rPr>
              <a:t>Vergi Kayıtları,</a:t>
            </a:r>
          </a:p>
          <a:p>
            <a:pPr algn="just"/>
            <a:r>
              <a:rPr lang="tr-TR" b="1" dirty="0" smtClean="0">
                <a:latin typeface="Times New Roman" panose="02020603050405020304" pitchFamily="18" charset="0"/>
                <a:cs typeface="Times New Roman" panose="02020603050405020304" pitchFamily="18" charset="0"/>
              </a:rPr>
              <a:t>Tasdikli İrade Suretleri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Fermanlar,</a:t>
            </a:r>
          </a:p>
          <a:p>
            <a:pPr algn="just"/>
            <a:r>
              <a:rPr lang="tr-TR" b="1" dirty="0" smtClean="0">
                <a:latin typeface="Times New Roman" panose="02020603050405020304" pitchFamily="18" charset="0"/>
                <a:cs typeface="Times New Roman" panose="02020603050405020304" pitchFamily="18" charset="0"/>
              </a:rPr>
              <a:t>Muteber Mütevelli, Sipahi, Mültezim, </a:t>
            </a:r>
            <a:r>
              <a:rPr lang="tr-TR" b="1" dirty="0" err="1">
                <a:latin typeface="Times New Roman" panose="02020603050405020304" pitchFamily="18" charset="0"/>
                <a:cs typeface="Times New Roman" panose="02020603050405020304" pitchFamily="18" charset="0"/>
              </a:rPr>
              <a:t>T</a:t>
            </a:r>
            <a:r>
              <a:rPr lang="tr-TR" b="1" dirty="0" err="1" smtClean="0">
                <a:latin typeface="Times New Roman" panose="02020603050405020304" pitchFamily="18" charset="0"/>
                <a:cs typeface="Times New Roman" panose="02020603050405020304" pitchFamily="18" charset="0"/>
              </a:rPr>
              <a:t>emessük</a:t>
            </a:r>
            <a:r>
              <a:rPr lang="tr-TR" b="1" dirty="0" smtClean="0">
                <a:latin typeface="Times New Roman" panose="02020603050405020304" pitchFamily="18" charset="0"/>
                <a:cs typeface="Times New Roman" panose="02020603050405020304" pitchFamily="18" charset="0"/>
              </a:rPr>
              <a:t> veya Senetleri</a:t>
            </a:r>
          </a:p>
          <a:p>
            <a:pPr algn="just"/>
            <a:r>
              <a:rPr lang="tr-TR" b="1" dirty="0" smtClean="0">
                <a:latin typeface="Times New Roman" panose="02020603050405020304" pitchFamily="18" charset="0"/>
                <a:cs typeface="Times New Roman" panose="02020603050405020304" pitchFamily="18" charset="0"/>
              </a:rPr>
              <a:t>Kayıtları bulunmayan Tapu veya mülga </a:t>
            </a:r>
            <a:r>
              <a:rPr lang="tr-TR" b="1" i="1" dirty="0" err="1">
                <a:latin typeface="Times New Roman" panose="02020603050405020304" pitchFamily="18" charset="0"/>
                <a:cs typeface="Times New Roman" panose="02020603050405020304" pitchFamily="18" charset="0"/>
              </a:rPr>
              <a:t>H</a:t>
            </a:r>
            <a:r>
              <a:rPr lang="tr-TR" b="1" i="1" dirty="0" err="1" smtClean="0">
                <a:latin typeface="Times New Roman" panose="02020603050405020304" pitchFamily="18" charset="0"/>
                <a:cs typeface="Times New Roman" panose="02020603050405020304" pitchFamily="18" charset="0"/>
              </a:rPr>
              <a:t>azinei</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assa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enetleri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Muvakkat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asarruf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lmühaberleri </a:t>
            </a:r>
            <a:endParaRPr lang="tr-TR"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10290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Tasdiksiz </a:t>
            </a:r>
            <a:r>
              <a:rPr lang="tr-TR" sz="4000" b="1" dirty="0" smtClean="0">
                <a:latin typeface="Times New Roman" panose="02020603050405020304" pitchFamily="18" charset="0"/>
                <a:cs typeface="Times New Roman" panose="02020603050405020304" pitchFamily="18" charset="0"/>
              </a:rPr>
              <a:t>Tapu Yoklama Kayıtları</a:t>
            </a:r>
            <a:r>
              <a:rPr lang="tr-TR" sz="4000" b="1" dirty="0">
                <a:latin typeface="Times New Roman" panose="02020603050405020304" pitchFamily="18" charset="0"/>
                <a:cs typeface="Times New Roman" panose="02020603050405020304" pitchFamily="18" charset="0"/>
              </a:rPr>
              <a:t>,</a:t>
            </a:r>
          </a:p>
          <a:p>
            <a:pPr algn="just"/>
            <a:r>
              <a:rPr lang="tr-TR" sz="4000" b="1" dirty="0" err="1">
                <a:latin typeface="Times New Roman" panose="02020603050405020304" pitchFamily="18" charset="0"/>
                <a:cs typeface="Times New Roman" panose="02020603050405020304" pitchFamily="18" charset="0"/>
              </a:rPr>
              <a:t>Mülkname</a:t>
            </a:r>
            <a:r>
              <a:rPr lang="tr-TR" sz="4000" b="1"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Muhasebatı </a:t>
            </a:r>
            <a:r>
              <a:rPr lang="tr-TR" sz="4000" b="1" dirty="0" err="1" smtClean="0">
                <a:latin typeface="Times New Roman" panose="02020603050405020304" pitchFamily="18" charset="0"/>
                <a:cs typeface="Times New Roman" panose="02020603050405020304" pitchFamily="18" charset="0"/>
              </a:rPr>
              <a:t>Atika</a:t>
            </a:r>
            <a:r>
              <a:rPr lang="tr-TR" sz="4000" b="1" dirty="0" smtClean="0">
                <a:latin typeface="Times New Roman" panose="02020603050405020304" pitchFamily="18" charset="0"/>
                <a:cs typeface="Times New Roman" panose="02020603050405020304" pitchFamily="18" charset="0"/>
              </a:rPr>
              <a:t> Kalemi Kayıtları</a:t>
            </a:r>
            <a:endParaRPr lang="tr-TR" sz="4000" b="1" dirty="0">
              <a:latin typeface="Times New Roman" panose="02020603050405020304" pitchFamily="18" charset="0"/>
              <a:cs typeface="Times New Roman" panose="02020603050405020304" pitchFamily="18" charset="0"/>
            </a:endParaRPr>
          </a:p>
          <a:p>
            <a:pPr algn="just"/>
            <a:r>
              <a:rPr lang="tr-TR" sz="4000" b="1" dirty="0" err="1">
                <a:latin typeface="Times New Roman" panose="02020603050405020304" pitchFamily="18" charset="0"/>
                <a:cs typeface="Times New Roman" panose="02020603050405020304" pitchFamily="18" charset="0"/>
              </a:rPr>
              <a:t>Mübayaa</a:t>
            </a:r>
            <a:r>
              <a:rPr lang="tr-TR" sz="4000" b="1"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İstihkam </a:t>
            </a:r>
            <a:r>
              <a:rPr lang="tr-TR" sz="4000" b="1" dirty="0">
                <a:latin typeface="Times New Roman" panose="02020603050405020304" pitchFamily="18" charset="0"/>
                <a:cs typeface="Times New Roman" panose="02020603050405020304" pitchFamily="18" charset="0"/>
              </a:rPr>
              <a:t>ve </a:t>
            </a:r>
            <a:r>
              <a:rPr lang="tr-TR" sz="4000" b="1" dirty="0" smtClean="0">
                <a:latin typeface="Times New Roman" panose="02020603050405020304" pitchFamily="18" charset="0"/>
                <a:cs typeface="Times New Roman" panose="02020603050405020304" pitchFamily="18" charset="0"/>
              </a:rPr>
              <a:t>İhbar Hüccetleri</a:t>
            </a:r>
            <a:endParaRPr lang="tr-TR" sz="4000" b="1" dirty="0">
              <a:latin typeface="Times New Roman" panose="02020603050405020304" pitchFamily="18" charset="0"/>
              <a:cs typeface="Times New Roman" panose="02020603050405020304" pitchFamily="18" charset="0"/>
            </a:endParaRPr>
          </a:p>
          <a:p>
            <a:pPr algn="just"/>
            <a:r>
              <a:rPr lang="tr-TR" sz="4000" b="1" dirty="0">
                <a:latin typeface="Times New Roman" panose="02020603050405020304" pitchFamily="18" charset="0"/>
                <a:cs typeface="Times New Roman" panose="02020603050405020304" pitchFamily="18" charset="0"/>
              </a:rPr>
              <a:t>Evkaf </a:t>
            </a:r>
            <a:r>
              <a:rPr lang="tr-TR" sz="4000" b="1" dirty="0" smtClean="0">
                <a:latin typeface="Times New Roman" panose="02020603050405020304" pitchFamily="18" charset="0"/>
                <a:cs typeface="Times New Roman" panose="02020603050405020304" pitchFamily="18" charset="0"/>
              </a:rPr>
              <a:t>İdarelerinden Tapuya </a:t>
            </a:r>
            <a:r>
              <a:rPr lang="tr-TR" sz="4000" b="1" dirty="0">
                <a:latin typeface="Times New Roman" panose="02020603050405020304" pitchFamily="18" charset="0"/>
                <a:cs typeface="Times New Roman" panose="02020603050405020304" pitchFamily="18" charset="0"/>
              </a:rPr>
              <a:t>devredilmemiş </a:t>
            </a:r>
            <a:r>
              <a:rPr lang="tr-TR" sz="4000" b="1" dirty="0" smtClean="0">
                <a:latin typeface="Times New Roman" panose="02020603050405020304" pitchFamily="18" charset="0"/>
                <a:cs typeface="Times New Roman" panose="02020603050405020304" pitchFamily="18" charset="0"/>
              </a:rPr>
              <a:t>Tasarruf Kayıtları</a:t>
            </a:r>
            <a:r>
              <a:rPr lang="tr-TR" sz="4000" b="1" dirty="0">
                <a:latin typeface="Times New Roman" panose="02020603050405020304" pitchFamily="18" charset="0"/>
                <a:cs typeface="Times New Roman" panose="02020603050405020304" pitchFamily="18" charset="0"/>
              </a:rPr>
              <a:t>. </a:t>
            </a:r>
          </a:p>
          <a:p>
            <a:pPr marL="0" indent="0">
              <a:buNone/>
            </a:pPr>
            <a:endParaRPr lang="tr-TR" sz="40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007598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3600" b="1" dirty="0" smtClean="0">
                <a:latin typeface="Times New Roman" panose="02020603050405020304" pitchFamily="18" charset="0"/>
                <a:cs typeface="Times New Roman" panose="02020603050405020304" pitchFamily="18" charset="0"/>
              </a:rPr>
              <a:t>Zilyetliğini başka delillerle ispat edebilen, </a:t>
            </a:r>
            <a:r>
              <a:rPr lang="tr-TR" sz="3600" dirty="0" smtClean="0">
                <a:latin typeface="Times New Roman" panose="02020603050405020304" pitchFamily="18" charset="0"/>
                <a:cs typeface="Times New Roman" panose="02020603050405020304" pitchFamily="18" charset="0"/>
              </a:rPr>
              <a:t>fakat </a:t>
            </a:r>
            <a:r>
              <a:rPr lang="tr-TR" sz="3600" b="1" i="1" dirty="0" smtClean="0">
                <a:latin typeface="Times New Roman" panose="02020603050405020304" pitchFamily="18" charset="0"/>
                <a:cs typeface="Times New Roman" panose="02020603050405020304" pitchFamily="18" charset="0"/>
              </a:rPr>
              <a:t>KK</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 14/III hükmünde sayılan Belgelerden birine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dayanamayan kimse</a:t>
            </a:r>
            <a:r>
              <a:rPr lang="tr-TR" sz="3600" b="1" dirty="0" smtClean="0">
                <a:latin typeface="Times New Roman" panose="02020603050405020304" pitchFamily="18" charset="0"/>
                <a:cs typeface="Times New Roman" panose="02020603050405020304" pitchFamily="18" charset="0"/>
              </a:rPr>
              <a:t>, sadece </a:t>
            </a:r>
            <a:r>
              <a:rPr lang="tr-TR" sz="3600" b="1" i="1" dirty="0" smtClean="0">
                <a:latin typeface="Times New Roman" panose="02020603050405020304" pitchFamily="18" charset="0"/>
                <a:cs typeface="Times New Roman" panose="02020603050405020304" pitchFamily="18" charset="0"/>
              </a:rPr>
              <a:t>Sulu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oprakta </a:t>
            </a:r>
            <a:r>
              <a:rPr lang="tr-TR" sz="3600" b="1" dirty="0" smtClean="0">
                <a:latin typeface="Times New Roman" panose="02020603050405020304" pitchFamily="18" charset="0"/>
                <a:cs typeface="Times New Roman" panose="02020603050405020304" pitchFamily="18" charset="0"/>
              </a:rPr>
              <a:t>40, </a:t>
            </a:r>
            <a:r>
              <a:rPr lang="tr-TR" sz="3600" b="1" i="1" dirty="0" smtClean="0">
                <a:latin typeface="Times New Roman" panose="02020603050405020304" pitchFamily="18" charset="0"/>
                <a:cs typeface="Times New Roman" panose="02020603050405020304" pitchFamily="18" charset="0"/>
              </a:rPr>
              <a:t>Kuru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oprakta</a:t>
            </a:r>
            <a:r>
              <a:rPr lang="tr-TR" sz="3600" b="1" dirty="0" smtClean="0">
                <a:latin typeface="Times New Roman" panose="02020603050405020304" pitchFamily="18" charset="0"/>
                <a:cs typeface="Times New Roman" panose="02020603050405020304" pitchFamily="18" charset="0"/>
              </a:rPr>
              <a:t> 100 dönümü aşan kısım için Zamanaşımından yararlanamaz. </a:t>
            </a:r>
          </a:p>
          <a:p>
            <a:pPr algn="just"/>
            <a:r>
              <a:rPr lang="tr-TR" sz="3600" b="1" dirty="0" smtClean="0">
                <a:latin typeface="Times New Roman" panose="02020603050405020304" pitchFamily="18" charset="0"/>
                <a:cs typeface="Times New Roman" panose="02020603050405020304" pitchFamily="18" charset="0"/>
              </a:rPr>
              <a:t>Bu miktarı aşmayan bölüm için, </a:t>
            </a:r>
            <a:r>
              <a:rPr lang="tr-TR" sz="3600" b="1" i="1" dirty="0" smtClean="0">
                <a:latin typeface="Times New Roman" panose="02020603050405020304" pitchFamily="18" charset="0"/>
                <a:cs typeface="Times New Roman" panose="02020603050405020304" pitchFamily="18" charset="0"/>
              </a:rPr>
              <a:t>KK m. 14 / III hükmündeki </a:t>
            </a:r>
            <a:r>
              <a:rPr lang="tr-TR" sz="3600" b="1" i="1" dirty="0">
                <a:latin typeface="Times New Roman" panose="02020603050405020304" pitchFamily="18" charset="0"/>
                <a:cs typeface="Times New Roman" panose="02020603050405020304" pitchFamily="18" charset="0"/>
              </a:rPr>
              <a:t>B</a:t>
            </a:r>
            <a:r>
              <a:rPr lang="tr-TR" sz="3600" b="1" i="1" dirty="0" smtClean="0">
                <a:latin typeface="Times New Roman" panose="02020603050405020304" pitchFamily="18" charset="0"/>
                <a:cs typeface="Times New Roman" panose="02020603050405020304" pitchFamily="18" charset="0"/>
              </a:rPr>
              <a:t>elgelerden birine dayanamayan Zilyet</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diğer şartları yerine getiriyorsa, </a:t>
            </a:r>
            <a:r>
              <a:rPr lang="tr-TR" sz="3600" b="1" i="1" dirty="0" smtClean="0">
                <a:latin typeface="Times New Roman" panose="02020603050405020304" pitchFamily="18" charset="0"/>
                <a:cs typeface="Times New Roman" panose="02020603050405020304" pitchFamily="18" charset="0"/>
              </a:rPr>
              <a:t>Zamanaşımından </a:t>
            </a:r>
            <a:r>
              <a:rPr lang="tr-TR" sz="3600" b="1" dirty="0" smtClean="0">
                <a:latin typeface="Times New Roman" panose="02020603050405020304" pitchFamily="18" charset="0"/>
                <a:cs typeface="Times New Roman" panose="02020603050405020304" pitchFamily="18" charset="0"/>
              </a:rPr>
              <a:t>yararlanabilir.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0929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Davasız Sürmüş Olması</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Zilyedin Zamanaşımından yararlanabilmesi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Zilyetliği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avasız</a:t>
            </a:r>
            <a:r>
              <a:rPr lang="tr-TR" dirty="0" smtClean="0">
                <a:latin typeface="Times New Roman" panose="02020603050405020304" pitchFamily="18" charset="0"/>
                <a:cs typeface="Times New Roman" panose="02020603050405020304" pitchFamily="18" charset="0"/>
              </a:rPr>
              <a:t>, yani, </a:t>
            </a:r>
            <a:r>
              <a:rPr lang="tr-TR" b="1" i="1" dirty="0" smtClean="0">
                <a:latin typeface="Times New Roman" panose="02020603050405020304" pitchFamily="18" charset="0"/>
                <a:cs typeface="Times New Roman" panose="02020603050405020304" pitchFamily="18" charset="0"/>
              </a:rPr>
              <a:t>Çekişmesiz </a:t>
            </a:r>
            <a:r>
              <a:rPr lang="tr-TR" b="1" dirty="0" smtClean="0">
                <a:latin typeface="Times New Roman" panose="02020603050405020304" pitchFamily="18" charset="0"/>
                <a:cs typeface="Times New Roman" panose="02020603050405020304" pitchFamily="18" charset="0"/>
              </a:rPr>
              <a:t>sürmüş olmalıdır. </a:t>
            </a:r>
          </a:p>
          <a:p>
            <a:pPr algn="just"/>
            <a:r>
              <a:rPr lang="tr-TR" dirty="0" smtClean="0">
                <a:latin typeface="Times New Roman" panose="02020603050405020304" pitchFamily="18" charset="0"/>
                <a:cs typeface="Times New Roman" panose="02020603050405020304" pitchFamily="18" charset="0"/>
              </a:rPr>
              <a:t>Burada </a:t>
            </a:r>
            <a:r>
              <a:rPr lang="tr-TR" b="1" dirty="0" smtClean="0">
                <a:latin typeface="Times New Roman" panose="02020603050405020304" pitchFamily="18" charset="0"/>
                <a:cs typeface="Times New Roman" panose="02020603050405020304" pitchFamily="18" charset="0"/>
              </a:rPr>
              <a:t>Davadan kasıt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gerçek Malik tarafından  </a:t>
            </a:r>
            <a:r>
              <a:rPr lang="tr-TR" b="1" i="1" dirty="0" smtClean="0">
                <a:latin typeface="Times New Roman" panose="02020603050405020304" pitchFamily="18" charset="0"/>
                <a:cs typeface="Times New Roman" panose="02020603050405020304" pitchFamily="18" charset="0"/>
              </a:rPr>
              <a:t>İstihkak Davasının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Zilyetliğe Dayanan Geri Verme Davasının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ya da Saldırının </a:t>
            </a:r>
            <a:r>
              <a:rPr lang="tr-TR" i="1" dirty="0">
                <a:latin typeface="Times New Roman" panose="02020603050405020304" pitchFamily="18" charset="0"/>
                <a:cs typeface="Times New Roman" panose="02020603050405020304" pitchFamily="18" charset="0"/>
              </a:rPr>
              <a:t>Ö</a:t>
            </a:r>
            <a:r>
              <a:rPr lang="tr-TR" i="1" dirty="0" smtClean="0">
                <a:latin typeface="Times New Roman" panose="02020603050405020304" pitchFamily="18" charset="0"/>
                <a:cs typeface="Times New Roman" panose="02020603050405020304" pitchFamily="18" charset="0"/>
              </a:rPr>
              <a:t>nlenmesi için açılan Zilyetlik Davasının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açılmamış olmasıdır. </a:t>
            </a:r>
          </a:p>
          <a:p>
            <a:pPr algn="just"/>
            <a:r>
              <a:rPr lang="tr-TR" b="1" dirty="0" smtClean="0">
                <a:latin typeface="Times New Roman" panose="02020603050405020304" pitchFamily="18" charset="0"/>
                <a:cs typeface="Times New Roman" panose="02020603050405020304" pitchFamily="18" charset="0"/>
              </a:rPr>
              <a:t>İstihkak Davası yerine</a:t>
            </a:r>
            <a:r>
              <a:rPr lang="tr-TR" dirty="0" smtClean="0">
                <a:latin typeface="Times New Roman" panose="02020603050405020304" pitchFamily="18" charset="0"/>
                <a:cs typeface="Times New Roman" panose="02020603050405020304" pitchFamily="18" charset="0"/>
              </a:rPr>
              <a:t>, bazı Yazarlar, </a:t>
            </a:r>
            <a:r>
              <a:rPr lang="tr-TR" b="1" dirty="0" smtClean="0">
                <a:latin typeface="Times New Roman" panose="02020603050405020304" pitchFamily="18" charset="0"/>
                <a:cs typeface="Times New Roman" panose="02020603050405020304" pitchFamily="18" charset="0"/>
              </a:rPr>
              <a:t>gerçek Malik tarafından açılan </a:t>
            </a:r>
            <a:r>
              <a:rPr lang="tr-TR" b="1" i="1" dirty="0" err="1" smtClean="0">
                <a:latin typeface="Times New Roman" panose="02020603050405020304" pitchFamily="18" charset="0"/>
                <a:cs typeface="Times New Roman" panose="02020603050405020304" pitchFamily="18" charset="0"/>
              </a:rPr>
              <a:t>Elatmanın</a:t>
            </a:r>
            <a:r>
              <a:rPr lang="tr-TR" b="1" i="1" dirty="0" smtClean="0">
                <a:latin typeface="Times New Roman" panose="02020603050405020304" pitchFamily="18" charset="0"/>
                <a:cs typeface="Times New Roman" panose="02020603050405020304" pitchFamily="18" charset="0"/>
              </a:rPr>
              <a:t> Önlenmesi Davasının</a:t>
            </a:r>
            <a:r>
              <a:rPr lang="tr-TR" b="1" dirty="0" smtClean="0">
                <a:latin typeface="Times New Roman" panose="02020603050405020304" pitchFamily="18" charset="0"/>
                <a:cs typeface="Times New Roman" panose="02020603050405020304" pitchFamily="18" charset="0"/>
              </a:rPr>
              <a:t> açılmamış olmasını aramaktadır. </a:t>
            </a:r>
          </a:p>
          <a:p>
            <a:pPr algn="just"/>
            <a:r>
              <a:rPr lang="tr-TR" dirty="0" smtClean="0">
                <a:latin typeface="Times New Roman" panose="02020603050405020304" pitchFamily="18" charset="0"/>
                <a:cs typeface="Times New Roman" panose="02020603050405020304" pitchFamily="18" charset="0"/>
              </a:rPr>
              <a:t>Bu Yazarlar, Taşınmazlarda </a:t>
            </a:r>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asp olsa dahi Zilyetliğin tamamen kaybedilmemiş olduğu görüşünü savunmaktadır.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9927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400" b="1" dirty="0" smtClean="0">
                <a:latin typeface="Times New Roman" panose="02020603050405020304" pitchFamily="18" charset="0"/>
                <a:cs typeface="Times New Roman" panose="02020603050405020304" pitchFamily="18" charset="0"/>
              </a:rPr>
              <a:t>Davanın «</a:t>
            </a:r>
            <a:r>
              <a:rPr lang="tr-TR" sz="4400" b="1" i="1" dirty="0" err="1">
                <a:latin typeface="Times New Roman" panose="02020603050405020304" pitchFamily="18" charset="0"/>
                <a:cs typeface="Times New Roman" panose="02020603050405020304" pitchFamily="18" charset="0"/>
              </a:rPr>
              <a:t>D</a:t>
            </a:r>
            <a:r>
              <a:rPr lang="tr-TR" sz="4400" b="1" i="1" dirty="0" err="1" smtClean="0">
                <a:latin typeface="Times New Roman" panose="02020603050405020304" pitchFamily="18" charset="0"/>
                <a:cs typeface="Times New Roman" panose="02020603050405020304" pitchFamily="18" charset="0"/>
              </a:rPr>
              <a:t>avasızlık</a:t>
            </a:r>
            <a:r>
              <a:rPr lang="tr-TR" sz="4400" b="1" i="1" dirty="0" smtClean="0">
                <a:latin typeface="Times New Roman" panose="02020603050405020304" pitchFamily="18" charset="0"/>
                <a:cs typeface="Times New Roman" panose="02020603050405020304" pitchFamily="18" charset="0"/>
              </a:rPr>
              <a:t>»</a:t>
            </a:r>
            <a:r>
              <a:rPr lang="tr-TR" sz="4400" b="1" dirty="0" smtClean="0">
                <a:latin typeface="Times New Roman" panose="02020603050405020304" pitchFamily="18" charset="0"/>
                <a:cs typeface="Times New Roman" panose="02020603050405020304" pitchFamily="18" charset="0"/>
              </a:rPr>
              <a:t> durumunu ortadan kaldırması için aslında iki Şartın olduğu ileri sürülebilir: </a:t>
            </a:r>
          </a:p>
          <a:p>
            <a:pPr algn="just"/>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Kazandırıcı Zamanaşımından yararlanan Kişi aleyhine açılması </a:t>
            </a:r>
          </a:p>
          <a:p>
            <a:pPr algn="just"/>
            <a:r>
              <a:rPr lang="tr-TR" sz="4400" b="1" i="1" dirty="0" smtClean="0">
                <a:latin typeface="Times New Roman" panose="02020603050405020304" pitchFamily="18" charset="0"/>
                <a:cs typeface="Times New Roman" panose="02020603050405020304" pitchFamily="18" charset="0"/>
              </a:rPr>
              <a:t>Davanın olumlu sonuçlanması</a:t>
            </a:r>
          </a:p>
          <a:p>
            <a:pPr marL="0" indent="0" algn="just">
              <a:buNone/>
            </a:pPr>
            <a:endParaRPr lang="tr-TR" sz="4800" i="1" dirty="0"/>
          </a:p>
        </p:txBody>
      </p:sp>
    </p:spTree>
    <p:extLst>
      <p:ext uri="{BB962C8B-B14F-4D97-AF65-F5344CB8AC3E}">
        <p14:creationId xmlns:p14="http://schemas.microsoft.com/office/powerpoint/2010/main" val="82343306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Oysa </a:t>
            </a:r>
            <a:r>
              <a:rPr lang="tr-TR" b="1" u="sng" dirty="0">
                <a:latin typeface="Times New Roman" panose="02020603050405020304" pitchFamily="18" charset="0"/>
                <a:cs typeface="Times New Roman" panose="02020603050405020304" pitchFamily="18" charset="0"/>
              </a:rPr>
              <a:t>19.10.2007 </a:t>
            </a:r>
            <a:r>
              <a:rPr lang="tr-TR" b="1" dirty="0">
                <a:latin typeface="Times New Roman" panose="02020603050405020304" pitchFamily="18" charset="0"/>
                <a:cs typeface="Times New Roman" panose="02020603050405020304" pitchFamily="18" charset="0"/>
              </a:rPr>
              <a:t>tarih ve 1 /1 sayılı </a:t>
            </a:r>
            <a:r>
              <a:rPr lang="tr-TR" b="1" u="sng" dirty="0">
                <a:latin typeface="Times New Roman" panose="02020603050405020304" pitchFamily="18" charset="0"/>
                <a:cs typeface="Times New Roman" panose="02020603050405020304" pitchFamily="18" charset="0"/>
              </a:rPr>
              <a:t>İçtihadı Birleştirme Kararında </a:t>
            </a:r>
            <a:r>
              <a:rPr lang="tr-TR" i="1"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RG. 27.02.2007, s. 26447</a:t>
            </a:r>
            <a:r>
              <a:rPr lang="tr-TR" i="1" dirty="0">
                <a:latin typeface="Times New Roman" panose="02020603050405020304" pitchFamily="18" charset="0"/>
                <a:cs typeface="Times New Roman" panose="02020603050405020304" pitchFamily="18" charset="0"/>
              </a:rPr>
              <a:t>) , </a:t>
            </a:r>
            <a:r>
              <a:rPr lang="tr-TR" dirty="0" smtClean="0">
                <a:latin typeface="Times New Roman" panose="02020603050405020304" pitchFamily="18" charset="0"/>
                <a:cs typeface="Times New Roman" panose="02020603050405020304" pitchFamily="18" charset="0"/>
              </a:rPr>
              <a:t>«</a:t>
            </a:r>
            <a:r>
              <a:rPr lang="tr-TR" b="1" u="sng" dirty="0" err="1" smtClean="0">
                <a:latin typeface="Times New Roman" panose="02020603050405020304" pitchFamily="18" charset="0"/>
                <a:cs typeface="Times New Roman" panose="02020603050405020304" pitchFamily="18" charset="0"/>
              </a:rPr>
              <a:t>Davasızlık</a:t>
            </a:r>
            <a:r>
              <a:rPr lang="tr-TR" b="1" u="sng" dirty="0" smtClean="0">
                <a:latin typeface="Times New Roman" panose="02020603050405020304" pitchFamily="18" charset="0"/>
                <a:cs typeface="Times New Roman" panose="02020603050405020304" pitchFamily="18" charset="0"/>
              </a:rPr>
              <a:t>»</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Şartına </a:t>
            </a:r>
            <a:r>
              <a:rPr lang="tr-TR" b="1" dirty="0" smtClean="0">
                <a:latin typeface="Times New Roman" panose="02020603050405020304" pitchFamily="18" charset="0"/>
                <a:cs typeface="Times New Roman" panose="02020603050405020304" pitchFamily="18" charset="0"/>
              </a:rPr>
              <a:t>ilişkin olarak farklı bir düşünceye varılmıştır. </a:t>
            </a:r>
          </a:p>
          <a:p>
            <a:pPr algn="just"/>
            <a:r>
              <a:rPr lang="tr-TR" b="1" dirty="0" smtClean="0">
                <a:latin typeface="Times New Roman" panose="02020603050405020304" pitchFamily="18" charset="0"/>
                <a:cs typeface="Times New Roman" panose="02020603050405020304" pitchFamily="18" charset="0"/>
              </a:rPr>
              <a:t>Bu</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İçtihadı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irleştirme </a:t>
            </a:r>
            <a:r>
              <a:rPr lang="tr-TR" b="1" u="sng" dirty="0">
                <a:latin typeface="Times New Roman" panose="02020603050405020304" pitchFamily="18" charset="0"/>
                <a:cs typeface="Times New Roman" panose="02020603050405020304" pitchFamily="18" charset="0"/>
              </a:rPr>
              <a:t>K</a:t>
            </a:r>
            <a:r>
              <a:rPr lang="tr-TR" b="1" u="sng" dirty="0" smtClean="0">
                <a:latin typeface="Times New Roman" panose="02020603050405020304" pitchFamily="18" charset="0"/>
                <a:cs typeface="Times New Roman" panose="02020603050405020304" pitchFamily="18" charset="0"/>
              </a:rPr>
              <a:t>ararına göre</a:t>
            </a:r>
            <a:r>
              <a:rPr lang="tr-TR"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 </a:t>
            </a:r>
            <a:r>
              <a:rPr lang="tr-TR" b="1" dirty="0">
                <a:latin typeface="Times New Roman" panose="02020603050405020304" pitchFamily="18" charset="0"/>
                <a:cs typeface="Times New Roman" panose="02020603050405020304" pitchFamily="18" charset="0"/>
              </a:rPr>
              <a:t>tarafından, Olağanüstü Zamanaşımı </a:t>
            </a:r>
            <a:r>
              <a:rPr lang="tr-TR" b="1" dirty="0" smtClean="0">
                <a:latin typeface="Times New Roman" panose="02020603050405020304" pitchFamily="18" charset="0"/>
                <a:cs typeface="Times New Roman" panose="02020603050405020304" pitchFamily="18" charset="0"/>
              </a:rPr>
              <a:t>Şartlarının </a:t>
            </a:r>
            <a:r>
              <a:rPr lang="tr-TR" b="1" dirty="0">
                <a:latin typeface="Times New Roman" panose="02020603050405020304" pitchFamily="18" charset="0"/>
                <a:cs typeface="Times New Roman" panose="02020603050405020304" pitchFamily="18" charset="0"/>
              </a:rPr>
              <a:t>gerçekleştiği düşüncesiyle açılmış </a:t>
            </a:r>
            <a:r>
              <a:rPr lang="tr-TR" dirty="0" smtClean="0">
                <a:latin typeface="Times New Roman" panose="02020603050405020304" pitchFamily="18" charset="0"/>
                <a:cs typeface="Times New Roman" panose="02020603050405020304" pitchFamily="18" charset="0"/>
              </a:rPr>
              <a:t>olup, </a:t>
            </a:r>
            <a:r>
              <a:rPr lang="tr-TR" b="1" i="1" dirty="0">
                <a:latin typeface="Times New Roman" panose="02020603050405020304" pitchFamily="18" charset="0"/>
                <a:cs typeface="Times New Roman" panose="02020603050405020304" pitchFamily="18" charset="0"/>
              </a:rPr>
              <a:t>yirmi yıllık zilyetlik süresi dolmadığı için reddedilen Tescil Davasının</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a:t>
            </a:r>
            <a:r>
              <a:rPr lang="tr-TR" b="1" dirty="0" err="1" smtClean="0">
                <a:latin typeface="Times New Roman" panose="02020603050405020304" pitchFamily="18" charset="0"/>
                <a:cs typeface="Times New Roman" panose="02020603050405020304" pitchFamily="18" charset="0"/>
              </a:rPr>
              <a:t>avasızlık</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artının </a:t>
            </a:r>
            <a:r>
              <a:rPr lang="tr-TR" b="1" dirty="0">
                <a:latin typeface="Times New Roman" panose="02020603050405020304" pitchFamily="18" charset="0"/>
                <a:cs typeface="Times New Roman" panose="02020603050405020304" pitchFamily="18" charset="0"/>
              </a:rPr>
              <a:t>gerçekleşmesini engelleyerek </a:t>
            </a:r>
            <a:r>
              <a:rPr lang="tr-TR" b="1" dirty="0" smtClean="0">
                <a:latin typeface="Times New Roman" panose="02020603050405020304" pitchFamily="18" charset="0"/>
                <a:cs typeface="Times New Roman" panose="02020603050405020304" pitchFamily="18" charset="0"/>
              </a:rPr>
              <a:t>Zamanaşımını </a:t>
            </a:r>
            <a:r>
              <a:rPr lang="tr-TR" b="1" dirty="0">
                <a:latin typeface="Times New Roman" panose="02020603050405020304" pitchFamily="18" charset="0"/>
                <a:cs typeface="Times New Roman" panose="02020603050405020304" pitchFamily="18" charset="0"/>
              </a:rPr>
              <a:t>kesmiş olduğu,</a:t>
            </a:r>
            <a:r>
              <a:rPr lang="tr-TR" dirty="0">
                <a:latin typeface="Times New Roman" panose="02020603050405020304" pitchFamily="18" charset="0"/>
                <a:cs typeface="Times New Roman" panose="02020603050405020304" pitchFamily="18" charset="0"/>
              </a:rPr>
              <a:t> böylece de, bu </a:t>
            </a:r>
            <a:r>
              <a:rPr lang="tr-TR" b="1" dirty="0" smtClean="0">
                <a:latin typeface="Times New Roman" panose="02020603050405020304" pitchFamily="18" charset="0"/>
                <a:cs typeface="Times New Roman" panose="02020603050405020304" pitchFamily="18" charset="0"/>
              </a:rPr>
              <a:t>Davanın </a:t>
            </a:r>
            <a:r>
              <a:rPr lang="tr-TR" b="1" dirty="0">
                <a:latin typeface="Times New Roman" panose="02020603050405020304" pitchFamily="18" charset="0"/>
                <a:cs typeface="Times New Roman" panose="02020603050405020304" pitchFamily="18" charset="0"/>
              </a:rPr>
              <a:t>R</a:t>
            </a:r>
            <a:r>
              <a:rPr lang="tr-TR" b="1" dirty="0" smtClean="0">
                <a:latin typeface="Times New Roman" panose="02020603050405020304" pitchFamily="18" charset="0"/>
                <a:cs typeface="Times New Roman" panose="02020603050405020304" pitchFamily="18" charset="0"/>
              </a:rPr>
              <a:t>eddinden </a:t>
            </a:r>
            <a:r>
              <a:rPr lang="tr-TR" b="1" dirty="0">
                <a:latin typeface="Times New Roman" panose="02020603050405020304" pitchFamily="18" charset="0"/>
                <a:cs typeface="Times New Roman" panose="02020603050405020304" pitchFamily="18" charset="0"/>
              </a:rPr>
              <a:t>itibaren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yeni bir Z</a:t>
            </a:r>
            <a:r>
              <a:rPr lang="tr-TR" b="1" i="1" dirty="0" smtClean="0">
                <a:latin typeface="Times New Roman" panose="02020603050405020304" pitchFamily="18" charset="0"/>
                <a:cs typeface="Times New Roman" panose="02020603050405020304" pitchFamily="18" charset="0"/>
              </a:rPr>
              <a:t>amanaşımı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üresinin </a:t>
            </a:r>
            <a:r>
              <a:rPr lang="tr-TR" b="1" i="1" dirty="0">
                <a:latin typeface="Times New Roman" panose="02020603050405020304" pitchFamily="18" charset="0"/>
                <a:cs typeface="Times New Roman" panose="02020603050405020304" pitchFamily="18" charset="0"/>
              </a:rPr>
              <a:t>işlemeye başladığı </a:t>
            </a:r>
            <a:r>
              <a:rPr lang="tr-TR" b="1" dirty="0">
                <a:latin typeface="Times New Roman" panose="02020603050405020304" pitchFamily="18" charset="0"/>
                <a:cs typeface="Times New Roman" panose="02020603050405020304" pitchFamily="18" charset="0"/>
              </a:rPr>
              <a:t>sonucuna varılmıştır. </a:t>
            </a:r>
          </a:p>
          <a:p>
            <a:pPr marL="0" indent="0" algn="just">
              <a:buNone/>
            </a:pPr>
            <a:endParaRPr lang="tr-TR" sz="2600" dirty="0"/>
          </a:p>
        </p:txBody>
      </p:sp>
    </p:spTree>
    <p:extLst>
      <p:ext uri="{BB962C8B-B14F-4D97-AF65-F5344CB8AC3E}">
        <p14:creationId xmlns:p14="http://schemas.microsoft.com/office/powerpoint/2010/main" val="390347897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mn-lt"/>
              </a:rPr>
              <a:t>19.10.2017 tarihli İçtihadı Birleştirme Kararı ve </a:t>
            </a:r>
            <a:r>
              <a:rPr lang="tr-TR" sz="4000" b="1" dirty="0" err="1" smtClean="0">
                <a:latin typeface="+mn-lt"/>
              </a:rPr>
              <a:t>Davasızlık</a:t>
            </a:r>
            <a:r>
              <a:rPr lang="tr-TR" sz="4000" b="1" dirty="0" smtClean="0">
                <a:latin typeface="+mn-lt"/>
              </a:rPr>
              <a:t> Şartına İlişkin Kaynakça</a:t>
            </a:r>
            <a:endParaRPr lang="tr-TR" sz="4000" b="1" dirty="0">
              <a:latin typeface="+mn-lt"/>
            </a:endParaRPr>
          </a:p>
        </p:txBody>
      </p:sp>
      <p:sp>
        <p:nvSpPr>
          <p:cNvPr id="3" name="İçerik Yer Tutucusu 2"/>
          <p:cNvSpPr>
            <a:spLocks noGrp="1"/>
          </p:cNvSpPr>
          <p:nvPr>
            <p:ph idx="1"/>
          </p:nvPr>
        </p:nvSpPr>
        <p:spPr/>
        <p:txBody>
          <a:bodyPr/>
          <a:lstStyle/>
          <a:p>
            <a:pPr algn="just"/>
            <a:r>
              <a:rPr lang="tr-TR" i="1" dirty="0" smtClean="0"/>
              <a:t>(</a:t>
            </a:r>
            <a:r>
              <a:rPr lang="tr-TR" b="1" dirty="0" err="1" smtClean="0">
                <a:latin typeface="Times New Roman" panose="02020603050405020304" pitchFamily="18" charset="0"/>
                <a:cs typeface="Times New Roman" panose="02020603050405020304" pitchFamily="18" charset="0"/>
              </a:rPr>
              <a:t>Davasızlık</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şartı hakkında ayrıntılı bilgi için bkz</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a:t>
            </a:r>
            <a:r>
              <a:rPr lang="tr-TR" b="1" i="1" dirty="0" err="1" smtClean="0">
                <a:latin typeface="Times New Roman" panose="02020603050405020304" pitchFamily="18" charset="0"/>
                <a:cs typeface="Times New Roman" panose="02020603050405020304" pitchFamily="18" charset="0"/>
              </a:rPr>
              <a:t>Başpınar</a:t>
            </a:r>
            <a:r>
              <a:rPr lang="tr-TR" b="1" i="1" dirty="0">
                <a:latin typeface="Times New Roman" panose="02020603050405020304" pitchFamily="18" charset="0"/>
                <a:cs typeface="Times New Roman" panose="02020603050405020304" pitchFamily="18" charset="0"/>
              </a:rPr>
              <a:t>, Veysel</a:t>
            </a:r>
            <a:r>
              <a:rPr lang="tr-TR" i="1" dirty="0">
                <a:latin typeface="Times New Roman" panose="02020603050405020304" pitchFamily="18" charset="0"/>
                <a:cs typeface="Times New Roman" panose="02020603050405020304" pitchFamily="18" charset="0"/>
              </a:rPr>
              <a:t>; Mülkiyet Hakkını İhlal Eden Müdahaleler, Ankara 2009, s. 224 vd.)</a:t>
            </a:r>
          </a:p>
          <a:p>
            <a:pPr algn="just"/>
            <a:r>
              <a:rPr lang="tr-TR" i="1"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Bu kararın eleştirisi için bkz. </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b="1" i="1" dirty="0" smtClean="0">
                <a:latin typeface="Times New Roman" panose="02020603050405020304" pitchFamily="18" charset="0"/>
                <a:cs typeface="Times New Roman" panose="02020603050405020304" pitchFamily="18" charset="0"/>
              </a:rPr>
              <a:t>*Kırca</a:t>
            </a:r>
            <a:r>
              <a:rPr lang="tr-TR" b="1" i="1" dirty="0">
                <a:latin typeface="Times New Roman" panose="02020603050405020304" pitchFamily="18" charset="0"/>
                <a:cs typeface="Times New Roman" panose="02020603050405020304" pitchFamily="18" charset="0"/>
              </a:rPr>
              <a:t>, Çiğdem</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«Olağanüstü </a:t>
            </a:r>
            <a:r>
              <a:rPr lang="tr-TR" i="1" dirty="0">
                <a:latin typeface="Times New Roman" panose="02020603050405020304" pitchFamily="18" charset="0"/>
                <a:cs typeface="Times New Roman" panose="02020603050405020304" pitchFamily="18" charset="0"/>
              </a:rPr>
              <a:t>Zamanaşımıyla Mülkiyet Kazanımında </a:t>
            </a:r>
            <a:r>
              <a:rPr lang="tr-TR" i="1" dirty="0" err="1">
                <a:latin typeface="Times New Roman" panose="02020603050405020304" pitchFamily="18" charset="0"/>
                <a:cs typeface="Times New Roman" panose="02020603050405020304" pitchFamily="18" charset="0"/>
              </a:rPr>
              <a:t>Davasızlık</a:t>
            </a:r>
            <a:r>
              <a:rPr lang="tr-TR" i="1" dirty="0">
                <a:latin typeface="Times New Roman" panose="02020603050405020304" pitchFamily="18" charset="0"/>
                <a:cs typeface="Times New Roman" panose="02020603050405020304" pitchFamily="18" charset="0"/>
              </a:rPr>
              <a:t> Koşuluna İlişkin 19. 1.2007 Tarihli İçtihadı Birleştirme Kararının Yorum Unsurları Bakımından </a:t>
            </a:r>
            <a:r>
              <a:rPr lang="tr-TR" i="1" dirty="0" smtClean="0">
                <a:latin typeface="Times New Roman" panose="02020603050405020304" pitchFamily="18" charset="0"/>
                <a:cs typeface="Times New Roman" panose="02020603050405020304" pitchFamily="18" charset="0"/>
              </a:rPr>
              <a:t>Değerlendirilmesi», </a:t>
            </a:r>
            <a:r>
              <a:rPr lang="tr-TR" b="1" i="1" dirty="0">
                <a:latin typeface="Times New Roman" panose="02020603050405020304" pitchFamily="18" charset="0"/>
                <a:cs typeface="Times New Roman" panose="02020603050405020304" pitchFamily="18" charset="0"/>
              </a:rPr>
              <a:t>Rona </a:t>
            </a:r>
            <a:r>
              <a:rPr lang="tr-TR" b="1" i="1" dirty="0" err="1">
                <a:latin typeface="Times New Roman" panose="02020603050405020304" pitchFamily="18" charset="0"/>
                <a:cs typeface="Times New Roman" panose="02020603050405020304" pitchFamily="18" charset="0"/>
              </a:rPr>
              <a:t>Serozan’a</a:t>
            </a:r>
            <a:r>
              <a:rPr lang="tr-TR" b="1" i="1" dirty="0">
                <a:latin typeface="Times New Roman" panose="02020603050405020304" pitchFamily="18" charset="0"/>
                <a:cs typeface="Times New Roman" panose="02020603050405020304" pitchFamily="18" charset="0"/>
              </a:rPr>
              <a:t> Armağan, C. II</a:t>
            </a:r>
            <a:r>
              <a:rPr lang="tr-TR" i="1" dirty="0">
                <a:latin typeface="Times New Roman" panose="02020603050405020304" pitchFamily="18" charset="0"/>
                <a:cs typeface="Times New Roman" panose="02020603050405020304" pitchFamily="18" charset="0"/>
              </a:rPr>
              <a:t>, İstanbul 2010, s. 1205 vd.)</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95263743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Aralıksız Sürmüş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Malik Sıfatıyla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ilyetlik, </a:t>
            </a:r>
            <a:r>
              <a:rPr lang="tr-TR" dirty="0" smtClean="0">
                <a:latin typeface="Times New Roman" panose="02020603050405020304" pitchFamily="18" charset="0"/>
                <a:cs typeface="Times New Roman" panose="02020603050405020304" pitchFamily="18" charset="0"/>
              </a:rPr>
              <a:t>aynı zamanda </a:t>
            </a:r>
            <a:r>
              <a:rPr lang="tr-TR" b="1" i="1" dirty="0" smtClean="0">
                <a:latin typeface="Times New Roman" panose="02020603050405020304" pitchFamily="18" charset="0"/>
                <a:cs typeface="Times New Roman" panose="02020603050405020304" pitchFamily="18" charset="0"/>
              </a:rPr>
              <a:t>Aralıksız, Sürekli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Zilyetlik </a:t>
            </a:r>
            <a:r>
              <a:rPr lang="tr-TR" b="1" dirty="0" smtClean="0">
                <a:latin typeface="Times New Roman" panose="02020603050405020304" pitchFamily="18" charset="0"/>
                <a:cs typeface="Times New Roman" panose="02020603050405020304" pitchFamily="18" charset="0"/>
              </a:rPr>
              <a:t>olmalıdır.</a:t>
            </a:r>
          </a:p>
          <a:p>
            <a:pPr algn="just"/>
            <a:r>
              <a:rPr lang="tr-TR" b="1" dirty="0" smtClean="0">
                <a:latin typeface="Times New Roman" panose="02020603050405020304" pitchFamily="18" charset="0"/>
                <a:cs typeface="Times New Roman" panose="02020603050405020304" pitchFamily="18" charset="0"/>
              </a:rPr>
              <a:t>Bundan amaç, </a:t>
            </a:r>
            <a:r>
              <a:rPr lang="tr-TR" b="1" i="1" dirty="0" smtClean="0">
                <a:latin typeface="Times New Roman" panose="02020603050405020304" pitchFamily="18" charset="0"/>
                <a:cs typeface="Times New Roman" panose="02020603050405020304" pitchFamily="18" charset="0"/>
              </a:rPr>
              <a:t>Zilyetliğin sürekli olarak devam etmesi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Zilyetliğin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üresince </a:t>
            </a:r>
            <a:r>
              <a:rPr lang="tr-TR" b="1" dirty="0" smtClean="0">
                <a:latin typeface="Times New Roman" panose="02020603050405020304" pitchFamily="18" charset="0"/>
                <a:cs typeface="Times New Roman" panose="02020603050405020304" pitchFamily="18" charset="0"/>
              </a:rPr>
              <a:t>kaybedilmemiş olmasıdır. </a:t>
            </a:r>
          </a:p>
          <a:p>
            <a:pPr algn="just"/>
            <a:r>
              <a:rPr lang="tr-TR" b="1" i="1" dirty="0" smtClean="0">
                <a:latin typeface="Times New Roman" panose="02020603050405020304" pitchFamily="18" charset="0"/>
                <a:cs typeface="Times New Roman" panose="02020603050405020304" pitchFamily="18" charset="0"/>
              </a:rPr>
              <a:t>Eğer Zilyetlik kesin ve sürekli olarak kaybedilirse</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Aralıksız 20 yıl Zilyetlik Şartı </a:t>
            </a:r>
            <a:r>
              <a:rPr lang="tr-TR" b="1" dirty="0" smtClean="0">
                <a:latin typeface="Times New Roman" panose="02020603050405020304" pitchFamily="18" charset="0"/>
                <a:cs typeface="Times New Roman" panose="02020603050405020304" pitchFamily="18" charset="0"/>
              </a:rPr>
              <a:t>ortadan kalkmış olur. </a:t>
            </a:r>
          </a:p>
          <a:p>
            <a:pPr algn="just"/>
            <a:r>
              <a:rPr lang="tr-TR" b="1" dirty="0" smtClean="0">
                <a:latin typeface="Times New Roman" panose="02020603050405020304" pitchFamily="18" charset="0"/>
                <a:cs typeface="Times New Roman" panose="02020603050405020304" pitchFamily="18" charset="0"/>
              </a:rPr>
              <a:t>Zilyet şu veya bu sebeple, </a:t>
            </a:r>
            <a:r>
              <a:rPr lang="tr-TR" b="1" i="1" dirty="0" smtClean="0">
                <a:latin typeface="Times New Roman" panose="02020603050405020304" pitchFamily="18" charset="0"/>
                <a:cs typeface="Times New Roman" panose="02020603050405020304" pitchFamily="18" charset="0"/>
              </a:rPr>
              <a:t>örneğin </a:t>
            </a:r>
            <a:r>
              <a:rPr lang="tr-TR" dirty="0" smtClean="0">
                <a:latin typeface="Times New Roman" panose="02020603050405020304" pitchFamily="18" charset="0"/>
                <a:cs typeface="Times New Roman" panose="02020603050405020304" pitchFamily="18" charset="0"/>
              </a:rPr>
              <a:t>başka bir yere giderken, </a:t>
            </a:r>
            <a:r>
              <a:rPr lang="tr-TR" b="1" dirty="0" smtClean="0">
                <a:latin typeface="Times New Roman" panose="02020603050405020304" pitchFamily="18" charset="0"/>
                <a:cs typeface="Times New Roman" panose="02020603050405020304" pitchFamily="18" charset="0"/>
              </a:rPr>
              <a:t>Üçüncü bir Şahısla,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ira gibi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er’i (</a:t>
            </a:r>
            <a:r>
              <a:rPr lang="tr-TR" dirty="0" smtClean="0">
                <a:latin typeface="Times New Roman" panose="02020603050405020304" pitchFamily="18" charset="0"/>
                <a:cs typeface="Times New Roman" panose="02020603050405020304" pitchFamily="18" charset="0"/>
              </a:rPr>
              <a:t>dolaylı) </a:t>
            </a:r>
            <a:r>
              <a:rPr lang="tr-TR" b="1" dirty="0" smtClean="0">
                <a:latin typeface="Times New Roman" panose="02020603050405020304" pitchFamily="18" charset="0"/>
                <a:cs typeface="Times New Roman" panose="02020603050405020304" pitchFamily="18" charset="0"/>
              </a:rPr>
              <a:t>Zilyetlik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lişkisini kurarak gidebilir. </a:t>
            </a:r>
            <a:r>
              <a:rPr lang="tr-TR" dirty="0" smtClean="0">
                <a:latin typeface="Times New Roman" panose="02020603050405020304" pitchFamily="18" charset="0"/>
                <a:cs typeface="Times New Roman" panose="02020603050405020304" pitchFamily="18" charset="0"/>
              </a:rPr>
              <a:t>Bu halde,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ilyetlik kaybedilmiş olmaz. (</a:t>
            </a:r>
            <a:r>
              <a:rPr lang="tr-TR" sz="2400" i="1" dirty="0" smtClean="0">
                <a:latin typeface="Times New Roman" panose="02020603050405020304" pitchFamily="18" charset="0"/>
                <a:cs typeface="Times New Roman" panose="02020603050405020304" pitchFamily="18" charset="0"/>
              </a:rPr>
              <a:t>Eren, Mülkiyet H., 4. B., s. 298)</a:t>
            </a:r>
          </a:p>
        </p:txBody>
      </p:sp>
    </p:spTree>
    <p:extLst>
      <p:ext uri="{BB962C8B-B14F-4D97-AF65-F5344CB8AC3E}">
        <p14:creationId xmlns:p14="http://schemas.microsoft.com/office/powerpoint/2010/main" val="1539385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Kazandırıcı Zamanaşımının Fonksiyonları</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Kazandırıcı Zamanaşımının başlıca iki fonksiyonu vardır. </a:t>
            </a:r>
          </a:p>
          <a:p>
            <a:pPr algn="just"/>
            <a:r>
              <a:rPr lang="tr-TR" dirty="0" smtClean="0">
                <a:latin typeface="Times New Roman" panose="02020603050405020304" pitchFamily="18" charset="0"/>
                <a:cs typeface="Times New Roman" panose="02020603050405020304" pitchFamily="18" charset="0"/>
              </a:rPr>
              <a:t>Bunlar, </a:t>
            </a:r>
            <a:r>
              <a:rPr lang="tr-TR" b="1" dirty="0" smtClean="0">
                <a:latin typeface="Times New Roman" panose="02020603050405020304" pitchFamily="18" charset="0"/>
                <a:cs typeface="Times New Roman" panose="02020603050405020304" pitchFamily="18" charset="0"/>
              </a:rPr>
              <a:t>Kazandırıcı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amanaşımının </a:t>
            </a:r>
            <a:r>
              <a:rPr lang="tr-TR" u="sng"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İstikrar Sağlama </a:t>
            </a:r>
            <a:r>
              <a:rPr lang="tr-TR" b="1" i="1" u="sng" dirty="0" smtClean="0">
                <a:latin typeface="Times New Roman" panose="02020603050405020304" pitchFamily="18" charset="0"/>
                <a:cs typeface="Times New Roman" panose="02020603050405020304" pitchFamily="18" charset="0"/>
              </a:rPr>
              <a:t>(</a:t>
            </a:r>
            <a:r>
              <a:rPr lang="tr-TR" i="1" u="sng" dirty="0" smtClean="0">
                <a:latin typeface="Times New Roman" panose="02020603050405020304" pitchFamily="18" charset="0"/>
                <a:cs typeface="Times New Roman" panose="02020603050405020304" pitchFamily="18" charset="0"/>
              </a:rPr>
              <a:t>Sağlamlaştırıcı</a:t>
            </a:r>
            <a:r>
              <a:rPr lang="tr-TR" u="sng"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Fonksiyonu</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ile «</a:t>
            </a:r>
            <a:r>
              <a:rPr lang="tr-TR" b="1" u="sng" dirty="0" smtClean="0">
                <a:latin typeface="Times New Roman" panose="02020603050405020304" pitchFamily="18" charset="0"/>
                <a:cs typeface="Times New Roman" panose="02020603050405020304" pitchFamily="18" charset="0"/>
              </a:rPr>
              <a:t>İyileştirici</a:t>
            </a:r>
            <a:r>
              <a:rPr lang="tr-TR" u="sng" dirty="0" smtClean="0">
                <a:latin typeface="Times New Roman" panose="02020603050405020304" pitchFamily="18" charset="0"/>
                <a:cs typeface="Times New Roman" panose="02020603050405020304" pitchFamily="18" charset="0"/>
              </a:rPr>
              <a:t> (</a:t>
            </a:r>
            <a:r>
              <a:rPr lang="tr-TR" i="1" u="sng" dirty="0">
                <a:latin typeface="Times New Roman" panose="02020603050405020304" pitchFamily="18" charset="0"/>
                <a:cs typeface="Times New Roman" panose="02020603050405020304" pitchFamily="18" charset="0"/>
              </a:rPr>
              <a:t>T</a:t>
            </a:r>
            <a:r>
              <a:rPr lang="tr-TR" i="1" u="sng" dirty="0" smtClean="0">
                <a:latin typeface="Times New Roman" panose="02020603050405020304" pitchFamily="18" charset="0"/>
                <a:cs typeface="Times New Roman" panose="02020603050405020304" pitchFamily="18" charset="0"/>
              </a:rPr>
              <a:t>edavi </a:t>
            </a:r>
            <a:r>
              <a:rPr lang="tr-TR" i="1" u="sng" dirty="0">
                <a:latin typeface="Times New Roman" panose="02020603050405020304" pitchFamily="18" charset="0"/>
                <a:cs typeface="Times New Roman" panose="02020603050405020304" pitchFamily="18" charset="0"/>
              </a:rPr>
              <a:t>E</a:t>
            </a:r>
            <a:r>
              <a:rPr lang="tr-TR" i="1" u="sng" dirty="0" smtClean="0">
                <a:latin typeface="Times New Roman" panose="02020603050405020304" pitchFamily="18" charset="0"/>
                <a:cs typeface="Times New Roman" panose="02020603050405020304" pitchFamily="18" charset="0"/>
              </a:rPr>
              <a:t>dici</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Fonksiyonudur</a:t>
            </a:r>
            <a:r>
              <a:rPr lang="tr-TR" u="sng"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Öyleyse, Zamanaşımının Fonksiyonları şunlardır: </a:t>
            </a:r>
          </a:p>
          <a:p>
            <a:pPr algn="just"/>
            <a:r>
              <a:rPr lang="tr-TR" b="1" i="1" dirty="0" smtClean="0">
                <a:latin typeface="Times New Roman" panose="02020603050405020304" pitchFamily="18" charset="0"/>
                <a:cs typeface="Times New Roman" panose="02020603050405020304" pitchFamily="18" charset="0"/>
              </a:rPr>
              <a:t>Zamanaşımının İstikrar Sağlama (</a:t>
            </a:r>
            <a:r>
              <a:rPr lang="tr-TR" i="1" dirty="0" smtClean="0">
                <a:latin typeface="Times New Roman" panose="02020603050405020304" pitchFamily="18" charset="0"/>
                <a:cs typeface="Times New Roman" panose="02020603050405020304" pitchFamily="18" charset="0"/>
              </a:rPr>
              <a:t>Sağlamlaştırıcı)</a:t>
            </a:r>
            <a:r>
              <a:rPr lang="tr-TR" b="1" i="1" dirty="0" smtClean="0">
                <a:latin typeface="Times New Roman" panose="02020603050405020304" pitchFamily="18" charset="0"/>
                <a:cs typeface="Times New Roman" panose="02020603050405020304" pitchFamily="18" charset="0"/>
              </a:rPr>
              <a:t> Fonksiyonu</a:t>
            </a:r>
          </a:p>
          <a:p>
            <a:pPr algn="just"/>
            <a:r>
              <a:rPr lang="tr-TR" b="1" i="1" dirty="0" smtClean="0">
                <a:latin typeface="Times New Roman" panose="02020603050405020304" pitchFamily="18" charset="0"/>
                <a:cs typeface="Times New Roman" panose="02020603050405020304" pitchFamily="18" charset="0"/>
              </a:rPr>
              <a:t>Zamanaşımının İyileştirici (</a:t>
            </a:r>
            <a:r>
              <a:rPr lang="tr-TR" i="1" dirty="0" smtClean="0">
                <a:latin typeface="Times New Roman" panose="02020603050405020304" pitchFamily="18" charset="0"/>
                <a:cs typeface="Times New Roman" panose="02020603050405020304" pitchFamily="18" charset="0"/>
              </a:rPr>
              <a:t>Tedavi Edici</a:t>
            </a:r>
            <a:r>
              <a:rPr lang="tr-TR" b="1" i="1" dirty="0" smtClean="0">
                <a:latin typeface="Times New Roman" panose="02020603050405020304" pitchFamily="18" charset="0"/>
                <a:cs typeface="Times New Roman" panose="02020603050405020304" pitchFamily="18" charset="0"/>
              </a:rPr>
              <a:t>) Fonksiyonu </a:t>
            </a:r>
          </a:p>
          <a:p>
            <a:pPr marL="0" indent="0" algn="just">
              <a:buNone/>
            </a:pPr>
            <a:r>
              <a:rPr lang="tr-TR" sz="3600" i="1"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368; </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H.,4. B., s. </a:t>
            </a:r>
            <a:r>
              <a:rPr lang="tr-TR" sz="2400" i="1" dirty="0" smtClean="0">
                <a:latin typeface="Times New Roman" panose="02020603050405020304" pitchFamily="18" charset="0"/>
                <a:cs typeface="Times New Roman" panose="02020603050405020304" pitchFamily="18" charset="0"/>
              </a:rPr>
              <a:t>264)</a:t>
            </a:r>
          </a:p>
        </p:txBody>
      </p:sp>
    </p:spTree>
    <p:extLst>
      <p:ext uri="{BB962C8B-B14F-4D97-AF65-F5344CB8AC3E}">
        <p14:creationId xmlns:p14="http://schemas.microsoft.com/office/powerpoint/2010/main" val="133454891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400" b="1" u="sng" dirty="0" smtClean="0">
                <a:latin typeface="Times New Roman" panose="02020603050405020304" pitchFamily="18" charset="0"/>
                <a:cs typeface="Times New Roman" panose="02020603050405020304" pitchFamily="18" charset="0"/>
              </a:rPr>
              <a:t>Aralıksız Zilyetlikte</a:t>
            </a:r>
            <a:r>
              <a:rPr lang="tr-TR" sz="4400" b="1" dirty="0" smtClean="0">
                <a:latin typeface="Times New Roman" panose="02020603050405020304" pitchFamily="18" charset="0"/>
                <a:cs typeface="Times New Roman" panose="02020603050405020304" pitchFamily="18" charset="0"/>
              </a:rPr>
              <a:t>, doğrudan doğruya, </a:t>
            </a:r>
            <a:r>
              <a:rPr lang="tr-TR" sz="4400" dirty="0" smtClean="0">
                <a:latin typeface="Times New Roman" panose="02020603050405020304" pitchFamily="18" charset="0"/>
                <a:cs typeface="Times New Roman" panose="02020603050405020304" pitchFamily="18" charset="0"/>
              </a:rPr>
              <a:t>yani </a:t>
            </a:r>
            <a:r>
              <a:rPr lang="tr-TR" sz="4400" b="1" i="1" dirty="0">
                <a:latin typeface="Times New Roman" panose="02020603050405020304" pitchFamily="18" charset="0"/>
                <a:cs typeface="Times New Roman" panose="02020603050405020304" pitchFamily="18" charset="0"/>
              </a:rPr>
              <a:t>D</a:t>
            </a:r>
            <a:r>
              <a:rPr lang="tr-TR" sz="4400" b="1" i="1" dirty="0" smtClean="0">
                <a:latin typeface="Times New Roman" panose="02020603050405020304" pitchFamily="18" charset="0"/>
                <a:cs typeface="Times New Roman" panose="02020603050405020304" pitchFamily="18" charset="0"/>
              </a:rPr>
              <a:t>olaysız </a:t>
            </a:r>
            <a:r>
              <a:rPr lang="tr-TR" sz="4400" b="1" i="1" dirty="0">
                <a:latin typeface="Times New Roman" panose="02020603050405020304" pitchFamily="18" charset="0"/>
                <a:cs typeface="Times New Roman" panose="02020603050405020304" pitchFamily="18" charset="0"/>
              </a:rPr>
              <a:t>Z</a:t>
            </a:r>
            <a:r>
              <a:rPr lang="tr-TR" sz="4400" b="1" i="1" dirty="0" smtClean="0">
                <a:latin typeface="Times New Roman" panose="02020603050405020304" pitchFamily="18" charset="0"/>
                <a:cs typeface="Times New Roman" panose="02020603050405020304" pitchFamily="18" charset="0"/>
              </a:rPr>
              <a:t>ilyetlik </a:t>
            </a:r>
            <a:r>
              <a:rPr lang="tr-TR" sz="4400" b="1" dirty="0" smtClean="0">
                <a:latin typeface="Times New Roman" panose="02020603050405020304" pitchFamily="18" charset="0"/>
                <a:cs typeface="Times New Roman" panose="02020603050405020304" pitchFamily="18" charset="0"/>
              </a:rPr>
              <a:t>şart değildir. </a:t>
            </a:r>
          </a:p>
          <a:p>
            <a:pPr algn="just"/>
            <a:r>
              <a:rPr lang="tr-TR" sz="4400" b="1" dirty="0" smtClean="0">
                <a:latin typeface="Times New Roman" panose="02020603050405020304" pitchFamily="18" charset="0"/>
                <a:cs typeface="Times New Roman" panose="02020603050405020304" pitchFamily="18" charset="0"/>
              </a:rPr>
              <a:t>TMK m. 713 hükmünün aradığı Zilyetlik, </a:t>
            </a:r>
            <a:r>
              <a:rPr lang="tr-TR" sz="4400" b="1" dirty="0">
                <a:latin typeface="Times New Roman" panose="02020603050405020304" pitchFamily="18" charset="0"/>
                <a:cs typeface="Times New Roman" panose="02020603050405020304" pitchFamily="18" charset="0"/>
              </a:rPr>
              <a:t>A</a:t>
            </a:r>
            <a:r>
              <a:rPr lang="tr-TR" sz="4400" b="1" dirty="0" smtClean="0">
                <a:latin typeface="Times New Roman" panose="02020603050405020304" pitchFamily="18" charset="0"/>
                <a:cs typeface="Times New Roman" panose="02020603050405020304" pitchFamily="18" charset="0"/>
              </a:rPr>
              <a:t>sli (</a:t>
            </a:r>
            <a:r>
              <a:rPr lang="tr-TR" sz="4400" i="1" dirty="0" smtClean="0">
                <a:latin typeface="Times New Roman" panose="02020603050405020304" pitchFamily="18" charset="0"/>
                <a:cs typeface="Times New Roman" panose="02020603050405020304" pitchFamily="18" charset="0"/>
              </a:rPr>
              <a:t>malik gibi</a:t>
            </a:r>
            <a:r>
              <a:rPr lang="tr-TR" sz="4400" b="1" i="1" dirty="0" smtClean="0">
                <a:latin typeface="Times New Roman" panose="02020603050405020304" pitchFamily="18" charset="0"/>
                <a:cs typeface="Times New Roman" panose="02020603050405020304" pitchFamily="18" charset="0"/>
              </a:rPr>
              <a:t>), </a:t>
            </a:r>
            <a:r>
              <a:rPr lang="tr-TR" sz="4400" dirty="0" smtClean="0">
                <a:latin typeface="Times New Roman" panose="02020603050405020304" pitchFamily="18" charset="0"/>
                <a:cs typeface="Times New Roman" panose="02020603050405020304" pitchFamily="18" charset="0"/>
              </a:rPr>
              <a:t>fakat</a:t>
            </a:r>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Dolaylı bir Zilyetlik </a:t>
            </a:r>
            <a:r>
              <a:rPr lang="tr-TR" sz="4400" dirty="0" smtClean="0">
                <a:latin typeface="Times New Roman" panose="02020603050405020304" pitchFamily="18" charset="0"/>
                <a:cs typeface="Times New Roman" panose="02020603050405020304" pitchFamily="18" charset="0"/>
              </a:rPr>
              <a:t>de </a:t>
            </a:r>
            <a:r>
              <a:rPr lang="tr-TR" sz="4400" b="1" dirty="0" smtClean="0">
                <a:latin typeface="Times New Roman" panose="02020603050405020304" pitchFamily="18" charset="0"/>
                <a:cs typeface="Times New Roman" panose="02020603050405020304" pitchFamily="18" charset="0"/>
              </a:rPr>
              <a:t>olabilir. </a:t>
            </a:r>
          </a:p>
        </p:txBody>
      </p:sp>
    </p:spTree>
    <p:extLst>
      <p:ext uri="{BB962C8B-B14F-4D97-AF65-F5344CB8AC3E}">
        <p14:creationId xmlns:p14="http://schemas.microsoft.com/office/powerpoint/2010/main" val="23216947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Asli (</a:t>
            </a:r>
            <a:r>
              <a:rPr lang="tr-TR" i="1" dirty="0">
                <a:latin typeface="Times New Roman" panose="02020603050405020304" pitchFamily="18" charset="0"/>
                <a:cs typeface="Times New Roman" panose="02020603050405020304" pitchFamily="18" charset="0"/>
              </a:rPr>
              <a:t>malik gibi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Zilyetliğin kaybedilip, yeniden kurulması mümkündür. </a:t>
            </a:r>
          </a:p>
          <a:p>
            <a:pPr algn="just"/>
            <a:r>
              <a:rPr lang="tr-TR" b="1" dirty="0" smtClean="0">
                <a:latin typeface="Times New Roman" panose="02020603050405020304" pitchFamily="18" charset="0"/>
                <a:cs typeface="Times New Roman" panose="02020603050405020304" pitchFamily="18" charset="0"/>
              </a:rPr>
              <a:t>Ancak, bu halde Zilyetliğin kaybedildiği yıllarla eski Zilyetlikte geçen yıllar yeni Zilyetlik Süresine eklenemez. </a:t>
            </a:r>
          </a:p>
          <a:p>
            <a:pPr algn="just"/>
            <a:r>
              <a:rPr lang="tr-TR" b="1" dirty="0" smtClean="0">
                <a:latin typeface="Times New Roman" panose="02020603050405020304" pitchFamily="18" charset="0"/>
                <a:cs typeface="Times New Roman" panose="02020603050405020304" pitchFamily="18" charset="0"/>
              </a:rPr>
              <a:t>Zira Zilyetlik kesin olarak kaybedilince ya da bundan sürekli olarak vazgeçme (</a:t>
            </a:r>
            <a:r>
              <a:rPr lang="tr-TR" b="1" i="1" dirty="0" smtClean="0">
                <a:latin typeface="Times New Roman" panose="02020603050405020304" pitchFamily="18" charset="0"/>
                <a:cs typeface="Times New Roman" panose="02020603050405020304" pitchFamily="18" charset="0"/>
              </a:rPr>
              <a:t>terk)</a:t>
            </a:r>
            <a:r>
              <a:rPr lang="tr-TR" b="1" dirty="0" smtClean="0">
                <a:latin typeface="Times New Roman" panose="02020603050405020304" pitchFamily="18" charset="0"/>
                <a:cs typeface="Times New Roman" panose="02020603050405020304" pitchFamily="18" charset="0"/>
              </a:rPr>
              <a:t> iradesi açıklanınca, o ana kadar geçen Zilyetlik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üresi sona erer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Tekrar </a:t>
            </a:r>
            <a:r>
              <a:rPr lang="tr-TR" b="1" dirty="0">
                <a:latin typeface="Times New Roman" panose="02020603050405020304" pitchFamily="18" charset="0"/>
                <a:cs typeface="Times New Roman" panose="02020603050405020304" pitchFamily="18" charset="0"/>
              </a:rPr>
              <a:t>kurulan </a:t>
            </a:r>
            <a:r>
              <a:rPr lang="tr-TR" b="1" dirty="0" smtClean="0">
                <a:latin typeface="Times New Roman" panose="02020603050405020304" pitchFamily="18" charset="0"/>
                <a:cs typeface="Times New Roman" panose="02020603050405020304" pitchFamily="18" charset="0"/>
              </a:rPr>
              <a:t>Zilyetlik yönünden, </a:t>
            </a:r>
            <a:r>
              <a:rPr lang="tr-TR" b="1" dirty="0">
                <a:latin typeface="Times New Roman" panose="02020603050405020304" pitchFamily="18" charset="0"/>
                <a:cs typeface="Times New Roman" panose="02020603050405020304" pitchFamily="18" charset="0"/>
              </a:rPr>
              <a:t>yeni bir </a:t>
            </a:r>
            <a:r>
              <a:rPr lang="tr-TR" b="1" dirty="0" smtClean="0">
                <a:latin typeface="Times New Roman" panose="02020603050405020304" pitchFamily="18" charset="0"/>
                <a:cs typeface="Times New Roman" panose="02020603050405020304" pitchFamily="18" charset="0"/>
              </a:rPr>
              <a:t>Süre </a:t>
            </a:r>
            <a:r>
              <a:rPr lang="tr-TR" b="1" dirty="0">
                <a:latin typeface="Times New Roman" panose="02020603050405020304" pitchFamily="18" charset="0"/>
                <a:cs typeface="Times New Roman" panose="02020603050405020304" pitchFamily="18" charset="0"/>
              </a:rPr>
              <a:t>işlemeye başlar. </a:t>
            </a:r>
            <a:r>
              <a:rPr lang="tr-TR" sz="2400" i="1" dirty="0">
                <a:latin typeface="Times New Roman" panose="02020603050405020304" pitchFamily="18" charset="0"/>
                <a:cs typeface="Times New Roman" panose="02020603050405020304" pitchFamily="18" charset="0"/>
              </a:rPr>
              <a:t>(Eren, Mülkiyet H., 4. B., s. 298)</a:t>
            </a:r>
          </a:p>
          <a:p>
            <a:pPr marL="0" indent="0">
              <a:buNone/>
            </a:pPr>
            <a:endParaRPr lang="tr-TR" dirty="0"/>
          </a:p>
        </p:txBody>
      </p:sp>
    </p:spTree>
    <p:extLst>
      <p:ext uri="{BB962C8B-B14F-4D97-AF65-F5344CB8AC3E}">
        <p14:creationId xmlns:p14="http://schemas.microsoft.com/office/powerpoint/2010/main" val="23583757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Zilyetliği geçici olarak kaybetmek önemli değildir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Hastalık, Seyahat, Sel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asması, Arazinin geçici olarak su altında kalması veya Askerlik gibi sebeplerle Taşınmazın bir Süre </a:t>
            </a:r>
            <a:r>
              <a:rPr lang="tr-TR" dirty="0">
                <a:latin typeface="Times New Roman" panose="02020603050405020304" pitchFamily="18" charset="0"/>
                <a:cs typeface="Times New Roman" panose="02020603050405020304" pitchFamily="18" charset="0"/>
              </a:rPr>
              <a:t>F</a:t>
            </a:r>
            <a:r>
              <a:rPr lang="tr-TR" dirty="0" smtClean="0">
                <a:latin typeface="Times New Roman" panose="02020603050405020304" pitchFamily="18" charset="0"/>
                <a:cs typeface="Times New Roman" panose="02020603050405020304" pitchFamily="18" charset="0"/>
              </a:rPr>
              <a:t>iili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akimiyet altında bulundurulmaması, Zilyedin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ilyetliğini sona erdirmez (</a:t>
            </a:r>
            <a:r>
              <a:rPr lang="tr-TR" i="1" dirty="0" smtClean="0">
                <a:latin typeface="Times New Roman" panose="02020603050405020304" pitchFamily="18" charset="0"/>
                <a:cs typeface="Times New Roman" panose="02020603050405020304" pitchFamily="18" charset="0"/>
              </a:rPr>
              <a:t>TMK m. 976). </a:t>
            </a:r>
          </a:p>
          <a:p>
            <a:pPr algn="just"/>
            <a:r>
              <a:rPr lang="tr-TR" dirty="0" smtClean="0">
                <a:latin typeface="Times New Roman" panose="02020603050405020304" pitchFamily="18" charset="0"/>
                <a:cs typeface="Times New Roman" panose="02020603050405020304" pitchFamily="18" charset="0"/>
              </a:rPr>
              <a:t>Aynı şekilde, bir Tarlanın bir yıl ekilip, bir yıl ekilmemesi, nadasa bırakılması da, Sürekli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ilyetlik </a:t>
            </a:r>
            <a:r>
              <a:rPr lang="tr-TR" dirty="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artını ihlal etmez. Zira, bütün bu hallerde Zilyette,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ilyetliği daimi olarak terk etme niyeti yoktur. </a:t>
            </a:r>
          </a:p>
          <a:p>
            <a:pPr algn="just"/>
            <a:r>
              <a:rPr lang="tr-TR" b="1" dirty="0" smtClean="0">
                <a:latin typeface="Times New Roman" panose="02020603050405020304" pitchFamily="18" charset="0"/>
                <a:cs typeface="Times New Roman" panose="02020603050405020304" pitchFamily="18" charset="0"/>
              </a:rPr>
              <a:t>Zilyetliği kesin ve devamlı olarak Terke</a:t>
            </a:r>
            <a:r>
              <a:rPr lang="tr-TR" dirty="0" smtClean="0">
                <a:latin typeface="Times New Roman" panose="02020603050405020304" pitchFamily="18" charset="0"/>
                <a:cs typeface="Times New Roman" panose="02020603050405020304" pitchFamily="18" charset="0"/>
              </a:rPr>
              <a:t>, Taşınmazın bir başkasına Devri, örnek olarak gösterilebilir.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600" b="1" i="1" dirty="0" smtClean="0">
                <a:latin typeface="Times New Roman" panose="02020603050405020304" pitchFamily="18" charset="0"/>
                <a:cs typeface="Times New Roman" panose="02020603050405020304" pitchFamily="18" charset="0"/>
              </a:rPr>
              <a:t>Eren,</a:t>
            </a:r>
            <a:r>
              <a:rPr lang="tr-TR" sz="2600" i="1" dirty="0" smtClean="0">
                <a:latin typeface="Times New Roman" panose="02020603050405020304" pitchFamily="18" charset="0"/>
                <a:cs typeface="Times New Roman" panose="02020603050405020304" pitchFamily="18" charset="0"/>
              </a:rPr>
              <a:t> Mülkiyet H., 4. B., s. 299)</a:t>
            </a:r>
          </a:p>
          <a:p>
            <a:pPr marL="0" indent="0" algn="just">
              <a:buNone/>
            </a:pPr>
            <a:endParaRPr lang="tr-TR" sz="2600" dirty="0" smtClean="0"/>
          </a:p>
          <a:p>
            <a:pPr algn="just"/>
            <a:endParaRPr lang="tr-TR" dirty="0"/>
          </a:p>
        </p:txBody>
      </p:sp>
    </p:spTree>
    <p:extLst>
      <p:ext uri="{BB962C8B-B14F-4D97-AF65-F5344CB8AC3E}">
        <p14:creationId xmlns:p14="http://schemas.microsoft.com/office/powerpoint/2010/main" val="32111866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Zilyet, zilyetliğini başkasına devrettiği takdirde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Zilyetlik </a:t>
            </a:r>
            <a:r>
              <a:rPr lang="tr-TR" dirty="0">
                <a:latin typeface="Times New Roman" panose="02020603050405020304" pitchFamily="18" charset="0"/>
                <a:cs typeface="Times New Roman" panose="02020603050405020304" pitchFamily="18" charset="0"/>
              </a:rPr>
              <a:t>kaybedilmiş olur. Bu durum, </a:t>
            </a:r>
            <a:r>
              <a:rPr lang="tr-TR" b="1" dirty="0" smtClean="0">
                <a:latin typeface="Times New Roman" panose="02020603050405020304" pitchFamily="18" charset="0"/>
                <a:cs typeface="Times New Roman" panose="02020603050405020304" pitchFamily="18" charset="0"/>
              </a:rPr>
              <a:t>Zilyetliğin İradi Kaybıdır</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Zilyet, </a:t>
            </a:r>
            <a:r>
              <a:rPr lang="tr-TR" b="1" i="1" dirty="0" smtClean="0">
                <a:latin typeface="Times New Roman" panose="02020603050405020304" pitchFamily="18" charset="0"/>
                <a:cs typeface="Times New Roman" panose="02020603050405020304" pitchFamily="18" charset="0"/>
              </a:rPr>
              <a:t>Zilyetliği </a:t>
            </a:r>
            <a:r>
              <a:rPr lang="tr-TR" b="1" i="1" dirty="0">
                <a:latin typeface="Times New Roman" panose="02020603050405020304" pitchFamily="18" charset="0"/>
                <a:cs typeface="Times New Roman" panose="02020603050405020304" pitchFamily="18" charset="0"/>
              </a:rPr>
              <a:t>bir başkasına devredebileceği </a:t>
            </a:r>
            <a:r>
              <a:rPr lang="tr-TR" dirty="0">
                <a:latin typeface="Times New Roman" panose="02020603050405020304" pitchFamily="18" charset="0"/>
                <a:cs typeface="Times New Roman" panose="02020603050405020304" pitchFamily="18" charset="0"/>
              </a:rPr>
              <a:t>gibi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böyle bir devir olmaksızın</a:t>
            </a:r>
            <a:r>
              <a:rPr lang="tr-TR" b="1" dirty="0">
                <a:latin typeface="Times New Roman" panose="02020603050405020304" pitchFamily="18" charset="0"/>
                <a:cs typeface="Times New Roman" panose="02020603050405020304" pitchFamily="18" charset="0"/>
              </a:rPr>
              <a:t>, kesin olarak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terk edebilir.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ayrıca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rade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ışı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ollarla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kaybedilebilir. </a:t>
            </a:r>
          </a:p>
          <a:p>
            <a:pPr algn="just"/>
            <a:r>
              <a:rPr lang="tr-TR" b="1" i="1" dirty="0" smtClean="0">
                <a:latin typeface="Times New Roman" panose="02020603050405020304" pitchFamily="18" charset="0"/>
                <a:cs typeface="Times New Roman" panose="02020603050405020304" pitchFamily="18" charset="0"/>
              </a:rPr>
              <a:t>Örneğin,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aşınmaza üçüncü bir kişi el atar, ilk Zilyet de Zilyetliğin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adesi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avasını süresi içinde  açmazsa, Zilyetlik kaybedilmiş olur. Burada  Zilyetliğin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rade (</a:t>
            </a:r>
            <a:r>
              <a:rPr lang="tr-TR" i="1" dirty="0" smtClean="0">
                <a:latin typeface="Times New Roman" panose="02020603050405020304" pitchFamily="18" charset="0"/>
                <a:cs typeface="Times New Roman" panose="02020603050405020304" pitchFamily="18" charset="0"/>
              </a:rPr>
              <a:t>istek)</a:t>
            </a:r>
            <a:r>
              <a:rPr lang="tr-TR" dirty="0" smtClean="0">
                <a:latin typeface="Times New Roman" panose="02020603050405020304" pitchFamily="18" charset="0"/>
                <a:cs typeface="Times New Roman" panose="02020603050405020304" pitchFamily="18" charset="0"/>
              </a:rPr>
              <a:t> Dışı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aybı söz konusudur.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Eren, Mülkiyet H., 4.B., s. 299)</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6261389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Zilyetliğin </a:t>
            </a:r>
            <a:r>
              <a:rPr lang="tr-TR" sz="3200" b="1" dirty="0" smtClean="0">
                <a:latin typeface="Times New Roman" panose="02020603050405020304" pitchFamily="18" charset="0"/>
                <a:cs typeface="Times New Roman" panose="02020603050405020304" pitchFamily="18" charset="0"/>
              </a:rPr>
              <a:t>Kaybının </a:t>
            </a:r>
            <a:r>
              <a:rPr lang="tr-TR" sz="3200" b="1" dirty="0">
                <a:latin typeface="Times New Roman" panose="02020603050405020304" pitchFamily="18" charset="0"/>
                <a:cs typeface="Times New Roman" panose="02020603050405020304" pitchFamily="18" charset="0"/>
              </a:rPr>
              <a:t>geçici </a:t>
            </a:r>
            <a:r>
              <a:rPr lang="tr-TR" sz="3200" b="1" dirty="0" smtClean="0">
                <a:latin typeface="Times New Roman" panose="02020603050405020304" pitchFamily="18" charset="0"/>
                <a:cs typeface="Times New Roman" panose="02020603050405020304" pitchFamily="18" charset="0"/>
              </a:rPr>
              <a:t>nitelikte bir </a:t>
            </a:r>
            <a:r>
              <a:rPr lang="tr-TR" sz="3200" b="1" dirty="0">
                <a:latin typeface="Times New Roman" panose="02020603050405020304" pitchFamily="18" charset="0"/>
                <a:cs typeface="Times New Roman" panose="02020603050405020304" pitchFamily="18" charset="0"/>
              </a:rPr>
              <a:t>kayıp olup olmadığı, </a:t>
            </a:r>
            <a:r>
              <a:rPr lang="tr-TR" sz="3200" b="1" i="1" dirty="0">
                <a:latin typeface="Times New Roman" panose="02020603050405020304" pitchFamily="18" charset="0"/>
                <a:cs typeface="Times New Roman" panose="02020603050405020304" pitchFamily="18" charset="0"/>
              </a:rPr>
              <a:t>her olayın özelliğine göre </a:t>
            </a:r>
            <a:r>
              <a:rPr lang="tr-TR" sz="3200" b="1" dirty="0">
                <a:latin typeface="Times New Roman" panose="02020603050405020304" pitchFamily="18" charset="0"/>
                <a:cs typeface="Times New Roman" panose="02020603050405020304" pitchFamily="18" charset="0"/>
              </a:rPr>
              <a:t>değerlendirilir.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eğerlendirmeyi</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Hâkim,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akdir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etkisini </a:t>
            </a:r>
            <a:r>
              <a:rPr lang="tr-TR" sz="3200" b="1" dirty="0">
                <a:latin typeface="Times New Roman" panose="02020603050405020304" pitchFamily="18" charset="0"/>
                <a:cs typeface="Times New Roman" panose="02020603050405020304" pitchFamily="18" charset="0"/>
              </a:rPr>
              <a:t>kullanarak yapar. </a:t>
            </a:r>
          </a:p>
          <a:p>
            <a:pPr algn="just"/>
            <a:r>
              <a:rPr lang="tr-TR" sz="3200" b="1" dirty="0">
                <a:latin typeface="Times New Roman" panose="02020603050405020304" pitchFamily="18" charset="0"/>
                <a:cs typeface="Times New Roman" panose="02020603050405020304" pitchFamily="18" charset="0"/>
              </a:rPr>
              <a:t>Zilyetliğin geçici değil de, sürekli olarak kaybedildiğini, </a:t>
            </a:r>
            <a:r>
              <a:rPr lang="tr-TR" sz="3200" dirty="0">
                <a:latin typeface="Times New Roman" panose="02020603050405020304" pitchFamily="18" charset="0"/>
                <a:cs typeface="Times New Roman" panose="02020603050405020304" pitchFamily="18" charset="0"/>
              </a:rPr>
              <a:t>bunu</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İddia </a:t>
            </a:r>
            <a:r>
              <a:rPr lang="tr-TR" sz="3200" b="1" dirty="0">
                <a:latin typeface="Times New Roman" panose="02020603050405020304" pitchFamily="18" charset="0"/>
                <a:cs typeface="Times New Roman" panose="02020603050405020304" pitchFamily="18" charset="0"/>
              </a:rPr>
              <a:t>E</a:t>
            </a:r>
            <a:r>
              <a:rPr lang="tr-TR" sz="3200" b="1" dirty="0" smtClean="0">
                <a:latin typeface="Times New Roman" panose="02020603050405020304" pitchFamily="18" charset="0"/>
                <a:cs typeface="Times New Roman" panose="02020603050405020304" pitchFamily="18" charset="0"/>
              </a:rPr>
              <a:t>den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 </a:t>
            </a:r>
            <a:r>
              <a:rPr lang="tr-TR" sz="3200" b="1" dirty="0">
                <a:latin typeface="Times New Roman" panose="02020603050405020304" pitchFamily="18" charset="0"/>
                <a:cs typeface="Times New Roman" panose="02020603050405020304" pitchFamily="18" charset="0"/>
              </a:rPr>
              <a:t>ispat eder</a:t>
            </a:r>
            <a:r>
              <a:rPr lang="tr-TR" sz="3200" b="1"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Eren, Mülkiyet H</a:t>
            </a:r>
            <a:r>
              <a:rPr lang="tr-TR" i="1" dirty="0" smtClean="0">
                <a:latin typeface="Times New Roman" panose="02020603050405020304" pitchFamily="18" charset="0"/>
                <a:cs typeface="Times New Roman" panose="02020603050405020304" pitchFamily="18" charset="0"/>
              </a:rPr>
              <a:t>., 4.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299)</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7907126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Zamanaşımının başında ve sonunda Taşınmaza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 olan Kişinin bu durumu, aradaki süre içinde </a:t>
            </a:r>
            <a:r>
              <a:rPr lang="tr-TR" b="1" i="1" dirty="0" smtClean="0">
                <a:latin typeface="Times New Roman" panose="02020603050405020304" pitchFamily="18" charset="0"/>
                <a:cs typeface="Times New Roman" panose="02020603050405020304" pitchFamily="18" charset="0"/>
              </a:rPr>
              <a:t>Zilyetliğin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evamlılığı </a:t>
            </a:r>
            <a:r>
              <a:rPr lang="tr-TR" dirty="0" smtClean="0">
                <a:latin typeface="Times New Roman" panose="02020603050405020304" pitchFamily="18" charset="0"/>
                <a:cs typeface="Times New Roman" panose="02020603050405020304" pitchFamily="18" charset="0"/>
              </a:rPr>
              <a:t>yönünden </a:t>
            </a:r>
            <a:r>
              <a:rPr lang="tr-TR" b="1" dirty="0" smtClean="0">
                <a:latin typeface="Times New Roman" panose="02020603050405020304" pitchFamily="18" charset="0"/>
                <a:cs typeface="Times New Roman" panose="02020603050405020304" pitchFamily="18" charset="0"/>
              </a:rPr>
              <a:t>lehine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Karine teşkil eder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BGB § 938). </a:t>
            </a:r>
          </a:p>
          <a:p>
            <a:pPr algn="just"/>
            <a:r>
              <a:rPr lang="tr-TR" b="1" i="1" dirty="0" smtClean="0">
                <a:latin typeface="Times New Roman" panose="02020603050405020304" pitchFamily="18" charset="0"/>
                <a:cs typeface="Times New Roman" panose="02020603050405020304" pitchFamily="18" charset="0"/>
              </a:rPr>
              <a:t>Örneğin, </a:t>
            </a:r>
            <a:r>
              <a:rPr lang="tr-TR" dirty="0" smtClean="0">
                <a:latin typeface="Times New Roman" panose="02020603050405020304" pitchFamily="18" charset="0"/>
                <a:cs typeface="Times New Roman" panose="02020603050405020304" pitchFamily="18" charset="0"/>
              </a:rPr>
              <a:t>Vergilerin devamlı olarak ödenmesinde durum böyledir. </a:t>
            </a:r>
          </a:p>
          <a:p>
            <a:pPr algn="just"/>
            <a:r>
              <a:rPr lang="tr-TR" b="1" dirty="0" smtClean="0">
                <a:latin typeface="Times New Roman" panose="02020603050405020304" pitchFamily="18" charset="0"/>
                <a:cs typeface="Times New Roman" panose="02020603050405020304" pitchFamily="18" charset="0"/>
              </a:rPr>
              <a:t>Zilyedin İyiniyetli olması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bir Kazanma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ebebinin (</a:t>
            </a:r>
            <a:r>
              <a:rPr lang="tr-TR" i="1" dirty="0">
                <a:latin typeface="Times New Roman" panose="02020603050405020304" pitchFamily="18" charset="0"/>
                <a:cs typeface="Times New Roman" panose="02020603050405020304" pitchFamily="18" charset="0"/>
              </a:rPr>
              <a:t>H</a:t>
            </a:r>
            <a:r>
              <a:rPr lang="tr-TR" i="1" dirty="0" smtClean="0">
                <a:latin typeface="Times New Roman" panose="02020603050405020304" pitchFamily="18" charset="0"/>
                <a:cs typeface="Times New Roman" panose="02020603050405020304" pitchFamily="18" charset="0"/>
              </a:rPr>
              <a:t>ukuki </a:t>
            </a:r>
            <a:r>
              <a:rPr lang="tr-TR" i="1" dirty="0">
                <a:latin typeface="Times New Roman" panose="02020603050405020304" pitchFamily="18" charset="0"/>
                <a:cs typeface="Times New Roman" panose="02020603050405020304" pitchFamily="18" charset="0"/>
              </a:rPr>
              <a:t>S</a:t>
            </a:r>
            <a:r>
              <a:rPr lang="tr-TR" i="1" dirty="0" smtClean="0">
                <a:latin typeface="Times New Roman" panose="02020603050405020304" pitchFamily="18" charset="0"/>
                <a:cs typeface="Times New Roman" panose="02020603050405020304" pitchFamily="18" charset="0"/>
              </a:rPr>
              <a:t>ebebin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bulunması şart değildir.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TMK m. 713 hükmündeki Süre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20 yıla </a:t>
            </a:r>
            <a:r>
              <a:rPr lang="tr-TR" b="1" dirty="0" smtClean="0">
                <a:latin typeface="Times New Roman" panose="02020603050405020304" pitchFamily="18" charset="0"/>
                <a:cs typeface="Times New Roman" panose="02020603050405020304" pitchFamily="18" charset="0"/>
              </a:rPr>
              <a:t>çıkarılmıştır.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9864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Olağan Kazandırıcı Zamanaşımı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Olağanüstü Zamanaşımı </a:t>
            </a:r>
            <a:r>
              <a:rPr lang="tr-TR" dirty="0">
                <a:latin typeface="Times New Roman" panose="02020603050405020304" pitchFamily="18" charset="0"/>
                <a:cs typeface="Times New Roman" panose="02020603050405020304" pitchFamily="18" charset="0"/>
              </a:rPr>
              <a:t>arasındaki en önemli iki fark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Zilyetlik Süresi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Zilyedin Niyeti </a:t>
            </a:r>
            <a:r>
              <a:rPr lang="tr-TR" dirty="0">
                <a:latin typeface="Times New Roman" panose="02020603050405020304" pitchFamily="18" charset="0"/>
                <a:cs typeface="Times New Roman" panose="02020603050405020304" pitchFamily="18" charset="0"/>
              </a:rPr>
              <a:t>sorunlarıdır. </a:t>
            </a:r>
          </a:p>
          <a:p>
            <a:pPr algn="just"/>
            <a:r>
              <a:rPr lang="tr-TR" b="1" u="sng" dirty="0">
                <a:latin typeface="Times New Roman" panose="02020603050405020304" pitchFamily="18" charset="0"/>
                <a:cs typeface="Times New Roman" panose="02020603050405020304" pitchFamily="18" charset="0"/>
              </a:rPr>
              <a:t>Olağan </a:t>
            </a:r>
            <a:r>
              <a:rPr lang="tr-TR" b="1" u="sng" dirty="0" smtClean="0">
                <a:latin typeface="Times New Roman" panose="02020603050405020304" pitchFamily="18" charset="0"/>
                <a:cs typeface="Times New Roman" panose="02020603050405020304" pitchFamily="18" charset="0"/>
              </a:rPr>
              <a:t>Zamanaşımında</a:t>
            </a:r>
            <a:r>
              <a:rPr lang="tr-TR" b="1" dirty="0" smtClean="0">
                <a:latin typeface="Times New Roman" panose="02020603050405020304" pitchFamily="18" charset="0"/>
                <a:cs typeface="Times New Roman" panose="02020603050405020304" pitchFamily="18" charset="0"/>
              </a:rPr>
              <a:t>, Zilyedin </a:t>
            </a:r>
            <a:r>
              <a:rPr lang="tr-TR" b="1" i="1" u="sng" dirty="0" smtClean="0">
                <a:latin typeface="Times New Roman" panose="02020603050405020304" pitchFamily="18" charset="0"/>
                <a:cs typeface="Times New Roman" panose="02020603050405020304" pitchFamily="18" charset="0"/>
              </a:rPr>
              <a:t>İyiniyetli</a:t>
            </a:r>
            <a:r>
              <a:rPr lang="tr-TR" b="1" u="sng"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olması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b="1" i="1" u="sng" dirty="0" smtClean="0">
                <a:latin typeface="Times New Roman" panose="02020603050405020304" pitchFamily="18" charset="0"/>
                <a:cs typeface="Times New Roman" panose="02020603050405020304" pitchFamily="18" charset="0"/>
              </a:rPr>
              <a:t>10 yıl </a:t>
            </a:r>
            <a:r>
              <a:rPr lang="tr-TR" b="1" i="1" u="sng" dirty="0">
                <a:latin typeface="Times New Roman" panose="02020603050405020304" pitchFamily="18" charset="0"/>
                <a:cs typeface="Times New Roman" panose="02020603050405020304" pitchFamily="18" charset="0"/>
              </a:rPr>
              <a:t>M</a:t>
            </a:r>
            <a:r>
              <a:rPr lang="tr-TR" b="1" i="1" u="sng" dirty="0" smtClean="0">
                <a:latin typeface="Times New Roman" panose="02020603050405020304" pitchFamily="18" charset="0"/>
                <a:cs typeface="Times New Roman" panose="02020603050405020304" pitchFamily="18" charset="0"/>
              </a:rPr>
              <a:t>alik sıfatıyla Davasız </a:t>
            </a:r>
            <a:r>
              <a:rPr lang="tr-TR" b="1" u="sng" dirty="0" smtClean="0">
                <a:latin typeface="Times New Roman" panose="02020603050405020304" pitchFamily="18" charset="0"/>
                <a:cs typeface="Times New Roman" panose="02020603050405020304" pitchFamily="18" charset="0"/>
              </a:rPr>
              <a:t>ve </a:t>
            </a:r>
            <a:r>
              <a:rPr lang="tr-TR" b="1" i="1" u="sng" dirty="0" smtClean="0">
                <a:latin typeface="Times New Roman" panose="02020603050405020304" pitchFamily="18" charset="0"/>
                <a:cs typeface="Times New Roman" panose="02020603050405020304" pitchFamily="18" charset="0"/>
              </a:rPr>
              <a:t>Aralıksız </a:t>
            </a:r>
            <a:r>
              <a:rPr lang="tr-TR" b="1" u="sng" dirty="0" smtClean="0">
                <a:latin typeface="Times New Roman" panose="02020603050405020304" pitchFamily="18" charset="0"/>
                <a:cs typeface="Times New Roman" panose="02020603050405020304" pitchFamily="18" charset="0"/>
              </a:rPr>
              <a:t>olarak Taşınmaza Zilyet olması </a:t>
            </a:r>
            <a:r>
              <a:rPr lang="tr-TR" b="1" dirty="0" smtClean="0">
                <a:latin typeface="Times New Roman" panose="02020603050405020304" pitchFamily="18" charset="0"/>
                <a:cs typeface="Times New Roman" panose="02020603050405020304" pitchFamily="18" charset="0"/>
              </a:rPr>
              <a:t>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712). </a:t>
            </a:r>
          </a:p>
          <a:p>
            <a:pPr algn="just"/>
            <a:r>
              <a:rPr lang="tr-TR" dirty="0">
                <a:latin typeface="Times New Roman" panose="02020603050405020304" pitchFamily="18" charset="0"/>
                <a:cs typeface="Times New Roman" panose="02020603050405020304" pitchFamily="18" charset="0"/>
              </a:rPr>
              <a:t>Oysa, </a:t>
            </a:r>
            <a:r>
              <a:rPr lang="tr-TR" b="1" i="1" u="sng" dirty="0">
                <a:latin typeface="Times New Roman" panose="02020603050405020304" pitchFamily="18" charset="0"/>
                <a:cs typeface="Times New Roman" panose="02020603050405020304" pitchFamily="18" charset="0"/>
              </a:rPr>
              <a:t>MK m. </a:t>
            </a:r>
            <a:r>
              <a:rPr lang="tr-TR" b="1" i="1" u="sng" dirty="0" smtClean="0">
                <a:latin typeface="Times New Roman" panose="02020603050405020304" pitchFamily="18" charset="0"/>
                <a:cs typeface="Times New Roman" panose="02020603050405020304" pitchFamily="18" charset="0"/>
              </a:rPr>
              <a:t>713 hükmünde </a:t>
            </a:r>
            <a:r>
              <a:rPr lang="tr-TR" b="1" dirty="0">
                <a:latin typeface="Times New Roman" panose="02020603050405020304" pitchFamily="18" charset="0"/>
                <a:cs typeface="Times New Roman" panose="02020603050405020304" pitchFamily="18" charset="0"/>
              </a:rPr>
              <a:t>böyle bir </a:t>
            </a:r>
            <a:r>
              <a:rPr lang="tr-TR" b="1" dirty="0" smtClean="0">
                <a:latin typeface="Times New Roman" panose="02020603050405020304" pitchFamily="18" charset="0"/>
                <a:cs typeface="Times New Roman" panose="02020603050405020304" pitchFamily="18" charset="0"/>
              </a:rPr>
              <a:t>Şart</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yani</a:t>
            </a:r>
            <a:r>
              <a:rPr lang="tr-TR" b="1" dirty="0">
                <a:latin typeface="Times New Roman" panose="02020603050405020304" pitchFamily="18" charset="0"/>
                <a:cs typeface="Times New Roman" panose="02020603050405020304" pitchFamily="18" charset="0"/>
              </a:rPr>
              <a:t> </a:t>
            </a:r>
            <a:r>
              <a:rPr lang="tr-TR" b="1" i="1" u="sng" dirty="0" smtClean="0">
                <a:latin typeface="Times New Roman" panose="02020603050405020304" pitchFamily="18" charset="0"/>
                <a:cs typeface="Times New Roman" panose="02020603050405020304" pitchFamily="18" charset="0"/>
              </a:rPr>
              <a:t>Zilyedin İyiniyetli </a:t>
            </a:r>
            <a:r>
              <a:rPr lang="tr-TR" b="1" i="1" u="sng" dirty="0">
                <a:latin typeface="Times New Roman" panose="02020603050405020304" pitchFamily="18" charset="0"/>
                <a:cs typeface="Times New Roman" panose="02020603050405020304" pitchFamily="18" charset="0"/>
              </a:rPr>
              <a:t>olması </a:t>
            </a:r>
            <a:r>
              <a:rPr lang="tr-TR" b="1" i="1" u="sng" dirty="0" smtClean="0">
                <a:latin typeface="Times New Roman" panose="02020603050405020304" pitchFamily="18" charset="0"/>
                <a:cs typeface="Times New Roman" panose="02020603050405020304" pitchFamily="18" charset="0"/>
              </a:rPr>
              <a:t>aranmamaktadır</a:t>
            </a:r>
            <a:r>
              <a:rPr lang="tr-TR" i="1" u="sng"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aranan </a:t>
            </a:r>
            <a:r>
              <a:rPr lang="tr-TR" b="1" u="sng" dirty="0" smtClean="0">
                <a:latin typeface="Times New Roman" panose="02020603050405020304" pitchFamily="18" charset="0"/>
                <a:cs typeface="Times New Roman" panose="02020603050405020304" pitchFamily="18" charset="0"/>
              </a:rPr>
              <a:t>Zilyetlik Süresi </a:t>
            </a:r>
            <a:r>
              <a:rPr lang="tr-TR" b="1" i="1" u="sng" dirty="0" smtClean="0">
                <a:latin typeface="Times New Roman" panose="02020603050405020304" pitchFamily="18" charset="0"/>
                <a:cs typeface="Times New Roman" panose="02020603050405020304" pitchFamily="18" charset="0"/>
              </a:rPr>
              <a:t>20 yıldır</a:t>
            </a:r>
            <a:r>
              <a:rPr lang="tr-TR" b="1" i="1" dirty="0" smtClean="0">
                <a:latin typeface="Times New Roman" panose="02020603050405020304" pitchFamily="18" charset="0"/>
                <a:cs typeface="Times New Roman" panose="02020603050405020304" pitchFamily="18" charset="0"/>
              </a:rPr>
              <a:t>. </a:t>
            </a:r>
            <a:endParaRPr lang="tr-TR" b="1" i="1" dirty="0">
              <a:latin typeface="Times New Roman" panose="02020603050405020304" pitchFamily="18" charset="0"/>
              <a:cs typeface="Times New Roman" panose="02020603050405020304" pitchFamily="18" charset="0"/>
            </a:endParaRPr>
          </a:p>
          <a:p>
            <a:pPr marL="0" indent="0" algn="just">
              <a:buNone/>
            </a:pPr>
            <a:r>
              <a:rPr lang="tr-TR" sz="2200" dirty="0">
                <a:latin typeface="Times New Roman" panose="02020603050405020304" pitchFamily="18" charset="0"/>
                <a:cs typeface="Times New Roman" panose="02020603050405020304" pitchFamily="18" charset="0"/>
              </a:rPr>
              <a:t>(</a:t>
            </a:r>
            <a:r>
              <a:rPr lang="tr-TR" sz="2600" b="1" i="1" dirty="0">
                <a:latin typeface="Times New Roman" panose="02020603050405020304" pitchFamily="18" charset="0"/>
                <a:cs typeface="Times New Roman" panose="02020603050405020304" pitchFamily="18" charset="0"/>
              </a:rPr>
              <a:t>Eren, </a:t>
            </a:r>
            <a:r>
              <a:rPr lang="tr-TR" sz="2600" i="1" dirty="0">
                <a:latin typeface="Times New Roman" panose="02020603050405020304" pitchFamily="18" charset="0"/>
                <a:cs typeface="Times New Roman" panose="02020603050405020304" pitchFamily="18" charset="0"/>
              </a:rPr>
              <a:t>Mülkiyet H., 4. B., s. 299- 300)</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9816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Yirmi Yıl Sürmüş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Zilyetliğin davasız ve aralıksız sürmesi gereken Süre, </a:t>
            </a:r>
            <a:r>
              <a:rPr lang="tr-TR" sz="3200" b="1" i="1" dirty="0" smtClean="0">
                <a:latin typeface="Times New Roman" panose="02020603050405020304" pitchFamily="18" charset="0"/>
                <a:cs typeface="Times New Roman" panose="02020603050405020304" pitchFamily="18" charset="0"/>
              </a:rPr>
              <a:t>yirmi yıldır</a:t>
            </a:r>
            <a:r>
              <a:rPr lang="tr-TR" sz="3200" i="1"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Fakat, </a:t>
            </a:r>
            <a:r>
              <a:rPr lang="tr-TR" sz="3200" b="1" dirty="0" smtClean="0">
                <a:latin typeface="Times New Roman" panose="02020603050405020304" pitchFamily="18" charset="0"/>
                <a:cs typeface="Times New Roman" panose="02020603050405020304" pitchFamily="18" charset="0"/>
              </a:rPr>
              <a:t>bu Sürenin</a:t>
            </a:r>
            <a:r>
              <a:rPr lang="tr-TR" sz="3200" dirty="0" smtClean="0">
                <a:latin typeface="Times New Roman" panose="02020603050405020304" pitchFamily="18" charset="0"/>
                <a:cs typeface="Times New Roman" panose="02020603050405020304" pitchFamily="18" charset="0"/>
              </a:rPr>
              <a:t>, mutlaka </a:t>
            </a:r>
            <a:r>
              <a:rPr lang="tr-TR" sz="3200" b="1" i="1" dirty="0" smtClean="0">
                <a:latin typeface="Times New Roman" panose="02020603050405020304" pitchFamily="18" charset="0"/>
                <a:cs typeface="Times New Roman" panose="02020603050405020304" pitchFamily="18" charset="0"/>
              </a:rPr>
              <a:t>Mülkiyeti kazanacak olan Kişinin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ilyetliğinde </a:t>
            </a:r>
            <a:r>
              <a:rPr lang="tr-TR" sz="3200" b="1" dirty="0" smtClean="0">
                <a:latin typeface="Times New Roman" panose="02020603050405020304" pitchFamily="18" charset="0"/>
                <a:cs typeface="Times New Roman" panose="02020603050405020304" pitchFamily="18" charset="0"/>
              </a:rPr>
              <a:t>geçmesi zorunlu değildir. </a:t>
            </a:r>
          </a:p>
          <a:p>
            <a:pPr algn="just"/>
            <a:r>
              <a:rPr lang="tr-TR" sz="3200" b="1" dirty="0" smtClean="0">
                <a:latin typeface="Times New Roman" panose="02020603050405020304" pitchFamily="18" charset="0"/>
                <a:cs typeface="Times New Roman" panose="02020603050405020304" pitchFamily="18" charset="0"/>
              </a:rPr>
              <a:t>Her Zilyet, </a:t>
            </a:r>
            <a:r>
              <a:rPr lang="tr-TR" sz="3200" b="1" i="1" dirty="0" smtClean="0">
                <a:latin typeface="Times New Roman" panose="02020603050405020304" pitchFamily="18" charset="0"/>
                <a:cs typeface="Times New Roman" panose="02020603050405020304" pitchFamily="18" charset="0"/>
              </a:rPr>
              <a:t>kendisinden önceki Zilyetlerin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amanaşımıyla kazanmaya elverişli Zilyetlik Sürelerini,</a:t>
            </a:r>
            <a:r>
              <a:rPr lang="tr-TR" sz="3200" b="1"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kendi </a:t>
            </a:r>
            <a:r>
              <a:rPr lang="tr-TR" sz="3200" b="1" u="sng" dirty="0">
                <a:latin typeface="Times New Roman" panose="02020603050405020304" pitchFamily="18" charset="0"/>
                <a:cs typeface="Times New Roman" panose="02020603050405020304" pitchFamily="18" charset="0"/>
              </a:rPr>
              <a:t>Z</a:t>
            </a:r>
            <a:r>
              <a:rPr lang="tr-TR" sz="3200" b="1" u="sng" dirty="0" smtClean="0">
                <a:latin typeface="Times New Roman" panose="02020603050405020304" pitchFamily="18" charset="0"/>
                <a:cs typeface="Times New Roman" panose="02020603050405020304" pitchFamily="18" charset="0"/>
              </a:rPr>
              <a:t>ilyetlik </a:t>
            </a:r>
            <a:r>
              <a:rPr lang="tr-TR" sz="3200" b="1" u="sng" dirty="0">
                <a:latin typeface="Times New Roman" panose="02020603050405020304" pitchFamily="18" charset="0"/>
                <a:cs typeface="Times New Roman" panose="02020603050405020304" pitchFamily="18" charset="0"/>
              </a:rPr>
              <a:t>S</a:t>
            </a:r>
            <a:r>
              <a:rPr lang="tr-TR" sz="3200" b="1" u="sng" dirty="0" smtClean="0">
                <a:latin typeface="Times New Roman" panose="02020603050405020304" pitchFamily="18" charset="0"/>
                <a:cs typeface="Times New Roman" panose="02020603050405020304" pitchFamily="18" charset="0"/>
              </a:rPr>
              <a:t>üresine</a:t>
            </a:r>
            <a:r>
              <a:rPr lang="tr-TR" sz="3200" b="1" dirty="0" smtClean="0">
                <a:latin typeface="Times New Roman" panose="02020603050405020304" pitchFamily="18" charset="0"/>
                <a:cs typeface="Times New Roman" panose="02020603050405020304" pitchFamily="18" charset="0"/>
              </a:rPr>
              <a:t> ekleyebilir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996</a:t>
            </a:r>
            <a:r>
              <a:rPr lang="tr-TR" sz="3200" dirty="0" smtClean="0">
                <a:latin typeface="Times New Roman" panose="02020603050405020304" pitchFamily="18" charset="0"/>
                <a:cs typeface="Times New Roman" panose="02020603050405020304" pitchFamily="18" charset="0"/>
              </a:rPr>
              <a:t>). </a:t>
            </a:r>
          </a:p>
          <a:p>
            <a:pPr marL="0" indent="0" algn="just">
              <a:buNone/>
            </a:pPr>
            <a:endParaRPr lang="tr-TR" sz="3600" dirty="0"/>
          </a:p>
        </p:txBody>
      </p:sp>
    </p:spTree>
    <p:extLst>
      <p:ext uri="{BB962C8B-B14F-4D97-AF65-F5344CB8AC3E}">
        <p14:creationId xmlns:p14="http://schemas.microsoft.com/office/powerpoint/2010/main" val="42865898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Ancak, </a:t>
            </a:r>
            <a:r>
              <a:rPr lang="tr-TR" dirty="0">
                <a:latin typeface="Times New Roman" panose="02020603050405020304" pitchFamily="18" charset="0"/>
                <a:cs typeface="Times New Roman" panose="02020603050405020304" pitchFamily="18" charset="0"/>
              </a:rPr>
              <a:t>bunun için</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Zilyetliğin </a:t>
            </a:r>
            <a:r>
              <a:rPr lang="tr-TR" b="1" dirty="0">
                <a:latin typeface="Times New Roman" panose="02020603050405020304" pitchFamily="18" charset="0"/>
                <a:cs typeface="Times New Roman" panose="02020603050405020304" pitchFamily="18" charset="0"/>
              </a:rPr>
              <a:t>önceki </a:t>
            </a:r>
            <a:r>
              <a:rPr lang="tr-TR" b="1" dirty="0" smtClean="0">
                <a:latin typeface="Times New Roman" panose="02020603050405020304" pitchFamily="18" charset="0"/>
                <a:cs typeface="Times New Roman" panose="02020603050405020304" pitchFamily="18" charset="0"/>
              </a:rPr>
              <a:t>Zilyetten Sonrakine </a:t>
            </a:r>
            <a:r>
              <a:rPr lang="tr-TR" b="1" dirty="0">
                <a:latin typeface="Times New Roman" panose="02020603050405020304" pitchFamily="18" charset="0"/>
                <a:cs typeface="Times New Roman" panose="02020603050405020304" pitchFamily="18" charset="0"/>
              </a:rPr>
              <a:t>geçerli bir şekilde geçmiş olması, </a:t>
            </a:r>
            <a:r>
              <a:rPr lang="tr-TR" dirty="0">
                <a:latin typeface="Times New Roman" panose="02020603050405020304" pitchFamily="18" charset="0"/>
                <a:cs typeface="Times New Roman" panose="02020603050405020304" pitchFamily="18" charset="0"/>
              </a:rPr>
              <a:t>yani </a:t>
            </a:r>
            <a:r>
              <a:rPr lang="tr-TR" b="1" dirty="0" smtClean="0">
                <a:latin typeface="Times New Roman" panose="02020603050405020304" pitchFamily="18" charset="0"/>
                <a:cs typeface="Times New Roman" panose="02020603050405020304" pitchFamily="18" charset="0"/>
              </a:rPr>
              <a:t>Sonraki Zilyedin, </a:t>
            </a:r>
            <a:r>
              <a:rPr lang="tr-TR" dirty="0" smtClean="0">
                <a:latin typeface="Times New Roman" panose="02020603050405020304" pitchFamily="18" charset="0"/>
                <a:cs typeface="Times New Roman" panose="02020603050405020304" pitchFamily="18" charset="0"/>
              </a:rPr>
              <a:t>Zilyetliği </a:t>
            </a:r>
            <a:r>
              <a:rPr lang="tr-TR" dirty="0">
                <a:latin typeface="Times New Roman" panose="02020603050405020304" pitchFamily="18" charset="0"/>
                <a:cs typeface="Times New Roman" panose="02020603050405020304" pitchFamily="18" charset="0"/>
              </a:rPr>
              <a:t>aslen değil,</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Önceki Zilyedin </a:t>
            </a:r>
            <a:r>
              <a:rPr lang="tr-TR" b="1" dirty="0">
                <a:latin typeface="Times New Roman" panose="02020603050405020304" pitchFamily="18" charset="0"/>
                <a:cs typeface="Times New Roman" panose="02020603050405020304" pitchFamily="18" charset="0"/>
              </a:rPr>
              <a:t>rızasıyla </a:t>
            </a:r>
            <a:r>
              <a:rPr lang="tr-TR" b="1" dirty="0" smtClean="0">
                <a:latin typeface="Times New Roman" panose="02020603050405020304" pitchFamily="18" charset="0"/>
                <a:cs typeface="Times New Roman" panose="02020603050405020304" pitchFamily="18" charset="0"/>
              </a:rPr>
              <a:t>Devren </a:t>
            </a:r>
            <a:r>
              <a:rPr lang="tr-TR" b="1" dirty="0">
                <a:latin typeface="Times New Roman" panose="02020603050405020304" pitchFamily="18" charset="0"/>
                <a:cs typeface="Times New Roman" panose="02020603050405020304" pitchFamily="18" charset="0"/>
              </a:rPr>
              <a:t>kazanmış olması gerekir. </a:t>
            </a:r>
          </a:p>
          <a:p>
            <a:pPr algn="just"/>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Kazanma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Miras </a:t>
            </a:r>
            <a:r>
              <a:rPr lang="tr-TR" b="1" i="1" dirty="0">
                <a:latin typeface="Times New Roman" panose="02020603050405020304" pitchFamily="18" charset="0"/>
                <a:cs typeface="Times New Roman" panose="02020603050405020304" pitchFamily="18" charset="0"/>
              </a:rPr>
              <a:t>yoluyla olabileceği </a:t>
            </a:r>
            <a:r>
              <a:rPr lang="tr-TR" dirty="0">
                <a:latin typeface="Times New Roman" panose="02020603050405020304" pitchFamily="18" charset="0"/>
                <a:cs typeface="Times New Roman" panose="02020603050405020304" pitchFamily="18" charset="0"/>
              </a:rPr>
              <a:t>gibi, </a:t>
            </a:r>
            <a:r>
              <a:rPr lang="tr-TR" b="1" dirty="0" smtClean="0">
                <a:latin typeface="Times New Roman" panose="02020603050405020304" pitchFamily="18" charset="0"/>
                <a:cs typeface="Times New Roman" panose="02020603050405020304" pitchFamily="18" charset="0"/>
              </a:rPr>
              <a:t>Sağlar </a:t>
            </a:r>
            <a:r>
              <a:rPr lang="tr-TR" b="1" dirty="0">
                <a:latin typeface="Times New Roman" panose="02020603050405020304" pitchFamily="18" charset="0"/>
                <a:cs typeface="Times New Roman" panose="02020603050405020304" pitchFamily="18" charset="0"/>
              </a:rPr>
              <a:t>arası yapılan </a:t>
            </a:r>
            <a:r>
              <a:rPr lang="tr-TR"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Devirle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olabilir. </a:t>
            </a:r>
          </a:p>
          <a:p>
            <a:pPr algn="just"/>
            <a:r>
              <a:rPr lang="tr-TR" b="1" dirty="0">
                <a:latin typeface="Times New Roman" panose="02020603050405020304" pitchFamily="18" charset="0"/>
                <a:cs typeface="Times New Roman" panose="02020603050405020304" pitchFamily="18" charset="0"/>
              </a:rPr>
              <a:t>Son </a:t>
            </a:r>
            <a:r>
              <a:rPr lang="tr-TR" b="1" dirty="0" smtClean="0">
                <a:latin typeface="Times New Roman" panose="02020603050405020304" pitchFamily="18" charset="0"/>
                <a:cs typeface="Times New Roman" panose="02020603050405020304" pitchFamily="18" charset="0"/>
              </a:rPr>
              <a:t>Zilyet</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sadece kendisinden önceki </a:t>
            </a:r>
            <a:r>
              <a:rPr lang="tr-TR" b="1" i="1" dirty="0" smtClean="0">
                <a:latin typeface="Times New Roman" panose="02020603050405020304" pitchFamily="18" charset="0"/>
                <a:cs typeface="Times New Roman" panose="02020603050405020304" pitchFamily="18" charset="0"/>
              </a:rPr>
              <a:t>Zilyedin </a:t>
            </a:r>
            <a:r>
              <a:rPr lang="tr-TR" b="1" i="1" dirty="0">
                <a:latin typeface="Times New Roman" panose="02020603050405020304" pitchFamily="18" charset="0"/>
                <a:cs typeface="Times New Roman" panose="02020603050405020304" pitchFamily="18" charset="0"/>
              </a:rPr>
              <a:t>değil,</a:t>
            </a:r>
            <a:r>
              <a:rPr lang="tr-TR" b="1" dirty="0">
                <a:latin typeface="Times New Roman" panose="02020603050405020304" pitchFamily="18" charset="0"/>
                <a:cs typeface="Times New Roman" panose="02020603050405020304" pitchFamily="18" charset="0"/>
              </a:rPr>
              <a:t> aralarında </a:t>
            </a:r>
            <a:r>
              <a:rPr lang="tr-TR" b="1" dirty="0" smtClean="0">
                <a:latin typeface="Times New Roman" panose="02020603050405020304" pitchFamily="18" charset="0"/>
                <a:cs typeface="Times New Roman" panose="02020603050405020304" pitchFamily="18" charset="0"/>
              </a:rPr>
              <a:t>Zilyetlik </a:t>
            </a:r>
            <a:r>
              <a:rPr lang="tr-TR" b="1" dirty="0">
                <a:latin typeface="Times New Roman" panose="02020603050405020304" pitchFamily="18" charset="0"/>
                <a:cs typeface="Times New Roman" panose="02020603050405020304" pitchFamily="18" charset="0"/>
              </a:rPr>
              <a:t>geçerli olarak nakledilmiş bulunan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Zamanaşımından Yararlanma Şartlarını </a:t>
            </a:r>
            <a:r>
              <a:rPr lang="tr-TR" b="1" dirty="0">
                <a:latin typeface="Times New Roman" panose="02020603050405020304" pitchFamily="18" charset="0"/>
                <a:cs typeface="Times New Roman" panose="02020603050405020304" pitchFamily="18" charset="0"/>
              </a:rPr>
              <a:t>taşıyan diğer </a:t>
            </a:r>
            <a:r>
              <a:rPr lang="tr-TR" b="1" dirty="0" smtClean="0">
                <a:latin typeface="Times New Roman" panose="02020603050405020304" pitchFamily="18" charset="0"/>
                <a:cs typeface="Times New Roman" panose="02020603050405020304" pitchFamily="18" charset="0"/>
              </a:rPr>
              <a:t>Zilyetlerin Sürelerinden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yararlanır. </a:t>
            </a:r>
          </a:p>
          <a:p>
            <a:pPr marL="0" indent="0" algn="just">
              <a:buNone/>
            </a:pP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smtClean="0">
                <a:latin typeface="Times New Roman" panose="02020603050405020304" pitchFamily="18" charset="0"/>
                <a:cs typeface="Times New Roman" panose="02020603050405020304" pitchFamily="18" charset="0"/>
              </a:rPr>
              <a:t>7.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380)</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9171382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Zamanaşımı, </a:t>
            </a:r>
            <a:r>
              <a:rPr lang="tr-TR" sz="3600" b="1" u="sng" dirty="0" smtClean="0">
                <a:latin typeface="Times New Roman" panose="02020603050405020304" pitchFamily="18" charset="0"/>
                <a:cs typeface="Times New Roman" panose="02020603050405020304" pitchFamily="18" charset="0"/>
              </a:rPr>
              <a:t>Tapuya </a:t>
            </a:r>
            <a:r>
              <a:rPr lang="tr-TR" sz="3600" b="1" u="sng" dirty="0">
                <a:latin typeface="Times New Roman" panose="02020603050405020304" pitchFamily="18" charset="0"/>
                <a:cs typeface="Times New Roman" panose="02020603050405020304" pitchFamily="18" charset="0"/>
              </a:rPr>
              <a:t>K</a:t>
            </a:r>
            <a:r>
              <a:rPr lang="tr-TR" sz="3600" b="1" u="sng" dirty="0" smtClean="0">
                <a:latin typeface="Times New Roman" panose="02020603050405020304" pitchFamily="18" charset="0"/>
                <a:cs typeface="Times New Roman" panose="02020603050405020304" pitchFamily="18" charset="0"/>
              </a:rPr>
              <a:t>ayıtlı olmayan Taşınmazlarda,</a:t>
            </a:r>
            <a:r>
              <a:rPr lang="tr-TR" sz="3600" b="1" i="1" dirty="0" smtClean="0">
                <a:latin typeface="Times New Roman" panose="02020603050405020304" pitchFamily="18" charset="0"/>
                <a:cs typeface="Times New Roman" panose="02020603050405020304" pitchFamily="18" charset="0"/>
              </a:rPr>
              <a:t> Malik Sıfatıyla Zilyetliğin kurulmasından itibaren </a:t>
            </a:r>
            <a:r>
              <a:rPr lang="tr-TR" sz="3600" b="1" dirty="0" smtClean="0">
                <a:latin typeface="Times New Roman" panose="02020603050405020304" pitchFamily="18" charset="0"/>
                <a:cs typeface="Times New Roman" panose="02020603050405020304" pitchFamily="18" charset="0"/>
              </a:rPr>
              <a:t>işlemeye başlar. </a:t>
            </a:r>
          </a:p>
          <a:p>
            <a:pPr algn="just"/>
            <a:r>
              <a:rPr lang="tr-TR" sz="3600" b="1" u="sng" dirty="0" smtClean="0">
                <a:latin typeface="Times New Roman" panose="02020603050405020304" pitchFamily="18" charset="0"/>
                <a:cs typeface="Times New Roman" panose="02020603050405020304" pitchFamily="18" charset="0"/>
              </a:rPr>
              <a:t>Tapuda Kayıtlı </a:t>
            </a:r>
            <a:r>
              <a:rPr lang="tr-TR" sz="3600" b="1" u="sng" dirty="0">
                <a:latin typeface="Times New Roman" panose="02020603050405020304" pitchFamily="18" charset="0"/>
                <a:cs typeface="Times New Roman" panose="02020603050405020304" pitchFamily="18" charset="0"/>
              </a:rPr>
              <a:t>T</a:t>
            </a:r>
            <a:r>
              <a:rPr lang="tr-TR" sz="3600" b="1" u="sng" dirty="0" smtClean="0">
                <a:latin typeface="Times New Roman" panose="02020603050405020304" pitchFamily="18" charset="0"/>
                <a:cs typeface="Times New Roman" panose="02020603050405020304" pitchFamily="18" charset="0"/>
              </a:rPr>
              <a:t>aşınmazlarda</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ise </a:t>
            </a:r>
            <a:r>
              <a:rPr lang="tr-TR" sz="3600" b="1" dirty="0" smtClean="0">
                <a:latin typeface="Times New Roman" panose="02020603050405020304" pitchFamily="18" charset="0"/>
                <a:cs typeface="Times New Roman" panose="02020603050405020304" pitchFamily="18" charset="0"/>
              </a:rPr>
              <a:t>Zamanaşımı</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aşınmazın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amanaşımıyla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azanmaya elverişli hale gelmesi </a:t>
            </a:r>
            <a:r>
              <a:rPr lang="tr-TR" sz="3600" dirty="0" smtClean="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ıfatıyla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ilyetlik </a:t>
            </a:r>
            <a:r>
              <a:rPr lang="tr-TR" sz="3600" b="1" i="1" dirty="0">
                <a:latin typeface="Times New Roman" panose="02020603050405020304" pitchFamily="18" charset="0"/>
                <a:cs typeface="Times New Roman" panose="02020603050405020304" pitchFamily="18" charset="0"/>
              </a:rPr>
              <a:t>Ş</a:t>
            </a:r>
            <a:r>
              <a:rPr lang="tr-TR" sz="3600" b="1" i="1" dirty="0" smtClean="0">
                <a:latin typeface="Times New Roman" panose="02020603050405020304" pitchFamily="18" charset="0"/>
                <a:cs typeface="Times New Roman" panose="02020603050405020304" pitchFamily="18" charset="0"/>
              </a:rPr>
              <a:t>artlarının </a:t>
            </a:r>
            <a:r>
              <a:rPr lang="tr-TR" sz="3600" b="1" dirty="0" smtClean="0">
                <a:latin typeface="Times New Roman" panose="02020603050405020304" pitchFamily="18" charset="0"/>
                <a:cs typeface="Times New Roman" panose="02020603050405020304" pitchFamily="18" charset="0"/>
              </a:rPr>
              <a:t>birleşmesi anından itibaren işlemeye başlar. </a:t>
            </a:r>
          </a:p>
          <a:p>
            <a:pPr marL="0" indent="0" algn="just">
              <a:buNone/>
            </a:pPr>
            <a:endParaRPr lang="tr-TR" sz="3600" dirty="0" smtClean="0">
              <a:latin typeface="Times New Roman" panose="02020603050405020304" pitchFamily="18" charset="0"/>
              <a:cs typeface="Times New Roman" panose="02020603050405020304" pitchFamily="18" charset="0"/>
            </a:endParaRPr>
          </a:p>
          <a:p>
            <a:pPr algn="just"/>
            <a:endParaRPr lang="tr-TR" dirty="0" smtClean="0"/>
          </a:p>
          <a:p>
            <a:pPr marL="0" indent="0" algn="just">
              <a:buNone/>
            </a:pPr>
            <a:endParaRPr lang="tr-TR" dirty="0"/>
          </a:p>
        </p:txBody>
      </p:sp>
    </p:spTree>
    <p:extLst>
      <p:ext uri="{BB962C8B-B14F-4D97-AF65-F5344CB8AC3E}">
        <p14:creationId xmlns:p14="http://schemas.microsoft.com/office/powerpoint/2010/main" val="2121795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Kanun koyucu, </a:t>
            </a:r>
            <a:r>
              <a:rPr lang="tr-TR" b="1" dirty="0" smtClean="0">
                <a:latin typeface="Times New Roman" panose="02020603050405020304" pitchFamily="18" charset="0"/>
                <a:cs typeface="Times New Roman" panose="02020603050405020304" pitchFamily="18" charset="0"/>
              </a:rPr>
              <a:t>Kazandırıcı Zamanaşımı </a:t>
            </a:r>
            <a:r>
              <a:rPr lang="tr-TR" dirty="0">
                <a:latin typeface="Times New Roman" panose="02020603050405020304" pitchFamily="18" charset="0"/>
                <a:cs typeface="Times New Roman" panose="02020603050405020304" pitchFamily="18" charset="0"/>
              </a:rPr>
              <a:t>müessesiyle her şeyden önce </a:t>
            </a:r>
            <a:r>
              <a:rPr lang="tr-TR" dirty="0" smtClean="0">
                <a:latin typeface="Times New Roman" panose="02020603050405020304" pitchFamily="18" charset="0"/>
                <a:cs typeface="Times New Roman" panose="02020603050405020304" pitchFamily="18" charset="0"/>
              </a:rPr>
              <a:t>Zamanın Düzeltici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İyileştirici Etkisini </a:t>
            </a:r>
            <a:r>
              <a:rPr lang="tr-TR" dirty="0">
                <a:latin typeface="Times New Roman" panose="02020603050405020304" pitchFamily="18" charset="0"/>
                <a:cs typeface="Times New Roman" panose="02020603050405020304" pitchFamily="18" charset="0"/>
              </a:rPr>
              <a:t>kabul etmiştir. </a:t>
            </a:r>
          </a:p>
          <a:p>
            <a:pPr algn="just"/>
            <a:r>
              <a:rPr lang="tr-TR" dirty="0">
                <a:latin typeface="Times New Roman" panose="02020603050405020304" pitchFamily="18" charset="0"/>
                <a:cs typeface="Times New Roman" panose="02020603050405020304" pitchFamily="18" charset="0"/>
              </a:rPr>
              <a:t>Zamanaşımı, </a:t>
            </a:r>
            <a:r>
              <a:rPr lang="tr-TR" dirty="0" smtClean="0">
                <a:latin typeface="Times New Roman" panose="02020603050405020304" pitchFamily="18" charset="0"/>
                <a:cs typeface="Times New Roman" panose="02020603050405020304" pitchFamily="18" charset="0"/>
              </a:rPr>
              <a:t>Zilyedin </a:t>
            </a:r>
            <a:r>
              <a:rPr lang="tr-TR" dirty="0">
                <a:latin typeface="Times New Roman" panose="02020603050405020304" pitchFamily="18" charset="0"/>
                <a:cs typeface="Times New Roman" panose="02020603050405020304" pitchFamily="18" charset="0"/>
              </a:rPr>
              <a:t>durumunun sürekli bir şekilde askıda kalmasını, güvensizlik içinde bırakılmasını önler,  uzun yıllardan beri kurulu fiili durumu, mazinin çok defa gölgelediği iddialarla ortadan kaldırılmak tehlikesine karşı korur, zamanın geçmesinden kaynaklanan ispat zorluklarını ortadan kaldırır; </a:t>
            </a:r>
            <a:r>
              <a:rPr lang="tr-TR" dirty="0" smtClean="0">
                <a:latin typeface="Times New Roman" panose="02020603050405020304" pitchFamily="18" charset="0"/>
                <a:cs typeface="Times New Roman" panose="02020603050405020304" pitchFamily="18" charset="0"/>
              </a:rPr>
              <a:t>Zilyetlik </a:t>
            </a:r>
            <a:r>
              <a:rPr lang="tr-TR" dirty="0">
                <a:latin typeface="Times New Roman" panose="02020603050405020304" pitchFamily="18" charset="0"/>
                <a:cs typeface="Times New Roman" panose="02020603050405020304" pitchFamily="18" charset="0"/>
              </a:rPr>
              <a:t>ile sözde, zahiri durum arasındaki aykırılık ve çelişkiye son verir.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sz="2400" i="1"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a:t>
            </a:r>
            <a:r>
              <a:rPr lang="tr-TR" sz="2400" i="1" dirty="0" smtClean="0">
                <a:latin typeface="Times New Roman" panose="02020603050405020304" pitchFamily="18" charset="0"/>
                <a:cs typeface="Times New Roman" panose="02020603050405020304" pitchFamily="18" charset="0"/>
              </a:rPr>
              <a:t>4.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264- 265).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33538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Sürenin </a:t>
            </a:r>
            <a:r>
              <a:rPr lang="tr-TR" b="1" dirty="0" smtClean="0">
                <a:latin typeface="Times New Roman" panose="02020603050405020304" pitchFamily="18" charset="0"/>
                <a:cs typeface="Times New Roman" panose="02020603050405020304" pitchFamily="18" charset="0"/>
              </a:rPr>
              <a:t>Hesaplanması</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Durması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Kesilmesi </a:t>
            </a:r>
            <a:r>
              <a:rPr lang="tr-TR" b="1" dirty="0">
                <a:latin typeface="Times New Roman" panose="02020603050405020304" pitchFamily="18" charset="0"/>
                <a:cs typeface="Times New Roman" panose="02020603050405020304" pitchFamily="18" charset="0"/>
              </a:rPr>
              <a:t>hakkında </a:t>
            </a:r>
            <a:r>
              <a:rPr lang="tr-TR" b="1" i="1" dirty="0">
                <a:latin typeface="Times New Roman" panose="02020603050405020304" pitchFamily="18" charset="0"/>
                <a:cs typeface="Times New Roman" panose="02020603050405020304" pitchFamily="18" charset="0"/>
              </a:rPr>
              <a:t>Borçlar Kanunu’nun Alacak Zamanaşımına</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ait hükümleri uygulanır </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a:t>
            </a:r>
            <a:r>
              <a:rPr lang="tr-TR" i="1" dirty="0">
                <a:latin typeface="Times New Roman" panose="02020603050405020304" pitchFamily="18" charset="0"/>
                <a:cs typeface="Times New Roman" panose="02020603050405020304" pitchFamily="18" charset="0"/>
              </a:rPr>
              <a:t>714). </a:t>
            </a:r>
          </a:p>
          <a:p>
            <a:pPr algn="just"/>
            <a:r>
              <a:rPr lang="tr-TR" b="1" dirty="0">
                <a:latin typeface="Times New Roman" panose="02020603050405020304" pitchFamily="18" charset="0"/>
                <a:cs typeface="Times New Roman" panose="02020603050405020304" pitchFamily="18" charset="0"/>
              </a:rPr>
              <a:t>Olağan Zamanaşımında yapılan açıklamalar, </a:t>
            </a:r>
            <a:r>
              <a:rPr lang="tr-TR" dirty="0">
                <a:latin typeface="Times New Roman" panose="02020603050405020304" pitchFamily="18" charset="0"/>
                <a:cs typeface="Times New Roman" panose="02020603050405020304" pitchFamily="18" charset="0"/>
              </a:rPr>
              <a:t>burada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geçerlidir. </a:t>
            </a:r>
          </a:p>
          <a:p>
            <a:pPr algn="just"/>
            <a:r>
              <a:rPr lang="tr-TR" dirty="0">
                <a:latin typeface="Times New Roman" panose="02020603050405020304" pitchFamily="18" charset="0"/>
                <a:cs typeface="Times New Roman" panose="02020603050405020304" pitchFamily="18" charset="0"/>
              </a:rPr>
              <a:t>Bu bağlamda, </a:t>
            </a:r>
            <a:r>
              <a:rPr lang="tr-TR" b="1" i="1" dirty="0">
                <a:latin typeface="Times New Roman" panose="02020603050405020304" pitchFamily="18" charset="0"/>
                <a:cs typeface="Times New Roman" panose="02020603050405020304" pitchFamily="18" charset="0"/>
              </a:rPr>
              <a:t>Olağanüstü Zamanaşımının Şartlarının ortadan kalkması halinde</a:t>
            </a:r>
            <a:r>
              <a:rPr lang="tr-TR" b="1" dirty="0">
                <a:latin typeface="Times New Roman" panose="02020603050405020304" pitchFamily="18" charset="0"/>
                <a:cs typeface="Times New Roman" panose="02020603050405020304" pitchFamily="18" charset="0"/>
              </a:rPr>
              <a:t>, Zamanaşımı kesilir. </a:t>
            </a:r>
          </a:p>
          <a:p>
            <a:pPr algn="just"/>
            <a:r>
              <a:rPr lang="tr-TR" b="1" i="1" dirty="0">
                <a:latin typeface="Times New Roman" panose="02020603050405020304" pitchFamily="18" charset="0"/>
                <a:cs typeface="Times New Roman" panose="02020603050405020304" pitchFamily="18" charset="0"/>
              </a:rPr>
              <a:t>Örneğin, </a:t>
            </a:r>
            <a:r>
              <a:rPr lang="tr-TR" dirty="0" smtClean="0">
                <a:latin typeface="Times New Roman" panose="02020603050405020304" pitchFamily="18" charset="0"/>
                <a:cs typeface="Times New Roman" panose="02020603050405020304" pitchFamily="18" charset="0"/>
              </a:rPr>
              <a:t>Zilyetlik </a:t>
            </a:r>
            <a:r>
              <a:rPr lang="tr-TR" dirty="0">
                <a:latin typeface="Times New Roman" panose="02020603050405020304" pitchFamily="18" charset="0"/>
                <a:cs typeface="Times New Roman" panose="02020603050405020304" pitchFamily="18" charset="0"/>
              </a:rPr>
              <a:t>kaybedilirse veya Taşınmaz Olağanüstü Zamanaşımıyla edinilmeye elverişli olmaktan çıkarsa, Zamanaşımı kesilmiş olur.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7</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381-382)</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4150241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Taşınmaz Mülkiyetinin Olağanüstü Zamanaşımı İle Kazanılmasının Şekli Şartları</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80543660"/>
              </p:ext>
            </p:extLst>
          </p:nvPr>
        </p:nvGraphicFramePr>
        <p:xfrm>
          <a:off x="838200" y="1825624"/>
          <a:ext cx="10515600" cy="4823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894386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0578"/>
            <a:ext cx="10515600" cy="1325563"/>
          </a:xfrm>
        </p:spPr>
        <p:txBody>
          <a:bodyPr>
            <a:normAutofit fontScale="90000"/>
          </a:bodyPr>
          <a:lstStyle/>
          <a:p>
            <a:pPr algn="just"/>
            <a:r>
              <a:rPr lang="tr-TR" sz="4000" b="1" dirty="0" smtClean="0">
                <a:latin typeface="+mn-lt"/>
              </a:rPr>
              <a:t>Şekli Şartlar- (</a:t>
            </a:r>
            <a:r>
              <a:rPr lang="tr-TR" sz="4000" b="1" i="1" dirty="0" smtClean="0">
                <a:latin typeface="+mn-lt"/>
              </a:rPr>
              <a:t>Tescil Davası ve İlan</a:t>
            </a:r>
            <a:r>
              <a:rPr lang="tr-TR" sz="4000" b="1" dirty="0" smtClean="0">
                <a:latin typeface="+mn-lt"/>
              </a:rPr>
              <a:t>)</a:t>
            </a:r>
            <a:br>
              <a:rPr lang="tr-TR" sz="4000" b="1" dirty="0" smtClean="0">
                <a:latin typeface="+mn-lt"/>
              </a:rPr>
            </a:br>
            <a:r>
              <a:rPr lang="tr-TR" sz="3600" b="1"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7. B., s. 381 vd., </a:t>
            </a:r>
            <a:r>
              <a:rPr lang="tr-TR" sz="2700" b="1" i="1" dirty="0" smtClean="0">
                <a:latin typeface="Times New Roman" panose="02020603050405020304" pitchFamily="18" charset="0"/>
                <a:cs typeface="Times New Roman" panose="02020603050405020304" pitchFamily="18" charset="0"/>
              </a:rPr>
              <a:t>Eren</a:t>
            </a:r>
            <a:r>
              <a:rPr lang="tr-TR" sz="2700" i="1" dirty="0" smtClean="0">
                <a:latin typeface="Times New Roman" panose="02020603050405020304" pitchFamily="18" charset="0"/>
                <a:cs typeface="Times New Roman" panose="02020603050405020304" pitchFamily="18" charset="0"/>
              </a:rPr>
              <a:t>, Mülkiyet H., 4. B., s. 300 vd.;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 s. 326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 Özdemir</a:t>
            </a:r>
            <a:r>
              <a:rPr lang="tr-TR" sz="2700" i="1" dirty="0" smtClean="0">
                <a:latin typeface="Times New Roman" panose="02020603050405020304" pitchFamily="18" charset="0"/>
                <a:cs typeface="Times New Roman" panose="02020603050405020304" pitchFamily="18" charset="0"/>
              </a:rPr>
              <a:t>, Eşya H., </a:t>
            </a:r>
            <a:r>
              <a:rPr lang="tr-TR" sz="3100" i="1" dirty="0" smtClean="0">
                <a:latin typeface="Times New Roman" panose="02020603050405020304" pitchFamily="18" charset="0"/>
                <a:cs typeface="Times New Roman" panose="02020603050405020304" pitchFamily="18" charset="0"/>
              </a:rPr>
              <a:t>s. 454 vd.)</a:t>
            </a:r>
            <a:endParaRPr lang="tr-TR" sz="31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b="1" i="1" dirty="0" smtClean="0">
                <a:latin typeface="Times New Roman" panose="02020603050405020304" pitchFamily="18" charset="0"/>
                <a:cs typeface="Times New Roman" panose="02020603050405020304" pitchFamily="18" charset="0"/>
              </a:rPr>
              <a:t>TMK m. 713 / III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dirty="0" smtClean="0">
                <a:latin typeface="Times New Roman" panose="02020603050405020304" pitchFamily="18" charset="0"/>
                <a:cs typeface="Times New Roman" panose="02020603050405020304" pitchFamily="18" charset="0"/>
              </a:rPr>
              <a:t>göre, Zilyedin,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 </a:t>
            </a:r>
            <a:r>
              <a:rPr lang="tr-TR" dirty="0">
                <a:latin typeface="Times New Roman" panose="02020603050405020304" pitchFamily="18" charset="0"/>
                <a:cs typeface="Times New Roman" panose="02020603050405020304" pitchFamily="18" charset="0"/>
              </a:rPr>
              <a:t>O</a:t>
            </a:r>
            <a:r>
              <a:rPr lang="tr-TR" dirty="0" smtClean="0">
                <a:latin typeface="Times New Roman" panose="02020603050405020304" pitchFamily="18" charset="0"/>
                <a:cs typeface="Times New Roman" panose="02020603050405020304" pitchFamily="18" charset="0"/>
              </a:rPr>
              <a:t>lağanüstü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amanaşımıyla kazanması için </a:t>
            </a:r>
            <a:r>
              <a:rPr lang="tr-TR" b="1" dirty="0" smtClean="0">
                <a:latin typeface="Times New Roman" panose="02020603050405020304" pitchFamily="18" charset="0"/>
                <a:cs typeface="Times New Roman" panose="02020603050405020304" pitchFamily="18" charset="0"/>
              </a:rPr>
              <a:t>Tescil Davası </a:t>
            </a:r>
            <a:r>
              <a:rPr lang="tr-TR" dirty="0" smtClean="0">
                <a:latin typeface="Times New Roman" panose="02020603050405020304" pitchFamily="18" charset="0"/>
                <a:cs typeface="Times New Roman" panose="02020603050405020304" pitchFamily="18" charset="0"/>
              </a:rPr>
              <a:t>açması gerekir. </a:t>
            </a:r>
          </a:p>
          <a:p>
            <a:pPr algn="just"/>
            <a:r>
              <a:rPr lang="tr-TR" b="1" i="1" dirty="0" smtClean="0">
                <a:latin typeface="Times New Roman" panose="02020603050405020304" pitchFamily="18" charset="0"/>
                <a:cs typeface="Times New Roman" panose="02020603050405020304" pitchFamily="18" charset="0"/>
              </a:rPr>
              <a:t>Tescil Davasına konu olan Taşınmaz, Tapuda kayıtlı olmayan bir Taşınmaz ise</a:t>
            </a:r>
            <a:r>
              <a:rPr lang="tr-TR" dirty="0" smtClean="0">
                <a:latin typeface="Times New Roman" panose="02020603050405020304" pitchFamily="18" charset="0"/>
                <a:cs typeface="Times New Roman" panose="02020603050405020304" pitchFamily="18" charset="0"/>
              </a:rPr>
              <a:t>, Davanın kabulü halinde, Hâkimin tescile karar vermesi üzerine Taşınmaz, Tapu Kütüğünün Bağımsız bir Sayfasına kayıt olunur. Kayıtta, </a:t>
            </a:r>
            <a:r>
              <a:rPr lang="tr-TR" b="1" dirty="0" smtClean="0">
                <a:latin typeface="Times New Roman" panose="02020603050405020304" pitchFamily="18" charset="0"/>
                <a:cs typeface="Times New Roman" panose="02020603050405020304" pitchFamily="18" charset="0"/>
              </a:rPr>
              <a:t>Malik olarak Davacı </a:t>
            </a:r>
            <a:r>
              <a:rPr lang="tr-TR" dirty="0" smtClean="0">
                <a:latin typeface="Times New Roman" panose="02020603050405020304" pitchFamily="18" charset="0"/>
                <a:cs typeface="Times New Roman" panose="02020603050405020304" pitchFamily="18" charset="0"/>
              </a:rPr>
              <a:t>gösterilir. </a:t>
            </a:r>
          </a:p>
          <a:p>
            <a:pPr algn="just"/>
            <a:r>
              <a:rPr lang="tr-TR" dirty="0" smtClean="0">
                <a:latin typeface="Times New Roman" panose="02020603050405020304" pitchFamily="18" charset="0"/>
                <a:cs typeface="Times New Roman" panose="02020603050405020304" pitchFamily="18" charset="0"/>
              </a:rPr>
              <a:t>Bu tür </a:t>
            </a:r>
            <a:r>
              <a:rPr lang="tr-TR" b="1" dirty="0" smtClean="0">
                <a:latin typeface="Times New Roman" panose="02020603050405020304" pitchFamily="18" charset="0"/>
                <a:cs typeface="Times New Roman" panose="02020603050405020304" pitchFamily="18" charset="0"/>
              </a:rPr>
              <a:t>Taşınmazlardaki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Hükmen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a:t>
            </a:r>
            <a:r>
              <a:rPr lang="tr-TR" dirty="0" smtClean="0">
                <a:latin typeface="Times New Roman" panose="02020603050405020304" pitchFamily="18" charset="0"/>
                <a:cs typeface="Times New Roman" panose="02020603050405020304" pitchFamily="18" charset="0"/>
              </a:rPr>
              <a:t>, niteliği bakımından, </a:t>
            </a:r>
            <a:r>
              <a:rPr lang="tr-TR" b="1" dirty="0" smtClean="0">
                <a:latin typeface="Times New Roman" panose="02020603050405020304" pitchFamily="18" charset="0"/>
                <a:cs typeface="Times New Roman" panose="02020603050405020304" pitchFamily="18" charset="0"/>
              </a:rPr>
              <a:t>Teknik anlamda</a:t>
            </a:r>
            <a:r>
              <a:rPr lang="tr-TR" dirty="0" smtClean="0">
                <a:latin typeface="Times New Roman" panose="02020603050405020304" pitchFamily="18" charset="0"/>
                <a:cs typeface="Times New Roman" panose="02020603050405020304" pitchFamily="18" charset="0"/>
              </a:rPr>
              <a:t> bir </a:t>
            </a:r>
            <a:r>
              <a:rPr lang="tr-TR" b="1" dirty="0" smtClean="0">
                <a:latin typeface="Times New Roman" panose="02020603050405020304" pitchFamily="18" charset="0"/>
                <a:cs typeface="Times New Roman" panose="02020603050405020304" pitchFamily="18" charset="0"/>
              </a:rPr>
              <a:t>Kayıt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şlemidir.</a:t>
            </a:r>
          </a:p>
          <a:p>
            <a:pPr marL="0" indent="0" algn="just">
              <a:buNone/>
            </a:pPr>
            <a:r>
              <a:rPr lang="tr-TR"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Eren</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Mülkiyet H., 4. B., s. 300)</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80660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Dava konusu Tapuya kayıtlı bir Taşınmaz ise</a:t>
            </a:r>
            <a:r>
              <a:rPr lang="tr-TR" b="1" dirty="0" smtClean="0">
                <a:latin typeface="Times New Roman" panose="02020603050405020304" pitchFamily="18" charset="0"/>
                <a:cs typeface="Times New Roman" panose="02020603050405020304" pitchFamily="18" charset="0"/>
              </a:rPr>
              <a:t>, Davanın kabulü halinde,</a:t>
            </a:r>
            <a:r>
              <a:rPr lang="tr-TR" dirty="0" smtClean="0">
                <a:latin typeface="Times New Roman" panose="02020603050405020304" pitchFamily="18" charset="0"/>
                <a:cs typeface="Times New Roman" panose="02020603050405020304" pitchFamily="18" charset="0"/>
              </a:rPr>
              <a:t> eski Malike ait tescil terkin edilerek, Davacının isteği doğrultusunda, Mülkiyet Hakkı bu defa kendi adına tescil edilir.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Uygulamada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Tapuya Kayıtlı Taşınmazların Tescili Davasında,</a:t>
            </a:r>
            <a:r>
              <a:rPr lang="tr-TR" dirty="0" smtClean="0">
                <a:latin typeface="Times New Roman" panose="02020603050405020304" pitchFamily="18" charset="0"/>
                <a:cs typeface="Times New Roman" panose="02020603050405020304" pitchFamily="18" charset="0"/>
              </a:rPr>
              <a:t> ayrıca «</a:t>
            </a:r>
            <a:r>
              <a:rPr lang="tr-TR" b="1" dirty="0" smtClean="0">
                <a:latin typeface="Times New Roman" panose="02020603050405020304" pitchFamily="18" charset="0"/>
                <a:cs typeface="Times New Roman" panose="02020603050405020304" pitchFamily="18" charset="0"/>
              </a:rPr>
              <a:t>Tapu Kaydının İptalini» </a:t>
            </a:r>
            <a:r>
              <a:rPr lang="tr-TR" dirty="0" smtClean="0">
                <a:latin typeface="Times New Roman" panose="02020603050405020304" pitchFamily="18" charset="0"/>
                <a:cs typeface="Times New Roman" panose="02020603050405020304" pitchFamily="18" charset="0"/>
              </a:rPr>
              <a:t>istemeye ve bu hususa Karar vermeye gerek yoktur. Zira, </a:t>
            </a:r>
            <a:r>
              <a:rPr lang="tr-TR" b="1" dirty="0" smtClean="0">
                <a:latin typeface="Times New Roman" panose="02020603050405020304" pitchFamily="18" charset="0"/>
                <a:cs typeface="Times New Roman" panose="02020603050405020304" pitchFamily="18" charset="0"/>
              </a:rPr>
              <a:t>Tapu Kaydı iptal edilmez</a:t>
            </a:r>
            <a:r>
              <a:rPr lang="tr-TR" dirty="0" smtClean="0">
                <a:latin typeface="Times New Roman" panose="02020603050405020304" pitchFamily="18" charset="0"/>
                <a:cs typeface="Times New Roman" panose="02020603050405020304" pitchFamily="18" charset="0"/>
              </a:rPr>
              <a:t>, sadece </a:t>
            </a:r>
            <a:r>
              <a:rPr lang="tr-TR" b="1" dirty="0" smtClean="0">
                <a:latin typeface="Times New Roman" panose="02020603050405020304" pitchFamily="18" charset="0"/>
                <a:cs typeface="Times New Roman" panose="02020603050405020304" pitchFamily="18" charset="0"/>
              </a:rPr>
              <a:t>eski Malike ait Tescil terkin edilir. </a:t>
            </a:r>
          </a:p>
          <a:p>
            <a:pPr algn="just"/>
            <a:r>
              <a:rPr lang="tr-TR" b="1" dirty="0" smtClean="0">
                <a:latin typeface="Times New Roman" panose="02020603050405020304" pitchFamily="18" charset="0"/>
                <a:cs typeface="Times New Roman" panose="02020603050405020304" pitchFamily="18" charset="0"/>
              </a:rPr>
              <a:t>Zilyedin Tescil talebi kabul edildiği takdirde, </a:t>
            </a:r>
            <a:r>
              <a:rPr lang="tr-TR" dirty="0" smtClean="0">
                <a:latin typeface="Times New Roman" panose="02020603050405020304" pitchFamily="18" charset="0"/>
                <a:cs typeface="Times New Roman" panose="02020603050405020304" pitchFamily="18" charset="0"/>
              </a:rPr>
              <a:t>eski Malike ait Tescil esasen Terkin edileceğinden, Dava Dilekçesinde sadece Tescil isteminde bulunmak yeterlidir. (</a:t>
            </a:r>
            <a:r>
              <a:rPr lang="tr-TR" sz="2400" b="1" i="1" dirty="0" smtClean="0">
                <a:latin typeface="Times New Roman" panose="02020603050405020304" pitchFamily="18" charset="0"/>
                <a:cs typeface="Times New Roman" panose="02020603050405020304" pitchFamily="18" charset="0"/>
              </a:rPr>
              <a:t>Eren, </a:t>
            </a:r>
            <a:r>
              <a:rPr lang="tr-TR" sz="2400" i="1" dirty="0" smtClean="0">
                <a:latin typeface="Times New Roman" panose="02020603050405020304" pitchFamily="18" charset="0"/>
                <a:cs typeface="Times New Roman" panose="02020603050405020304" pitchFamily="18" charset="0"/>
              </a:rPr>
              <a:t>Mülkiyet H., 4. B., s. 300)</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160833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Tescil Davası ve İlan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MK m. 713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III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a:t>
            </a:r>
            <a:r>
              <a:rPr lang="tr-TR" b="1" dirty="0">
                <a:latin typeface="Times New Roman" panose="02020603050405020304" pitchFamily="18" charset="0"/>
                <a:cs typeface="Times New Roman" panose="02020603050405020304" pitchFamily="18" charset="0"/>
              </a:rPr>
              <a:t>göre,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Tescil </a:t>
            </a:r>
            <a:r>
              <a:rPr lang="tr-TR" i="1" dirty="0">
                <a:latin typeface="Times New Roman" panose="02020603050405020304" pitchFamily="18" charset="0"/>
                <a:cs typeface="Times New Roman" panose="02020603050405020304" pitchFamily="18" charset="0"/>
              </a:rPr>
              <a:t>davası hazineye ve ilgili kamu tüzel kişilerine veya varsa tapuda malik gözüken kişinin mirasçılarına karşı açılır.»</a:t>
            </a:r>
          </a:p>
          <a:p>
            <a:pPr algn="just"/>
            <a:r>
              <a:rPr lang="tr-TR" dirty="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Taşınmazla ve </a:t>
            </a:r>
            <a:r>
              <a:rPr lang="tr-TR" b="1" dirty="0" smtClean="0">
                <a:latin typeface="Times New Roman" panose="02020603050405020304" pitchFamily="18" charset="0"/>
                <a:cs typeface="Times New Roman" panose="02020603050405020304" pitchFamily="18" charset="0"/>
              </a:rPr>
              <a:t>Zilyetlikle </a:t>
            </a:r>
            <a:r>
              <a:rPr lang="tr-TR" b="1" dirty="0">
                <a:latin typeface="Times New Roman" panose="02020603050405020304" pitchFamily="18" charset="0"/>
                <a:cs typeface="Times New Roman" panose="02020603050405020304" pitchFamily="18" charset="0"/>
              </a:rPr>
              <a:t>ilgili </a:t>
            </a:r>
            <a:r>
              <a:rPr lang="tr-TR" b="1" dirty="0" smtClean="0">
                <a:latin typeface="Times New Roman" panose="02020603050405020304" pitchFamily="18" charset="0"/>
                <a:cs typeface="Times New Roman" panose="02020603050405020304" pitchFamily="18" charset="0"/>
              </a:rPr>
              <a:t>Şartların </a:t>
            </a:r>
            <a:r>
              <a:rPr lang="tr-TR" b="1" dirty="0">
                <a:latin typeface="Times New Roman" panose="02020603050405020304" pitchFamily="18" charset="0"/>
                <a:cs typeface="Times New Roman" panose="02020603050405020304" pitchFamily="18" charset="0"/>
              </a:rPr>
              <a:t>yerine geldiğine </a:t>
            </a:r>
            <a:r>
              <a:rPr lang="tr-TR" b="1" dirty="0" smtClean="0">
                <a:latin typeface="Times New Roman" panose="02020603050405020304" pitchFamily="18" charset="0"/>
                <a:cs typeface="Times New Roman" panose="02020603050405020304" pitchFamily="18" charset="0"/>
              </a:rPr>
              <a:t>kanaat getiren Zilyet</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Mahkemeye başvurarak, </a:t>
            </a:r>
            <a:r>
              <a:rPr lang="tr-TR" dirty="0">
                <a:latin typeface="Times New Roman" panose="02020603050405020304" pitchFamily="18" charset="0"/>
                <a:cs typeface="Times New Roman" panose="02020603050405020304" pitchFamily="18" charset="0"/>
              </a:rPr>
              <a:t>Taşınmazın Mülkiyetinin adına </a:t>
            </a:r>
            <a:r>
              <a:rPr lang="tr-TR" dirty="0" smtClean="0">
                <a:latin typeface="Times New Roman" panose="02020603050405020304" pitchFamily="18" charset="0"/>
                <a:cs typeface="Times New Roman" panose="02020603050405020304" pitchFamily="18" charset="0"/>
              </a:rPr>
              <a:t>Tescilini Dava </a:t>
            </a:r>
            <a:r>
              <a:rPr lang="tr-TR" dirty="0">
                <a:latin typeface="Times New Roman" panose="02020603050405020304" pitchFamily="18" charset="0"/>
                <a:cs typeface="Times New Roman" panose="02020603050405020304" pitchFamily="18" charset="0"/>
              </a:rPr>
              <a:t>edecek, </a:t>
            </a:r>
            <a:r>
              <a:rPr lang="tr-TR" b="1" dirty="0" smtClean="0">
                <a:latin typeface="Times New Roman" panose="02020603050405020304" pitchFamily="18" charset="0"/>
                <a:cs typeface="Times New Roman" panose="02020603050405020304" pitchFamily="18" charset="0"/>
              </a:rPr>
              <a:t>Hasım </a:t>
            </a:r>
            <a:r>
              <a:rPr lang="tr-TR" dirty="0">
                <a:latin typeface="Times New Roman" panose="02020603050405020304" pitchFamily="18" charset="0"/>
                <a:cs typeface="Times New Roman" panose="02020603050405020304" pitchFamily="18" charset="0"/>
              </a:rPr>
              <a:t>olarak da </a:t>
            </a:r>
            <a:r>
              <a:rPr lang="tr-TR" b="1" dirty="0">
                <a:latin typeface="Times New Roman" panose="02020603050405020304" pitchFamily="18" charset="0"/>
                <a:cs typeface="Times New Roman" panose="02020603050405020304" pitchFamily="18" charset="0"/>
              </a:rPr>
              <a:t>Hazineyi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ilgili </a:t>
            </a:r>
            <a:r>
              <a:rPr lang="tr-TR" b="1" dirty="0" smtClean="0">
                <a:latin typeface="Times New Roman" panose="02020603050405020304" pitchFamily="18" charset="0"/>
                <a:cs typeface="Times New Roman" panose="02020603050405020304" pitchFamily="18" charset="0"/>
              </a:rPr>
              <a:t>Kamu Tüzel Kişilerini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Tapuda Malik </a:t>
            </a:r>
            <a:r>
              <a:rPr lang="tr-TR" b="1" dirty="0">
                <a:latin typeface="Times New Roman" panose="02020603050405020304" pitchFamily="18" charset="0"/>
                <a:cs typeface="Times New Roman" panose="02020603050405020304" pitchFamily="18" charset="0"/>
              </a:rPr>
              <a:t>görünen </a:t>
            </a:r>
            <a:r>
              <a:rPr lang="tr-TR" b="1" dirty="0" smtClean="0">
                <a:latin typeface="Times New Roman" panose="02020603050405020304" pitchFamily="18" charset="0"/>
                <a:cs typeface="Times New Roman" panose="02020603050405020304" pitchFamily="18" charset="0"/>
              </a:rPr>
              <a:t>Kişinin Mirasçılarını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gösterecektir.</a:t>
            </a:r>
          </a:p>
          <a:p>
            <a:pPr algn="just"/>
            <a:r>
              <a:rPr lang="tr-TR" b="1" dirty="0" smtClean="0">
                <a:latin typeface="Times New Roman" panose="02020603050405020304" pitchFamily="18" charset="0"/>
                <a:cs typeface="Times New Roman" panose="02020603050405020304" pitchFamily="18" charset="0"/>
              </a:rPr>
              <a:t>MK m. 713 / IV</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Davanın </a:t>
            </a:r>
            <a:r>
              <a:rPr lang="tr-TR" i="1" dirty="0">
                <a:latin typeface="Times New Roman" panose="02020603050405020304" pitchFamily="18" charset="0"/>
                <a:cs typeface="Times New Roman" panose="02020603050405020304" pitchFamily="18" charset="0"/>
              </a:rPr>
              <a:t>konusu, mahkemece gazeteyle bir defa ve ayrıca taşınmazın bulunduğu yerde uygun araç ve aralıklarla en az üç defa ilan olunur»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72991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Son İlandan itibaren üç ay içinde, Taşınmaza </a:t>
            </a:r>
            <a:r>
              <a:rPr lang="tr-TR" sz="3600" i="1" dirty="0" smtClean="0">
                <a:latin typeface="Times New Roman" panose="02020603050405020304" pitchFamily="18" charset="0"/>
                <a:cs typeface="Times New Roman" panose="02020603050405020304" pitchFamily="18" charset="0"/>
              </a:rPr>
              <a:t>ve</a:t>
            </a:r>
            <a:r>
              <a:rPr lang="tr-TR" sz="3600" b="1" i="1" dirty="0" smtClean="0">
                <a:latin typeface="Times New Roman" panose="02020603050405020304" pitchFamily="18" charset="0"/>
                <a:cs typeface="Times New Roman" panose="02020603050405020304" pitchFamily="18" charset="0"/>
              </a:rPr>
              <a:t> Zilyetliğe ilişkin Şartların gerçekleşmediğini ileri sürerek itiraz eden bulunmaz </a:t>
            </a:r>
            <a:r>
              <a:rPr lang="tr-TR" sz="3600" dirty="0" smtClean="0">
                <a:latin typeface="Times New Roman" panose="02020603050405020304" pitchFamily="18" charset="0"/>
                <a:cs typeface="Times New Roman" panose="02020603050405020304" pitchFamily="18" charset="0"/>
              </a:rPr>
              <a:t>ya da </a:t>
            </a:r>
            <a:r>
              <a:rPr lang="tr-TR" sz="3600" b="1" i="1" dirty="0" smtClean="0">
                <a:latin typeface="Times New Roman" panose="02020603050405020304" pitchFamily="18" charset="0"/>
                <a:cs typeface="Times New Roman" panose="02020603050405020304" pitchFamily="18" charset="0"/>
              </a:rPr>
              <a:t>İtiraz yerinde görülmez </a:t>
            </a:r>
            <a:r>
              <a:rPr lang="tr-TR" sz="3600" dirty="0" smtClean="0">
                <a:latin typeface="Times New Roman" panose="02020603050405020304" pitchFamily="18" charset="0"/>
                <a:cs typeface="Times New Roman" panose="02020603050405020304" pitchFamily="18" charset="0"/>
              </a:rPr>
              <a:t>ve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Davacının </a:t>
            </a:r>
            <a:r>
              <a:rPr lang="tr-TR" sz="3600" b="1" i="1" dirty="0">
                <a:latin typeface="Times New Roman" panose="02020603050405020304" pitchFamily="18" charset="0"/>
                <a:cs typeface="Times New Roman" panose="02020603050405020304" pitchFamily="18" charset="0"/>
              </a:rPr>
              <a:t>İ</a:t>
            </a:r>
            <a:r>
              <a:rPr lang="tr-TR" sz="3600" b="1" i="1" dirty="0" smtClean="0">
                <a:latin typeface="Times New Roman" panose="02020603050405020304" pitchFamily="18" charset="0"/>
                <a:cs typeface="Times New Roman" panose="02020603050405020304" pitchFamily="18" charset="0"/>
              </a:rPr>
              <a:t>ddiası ispatlanmış olursa</a:t>
            </a:r>
            <a:r>
              <a:rPr lang="tr-TR" sz="3600" b="1" dirty="0" smtClean="0">
                <a:latin typeface="Times New Roman" panose="02020603050405020304" pitchFamily="18" charset="0"/>
                <a:cs typeface="Times New Roman" panose="02020603050405020304" pitchFamily="18" charset="0"/>
              </a:rPr>
              <a:t>, Hâkim,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escile</a:t>
            </a:r>
            <a:r>
              <a:rPr lang="tr-TR" sz="3600" b="1" dirty="0" smtClean="0">
                <a:latin typeface="Times New Roman" panose="02020603050405020304" pitchFamily="18" charset="0"/>
                <a:cs typeface="Times New Roman" panose="02020603050405020304" pitchFamily="18" charset="0"/>
              </a:rPr>
              <a:t> karar verir. </a:t>
            </a:r>
          </a:p>
          <a:p>
            <a:pPr algn="just"/>
            <a:r>
              <a:rPr lang="tr-TR" sz="3600" dirty="0" smtClean="0">
                <a:latin typeface="Times New Roman" panose="02020603050405020304" pitchFamily="18" charset="0"/>
                <a:cs typeface="Times New Roman" panose="02020603050405020304" pitchFamily="18" charset="0"/>
              </a:rPr>
              <a:t>Bu durumda,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ülkiyet, birinci fıkrada öngörülen koşulların gerçekleştiği anda kazanılmış olur</a:t>
            </a:r>
            <a:r>
              <a:rPr lang="tr-TR" sz="36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713 / V). </a:t>
            </a:r>
          </a:p>
          <a:p>
            <a:pPr marL="0" indent="0" algn="just">
              <a:buNone/>
            </a:pPr>
            <a:endParaRPr lang="tr-TR" sz="3600" dirty="0"/>
          </a:p>
        </p:txBody>
      </p:sp>
    </p:spTree>
    <p:extLst>
      <p:ext uri="{BB962C8B-B14F-4D97-AF65-F5344CB8AC3E}">
        <p14:creationId xmlns:p14="http://schemas.microsoft.com/office/powerpoint/2010/main" val="7347714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Böylece, </a:t>
            </a:r>
            <a:r>
              <a:rPr lang="tr-TR" sz="3200" b="1" dirty="0">
                <a:latin typeface="Times New Roman" panose="02020603050405020304" pitchFamily="18" charset="0"/>
                <a:cs typeface="Times New Roman" panose="02020603050405020304" pitchFamily="18" charset="0"/>
              </a:rPr>
              <a:t>Olağanüstü Zamanaşımıyla Mülkiyet</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Hâkimin Tescil Kararıyla </a:t>
            </a:r>
            <a:r>
              <a:rPr lang="tr-TR" sz="3200" dirty="0">
                <a:latin typeface="Times New Roman" panose="02020603050405020304" pitchFamily="18" charset="0"/>
                <a:cs typeface="Times New Roman" panose="02020603050405020304" pitchFamily="18" charset="0"/>
              </a:rPr>
              <a:t>ya da </a:t>
            </a:r>
            <a:r>
              <a:rPr lang="tr-TR" sz="3200" i="1" dirty="0">
                <a:latin typeface="Times New Roman" panose="02020603050405020304" pitchFamily="18" charset="0"/>
                <a:cs typeface="Times New Roman" panose="02020603050405020304" pitchFamily="18" charset="0"/>
              </a:rPr>
              <a:t>Tescille </a:t>
            </a:r>
            <a:r>
              <a:rPr lang="tr-TR" sz="3200" dirty="0">
                <a:latin typeface="Times New Roman" panose="02020603050405020304" pitchFamily="18" charset="0"/>
                <a:cs typeface="Times New Roman" panose="02020603050405020304" pitchFamily="18" charset="0"/>
              </a:rPr>
              <a:t>değil, </a:t>
            </a:r>
            <a:r>
              <a:rPr lang="tr-TR" sz="3200" b="1" dirty="0">
                <a:latin typeface="Times New Roman" panose="02020603050405020304" pitchFamily="18" charset="0"/>
                <a:cs typeface="Times New Roman" panose="02020603050405020304" pitchFamily="18" charset="0"/>
              </a:rPr>
              <a:t>Olağanüstü Zamanaşımıyla Kazanmanın Maddi Şartlarının, </a:t>
            </a:r>
            <a:r>
              <a:rPr lang="tr-TR" sz="3200" dirty="0">
                <a:latin typeface="Times New Roman" panose="02020603050405020304" pitchFamily="18" charset="0"/>
                <a:cs typeface="Times New Roman" panose="02020603050405020304" pitchFamily="18" charset="0"/>
              </a:rPr>
              <a:t>yani </a:t>
            </a:r>
            <a:r>
              <a:rPr lang="tr-TR" sz="3200" b="1" dirty="0">
                <a:latin typeface="Times New Roman" panose="02020603050405020304" pitchFamily="18" charset="0"/>
                <a:cs typeface="Times New Roman" panose="02020603050405020304" pitchFamily="18" charset="0"/>
              </a:rPr>
              <a:t>Olağanüstü Zamanaşımına elverişli bir Taşınmazda </a:t>
            </a:r>
            <a:r>
              <a:rPr lang="tr-TR" sz="3200" b="1" i="1" dirty="0">
                <a:latin typeface="Times New Roman" panose="02020603050405020304" pitchFamily="18" charset="0"/>
                <a:cs typeface="Times New Roman" panose="02020603050405020304" pitchFamily="18" charset="0"/>
              </a:rPr>
              <a:t>yirmi</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yıllık </a:t>
            </a:r>
            <a:r>
              <a:rPr lang="tr-TR" sz="3200" b="1" i="1" dirty="0" smtClean="0">
                <a:latin typeface="Times New Roman" panose="02020603050405020304" pitchFamily="18" charset="0"/>
                <a:cs typeface="Times New Roman" panose="02020603050405020304" pitchFamily="18" charset="0"/>
              </a:rPr>
              <a:t>Davasız </a:t>
            </a:r>
            <a:r>
              <a:rPr lang="tr-TR" sz="3200" dirty="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Aralıksız </a:t>
            </a:r>
            <a:r>
              <a:rPr lang="tr-TR" sz="3200" b="1" i="1" dirty="0">
                <a:latin typeface="Times New Roman" panose="02020603050405020304" pitchFamily="18" charset="0"/>
                <a:cs typeface="Times New Roman" panose="02020603050405020304" pitchFamily="18" charset="0"/>
              </a:rPr>
              <a:t>Malik Sıfatıyla Zilyetlik </a:t>
            </a:r>
            <a:r>
              <a:rPr lang="tr-TR" sz="3200" b="1" dirty="0">
                <a:latin typeface="Times New Roman" panose="02020603050405020304" pitchFamily="18" charset="0"/>
                <a:cs typeface="Times New Roman" panose="02020603050405020304" pitchFamily="18" charset="0"/>
              </a:rPr>
              <a:t>Şartlarının gerçekleşmesiyle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Tescilden Önce </a:t>
            </a:r>
            <a:r>
              <a:rPr lang="tr-TR" sz="3200" b="1" dirty="0">
                <a:latin typeface="Times New Roman" panose="02020603050405020304" pitchFamily="18" charset="0"/>
                <a:cs typeface="Times New Roman" panose="02020603050405020304" pitchFamily="18" charset="0"/>
              </a:rPr>
              <a:t>kazanılmış olmaktadır. </a:t>
            </a:r>
          </a:p>
          <a:p>
            <a:pPr algn="just"/>
            <a:r>
              <a:rPr lang="tr-TR" sz="3200" dirty="0">
                <a:latin typeface="Times New Roman" panose="02020603050405020304" pitchFamily="18" charset="0"/>
                <a:cs typeface="Times New Roman" panose="02020603050405020304" pitchFamily="18" charset="0"/>
              </a:rPr>
              <a:t>Bu bağlamda, </a:t>
            </a:r>
            <a:r>
              <a:rPr lang="tr-TR" sz="3200" b="1" u="sng" dirty="0">
                <a:latin typeface="Times New Roman" panose="02020603050405020304" pitchFamily="18" charset="0"/>
                <a:cs typeface="Times New Roman" panose="02020603050405020304" pitchFamily="18" charset="0"/>
              </a:rPr>
              <a:t>Hakimin Tescil Kararı</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yenilik doğuran bir karar değildir, aksine,  </a:t>
            </a:r>
            <a:r>
              <a:rPr lang="tr-TR" sz="3200" b="1" u="sng" dirty="0">
                <a:latin typeface="Times New Roman" panose="02020603050405020304" pitchFamily="18" charset="0"/>
                <a:cs typeface="Times New Roman" panose="02020603050405020304" pitchFamily="18" charset="0"/>
              </a:rPr>
              <a:t>Açıklayıcı</a:t>
            </a:r>
            <a:r>
              <a:rPr lang="tr-TR" sz="3200" u="sng" dirty="0">
                <a:latin typeface="Times New Roman" panose="02020603050405020304" pitchFamily="18" charset="0"/>
                <a:cs typeface="Times New Roman" panose="02020603050405020304" pitchFamily="18" charset="0"/>
              </a:rPr>
              <a:t> bir </a:t>
            </a:r>
            <a:r>
              <a:rPr lang="tr-TR" sz="3200" b="1" u="sng" dirty="0">
                <a:latin typeface="Times New Roman" panose="02020603050405020304" pitchFamily="18" charset="0"/>
                <a:cs typeface="Times New Roman" panose="02020603050405020304" pitchFamily="18" charset="0"/>
              </a:rPr>
              <a:t>Karardır.</a:t>
            </a:r>
          </a:p>
          <a:p>
            <a:pPr marL="0" indent="0">
              <a:buNone/>
            </a:pPr>
            <a:endParaRPr lang="tr-TR" dirty="0"/>
          </a:p>
        </p:txBody>
      </p:sp>
    </p:spTree>
    <p:extLst>
      <p:ext uri="{BB962C8B-B14F-4D97-AF65-F5344CB8AC3E}">
        <p14:creationId xmlns:p14="http://schemas.microsoft.com/office/powerpoint/2010/main" val="4469671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Kararda, Tescili istenen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N</a:t>
            </a:r>
            <a:r>
              <a:rPr lang="tr-TR" b="1" i="1" dirty="0" smtClean="0">
                <a:latin typeface="Times New Roman" panose="02020603050405020304" pitchFamily="18" charset="0"/>
                <a:cs typeface="Times New Roman" panose="02020603050405020304" pitchFamily="18" charset="0"/>
              </a:rPr>
              <a:t>iteliği</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Yeri, Sınırları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Yüzölçümü </a:t>
            </a:r>
            <a:r>
              <a:rPr lang="tr-TR" b="1" dirty="0" smtClean="0">
                <a:latin typeface="Times New Roman" panose="02020603050405020304" pitchFamily="18" charset="0"/>
                <a:cs typeface="Times New Roman" panose="02020603050405020304" pitchFamily="18" charset="0"/>
              </a:rPr>
              <a:t>belirtilir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Karara, </a:t>
            </a:r>
            <a:r>
              <a:rPr lang="tr-TR" b="1" dirty="0">
                <a:latin typeface="Times New Roman" panose="02020603050405020304" pitchFamily="18" charset="0"/>
                <a:cs typeface="Times New Roman" panose="02020603050405020304" pitchFamily="18" charset="0"/>
              </a:rPr>
              <a:t>U</a:t>
            </a:r>
            <a:r>
              <a:rPr lang="tr-TR" b="1" dirty="0" smtClean="0">
                <a:latin typeface="Times New Roman" panose="02020603050405020304" pitchFamily="18" charset="0"/>
                <a:cs typeface="Times New Roman" panose="02020603050405020304" pitchFamily="18" charset="0"/>
              </a:rPr>
              <a:t>zmanlarca düzenlenen Teknik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ilgileri içeren Krokisi de eklenir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713 / VII).</a:t>
            </a:r>
          </a:p>
          <a:p>
            <a:pPr algn="just"/>
            <a:r>
              <a:rPr lang="tr-TR" b="1" dirty="0" smtClean="0">
                <a:latin typeface="Times New Roman" panose="02020603050405020304" pitchFamily="18" charset="0"/>
                <a:cs typeface="Times New Roman" panose="02020603050405020304" pitchFamily="18" charset="0"/>
              </a:rPr>
              <a:t>Henüz Kadastro görmemiş yerlerde,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adastro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aaliyetleri başlayıncaya kadar Tapuya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ayıtlı olmayan Taşınmazlarda, Mülkiyetin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 yoluyla Kazanılması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713/ 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b="1" dirty="0" smtClean="0">
                <a:latin typeface="Times New Roman" panose="02020603050405020304" pitchFamily="18" charset="0"/>
                <a:cs typeface="Times New Roman" panose="02020603050405020304" pitchFamily="18" charset="0"/>
              </a:rPr>
              <a:t>tabidir. </a:t>
            </a:r>
          </a:p>
          <a:p>
            <a:pPr algn="just"/>
            <a:r>
              <a:rPr lang="tr-TR" dirty="0" smtClean="0">
                <a:latin typeface="Times New Roman" panose="02020603050405020304" pitchFamily="18" charset="0"/>
                <a:cs typeface="Times New Roman" panose="02020603050405020304" pitchFamily="18" charset="0"/>
              </a:rPr>
              <a:t>Fakat </a:t>
            </a:r>
            <a:r>
              <a:rPr lang="tr-TR" b="1" i="1" dirty="0" smtClean="0">
                <a:latin typeface="Times New Roman" panose="02020603050405020304" pitchFamily="18" charset="0"/>
                <a:cs typeface="Times New Roman" panose="02020603050405020304" pitchFamily="18" charset="0"/>
              </a:rPr>
              <a:t>KK m. 33 / III hükmü nedeniyle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KK m. 14 hükmündeki </a:t>
            </a:r>
            <a:r>
              <a:rPr lang="tr-TR" b="1" u="sng" dirty="0" smtClean="0">
                <a:latin typeface="Times New Roman" panose="02020603050405020304" pitchFamily="18" charset="0"/>
                <a:cs typeface="Times New Roman" panose="02020603050405020304" pitchFamily="18" charset="0"/>
              </a:rPr>
              <a:t>Taşınmazın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üzölçümü </a:t>
            </a:r>
            <a:r>
              <a:rPr lang="tr-TR" u="sng" dirty="0" smtClean="0">
                <a:latin typeface="Times New Roman" panose="02020603050405020304" pitchFamily="18" charset="0"/>
                <a:cs typeface="Times New Roman" panose="02020603050405020304" pitchFamily="18" charset="0"/>
              </a:rPr>
              <a:t>ve </a:t>
            </a:r>
            <a:r>
              <a:rPr lang="tr-TR" b="1" u="sng" dirty="0" smtClean="0">
                <a:latin typeface="Times New Roman" panose="02020603050405020304" pitchFamily="18" charset="0"/>
                <a:cs typeface="Times New Roman" panose="02020603050405020304" pitchFamily="18" charset="0"/>
              </a:rPr>
              <a:t>Zilyetliğin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spatına ilişkin Sınırlamalar</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apuya kayıtlı olmayan Taşınmazların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ülkiyetinin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amanaşımıyla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azanılmasında</a:t>
            </a:r>
            <a:r>
              <a:rPr lang="tr-TR" dirty="0" smtClean="0">
                <a:latin typeface="Times New Roman" panose="02020603050405020304" pitchFamily="18" charset="0"/>
                <a:cs typeface="Times New Roman" panose="02020603050405020304" pitchFamily="18" charset="0"/>
              </a:rPr>
              <a:t> da </a:t>
            </a:r>
            <a:r>
              <a:rPr lang="tr-TR" b="1" dirty="0" smtClean="0">
                <a:latin typeface="Times New Roman" panose="02020603050405020304" pitchFamily="18" charset="0"/>
                <a:cs typeface="Times New Roman" panose="02020603050405020304" pitchFamily="18" charset="0"/>
              </a:rPr>
              <a:t>uygulanacaktır.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274085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Ayrıca, </a:t>
            </a:r>
            <a:r>
              <a:rPr lang="tr-TR" sz="3200" b="1" dirty="0" smtClean="0">
                <a:latin typeface="Times New Roman" panose="02020603050405020304" pitchFamily="18" charset="0"/>
                <a:cs typeface="Times New Roman" panose="02020603050405020304" pitchFamily="18" charset="0"/>
              </a:rPr>
              <a:t>Kadastrodan </a:t>
            </a:r>
            <a:r>
              <a:rPr lang="tr-TR" sz="3200" b="1" dirty="0">
                <a:latin typeface="Times New Roman" panose="02020603050405020304" pitchFamily="18" charset="0"/>
                <a:cs typeface="Times New Roman" panose="02020603050405020304" pitchFamily="18" charset="0"/>
              </a:rPr>
              <a:t>Ö</a:t>
            </a:r>
            <a:r>
              <a:rPr lang="tr-TR" sz="3200" b="1" dirty="0" smtClean="0">
                <a:latin typeface="Times New Roman" panose="02020603050405020304" pitchFamily="18" charset="0"/>
                <a:cs typeface="Times New Roman" panose="02020603050405020304" pitchFamily="18" charset="0"/>
              </a:rPr>
              <a:t>nce</a:t>
            </a:r>
            <a:r>
              <a:rPr lang="tr-TR" sz="3200" dirty="0" smtClean="0">
                <a:latin typeface="Times New Roman" panose="02020603050405020304" pitchFamily="18" charset="0"/>
                <a:cs typeface="Times New Roman" panose="02020603050405020304" pitchFamily="18" charset="0"/>
              </a:rPr>
              <a:t>, Tapulu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aşınmazlarda olduğu gibi, </a:t>
            </a:r>
            <a:r>
              <a:rPr lang="tr-TR" sz="3200" b="1" i="1" dirty="0" smtClean="0">
                <a:latin typeface="Times New Roman" panose="02020603050405020304" pitchFamily="18" charset="0"/>
                <a:cs typeface="Times New Roman" panose="02020603050405020304" pitchFamily="18" charset="0"/>
              </a:rPr>
              <a:t>Tapusuz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aşınmazların </a:t>
            </a:r>
            <a:r>
              <a:rPr lang="tr-TR" sz="3200" b="1" i="1" dirty="0">
                <a:latin typeface="Times New Roman" panose="02020603050405020304" pitchFamily="18" charset="0"/>
                <a:cs typeface="Times New Roman" panose="02020603050405020304" pitchFamily="18" charset="0"/>
              </a:rPr>
              <a:t>O</a:t>
            </a:r>
            <a:r>
              <a:rPr lang="tr-TR" sz="3200" b="1" i="1" dirty="0" smtClean="0">
                <a:latin typeface="Times New Roman" panose="02020603050405020304" pitchFamily="18" charset="0"/>
                <a:cs typeface="Times New Roman" panose="02020603050405020304" pitchFamily="18" charset="0"/>
              </a:rPr>
              <a:t>lağanüstü Zamanaşımı </a:t>
            </a:r>
            <a:r>
              <a:rPr lang="tr-TR" sz="3200" dirty="0" smtClean="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dinilmesinde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Genel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üküm </a:t>
            </a:r>
            <a:r>
              <a:rPr lang="tr-TR" sz="3200" dirty="0" smtClean="0">
                <a:latin typeface="Times New Roman" panose="02020603050405020304" pitchFamily="18" charset="0"/>
                <a:cs typeface="Times New Roman" panose="02020603050405020304" pitchFamily="18" charset="0"/>
              </a:rPr>
              <a:t>niteliğindeki </a:t>
            </a:r>
            <a:r>
              <a:rPr lang="tr-TR" sz="3200" b="1" i="1" dirty="0" smtClean="0">
                <a:latin typeface="Times New Roman" panose="02020603050405020304" pitchFamily="18" charset="0"/>
                <a:cs typeface="Times New Roman" panose="02020603050405020304" pitchFamily="18" charset="0"/>
              </a:rPr>
              <a:t>MK m. 713 hükmünün öngördüğü Tescil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avasının açılması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MK</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  713 hükmünün </a:t>
            </a:r>
            <a:r>
              <a:rPr lang="tr-TR" sz="3200" b="1" i="1" dirty="0" smtClean="0">
                <a:latin typeface="Times New Roman" panose="02020603050405020304" pitchFamily="18" charset="0"/>
                <a:cs typeface="Times New Roman" panose="02020603050405020304" pitchFamily="18" charset="0"/>
              </a:rPr>
              <a:t>III, IV ve V. fıkralarında öngörülen Şartların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aranması </a:t>
            </a:r>
            <a:r>
              <a:rPr lang="tr-TR" sz="3200" b="1" dirty="0" smtClean="0">
                <a:latin typeface="Times New Roman" panose="02020603050405020304" pitchFamily="18" charset="0"/>
                <a:cs typeface="Times New Roman" panose="02020603050405020304" pitchFamily="18" charset="0"/>
              </a:rPr>
              <a:t>gerekir. </a:t>
            </a:r>
          </a:p>
          <a:p>
            <a:pPr algn="just"/>
            <a:r>
              <a:rPr lang="tr-TR" sz="3200" dirty="0" smtClean="0">
                <a:latin typeface="Times New Roman" panose="02020603050405020304" pitchFamily="18" charset="0"/>
                <a:cs typeface="Times New Roman" panose="02020603050405020304" pitchFamily="18" charset="0"/>
              </a:rPr>
              <a:t>Böylece, </a:t>
            </a:r>
            <a:r>
              <a:rPr lang="tr-TR" sz="3200" b="1" dirty="0" smtClean="0">
                <a:latin typeface="Times New Roman" panose="02020603050405020304" pitchFamily="18" charset="0"/>
                <a:cs typeface="Times New Roman" panose="02020603050405020304" pitchFamily="18" charset="0"/>
              </a:rPr>
              <a:t>Hakkını,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tiraz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üresi</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sonunda kaybedecek gerçek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alikin </a:t>
            </a:r>
            <a:r>
              <a:rPr lang="tr-TR" sz="3200" dirty="0" smtClean="0">
                <a:latin typeface="Times New Roman" panose="02020603050405020304" pitchFamily="18" charset="0"/>
                <a:cs typeface="Times New Roman" panose="02020603050405020304" pitchFamily="18" charset="0"/>
              </a:rPr>
              <a:t>bir ölçüde</a:t>
            </a:r>
            <a:r>
              <a:rPr lang="tr-TR" sz="3200" b="1" dirty="0" smtClean="0">
                <a:latin typeface="Times New Roman" panose="02020603050405020304" pitchFamily="18" charset="0"/>
                <a:cs typeface="Times New Roman" panose="02020603050405020304" pitchFamily="18" charset="0"/>
              </a:rPr>
              <a:t> korunması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sağlanmış olur.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16975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İtiraz Edilmemiş Veya İtirazın Yerinde Görülmemiş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Tescil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avasında İtiraz, </a:t>
            </a:r>
            <a:r>
              <a:rPr lang="tr-TR" sz="3600" b="1" i="1" dirty="0" smtClean="0">
                <a:latin typeface="Times New Roman" panose="02020603050405020304" pitchFamily="18" charset="0"/>
                <a:cs typeface="Times New Roman" panose="02020603050405020304" pitchFamily="18" charset="0"/>
              </a:rPr>
              <a:t>Taşınmaza </a:t>
            </a:r>
            <a:r>
              <a:rPr lang="tr-TR" sz="3600" b="1" dirty="0" smtClean="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Zilyetliğe ilişkin Şartların </a:t>
            </a:r>
            <a:r>
              <a:rPr lang="tr-TR" sz="3600" b="1" dirty="0" smtClean="0">
                <a:latin typeface="Times New Roman" panose="02020603050405020304" pitchFamily="18" charset="0"/>
                <a:cs typeface="Times New Roman" panose="02020603050405020304" pitchFamily="18" charset="0"/>
              </a:rPr>
              <a:t>gerçekleşmediği konusunda olacaktır. </a:t>
            </a:r>
          </a:p>
          <a:p>
            <a:pPr algn="just"/>
            <a:r>
              <a:rPr lang="tr-TR" sz="3600" b="1" i="1" dirty="0" smtClean="0">
                <a:latin typeface="Times New Roman" panose="02020603050405020304" pitchFamily="18" charset="0"/>
                <a:cs typeface="Times New Roman" panose="02020603050405020304" pitchFamily="18" charset="0"/>
              </a:rPr>
              <a:t>Eğer, Taşınmaza ve Zilyetliğe ilişkin Şartlar gerçekleşmişse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Mülkiyet,</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escil Davasından önce kazanılmış olacağı </a:t>
            </a:r>
            <a:r>
              <a:rPr lang="tr-TR" sz="3600" dirty="0" smtClean="0">
                <a:latin typeface="Times New Roman" panose="02020603050405020304" pitchFamily="18" charset="0"/>
                <a:cs typeface="Times New Roman" panose="02020603050405020304" pitchFamily="18" charset="0"/>
              </a:rPr>
              <a:t>için, </a:t>
            </a:r>
            <a:r>
              <a:rPr lang="tr-TR" sz="3600" b="1" i="1" dirty="0" smtClean="0">
                <a:latin typeface="Times New Roman" panose="02020603050405020304" pitchFamily="18" charset="0"/>
                <a:cs typeface="Times New Roman" panose="02020603050405020304" pitchFamily="18" charset="0"/>
              </a:rPr>
              <a:t>İtiraz </a:t>
            </a:r>
            <a:r>
              <a:rPr lang="tr-TR" sz="3600" b="1" i="1" dirty="0">
                <a:latin typeface="Times New Roman" panose="02020603050405020304" pitchFamily="18" charset="0"/>
                <a:cs typeface="Times New Roman" panose="02020603050405020304" pitchFamily="18" charset="0"/>
              </a:rPr>
              <a:t>E</a:t>
            </a:r>
            <a:r>
              <a:rPr lang="tr-TR" sz="3600" b="1" i="1" dirty="0" smtClean="0">
                <a:latin typeface="Times New Roman" panose="02020603050405020304" pitchFamily="18" charset="0"/>
                <a:cs typeface="Times New Roman" panose="02020603050405020304" pitchFamily="18" charset="0"/>
              </a:rPr>
              <a:t>denin Mülkiyet İddiasında bulunması artık mümkün değildir. </a:t>
            </a:r>
          </a:p>
        </p:txBody>
      </p:sp>
    </p:spTree>
    <p:extLst>
      <p:ext uri="{BB962C8B-B14F-4D97-AF65-F5344CB8AC3E}">
        <p14:creationId xmlns:p14="http://schemas.microsoft.com/office/powerpoint/2010/main" val="34199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Kazandırıcı Zamanaşımı</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Yasal </a:t>
            </a:r>
            <a:r>
              <a:rPr lang="tr-TR" sz="3200" b="1" dirty="0">
                <a:latin typeface="Times New Roman" panose="02020603050405020304" pitchFamily="18" charset="0"/>
                <a:cs typeface="Times New Roman" panose="02020603050405020304" pitchFamily="18" charset="0"/>
              </a:rPr>
              <a:t>Ş</a:t>
            </a:r>
            <a:r>
              <a:rPr lang="tr-TR" sz="3200" b="1" dirty="0" smtClean="0">
                <a:latin typeface="Times New Roman" panose="02020603050405020304" pitchFamily="18" charset="0"/>
                <a:cs typeface="Times New Roman" panose="02020603050405020304" pitchFamily="18" charset="0"/>
              </a:rPr>
              <a:t>artların mevcut olması halinde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ukuki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ksiklik ya da Yolsuzluğu düzelttiği, iyileştirdiği için,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edavi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dici bir Fonksiyona</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sahiptir. </a:t>
            </a:r>
          </a:p>
          <a:p>
            <a:pPr algn="just"/>
            <a:r>
              <a:rPr lang="tr-TR" sz="3200" dirty="0" smtClean="0">
                <a:latin typeface="Times New Roman" panose="02020603050405020304" pitchFamily="18" charset="0"/>
                <a:cs typeface="Times New Roman" panose="02020603050405020304" pitchFamily="18" charset="0"/>
              </a:rPr>
              <a:t>Özellikle bu Fonksiyon, </a:t>
            </a:r>
            <a:r>
              <a:rPr lang="tr-TR" sz="3200" b="1" u="sng" dirty="0" smtClean="0">
                <a:latin typeface="Times New Roman" panose="02020603050405020304" pitchFamily="18" charset="0"/>
                <a:cs typeface="Times New Roman" panose="02020603050405020304" pitchFamily="18" charset="0"/>
              </a:rPr>
              <a:t>Olağan Zamanaşımında</a:t>
            </a:r>
            <a:r>
              <a:rPr lang="tr-TR" sz="3200" b="1" dirty="0" smtClean="0">
                <a:latin typeface="Times New Roman" panose="02020603050405020304" pitchFamily="18" charset="0"/>
                <a:cs typeface="Times New Roman" panose="02020603050405020304" pitchFamily="18" charset="0"/>
              </a:rPr>
              <a:t>, Tapu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ütüğüne yolsuz olarak kaydedilen Malikin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Kazandırıcı Zamanaşımının tüm şartlarının gerçekleştiği anda,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 Mülkiyetini kendiliğinden kazanmasında çok açık bir şekilde gözükmektedir.</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Eren,</a:t>
            </a:r>
            <a:r>
              <a:rPr lang="tr-TR" i="1" dirty="0" smtClean="0">
                <a:latin typeface="Times New Roman" panose="02020603050405020304" pitchFamily="18" charset="0"/>
                <a:cs typeface="Times New Roman" panose="02020603050405020304" pitchFamily="18" charset="0"/>
              </a:rPr>
              <a:t> Mülkiyet H., 4. B., s. 265</a:t>
            </a:r>
            <a:r>
              <a:rPr 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4342485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İtiraz Eden, </a:t>
            </a:r>
            <a:r>
              <a:rPr lang="tr-TR" sz="3200" i="1" dirty="0">
                <a:latin typeface="Times New Roman" panose="02020603050405020304" pitchFamily="18" charset="0"/>
                <a:cs typeface="Times New Roman" panose="02020603050405020304" pitchFamily="18" charset="0"/>
              </a:rPr>
              <a:t>örneğin, </a:t>
            </a:r>
            <a:r>
              <a:rPr lang="tr-TR" sz="3200" b="1" dirty="0">
                <a:latin typeface="Times New Roman" panose="02020603050405020304" pitchFamily="18" charset="0"/>
                <a:cs typeface="Times New Roman" panose="02020603050405020304" pitchFamily="18" charset="0"/>
              </a:rPr>
              <a:t>Taşınmazın Olağanüstü Zamanaşımı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edinilmeye elverişli olmadığını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Zilyetliğin sadece on yıl Malik Sıfatıyla sürmüş bulunduğunu ispat ettiği takdirde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Zilyet,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Mülkiyeti </a:t>
            </a:r>
            <a:r>
              <a:rPr lang="tr-TR" sz="3200" b="1" dirty="0">
                <a:latin typeface="Times New Roman" panose="02020603050405020304" pitchFamily="18" charset="0"/>
                <a:cs typeface="Times New Roman" panose="02020603050405020304" pitchFamily="18" charset="0"/>
              </a:rPr>
              <a:t>kazanamaz. </a:t>
            </a:r>
          </a:p>
          <a:p>
            <a:pPr algn="just"/>
            <a:r>
              <a:rPr lang="tr-TR" sz="3200" b="1" dirty="0">
                <a:latin typeface="Times New Roman" panose="02020603050405020304" pitchFamily="18" charset="0"/>
                <a:cs typeface="Times New Roman" panose="02020603050405020304" pitchFamily="18" charset="0"/>
              </a:rPr>
              <a:t>Bu durumda MK m. 713 / VI hükmünde şöyle bir imkan öngörülmüştür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Davalılar ve itiraz edenler, aynı davada kendi adlarına tescile karar verilmesini isteyebilirler.»</a:t>
            </a:r>
          </a:p>
          <a:p>
            <a:pPr marL="0" indent="0">
              <a:buNone/>
            </a:pPr>
            <a:endParaRPr lang="tr-TR" sz="3200" dirty="0"/>
          </a:p>
        </p:txBody>
      </p:sp>
    </p:spTree>
    <p:extLst>
      <p:ext uri="{BB962C8B-B14F-4D97-AF65-F5344CB8AC3E}">
        <p14:creationId xmlns:p14="http://schemas.microsoft.com/office/powerpoint/2010/main" val="56134515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Hükmün bu ifadesinden</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Davalılar dışında </a:t>
            </a:r>
            <a:r>
              <a:rPr lang="tr-TR" sz="4000" dirty="0" smtClean="0">
                <a:latin typeface="Times New Roman" panose="02020603050405020304" pitchFamily="18" charset="0"/>
                <a:cs typeface="Times New Roman" panose="02020603050405020304" pitchFamily="18" charset="0"/>
              </a:rPr>
              <a:t>da, </a:t>
            </a:r>
            <a:r>
              <a:rPr lang="tr-TR" sz="4000" b="1" dirty="0" smtClean="0">
                <a:latin typeface="Times New Roman" panose="02020603050405020304" pitchFamily="18" charset="0"/>
                <a:cs typeface="Times New Roman" panose="02020603050405020304" pitchFamily="18" charset="0"/>
              </a:rPr>
              <a:t>İtiraz </a:t>
            </a:r>
            <a:r>
              <a:rPr lang="tr-TR" sz="4000" b="1" dirty="0">
                <a:latin typeface="Times New Roman" panose="02020603050405020304" pitchFamily="18" charset="0"/>
                <a:cs typeface="Times New Roman" panose="02020603050405020304" pitchFamily="18" charset="0"/>
              </a:rPr>
              <a:t>E</a:t>
            </a:r>
            <a:r>
              <a:rPr lang="tr-TR" sz="4000" b="1" dirty="0" smtClean="0">
                <a:latin typeface="Times New Roman" panose="02020603050405020304" pitchFamily="18" charset="0"/>
                <a:cs typeface="Times New Roman" panose="02020603050405020304" pitchFamily="18" charset="0"/>
              </a:rPr>
              <a:t>deceklerin olabileceği </a:t>
            </a:r>
            <a:r>
              <a:rPr lang="tr-TR" sz="4000" dirty="0" smtClean="0">
                <a:latin typeface="Times New Roman" panose="02020603050405020304" pitchFamily="18" charset="0"/>
                <a:cs typeface="Times New Roman" panose="02020603050405020304" pitchFamily="18" charset="0"/>
              </a:rPr>
              <a:t>anlaşılmaktadır. </a:t>
            </a:r>
          </a:p>
          <a:p>
            <a:pPr algn="just"/>
            <a:r>
              <a:rPr lang="tr-TR" sz="4000" b="1" dirty="0" smtClean="0">
                <a:latin typeface="Times New Roman" panose="02020603050405020304" pitchFamily="18" charset="0"/>
                <a:cs typeface="Times New Roman" panose="02020603050405020304" pitchFamily="18" charset="0"/>
              </a:rPr>
              <a:t>İtirazları kabul edilen Davalıların </a:t>
            </a:r>
            <a:r>
              <a:rPr lang="tr-TR" sz="4000" dirty="0" smtClean="0">
                <a:latin typeface="Times New Roman" panose="02020603050405020304" pitchFamily="18" charset="0"/>
                <a:cs typeface="Times New Roman" panose="02020603050405020304" pitchFamily="18" charset="0"/>
              </a:rPr>
              <a:t>zaten</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Karşı </a:t>
            </a:r>
            <a:r>
              <a:rPr lang="tr-TR" sz="4000" b="1" i="1" dirty="0">
                <a:latin typeface="Times New Roman" panose="02020603050405020304" pitchFamily="18" charset="0"/>
                <a:cs typeface="Times New Roman" panose="02020603050405020304" pitchFamily="18" charset="0"/>
              </a:rPr>
              <a:t>D</a:t>
            </a:r>
            <a:r>
              <a:rPr lang="tr-TR" sz="4000" b="1" i="1" dirty="0" smtClean="0">
                <a:latin typeface="Times New Roman" panose="02020603050405020304" pitchFamily="18" charset="0"/>
                <a:cs typeface="Times New Roman" panose="02020603050405020304" pitchFamily="18" charset="0"/>
              </a:rPr>
              <a:t>ava </a:t>
            </a:r>
            <a:r>
              <a:rPr lang="tr-TR" sz="4000" b="1" dirty="0" smtClean="0">
                <a:latin typeface="Times New Roman" panose="02020603050405020304" pitchFamily="18" charset="0"/>
                <a:cs typeface="Times New Roman" panose="02020603050405020304" pitchFamily="18" charset="0"/>
              </a:rPr>
              <a:t>yoluyla aynı Davada </a:t>
            </a:r>
            <a:r>
              <a:rPr lang="tr-TR" sz="4000" b="1" dirty="0">
                <a:latin typeface="Times New Roman" panose="02020603050405020304" pitchFamily="18" charset="0"/>
                <a:cs typeface="Times New Roman" panose="02020603050405020304" pitchFamily="18" charset="0"/>
              </a:rPr>
              <a:t>T</a:t>
            </a:r>
            <a:r>
              <a:rPr lang="tr-TR" sz="4000" b="1" dirty="0" smtClean="0">
                <a:latin typeface="Times New Roman" panose="02020603050405020304" pitchFamily="18" charset="0"/>
                <a:cs typeface="Times New Roman" panose="02020603050405020304" pitchFamily="18" charset="0"/>
              </a:rPr>
              <a:t>aşınmazın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ülkiyetini kendi adlarına Tescilini istemeleri mümkündür. </a:t>
            </a:r>
          </a:p>
          <a:p>
            <a:pPr algn="just"/>
            <a:endParaRPr lang="tr-TR" dirty="0"/>
          </a:p>
        </p:txBody>
      </p:sp>
    </p:spTree>
    <p:extLst>
      <p:ext uri="{BB962C8B-B14F-4D97-AF65-F5344CB8AC3E}">
        <p14:creationId xmlns:p14="http://schemas.microsoft.com/office/powerpoint/2010/main" val="424286220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MK m. 713 / VI hükmünde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Davalı olmadığı halde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İtiraz Edene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bu imkân tanınmıştır. </a:t>
            </a:r>
          </a:p>
          <a:p>
            <a:pPr algn="just"/>
            <a:r>
              <a:rPr lang="tr-TR" dirty="0">
                <a:latin typeface="Times New Roman" panose="02020603050405020304" pitchFamily="18" charset="0"/>
                <a:cs typeface="Times New Roman" panose="02020603050405020304" pitchFamily="18" charset="0"/>
              </a:rPr>
              <a:t>Ancak </a:t>
            </a:r>
            <a:r>
              <a:rPr lang="tr-TR" b="1" i="1" dirty="0">
                <a:latin typeface="Times New Roman" panose="02020603050405020304" pitchFamily="18" charset="0"/>
                <a:cs typeface="Times New Roman" panose="02020603050405020304" pitchFamily="18" charset="0"/>
              </a:rPr>
              <a:t>Davalılar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İtiraz Edenler adına Tescile Karar verilebilmesi</a:t>
            </a:r>
            <a:r>
              <a:rPr lang="tr-TR" dirty="0">
                <a:latin typeface="Times New Roman" panose="02020603050405020304" pitchFamily="18" charset="0"/>
                <a:cs typeface="Times New Roman" panose="02020603050405020304" pitchFamily="18" charset="0"/>
              </a:rPr>
              <a:t> için, </a:t>
            </a:r>
            <a:r>
              <a:rPr lang="tr-TR" b="1" dirty="0">
                <a:latin typeface="Times New Roman" panose="02020603050405020304" pitchFamily="18" charset="0"/>
                <a:cs typeface="Times New Roman" panose="02020603050405020304" pitchFamily="18" charset="0"/>
              </a:rPr>
              <a:t>bunların İtirazlarının dayandığı Olguların </a:t>
            </a:r>
            <a:r>
              <a:rPr lang="tr-TR" b="1" dirty="0" err="1">
                <a:latin typeface="Times New Roman" panose="02020603050405020304" pitchFamily="18" charset="0"/>
                <a:cs typeface="Times New Roman" panose="02020603050405020304" pitchFamily="18" charset="0"/>
              </a:rPr>
              <a:t>yanısıra</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 Haklarını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kanıtlamış olmaları gerekir. </a:t>
            </a:r>
          </a:p>
          <a:p>
            <a:pPr algn="just"/>
            <a:r>
              <a:rPr lang="tr-TR" dirty="0">
                <a:latin typeface="Times New Roman" panose="02020603050405020304" pitchFamily="18" charset="0"/>
                <a:cs typeface="Times New Roman" panose="02020603050405020304" pitchFamily="18" charset="0"/>
              </a:rPr>
              <a:t>Bu durumda, </a:t>
            </a:r>
            <a:r>
              <a:rPr lang="tr-TR" b="1" i="1" dirty="0">
                <a:latin typeface="Times New Roman" panose="02020603050405020304" pitchFamily="18" charset="0"/>
                <a:cs typeface="Times New Roman" panose="02020603050405020304" pitchFamily="18" charset="0"/>
              </a:rPr>
              <a:t>İtiraz Eden</a:t>
            </a:r>
            <a:r>
              <a:rPr lang="tr-TR" b="1" dirty="0">
                <a:latin typeface="Times New Roman" panose="02020603050405020304" pitchFamily="18" charset="0"/>
                <a:cs typeface="Times New Roman" panose="02020603050405020304" pitchFamily="18" charset="0"/>
              </a:rPr>
              <a:t>, Olağanüstü Zamanaşımı Koşullarının kendisi bakımından gerçekleştiğini iddia ediyorsa</a:t>
            </a:r>
            <a:r>
              <a:rPr lang="tr-TR" dirty="0">
                <a:latin typeface="Times New Roman" panose="02020603050405020304" pitchFamily="18" charset="0"/>
                <a:cs typeface="Times New Roman" panose="02020603050405020304" pitchFamily="18" charset="0"/>
              </a:rPr>
              <a:t>, bunun kabul edilebilmesi için, </a:t>
            </a:r>
            <a:r>
              <a:rPr lang="tr-TR" b="1" i="1" dirty="0">
                <a:latin typeface="Times New Roman" panose="02020603050405020304" pitchFamily="18" charset="0"/>
                <a:cs typeface="Times New Roman" panose="02020603050405020304" pitchFamily="18" charset="0"/>
              </a:rPr>
              <a:t>Maddi Şartların gerçekleşmiş olduğunu kanıtlaması </a:t>
            </a:r>
            <a:r>
              <a:rPr lang="tr-TR" b="1" dirty="0">
                <a:latin typeface="Times New Roman" panose="02020603050405020304" pitchFamily="18" charset="0"/>
                <a:cs typeface="Times New Roman" panose="02020603050405020304" pitchFamily="18" charset="0"/>
              </a:rPr>
              <a:t>gerekir. </a:t>
            </a: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3880909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Olağanüstü Zamanaşımıyla Kazanmanın Hükmü</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Şartların gerçekleşmesi üzerine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Olağanüstü </a:t>
            </a:r>
            <a:r>
              <a:rPr lang="tr-TR" sz="4000" b="1" i="1" dirty="0">
                <a:latin typeface="Times New Roman" panose="02020603050405020304" pitchFamily="18" charset="0"/>
                <a:cs typeface="Times New Roman" panose="02020603050405020304" pitchFamily="18" charset="0"/>
              </a:rPr>
              <a:t>Z</a:t>
            </a:r>
            <a:r>
              <a:rPr lang="tr-TR" sz="4000" b="1" i="1" dirty="0" smtClean="0">
                <a:latin typeface="Times New Roman" panose="02020603050405020304" pitchFamily="18" charset="0"/>
                <a:cs typeface="Times New Roman" panose="02020603050405020304" pitchFamily="18" charset="0"/>
              </a:rPr>
              <a:t>amanaşımıyla </a:t>
            </a:r>
            <a:r>
              <a:rPr lang="tr-TR" sz="4000" b="1" i="1" dirty="0">
                <a:latin typeface="Times New Roman" panose="02020603050405020304" pitchFamily="18" charset="0"/>
                <a:cs typeface="Times New Roman" panose="02020603050405020304" pitchFamily="18" charset="0"/>
              </a:rPr>
              <a:t>M</a:t>
            </a:r>
            <a:r>
              <a:rPr lang="tr-TR" sz="4000" b="1" i="1" dirty="0" smtClean="0">
                <a:latin typeface="Times New Roman" panose="02020603050405020304" pitchFamily="18" charset="0"/>
                <a:cs typeface="Times New Roman" panose="02020603050405020304" pitchFamily="18" charset="0"/>
              </a:rPr>
              <a:t>ülkiyet kazanılınca</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bu </a:t>
            </a:r>
            <a:r>
              <a:rPr lang="tr-TR" sz="4000" b="1" u="sng" dirty="0" smtClean="0">
                <a:latin typeface="Times New Roman" panose="02020603050405020304" pitchFamily="18" charset="0"/>
                <a:cs typeface="Times New Roman" panose="02020603050405020304" pitchFamily="18" charset="0"/>
              </a:rPr>
              <a:t>Kazanmanın geriye etkili olup olmayacağı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Zamanaşımının </a:t>
            </a:r>
            <a:r>
              <a:rPr lang="tr-TR" sz="4000" b="1" i="1" dirty="0">
                <a:latin typeface="Times New Roman" panose="02020603050405020304" pitchFamily="18" charset="0"/>
                <a:cs typeface="Times New Roman" panose="02020603050405020304" pitchFamily="18" charset="0"/>
              </a:rPr>
              <a:t>B</a:t>
            </a:r>
            <a:r>
              <a:rPr lang="tr-TR" sz="4000" b="1" i="1" dirty="0" smtClean="0">
                <a:latin typeface="Times New Roman" panose="02020603050405020304" pitchFamily="18" charset="0"/>
                <a:cs typeface="Times New Roman" panose="02020603050405020304" pitchFamily="18" charset="0"/>
              </a:rPr>
              <a:t>aşlangıç </a:t>
            </a:r>
            <a:r>
              <a:rPr lang="tr-TR" sz="4000" b="1" i="1" dirty="0">
                <a:latin typeface="Times New Roman" panose="02020603050405020304" pitchFamily="18" charset="0"/>
                <a:cs typeface="Times New Roman" panose="02020603050405020304" pitchFamily="18" charset="0"/>
              </a:rPr>
              <a:t>T</a:t>
            </a:r>
            <a:r>
              <a:rPr lang="tr-TR" sz="4000" b="1" i="1" dirty="0" smtClean="0">
                <a:latin typeface="Times New Roman" panose="02020603050405020304" pitchFamily="18" charset="0"/>
                <a:cs typeface="Times New Roman" panose="02020603050405020304" pitchFamily="18" charset="0"/>
              </a:rPr>
              <a:t>arihinden itibaren </a:t>
            </a:r>
            <a:r>
              <a:rPr lang="tr-TR" sz="4000" b="1" dirty="0" smtClean="0">
                <a:latin typeface="Times New Roman" panose="02020603050405020304" pitchFamily="18" charset="0"/>
                <a:cs typeface="Times New Roman" panose="02020603050405020304" pitchFamily="18" charset="0"/>
              </a:rPr>
              <a:t>Mülkiyetin kazanılmış sayılıp sayılmayacağı </a:t>
            </a:r>
            <a:r>
              <a:rPr lang="tr-TR" sz="4000" dirty="0" smtClean="0">
                <a:latin typeface="Times New Roman" panose="02020603050405020304" pitchFamily="18" charset="0"/>
                <a:cs typeface="Times New Roman" panose="02020603050405020304" pitchFamily="18" charset="0"/>
              </a:rPr>
              <a:t>konusu</a:t>
            </a:r>
            <a:r>
              <a:rPr lang="tr-TR" sz="4000" b="1" dirty="0" smtClean="0">
                <a:latin typeface="Times New Roman" panose="02020603050405020304" pitchFamily="18" charset="0"/>
                <a:cs typeface="Times New Roman" panose="02020603050405020304" pitchFamily="18" charset="0"/>
              </a:rPr>
              <a:t> tartışmalıdır</a:t>
            </a:r>
            <a:r>
              <a:rPr lang="tr-TR" b="1"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8543067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Bir görüşe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Mülkiyet</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Zamanaşımı Süresinin başladığı andan </a:t>
            </a:r>
            <a:r>
              <a:rPr lang="tr-TR" b="1" dirty="0">
                <a:latin typeface="Times New Roman" panose="02020603050405020304" pitchFamily="18" charset="0"/>
                <a:cs typeface="Times New Roman" panose="02020603050405020304" pitchFamily="18" charset="0"/>
              </a:rPr>
              <a:t>itibaren kazanılmış sayılır. </a:t>
            </a:r>
          </a:p>
          <a:p>
            <a:pPr algn="just"/>
            <a:r>
              <a:rPr lang="tr-TR" b="1" u="sng" dirty="0">
                <a:latin typeface="Times New Roman" panose="02020603050405020304" pitchFamily="18" charset="0"/>
                <a:cs typeface="Times New Roman" panose="02020603050405020304" pitchFamily="18" charset="0"/>
              </a:rPr>
              <a:t>Yargıtay</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verdiği Kararlarda, </a:t>
            </a:r>
            <a:r>
              <a:rPr lang="tr-TR" b="1" dirty="0">
                <a:latin typeface="Times New Roman" panose="02020603050405020304" pitchFamily="18" charset="0"/>
                <a:cs typeface="Times New Roman" panose="02020603050405020304" pitchFamily="18" charset="0"/>
              </a:rPr>
              <a:t>Olağanüstü Zamanaşımıyla Mülkiyeti Kazanan Zilyedin </a:t>
            </a:r>
            <a:r>
              <a:rPr lang="tr-TR" b="1" i="1" dirty="0" err="1">
                <a:latin typeface="Times New Roman" panose="02020603050405020304" pitchFamily="18" charset="0"/>
                <a:cs typeface="Times New Roman" panose="02020603050405020304" pitchFamily="18" charset="0"/>
              </a:rPr>
              <a:t>Kötüniyetli</a:t>
            </a:r>
            <a:r>
              <a:rPr lang="tr-TR" b="1" i="1" dirty="0">
                <a:latin typeface="Times New Roman" panose="02020603050405020304" pitchFamily="18" charset="0"/>
                <a:cs typeface="Times New Roman" panose="02020603050405020304" pitchFamily="18" charset="0"/>
              </a:rPr>
              <a:t> olması </a:t>
            </a:r>
            <a:r>
              <a:rPr lang="tr-TR" b="1" dirty="0">
                <a:latin typeface="Times New Roman" panose="02020603050405020304" pitchFamily="18" charset="0"/>
                <a:cs typeface="Times New Roman" panose="02020603050405020304" pitchFamily="18" charset="0"/>
              </a:rPr>
              <a:t>halinde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Önceki Malikin</a:t>
            </a:r>
            <a:r>
              <a:rPr lang="tr-TR" dirty="0">
                <a:latin typeface="Times New Roman" panose="02020603050405020304" pitchFamily="18" charset="0"/>
                <a:cs typeface="Times New Roman" panose="02020603050405020304" pitchFamily="18" charset="0"/>
              </a:rPr>
              <a:t>, bundan </a:t>
            </a:r>
            <a:r>
              <a:rPr lang="tr-TR" b="1" i="1" dirty="0" err="1">
                <a:latin typeface="Times New Roman" panose="02020603050405020304" pitchFamily="18" charset="0"/>
                <a:cs typeface="Times New Roman" panose="02020603050405020304" pitchFamily="18" charset="0"/>
              </a:rPr>
              <a:t>Ecrimisi</a:t>
            </a:r>
            <a:r>
              <a:rPr lang="tr-TR" i="1" dirty="0" err="1">
                <a:latin typeface="Times New Roman" panose="02020603050405020304" pitchFamily="18" charset="0"/>
                <a:cs typeface="Times New Roman" panose="02020603050405020304" pitchFamily="18" charset="0"/>
              </a:rPr>
              <a:t>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isteyebileceğine hükmetmiştir. </a:t>
            </a:r>
            <a:endParaRPr lang="tr-TR" b="1" dirty="0" smtClean="0">
              <a:latin typeface="Times New Roman" panose="02020603050405020304" pitchFamily="18" charset="0"/>
              <a:cs typeface="Times New Roman" panose="02020603050405020304" pitchFamily="18" charset="0"/>
            </a:endParaRPr>
          </a:p>
          <a:p>
            <a:pPr algn="just"/>
            <a:r>
              <a:rPr lang="tr-TR" b="1" u="sng" dirty="0" smtClean="0">
                <a:latin typeface="Times New Roman" panose="02020603050405020304" pitchFamily="18" charset="0"/>
                <a:cs typeface="Times New Roman" panose="02020603050405020304" pitchFamily="18" charset="0"/>
              </a:rPr>
              <a:t>Yargıtay’ın </a:t>
            </a:r>
            <a:r>
              <a:rPr lang="tr-TR" u="sng" dirty="0">
                <a:latin typeface="Times New Roman" panose="02020603050405020304" pitchFamily="18" charset="0"/>
                <a:cs typeface="Times New Roman" panose="02020603050405020304" pitchFamily="18" charset="0"/>
              </a:rPr>
              <a:t>bu</a:t>
            </a:r>
            <a:r>
              <a:rPr lang="tr-TR" b="1" u="sng" dirty="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Kararlarından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Olağanüstü </a:t>
            </a:r>
            <a:r>
              <a:rPr lang="tr-TR" b="1" dirty="0" smtClean="0">
                <a:latin typeface="Times New Roman" panose="02020603050405020304" pitchFamily="18" charset="0"/>
                <a:cs typeface="Times New Roman" panose="02020603050405020304" pitchFamily="18" charset="0"/>
              </a:rPr>
              <a:t>Zamanaşımı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Kazanmanın </a:t>
            </a:r>
            <a:r>
              <a:rPr lang="tr-TR" b="1" i="1" dirty="0">
                <a:latin typeface="Times New Roman" panose="02020603050405020304" pitchFamily="18" charset="0"/>
                <a:cs typeface="Times New Roman" panose="02020603050405020304" pitchFamily="18" charset="0"/>
              </a:rPr>
              <a:t>geriye yürüdüğünü kabul etmediği </a:t>
            </a:r>
            <a:r>
              <a:rPr lang="tr-TR" b="1" dirty="0">
                <a:latin typeface="Times New Roman" panose="02020603050405020304" pitchFamily="18" charset="0"/>
                <a:cs typeface="Times New Roman" panose="02020603050405020304" pitchFamily="18" charset="0"/>
              </a:rPr>
              <a:t>anlaşılmaktadır. </a:t>
            </a:r>
          </a:p>
          <a:p>
            <a:pPr marL="0" indent="0" algn="just">
              <a:buNone/>
            </a:pPr>
            <a:r>
              <a:rPr lang="tr-TR"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Bu kararlar için bkz. </a:t>
            </a:r>
            <a:r>
              <a:rPr lang="tr-TR" sz="2400" b="1" i="1" dirty="0">
                <a:latin typeface="Times New Roman" panose="02020603050405020304" pitchFamily="18" charset="0"/>
                <a:cs typeface="Times New Roman" panose="02020603050405020304" pitchFamily="18" charset="0"/>
              </a:rPr>
              <a:t>Sirmen,</a:t>
            </a:r>
            <a:r>
              <a:rPr lang="tr-TR" sz="2400"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Eşya H., 7</a:t>
            </a:r>
            <a:r>
              <a:rPr lang="tr-TR" sz="2400" i="1" dirty="0" smtClean="0">
                <a:latin typeface="Times New Roman" panose="02020603050405020304" pitchFamily="18" charset="0"/>
                <a:cs typeface="Times New Roman" panose="02020603050405020304" pitchFamily="18" charset="0"/>
              </a:rPr>
              <a:t>.B</a:t>
            </a:r>
            <a:r>
              <a:rPr lang="tr-TR" sz="2400" i="1" dirty="0">
                <a:latin typeface="Times New Roman" panose="02020603050405020304" pitchFamily="18" charset="0"/>
                <a:cs typeface="Times New Roman" panose="02020603050405020304" pitchFamily="18" charset="0"/>
              </a:rPr>
              <a:t>., s. </a:t>
            </a:r>
            <a:r>
              <a:rPr lang="tr-TR" sz="2400" i="1" dirty="0" smtClean="0">
                <a:latin typeface="Times New Roman" panose="02020603050405020304" pitchFamily="18" charset="0"/>
                <a:cs typeface="Times New Roman" panose="02020603050405020304" pitchFamily="18" charset="0"/>
              </a:rPr>
              <a:t>382</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31354536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 Yapılırken Uygulanan Hükümler </a:t>
            </a:r>
            <a:endParaRPr lang="tr-TR" b="1" dirty="0">
              <a:latin typeface="+mn-lt"/>
            </a:endParaRPr>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3402 sayılı Kadastro Kanunu</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adastro esnasında, </a:t>
            </a:r>
            <a:r>
              <a:rPr lang="tr-TR" b="1" i="1" dirty="0" smtClean="0">
                <a:latin typeface="Times New Roman" panose="02020603050405020304" pitchFamily="18" charset="0"/>
                <a:cs typeface="Times New Roman" panose="02020603050405020304" pitchFamily="18" charset="0"/>
              </a:rPr>
              <a:t>Olağanüstü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amanaşımına dayanarak Mülkiyetin nasıl tespit edileceği konusunda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apulu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aşınmazlar </a:t>
            </a:r>
            <a:r>
              <a:rPr lang="tr-TR" dirty="0" smtClean="0">
                <a:latin typeface="Times New Roman" panose="02020603050405020304" pitchFamily="18" charset="0"/>
                <a:cs typeface="Times New Roman" panose="02020603050405020304" pitchFamily="18" charset="0"/>
              </a:rPr>
              <a:t>ile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apusuz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aşınmazlar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ayrı hükümler koymuştur. </a:t>
            </a:r>
          </a:p>
          <a:p>
            <a:pPr algn="just"/>
            <a:r>
              <a:rPr lang="tr-TR" b="1" dirty="0" smtClean="0">
                <a:latin typeface="Times New Roman" panose="02020603050405020304" pitchFamily="18" charset="0"/>
                <a:cs typeface="Times New Roman" panose="02020603050405020304" pitchFamily="18" charset="0"/>
              </a:rPr>
              <a:t>Tapulu Taşınmazların, </a:t>
            </a:r>
            <a:r>
              <a:rPr lang="tr-TR" b="1" u="sng" dirty="0" smtClean="0">
                <a:latin typeface="Times New Roman" panose="02020603050405020304" pitchFamily="18" charset="0"/>
                <a:cs typeface="Times New Roman" panose="02020603050405020304" pitchFamily="18" charset="0"/>
              </a:rPr>
              <a:t>kimin adına tescil edileceği hakkındaki </a:t>
            </a:r>
            <a:r>
              <a:rPr lang="tr-TR" b="1" u="sng" dirty="0">
                <a:latin typeface="Times New Roman" panose="02020603050405020304" pitchFamily="18" charset="0"/>
                <a:cs typeface="Times New Roman" panose="02020603050405020304" pitchFamily="18" charset="0"/>
              </a:rPr>
              <a:t>E</a:t>
            </a:r>
            <a:r>
              <a:rPr lang="tr-TR" b="1" u="sng" dirty="0" smtClean="0">
                <a:latin typeface="Times New Roman" panose="02020603050405020304" pitchFamily="18" charset="0"/>
                <a:cs typeface="Times New Roman" panose="02020603050405020304" pitchFamily="18" charset="0"/>
              </a:rPr>
              <a:t>saslar,</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Kadastro Kanunu’nun 13. maddesinde </a:t>
            </a:r>
            <a:r>
              <a:rPr lang="tr-TR" b="1" dirty="0" smtClean="0">
                <a:latin typeface="Times New Roman" panose="02020603050405020304" pitchFamily="18" charset="0"/>
                <a:cs typeface="Times New Roman" panose="02020603050405020304" pitchFamily="18" charset="0"/>
              </a:rPr>
              <a:t>düzenlenmiştir. </a:t>
            </a:r>
          </a:p>
          <a:p>
            <a:pPr algn="just"/>
            <a:r>
              <a:rPr lang="tr-TR" b="1" dirty="0" smtClean="0">
                <a:latin typeface="Times New Roman" panose="02020603050405020304" pitchFamily="18" charset="0"/>
                <a:cs typeface="Times New Roman" panose="02020603050405020304" pitchFamily="18" charset="0"/>
              </a:rPr>
              <a:t>Bu madde gereğince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Tapulu bir Taşınmazın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apuda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ayıtlı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imseden </a:t>
            </a:r>
            <a:r>
              <a:rPr lang="tr-TR"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bu Kimsenin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irasçılarından başka bir kimse </a:t>
            </a:r>
            <a:r>
              <a:rPr lang="tr-TR" b="1" dirty="0" smtClean="0">
                <a:latin typeface="Times New Roman" panose="02020603050405020304" pitchFamily="18" charset="0"/>
                <a:cs typeface="Times New Roman" panose="02020603050405020304" pitchFamily="18" charset="0"/>
              </a:rPr>
              <a:t>adına </a:t>
            </a:r>
            <a:r>
              <a:rPr lang="tr-TR" b="1" i="1" dirty="0" smtClean="0">
                <a:latin typeface="Times New Roman" panose="02020603050405020304" pitchFamily="18" charset="0"/>
                <a:cs typeface="Times New Roman" panose="02020603050405020304" pitchFamily="18" charset="0"/>
              </a:rPr>
              <a:t>tespit</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Tescili için bazı hükümlere yer verilmiştir.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971603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KK 13 / </a:t>
            </a:r>
            <a:r>
              <a:rPr lang="tr-TR" b="1" dirty="0" err="1" smtClean="0">
                <a:latin typeface="+mn-lt"/>
              </a:rPr>
              <a:t>Ba</a:t>
            </a:r>
            <a:r>
              <a:rPr lang="tr-TR" b="1" dirty="0" smtClean="0">
                <a:latin typeface="+mn-lt"/>
              </a:rPr>
              <a:t> , KK 13 / Son Hükümleri </a:t>
            </a:r>
            <a:endParaRPr lang="tr-TR" b="1" dirty="0">
              <a:latin typeface="+mn-lt"/>
            </a:endParaRPr>
          </a:p>
        </p:txBody>
      </p:sp>
      <p:sp>
        <p:nvSpPr>
          <p:cNvPr id="3" name="İçerik Yer Tutucusu 2"/>
          <p:cNvSpPr>
            <a:spLocks noGrp="1"/>
          </p:cNvSpPr>
          <p:nvPr>
            <p:ph idx="1"/>
          </p:nvPr>
        </p:nvSpPr>
        <p:spPr/>
        <p:txBody>
          <a:bodyPr>
            <a:noAutofit/>
          </a:bodyPr>
          <a:lstStyle/>
          <a:p>
            <a:pPr algn="just"/>
            <a:r>
              <a:rPr lang="tr-TR" b="1" i="1" dirty="0" smtClean="0">
                <a:latin typeface="Times New Roman" panose="02020603050405020304" pitchFamily="18" charset="0"/>
                <a:cs typeface="Times New Roman" panose="02020603050405020304" pitchFamily="18" charset="0"/>
              </a:rPr>
              <a:t>Kadastrosu yapılacak Taşınmaza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apuda kayıtlı kişi veya bu kişinin Mirasçılarından başka birisi Zilyet bulunuyorsa,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Mirasçılarının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Kadastro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eknisyeni huzurunda muvafakat vermeleri halinde,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adına tespit ve tescil olunur (</a:t>
            </a:r>
            <a:r>
              <a:rPr lang="tr-TR" i="1" dirty="0" smtClean="0">
                <a:latin typeface="Times New Roman" panose="02020603050405020304" pitchFamily="18" charset="0"/>
                <a:cs typeface="Times New Roman" panose="02020603050405020304" pitchFamily="18" charset="0"/>
              </a:rPr>
              <a:t>KK 13 / </a:t>
            </a:r>
            <a:r>
              <a:rPr lang="tr-TR" i="1" dirty="0" err="1" smtClean="0">
                <a:latin typeface="Times New Roman" panose="02020603050405020304" pitchFamily="18" charset="0"/>
                <a:cs typeface="Times New Roman" panose="02020603050405020304" pitchFamily="18" charset="0"/>
              </a:rPr>
              <a:t>Ba</a:t>
            </a:r>
            <a:r>
              <a:rPr lang="tr-TR" i="1" dirty="0" smtClean="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Kadastro Kanunu’nun 13. maddesinin son fıkrasında yer alan hükme göre, </a:t>
            </a:r>
            <a:r>
              <a:rPr lang="tr-TR" b="1" dirty="0">
                <a:latin typeface="Times New Roman" panose="02020603050405020304" pitchFamily="18" charset="0"/>
                <a:cs typeface="Times New Roman" panose="02020603050405020304" pitchFamily="18" charset="0"/>
              </a:rPr>
              <a:t>N</a:t>
            </a:r>
            <a:r>
              <a:rPr lang="tr-TR" b="1" dirty="0" smtClean="0">
                <a:latin typeface="Times New Roman" panose="02020603050405020304" pitchFamily="18" charset="0"/>
                <a:cs typeface="Times New Roman" panose="02020603050405020304" pitchFamily="18" charset="0"/>
              </a:rPr>
              <a:t>oter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tarafından tespit ve tevsik edilen </a:t>
            </a:r>
            <a:r>
              <a:rPr lang="tr-TR" b="1" i="1" dirty="0" smtClean="0">
                <a:latin typeface="Times New Roman" panose="02020603050405020304" pitchFamily="18" charset="0"/>
                <a:cs typeface="Times New Roman" panose="02020603050405020304" pitchFamily="18" charset="0"/>
              </a:rPr>
              <a:t>Muvafakat</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eyanı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Noter tarafından düzenlenen </a:t>
            </a:r>
            <a:r>
              <a:rPr lang="tr-TR" b="1" i="1" dirty="0" smtClean="0">
                <a:latin typeface="Times New Roman" panose="02020603050405020304" pitchFamily="18" charset="0"/>
                <a:cs typeface="Times New Roman" panose="02020603050405020304" pitchFamily="18" charset="0"/>
              </a:rPr>
              <a:t>Satış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aadi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enedi </a:t>
            </a:r>
            <a:r>
              <a:rPr lang="tr-TR" dirty="0" smtClean="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eknisyen huzurunda yapılmış Muvafakat </a:t>
            </a:r>
            <a:r>
              <a:rPr lang="tr-TR" dirty="0" smtClean="0">
                <a:latin typeface="Times New Roman" panose="02020603050405020304" pitchFamily="18" charset="0"/>
                <a:cs typeface="Times New Roman" panose="02020603050405020304" pitchFamily="18" charset="0"/>
              </a:rPr>
              <a:t>sayılır.</a:t>
            </a:r>
          </a:p>
        </p:txBody>
      </p:sp>
    </p:spTree>
    <p:extLst>
      <p:ext uri="{BB962C8B-B14F-4D97-AF65-F5344CB8AC3E}">
        <p14:creationId xmlns:p14="http://schemas.microsoft.com/office/powerpoint/2010/main" val="163278758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KK m. 13 / </a:t>
            </a:r>
            <a:r>
              <a:rPr lang="tr-TR" b="1" dirty="0" err="1" smtClean="0">
                <a:latin typeface="+mn-lt"/>
              </a:rPr>
              <a:t>Bb</a:t>
            </a:r>
            <a:r>
              <a:rPr lang="tr-TR" b="1" dirty="0" smtClean="0">
                <a:latin typeface="+mn-lt"/>
              </a:rPr>
              <a:t> Hükümleri </a:t>
            </a:r>
            <a:endParaRPr lang="tr-TR" b="1" dirty="0">
              <a:latin typeface="+mn-lt"/>
            </a:endParaRP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Kayıt </a:t>
            </a:r>
            <a:r>
              <a:rPr lang="tr-TR" b="1" i="1" dirty="0" smtClean="0">
                <a:latin typeface="Times New Roman" panose="02020603050405020304" pitchFamily="18" charset="0"/>
                <a:cs typeface="Times New Roman" panose="02020603050405020304" pitchFamily="18" charset="0"/>
              </a:rPr>
              <a:t>Sahibi </a:t>
            </a:r>
            <a:r>
              <a:rPr lang="tr-TR" b="1" i="1" dirty="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Kayıt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irasçılarından </a:t>
            </a:r>
            <a:r>
              <a:rPr lang="tr-TR" b="1" i="1" dirty="0">
                <a:latin typeface="Times New Roman" panose="02020603050405020304" pitchFamily="18" charset="0"/>
                <a:cs typeface="Times New Roman" panose="02020603050405020304" pitchFamily="18" charset="0"/>
              </a:rPr>
              <a:t>başka biri </a:t>
            </a:r>
            <a:r>
              <a:rPr lang="tr-TR" b="1" i="1" dirty="0" smtClean="0">
                <a:latin typeface="Times New Roman" panose="02020603050405020304" pitchFamily="18" charset="0"/>
                <a:cs typeface="Times New Roman" panose="02020603050405020304" pitchFamily="18" charset="0"/>
              </a:rPr>
              <a:t>Taşınmaza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t>
            </a:r>
            <a:r>
              <a:rPr lang="tr-TR" b="1" i="1" dirty="0">
                <a:latin typeface="Times New Roman" panose="02020603050405020304" pitchFamily="18" charset="0"/>
                <a:cs typeface="Times New Roman" panose="02020603050405020304" pitchFamily="18" charset="0"/>
              </a:rPr>
              <a:t>bulunuyorsa, </a:t>
            </a:r>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kişi, </a:t>
            </a:r>
            <a:r>
              <a:rPr lang="tr-TR" b="1" dirty="0" smtClean="0">
                <a:latin typeface="Times New Roman" panose="02020603050405020304" pitchFamily="18" charset="0"/>
                <a:cs typeface="Times New Roman" panose="02020603050405020304" pitchFamily="18" charset="0"/>
              </a:rPr>
              <a:t>Taşınmazı,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Mirasçılarından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bunların </a:t>
            </a:r>
            <a:r>
              <a:rPr lang="tr-TR" b="1" dirty="0" smtClean="0">
                <a:latin typeface="Times New Roman" panose="02020603050405020304" pitchFamily="18" charset="0"/>
                <a:cs typeface="Times New Roman" panose="02020603050405020304" pitchFamily="18" charset="0"/>
              </a:rPr>
              <a:t>Yetkili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emsilcilerinden </a:t>
            </a:r>
            <a:r>
              <a:rPr lang="tr-TR" b="1" i="1" dirty="0">
                <a:latin typeface="Times New Roman" panose="02020603050405020304" pitchFamily="18" charset="0"/>
                <a:cs typeface="Times New Roman" panose="02020603050405020304" pitchFamily="18" charset="0"/>
              </a:rPr>
              <a:t>tapu dışı bir yolla</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yani </a:t>
            </a:r>
            <a:r>
              <a:rPr lang="tr-TR" b="1" dirty="0" smtClean="0">
                <a:latin typeface="Times New Roman" panose="02020603050405020304" pitchFamily="18" charset="0"/>
                <a:cs typeface="Times New Roman" panose="02020603050405020304" pitchFamily="18" charset="0"/>
              </a:rPr>
              <a:t>Şekil </a:t>
            </a:r>
            <a:r>
              <a:rPr lang="tr-TR" b="1" dirty="0">
                <a:latin typeface="Times New Roman" panose="02020603050405020304" pitchFamily="18" charset="0"/>
                <a:cs typeface="Times New Roman" panose="02020603050405020304" pitchFamily="18" charset="0"/>
              </a:rPr>
              <a:t>dışında tüm </a:t>
            </a:r>
            <a:r>
              <a:rPr lang="tr-TR" b="1" dirty="0" smtClean="0">
                <a:latin typeface="Times New Roman" panose="02020603050405020304" pitchFamily="18" charset="0"/>
                <a:cs typeface="Times New Roman" panose="02020603050405020304" pitchFamily="18" charset="0"/>
              </a:rPr>
              <a:t>Geçerlilik </a:t>
            </a:r>
            <a:r>
              <a:rPr lang="tr-TR" b="1" dirty="0">
                <a:latin typeface="Times New Roman" panose="02020603050405020304" pitchFamily="18" charset="0"/>
                <a:cs typeface="Times New Roman" panose="02020603050405020304" pitchFamily="18" charset="0"/>
              </a:rPr>
              <a:t>U</a:t>
            </a:r>
            <a:r>
              <a:rPr lang="tr-TR" b="1" dirty="0" smtClean="0">
                <a:latin typeface="Times New Roman" panose="02020603050405020304" pitchFamily="18" charset="0"/>
                <a:cs typeface="Times New Roman" panose="02020603050405020304" pitchFamily="18" charset="0"/>
              </a:rPr>
              <a:t>nsurları </a:t>
            </a:r>
            <a:r>
              <a:rPr lang="tr-TR" b="1" dirty="0">
                <a:latin typeface="Times New Roman" panose="02020603050405020304" pitchFamily="18" charset="0"/>
                <a:cs typeface="Times New Roman" panose="02020603050405020304" pitchFamily="18" charset="0"/>
              </a:rPr>
              <a:t>gerçekleşmiş bir </a:t>
            </a:r>
            <a:r>
              <a:rPr lang="tr-TR" b="1" dirty="0" smtClean="0">
                <a:latin typeface="Times New Roman" panose="02020603050405020304" pitchFamily="18" charset="0"/>
                <a:cs typeface="Times New Roman" panose="02020603050405020304" pitchFamily="18" charset="0"/>
              </a:rPr>
              <a:t>İşleme </a:t>
            </a:r>
            <a:r>
              <a:rPr lang="tr-TR" b="1" dirty="0">
                <a:latin typeface="Times New Roman" panose="02020603050405020304" pitchFamily="18" charset="0"/>
                <a:cs typeface="Times New Roman" panose="02020603050405020304" pitchFamily="18" charset="0"/>
              </a:rPr>
              <a:t>dayanarak edindiğini, bunların </a:t>
            </a:r>
            <a:r>
              <a:rPr lang="tr-TR" b="1" dirty="0" smtClean="0">
                <a:latin typeface="Times New Roman" panose="02020603050405020304" pitchFamily="18" charset="0"/>
                <a:cs typeface="Times New Roman" panose="02020603050405020304" pitchFamily="18" charset="0"/>
              </a:rPr>
              <a:t>Beyanıyla </a:t>
            </a:r>
            <a:r>
              <a:rPr lang="tr-TR" b="1" dirty="0">
                <a:latin typeface="Times New Roman" panose="02020603050405020304" pitchFamily="18" charset="0"/>
                <a:cs typeface="Times New Roman" panose="02020603050405020304" pitchFamily="18" charset="0"/>
              </a:rPr>
              <a:t>veya herhangi bir </a:t>
            </a:r>
            <a:r>
              <a:rPr lang="tr-TR" b="1" dirty="0" smtClean="0">
                <a:latin typeface="Times New Roman" panose="02020603050405020304" pitchFamily="18" charset="0"/>
                <a:cs typeface="Times New Roman" panose="02020603050405020304" pitchFamily="18" charset="0"/>
              </a:rPr>
              <a:t>Belgeyle </a:t>
            </a:r>
            <a:r>
              <a:rPr lang="tr-TR" b="1"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Bilirkişi </a:t>
            </a:r>
            <a:r>
              <a:rPr lang="tr-TR" b="1"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Tanık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özleriyle </a:t>
            </a:r>
            <a:r>
              <a:rPr lang="tr-TR" b="1" dirty="0">
                <a:latin typeface="Times New Roman" panose="02020603050405020304" pitchFamily="18" charset="0"/>
                <a:cs typeface="Times New Roman" panose="02020603050405020304" pitchFamily="18" charset="0"/>
              </a:rPr>
              <a:t>ispat ettiği </a:t>
            </a:r>
            <a:r>
              <a:rPr lang="tr-TR" dirty="0">
                <a:latin typeface="Times New Roman" panose="02020603050405020304" pitchFamily="18" charset="0"/>
                <a:cs typeface="Times New Roman" panose="02020603050405020304" pitchFamily="18" charset="0"/>
              </a:rPr>
              <a:t>ve ayrıca </a:t>
            </a:r>
            <a:r>
              <a:rPr lang="tr-TR" b="1" dirty="0">
                <a:latin typeface="Times New Roman" panose="02020603050405020304" pitchFamily="18" charset="0"/>
                <a:cs typeface="Times New Roman" panose="02020603050405020304" pitchFamily="18" charset="0"/>
              </a:rPr>
              <a:t>en az </a:t>
            </a:r>
            <a:r>
              <a:rPr lang="tr-TR" b="1" i="1" dirty="0">
                <a:latin typeface="Times New Roman" panose="02020603050405020304" pitchFamily="18" charset="0"/>
                <a:cs typeface="Times New Roman" panose="02020603050405020304" pitchFamily="18" charset="0"/>
              </a:rPr>
              <a:t>on yıl müddetle </a:t>
            </a:r>
            <a:r>
              <a:rPr lang="tr-TR" b="1" i="1" dirty="0" smtClean="0">
                <a:latin typeface="Times New Roman" panose="02020603050405020304" pitchFamily="18" charset="0"/>
                <a:cs typeface="Times New Roman" panose="02020603050405020304" pitchFamily="18" charset="0"/>
              </a:rPr>
              <a:t>Çekişmesiz</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Aralıksız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Malik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ıfatıyla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t>
            </a:r>
            <a:r>
              <a:rPr lang="tr-TR" b="1" i="1" dirty="0">
                <a:latin typeface="Times New Roman" panose="02020603050405020304" pitchFamily="18" charset="0"/>
                <a:cs typeface="Times New Roman" panose="02020603050405020304" pitchFamily="18" charset="0"/>
              </a:rPr>
              <a:t>bulunduğu takdirde, </a:t>
            </a:r>
            <a:r>
              <a:rPr lang="tr-TR" dirty="0" smtClean="0">
                <a:latin typeface="Times New Roman" panose="02020603050405020304" pitchFamily="18" charset="0"/>
                <a:cs typeface="Times New Roman" panose="02020603050405020304" pitchFamily="18" charset="0"/>
              </a:rPr>
              <a:t>Taşınmaz,</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onun adına tespit olunur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KK </a:t>
            </a:r>
            <a:r>
              <a:rPr lang="tr-TR" i="1" dirty="0" smtClean="0">
                <a:latin typeface="Times New Roman" panose="02020603050405020304" pitchFamily="18" charset="0"/>
                <a:cs typeface="Times New Roman" panose="02020603050405020304" pitchFamily="18" charset="0"/>
              </a:rPr>
              <a:t>m. 13 </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Bb</a:t>
            </a:r>
            <a:r>
              <a:rPr lang="tr-TR" i="1"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28504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KK 13 / </a:t>
            </a:r>
            <a:r>
              <a:rPr lang="tr-TR" b="1" dirty="0" err="1" smtClean="0">
                <a:latin typeface="+mn-lt"/>
              </a:rPr>
              <a:t>Bc</a:t>
            </a:r>
            <a:r>
              <a:rPr lang="tr-TR" b="1" dirty="0" smtClean="0">
                <a:latin typeface="+mn-lt"/>
              </a:rPr>
              <a:t>  Hükmündeki Değişiklik </a:t>
            </a:r>
            <a:endParaRPr lang="tr-TR" b="1" dirty="0">
              <a:latin typeface="+mn-lt"/>
            </a:endParaRPr>
          </a:p>
        </p:txBody>
      </p:sp>
      <p:sp>
        <p:nvSpPr>
          <p:cNvPr id="3" name="İçerik Yer Tutucusu 2"/>
          <p:cNvSpPr>
            <a:spLocks noGrp="1"/>
          </p:cNvSpPr>
          <p:nvPr>
            <p:ph idx="1"/>
          </p:nvPr>
        </p:nvSpPr>
        <p:spPr/>
        <p:txBody>
          <a:bodyPr>
            <a:normAutofit fontScale="92500"/>
          </a:bodyPr>
          <a:lstStyle/>
          <a:p>
            <a:pPr algn="just"/>
            <a:r>
              <a:rPr lang="tr-TR" sz="3200" b="1" i="1" dirty="0" smtClean="0">
                <a:latin typeface="Times New Roman" panose="02020603050405020304" pitchFamily="18" charset="0"/>
                <a:cs typeface="Times New Roman" panose="02020603050405020304" pitchFamily="18" charset="0"/>
              </a:rPr>
              <a:t>Anayasa Mahkemesi’nin MK 713 / </a:t>
            </a:r>
            <a:r>
              <a:rPr lang="tr-TR" sz="3200" b="1" i="1" dirty="0" err="1" smtClean="0">
                <a:latin typeface="Times New Roman" panose="02020603050405020304" pitchFamily="18" charset="0"/>
                <a:cs typeface="Times New Roman" panose="02020603050405020304" pitchFamily="18" charset="0"/>
              </a:rPr>
              <a:t>II’ye</a:t>
            </a:r>
            <a:r>
              <a:rPr lang="tr-TR" sz="3200" b="1" i="1" dirty="0" smtClean="0">
                <a:latin typeface="Times New Roman" panose="02020603050405020304" pitchFamily="18" charset="0"/>
                <a:cs typeface="Times New Roman" panose="02020603050405020304" pitchFamily="18" charset="0"/>
              </a:rPr>
              <a:t> ilişkin</a:t>
            </a:r>
            <a:r>
              <a:rPr lang="tr-TR" sz="3200" dirty="0" smtClean="0">
                <a:latin typeface="Times New Roman" panose="02020603050405020304" pitchFamily="18" charset="0"/>
                <a:cs typeface="Times New Roman" panose="02020603050405020304" pitchFamily="18" charset="0"/>
              </a:rPr>
              <a:t>, 17.3.2011 tarih ve 58 / 52 sayılı İptal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ararı üzerine, </a:t>
            </a:r>
            <a:r>
              <a:rPr lang="tr-TR" sz="3200" b="1" dirty="0" smtClean="0">
                <a:latin typeface="Times New Roman" panose="02020603050405020304" pitchFamily="18" charset="0"/>
                <a:cs typeface="Times New Roman" panose="02020603050405020304" pitchFamily="18" charset="0"/>
              </a:rPr>
              <a:t>6302 sayılı Kanunla KK m. 13 </a:t>
            </a:r>
            <a:r>
              <a:rPr lang="tr-TR" sz="3200" b="1" dirty="0" err="1" smtClean="0">
                <a:latin typeface="Times New Roman" panose="02020603050405020304" pitchFamily="18" charset="0"/>
                <a:cs typeface="Times New Roman" panose="02020603050405020304" pitchFamily="18" charset="0"/>
              </a:rPr>
              <a:t>Bc</a:t>
            </a:r>
            <a:r>
              <a:rPr lang="tr-TR" sz="3200" b="1" dirty="0" smtClean="0">
                <a:latin typeface="Times New Roman" panose="02020603050405020304" pitchFamily="18" charset="0"/>
                <a:cs typeface="Times New Roman" panose="02020603050405020304" pitchFamily="18" charset="0"/>
              </a:rPr>
              <a:t>’ de </a:t>
            </a:r>
            <a:r>
              <a:rPr lang="tr-TR" sz="3200" dirty="0" smtClean="0">
                <a:latin typeface="Times New Roman" panose="02020603050405020304" pitchFamily="18" charset="0"/>
                <a:cs typeface="Times New Roman" panose="02020603050405020304" pitchFamily="18" charset="0"/>
              </a:rPr>
              <a:t>söz konusu Karara uygun olarak, </a:t>
            </a:r>
            <a:r>
              <a:rPr lang="tr-TR" sz="3200" b="1" dirty="0" smtClean="0">
                <a:latin typeface="Times New Roman" panose="02020603050405020304" pitchFamily="18" charset="0"/>
                <a:cs typeface="Times New Roman" panose="02020603050405020304" pitchFamily="18" charset="0"/>
              </a:rPr>
              <a:t>gerekli değişiklik </a:t>
            </a:r>
            <a:r>
              <a:rPr lang="tr-TR" sz="3200" dirty="0" smtClean="0">
                <a:latin typeface="Times New Roman" panose="02020603050405020304" pitchFamily="18" charset="0"/>
                <a:cs typeface="Times New Roman" panose="02020603050405020304" pitchFamily="18" charset="0"/>
              </a:rPr>
              <a:t>yapılmıştır. </a:t>
            </a:r>
          </a:p>
          <a:p>
            <a:pPr algn="just"/>
            <a:r>
              <a:rPr lang="tr-TR" sz="3600" b="1" i="1" dirty="0" smtClean="0">
                <a:latin typeface="Times New Roman" panose="02020603050405020304" pitchFamily="18" charset="0"/>
                <a:cs typeface="Times New Roman" panose="02020603050405020304" pitchFamily="18" charset="0"/>
              </a:rPr>
              <a:t>KK m. 13/ </a:t>
            </a:r>
            <a:r>
              <a:rPr lang="tr-TR" sz="3600" b="1" i="1" dirty="0" err="1" smtClean="0">
                <a:latin typeface="Times New Roman" panose="02020603050405020304" pitchFamily="18" charset="0"/>
                <a:cs typeface="Times New Roman" panose="02020603050405020304" pitchFamily="18" charset="0"/>
              </a:rPr>
              <a:t>Bc’ye</a:t>
            </a:r>
            <a:r>
              <a:rPr lang="tr-TR" sz="3600" b="1" i="1" dirty="0" smtClean="0">
                <a:latin typeface="Times New Roman" panose="02020603050405020304" pitchFamily="18" charset="0"/>
                <a:cs typeface="Times New Roman" panose="02020603050405020304" pitchFamily="18" charset="0"/>
              </a:rPr>
              <a:t> göre,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ayıt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ahibinin yirmi yıl önce Gaipliğine hüküm verilmiş </a:t>
            </a:r>
            <a:r>
              <a:rPr lang="tr-TR" sz="3600" dirty="0" smtClean="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Tapu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icilinden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alikin kim olduğu anlaşılamamış </a:t>
            </a:r>
            <a:r>
              <a:rPr lang="tr-TR" sz="3600" dirty="0" smtClean="0">
                <a:latin typeface="Times New Roman" panose="02020603050405020304" pitchFamily="18" charset="0"/>
                <a:cs typeface="Times New Roman" panose="02020603050405020304" pitchFamily="18" charset="0"/>
              </a:rPr>
              <a:t>ise, </a:t>
            </a:r>
            <a:r>
              <a:rPr lang="tr-TR" sz="3600" b="1" dirty="0" smtClean="0">
                <a:latin typeface="Times New Roman" panose="02020603050405020304" pitchFamily="18" charset="0"/>
                <a:cs typeface="Times New Roman" panose="02020603050405020304" pitchFamily="18" charset="0"/>
              </a:rPr>
              <a:t>Taşınmazın Mülkiyeti, </a:t>
            </a:r>
            <a:r>
              <a:rPr lang="tr-TR" sz="3600" b="1" i="1" dirty="0">
                <a:latin typeface="Times New Roman" panose="02020603050405020304" pitchFamily="18" charset="0"/>
                <a:cs typeface="Times New Roman" panose="02020603050405020304" pitchFamily="18" charset="0"/>
              </a:rPr>
              <a:t>Ç</a:t>
            </a:r>
            <a:r>
              <a:rPr lang="tr-TR" sz="3600" b="1" i="1" dirty="0" smtClean="0">
                <a:latin typeface="Times New Roman" panose="02020603050405020304" pitchFamily="18" charset="0"/>
                <a:cs typeface="Times New Roman" panose="02020603050405020304" pitchFamily="18" charset="0"/>
              </a:rPr>
              <a:t>ekişmesiz ve Aralıksız yirmi yıl müddetle </a:t>
            </a:r>
            <a:r>
              <a:rPr lang="tr-TR" sz="3600" dirty="0" smtClean="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Malik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ıfatıyla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 bulunan Kimse adına </a:t>
            </a:r>
            <a:r>
              <a:rPr lang="tr-TR" sz="3600" b="1" dirty="0" smtClean="0">
                <a:latin typeface="Times New Roman" panose="02020603050405020304" pitchFamily="18" charset="0"/>
                <a:cs typeface="Times New Roman" panose="02020603050405020304" pitchFamily="18" charset="0"/>
              </a:rPr>
              <a:t>tespit olunur. </a:t>
            </a:r>
          </a:p>
          <a:p>
            <a:pPr marL="0" indent="0" algn="just">
              <a:buNone/>
            </a:pPr>
            <a:endParaRPr lang="tr-TR" sz="3200" dirty="0" smtClean="0"/>
          </a:p>
        </p:txBody>
      </p:sp>
    </p:spTree>
    <p:extLst>
      <p:ext uri="{BB962C8B-B14F-4D97-AF65-F5344CB8AC3E}">
        <p14:creationId xmlns:p14="http://schemas.microsoft.com/office/powerpoint/2010/main" val="397667506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i="1" dirty="0" smtClean="0">
                <a:latin typeface="+mn-lt"/>
              </a:rPr>
              <a:t>KK 14- </a:t>
            </a:r>
            <a:r>
              <a:rPr lang="tr-TR" b="1" dirty="0" smtClean="0">
                <a:latin typeface="+mn-lt"/>
              </a:rPr>
              <a:t>Tapusuz Taşınmazların Mülkiyetinin Tesciline İlişkin Hükümler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Tapusuz </a:t>
            </a:r>
            <a:r>
              <a:rPr lang="tr-TR" sz="3200" b="1" dirty="0" smtClean="0">
                <a:latin typeface="Times New Roman" panose="02020603050405020304" pitchFamily="18" charset="0"/>
                <a:cs typeface="Times New Roman" panose="02020603050405020304" pitchFamily="18" charset="0"/>
              </a:rPr>
              <a:t>Taşınmazların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ülkiyetinin </a:t>
            </a:r>
            <a:r>
              <a:rPr lang="tr-TR" sz="3200" b="1" dirty="0">
                <a:latin typeface="Times New Roman" panose="02020603050405020304" pitchFamily="18" charset="0"/>
                <a:cs typeface="Times New Roman" panose="02020603050405020304" pitchFamily="18" charset="0"/>
              </a:rPr>
              <a:t>kimin adına </a:t>
            </a:r>
            <a:r>
              <a:rPr lang="tr-TR" sz="3200" b="1" dirty="0" smtClean="0">
                <a:latin typeface="Times New Roman" panose="02020603050405020304" pitchFamily="18" charset="0"/>
                <a:cs typeface="Times New Roman" panose="02020603050405020304" pitchFamily="18" charset="0"/>
              </a:rPr>
              <a:t>Tescil </a:t>
            </a:r>
            <a:r>
              <a:rPr lang="tr-TR" sz="3200" b="1" dirty="0">
                <a:latin typeface="Times New Roman" panose="02020603050405020304" pitchFamily="18" charset="0"/>
                <a:cs typeface="Times New Roman" panose="02020603050405020304" pitchFamily="18" charset="0"/>
              </a:rPr>
              <a:t>edileceğine ilişkin </a:t>
            </a:r>
            <a:r>
              <a:rPr lang="tr-TR" sz="3200" b="1" dirty="0" smtClean="0">
                <a:latin typeface="Times New Roman" panose="02020603050405020304" pitchFamily="18" charset="0"/>
                <a:cs typeface="Times New Roman" panose="02020603050405020304" pitchFamily="18" charset="0"/>
              </a:rPr>
              <a:t>Hükümler ise, </a:t>
            </a:r>
            <a:r>
              <a:rPr lang="tr-TR" sz="3200" b="1" i="1" dirty="0">
                <a:latin typeface="Times New Roman" panose="02020603050405020304" pitchFamily="18" charset="0"/>
                <a:cs typeface="Times New Roman" panose="02020603050405020304" pitchFamily="18" charset="0"/>
              </a:rPr>
              <a:t>Kadastro Kanun’un 14. maddesinde </a:t>
            </a:r>
            <a:r>
              <a:rPr lang="tr-TR" sz="3200" b="1" dirty="0">
                <a:latin typeface="Times New Roman" panose="02020603050405020304" pitchFamily="18" charset="0"/>
                <a:cs typeface="Times New Roman" panose="02020603050405020304" pitchFamily="18" charset="0"/>
              </a:rPr>
              <a:t>yer almaktadır.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madde, </a:t>
            </a:r>
            <a:r>
              <a:rPr lang="tr-TR" sz="3200" b="1" dirty="0" smtClean="0">
                <a:latin typeface="Times New Roman" panose="02020603050405020304" pitchFamily="18" charset="0"/>
                <a:cs typeface="Times New Roman" panose="02020603050405020304" pitchFamily="18" charset="0"/>
              </a:rPr>
              <a:t>Tapusuz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aşınmazlar</a:t>
            </a:r>
            <a:r>
              <a:rPr lang="tr-TR" sz="3200" dirty="0" smtClean="0">
                <a:latin typeface="Times New Roman" panose="02020603050405020304" pitchFamily="18" charset="0"/>
                <a:cs typeface="Times New Roman" panose="02020603050405020304" pitchFamily="18" charset="0"/>
              </a:rPr>
              <a:t> bakımından, </a:t>
            </a:r>
            <a:r>
              <a:rPr lang="tr-TR" sz="3200" b="1" i="1" dirty="0" smtClean="0">
                <a:latin typeface="Times New Roman" panose="02020603050405020304" pitchFamily="18" charset="0"/>
                <a:cs typeface="Times New Roman" panose="02020603050405020304" pitchFamily="18" charset="0"/>
              </a:rPr>
              <a:t>MK m. 713 / I hükmündeki Şartların </a:t>
            </a:r>
            <a:r>
              <a:rPr lang="tr-TR" sz="3200" b="1" i="1" dirty="0" err="1" smtClean="0">
                <a:latin typeface="Times New Roman" panose="02020603050405020304" pitchFamily="18" charset="0"/>
                <a:cs typeface="Times New Roman" panose="02020603050405020304" pitchFamily="18" charset="0"/>
              </a:rPr>
              <a:t>yanısıra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Tescili istenen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aynı</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Kadastro </a:t>
            </a:r>
            <a:r>
              <a:rPr lang="tr-TR" sz="3200" b="1" dirty="0">
                <a:latin typeface="Times New Roman" panose="02020603050405020304" pitchFamily="18" charset="0"/>
                <a:cs typeface="Times New Roman" panose="02020603050405020304" pitchFamily="18" charset="0"/>
              </a:rPr>
              <a:t>Ç</a:t>
            </a:r>
            <a:r>
              <a:rPr lang="tr-TR" sz="3200" b="1" dirty="0" smtClean="0">
                <a:latin typeface="Times New Roman" panose="02020603050405020304" pitchFamily="18" charset="0"/>
                <a:cs typeface="Times New Roman" panose="02020603050405020304" pitchFamily="18" charset="0"/>
              </a:rPr>
              <a:t>alışma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lanına giren bir</a:t>
            </a:r>
            <a:r>
              <a:rPr lang="tr-TR" sz="3200" dirty="0" smtClean="0">
                <a:latin typeface="Times New Roman" panose="02020603050405020304" pitchFamily="18" charset="0"/>
                <a:cs typeface="Times New Roman" panose="02020603050405020304" pitchFamily="18" charset="0"/>
              </a:rPr>
              <a:t> veya </a:t>
            </a:r>
            <a:r>
              <a:rPr lang="tr-TR" sz="3200" b="1" dirty="0" smtClean="0">
                <a:latin typeface="Times New Roman" panose="02020603050405020304" pitchFamily="18" charset="0"/>
                <a:cs typeface="Times New Roman" panose="02020603050405020304" pitchFamily="18" charset="0"/>
              </a:rPr>
              <a:t>birden fazla Taşınmazın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oplam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üzölçümünün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ulu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oprakta </a:t>
            </a:r>
            <a:r>
              <a:rPr lang="tr-TR" sz="3200" b="1" dirty="0" smtClean="0">
                <a:latin typeface="Times New Roman" panose="02020603050405020304" pitchFamily="18" charset="0"/>
                <a:cs typeface="Times New Roman" panose="02020603050405020304" pitchFamily="18" charset="0"/>
              </a:rPr>
              <a:t>40, </a:t>
            </a:r>
            <a:r>
              <a:rPr lang="tr-TR" sz="3200" b="1" i="1" dirty="0" smtClean="0">
                <a:latin typeface="Times New Roman" panose="02020603050405020304" pitchFamily="18" charset="0"/>
                <a:cs typeface="Times New Roman" panose="02020603050405020304" pitchFamily="18" charset="0"/>
              </a:rPr>
              <a:t>Kuru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oprakta </a:t>
            </a:r>
            <a:r>
              <a:rPr lang="tr-TR" sz="3200" b="1" dirty="0" smtClean="0">
                <a:latin typeface="Times New Roman" panose="02020603050405020304" pitchFamily="18" charset="0"/>
                <a:cs typeface="Times New Roman" panose="02020603050405020304" pitchFamily="18" charset="0"/>
              </a:rPr>
              <a:t>100 </a:t>
            </a:r>
            <a:r>
              <a:rPr lang="tr-TR" sz="3200" b="1" i="1" dirty="0" smtClean="0">
                <a:latin typeface="Times New Roman" panose="02020603050405020304" pitchFamily="18" charset="0"/>
                <a:cs typeface="Times New Roman" panose="02020603050405020304" pitchFamily="18" charset="0"/>
              </a:rPr>
              <a:t>dönümü aşması halinde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Zilyetliğin Kanunda sayılan Belge </a:t>
            </a:r>
            <a:r>
              <a:rPr lang="tr-TR" sz="3200" dirty="0" smtClean="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Kayıtlardan biriyle </a:t>
            </a:r>
            <a:r>
              <a:rPr lang="tr-TR" sz="3200"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İspatını aramaktadır. </a:t>
            </a:r>
          </a:p>
          <a:p>
            <a:pPr marL="0" indent="0" algn="just">
              <a:buNone/>
            </a:pPr>
            <a:endParaRPr lang="tr-TR" dirty="0" smtClean="0"/>
          </a:p>
        </p:txBody>
      </p:sp>
    </p:spTree>
    <p:extLst>
      <p:ext uri="{BB962C8B-B14F-4D97-AF65-F5344CB8AC3E}">
        <p14:creationId xmlns:p14="http://schemas.microsoft.com/office/powerpoint/2010/main" val="338833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Taşınmaz Mülkiyetinin Zamanaşımı Yoluyla Kazanılması</a:t>
            </a:r>
            <a:r>
              <a:rPr lang="tr-TR" sz="4000" i="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iki şekilde olur.</a:t>
            </a:r>
            <a:r>
              <a:rPr lang="tr-TR" sz="4000" i="1" dirty="0">
                <a:latin typeface="Times New Roman" panose="02020603050405020304" pitchFamily="18" charset="0"/>
                <a:cs typeface="Times New Roman" panose="02020603050405020304" pitchFamily="18" charset="0"/>
              </a:rPr>
              <a:t> </a:t>
            </a:r>
            <a:endParaRPr lang="tr-TR" sz="4000" i="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Bunlar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TMK m. 712 hükmüne göre</a:t>
            </a:r>
            <a:r>
              <a:rPr lang="tr-TR" sz="4000"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Olağan Zamanaşımı</a:t>
            </a:r>
            <a:r>
              <a:rPr lang="tr-TR" sz="4000" u="sng" dirty="0">
                <a:latin typeface="Times New Roman" panose="02020603050405020304" pitchFamily="18" charset="0"/>
                <a:cs typeface="Times New Roman" panose="02020603050405020304" pitchFamily="18" charset="0"/>
              </a:rPr>
              <a:t>»(Sicile Dayanan Zamanaşımı</a:t>
            </a:r>
            <a:r>
              <a:rPr lang="tr-TR" sz="4000" dirty="0">
                <a:latin typeface="Times New Roman" panose="02020603050405020304" pitchFamily="18" charset="0"/>
                <a:cs typeface="Times New Roman" panose="02020603050405020304" pitchFamily="18" charset="0"/>
              </a:rPr>
              <a:t>) ve </a:t>
            </a:r>
            <a:r>
              <a:rPr lang="tr-TR" sz="4000" b="1" dirty="0">
                <a:latin typeface="Times New Roman" panose="02020603050405020304" pitchFamily="18" charset="0"/>
                <a:cs typeface="Times New Roman" panose="02020603050405020304" pitchFamily="18" charset="0"/>
              </a:rPr>
              <a:t>TMK m. 713 hükmüne </a:t>
            </a:r>
            <a:r>
              <a:rPr lang="tr-TR" sz="4000" dirty="0">
                <a:latin typeface="Times New Roman" panose="02020603050405020304" pitchFamily="18" charset="0"/>
                <a:cs typeface="Times New Roman" panose="02020603050405020304" pitchFamily="18" charset="0"/>
              </a:rPr>
              <a:t>göre </a:t>
            </a:r>
            <a:r>
              <a:rPr lang="tr-TR" sz="4000" u="sng" dirty="0">
                <a:latin typeface="Times New Roman" panose="02020603050405020304" pitchFamily="18" charset="0"/>
                <a:cs typeface="Times New Roman" panose="02020603050405020304" pitchFamily="18" charset="0"/>
              </a:rPr>
              <a:t>«</a:t>
            </a:r>
            <a:r>
              <a:rPr lang="tr-TR" sz="4000" b="1" u="sng" dirty="0">
                <a:latin typeface="Times New Roman" panose="02020603050405020304" pitchFamily="18" charset="0"/>
                <a:cs typeface="Times New Roman" panose="02020603050405020304" pitchFamily="18" charset="0"/>
              </a:rPr>
              <a:t>Olağanüstü Zamanaşımı</a:t>
            </a:r>
            <a:r>
              <a:rPr lang="tr-TR" sz="4000" u="sng"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dirty="0" err="1">
                <a:latin typeface="Times New Roman" panose="02020603050405020304" pitchFamily="18" charset="0"/>
                <a:cs typeface="Times New Roman" panose="02020603050405020304" pitchFamily="18" charset="0"/>
              </a:rPr>
              <a:t>dır</a:t>
            </a:r>
            <a:r>
              <a:rPr lang="tr-TR" sz="40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91664681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Her biri diğerinin rızasıyla Zilyetliği kazanmış olan </a:t>
            </a:r>
            <a:r>
              <a:rPr lang="tr-TR" sz="3600" b="1" i="1" dirty="0" smtClean="0">
                <a:latin typeface="Times New Roman" panose="02020603050405020304" pitchFamily="18" charset="0"/>
                <a:cs typeface="Times New Roman" panose="02020603050405020304" pitchFamily="18" charset="0"/>
              </a:rPr>
              <a:t>Önceki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ilyetlerin Zilyetliği</a:t>
            </a:r>
            <a:r>
              <a:rPr lang="tr-TR" sz="3600" b="1" dirty="0" smtClean="0">
                <a:latin typeface="Times New Roman" panose="02020603050405020304" pitchFamily="18" charset="0"/>
                <a:cs typeface="Times New Roman" panose="02020603050405020304" pitchFamily="18" charset="0"/>
              </a:rPr>
              <a:t>, Zamanaşımı </a:t>
            </a:r>
            <a:r>
              <a:rPr lang="tr-TR" sz="3600" dirty="0" smtClean="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azanmanın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artlarına uygun ise, </a:t>
            </a:r>
            <a:r>
              <a:rPr lang="tr-TR" sz="3600" b="1" i="1" dirty="0">
                <a:latin typeface="Times New Roman" panose="02020603050405020304" pitchFamily="18" charset="0"/>
                <a:cs typeface="Times New Roman" panose="02020603050405020304" pitchFamily="18" charset="0"/>
              </a:rPr>
              <a:t>Ş</a:t>
            </a:r>
            <a:r>
              <a:rPr lang="tr-TR" sz="3600" b="1" i="1" dirty="0" smtClean="0">
                <a:latin typeface="Times New Roman" panose="02020603050405020304" pitchFamily="18" charset="0"/>
                <a:cs typeface="Times New Roman" panose="02020603050405020304" pitchFamily="18" charset="0"/>
              </a:rPr>
              <a:t>imdiki Zilyet, </a:t>
            </a:r>
            <a:r>
              <a:rPr lang="tr-TR" sz="3600" dirty="0" smtClean="0">
                <a:latin typeface="Times New Roman" panose="02020603050405020304" pitchFamily="18" charset="0"/>
                <a:cs typeface="Times New Roman" panose="02020603050405020304" pitchFamily="18" charset="0"/>
              </a:rPr>
              <a:t>bunların </a:t>
            </a:r>
            <a:r>
              <a:rPr lang="tr-TR" sz="3600" b="1" dirty="0" smtClean="0">
                <a:latin typeface="Times New Roman" panose="02020603050405020304" pitchFamily="18" charset="0"/>
                <a:cs typeface="Times New Roman" panose="02020603050405020304" pitchFamily="18" charset="0"/>
              </a:rPr>
              <a:t>Zilyetlik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ürelerini </a:t>
            </a:r>
            <a:r>
              <a:rPr lang="tr-TR" sz="3600" dirty="0" smtClean="0">
                <a:latin typeface="Times New Roman" panose="02020603050405020304" pitchFamily="18" charset="0"/>
                <a:cs typeface="Times New Roman" panose="02020603050405020304" pitchFamily="18" charset="0"/>
              </a:rPr>
              <a:t>de </a:t>
            </a:r>
            <a:r>
              <a:rPr lang="tr-TR" sz="3600" b="1" i="1" dirty="0" smtClean="0">
                <a:latin typeface="Times New Roman" panose="02020603050405020304" pitchFamily="18" charset="0"/>
                <a:cs typeface="Times New Roman" panose="02020603050405020304" pitchFamily="18" charset="0"/>
              </a:rPr>
              <a:t>kendi Süresine ekleme hakkına </a:t>
            </a:r>
            <a:r>
              <a:rPr lang="tr-TR" sz="3600" b="1" dirty="0" smtClean="0">
                <a:latin typeface="Times New Roman" panose="02020603050405020304" pitchFamily="18" charset="0"/>
                <a:cs typeface="Times New Roman" panose="02020603050405020304" pitchFamily="18" charset="0"/>
              </a:rPr>
              <a:t>sahiptir. </a:t>
            </a:r>
          </a:p>
        </p:txBody>
      </p:sp>
    </p:spTree>
    <p:extLst>
      <p:ext uri="{BB962C8B-B14F-4D97-AF65-F5344CB8AC3E}">
        <p14:creationId xmlns:p14="http://schemas.microsoft.com/office/powerpoint/2010/main" val="170660430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Kadastro Kanunu</a:t>
            </a:r>
            <a:r>
              <a:rPr lang="tr-TR" sz="3200" dirty="0">
                <a:latin typeface="Times New Roman" panose="02020603050405020304" pitchFamily="18" charset="0"/>
                <a:cs typeface="Times New Roman" panose="02020603050405020304" pitchFamily="18" charset="0"/>
              </a:rPr>
              <a:t>, gerek </a:t>
            </a:r>
            <a:r>
              <a:rPr lang="tr-TR" sz="3200" b="1" dirty="0">
                <a:latin typeface="Times New Roman" panose="02020603050405020304" pitchFamily="18" charset="0"/>
                <a:cs typeface="Times New Roman" panose="02020603050405020304" pitchFamily="18" charset="0"/>
              </a:rPr>
              <a:t>Tapuya Kayıtlı Taşınmazların</a:t>
            </a:r>
            <a:r>
              <a:rPr lang="tr-TR" sz="3200" dirty="0">
                <a:latin typeface="Times New Roman" panose="02020603050405020304" pitchFamily="18" charset="0"/>
                <a:cs typeface="Times New Roman" panose="02020603050405020304" pitchFamily="18" charset="0"/>
              </a:rPr>
              <a:t>, gerek </a:t>
            </a:r>
            <a:r>
              <a:rPr lang="tr-TR" sz="3200" b="1" i="1" dirty="0">
                <a:latin typeface="Times New Roman" panose="02020603050405020304" pitchFamily="18" charset="0"/>
                <a:cs typeface="Times New Roman" panose="02020603050405020304" pitchFamily="18" charset="0"/>
              </a:rPr>
              <a:t>Tapusuz Taşınmazların Mülkiyetinin Olağanüstü Zamanaşımına dayanılarak yapılan Tescilinde, </a:t>
            </a:r>
            <a:r>
              <a:rPr lang="tr-TR" sz="3200" b="1" dirty="0">
                <a:latin typeface="Times New Roman" panose="02020603050405020304" pitchFamily="18" charset="0"/>
                <a:cs typeface="Times New Roman" panose="02020603050405020304" pitchFamily="18" charset="0"/>
              </a:rPr>
              <a:t>MK m. 713 hükmünden farklı bir düzenleme getirmiştir. </a:t>
            </a:r>
            <a:endParaRPr lang="tr-TR" sz="3200" b="1" dirty="0" smtClean="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Kadastro Kanunu</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bazı Şartları, </a:t>
            </a:r>
            <a:r>
              <a:rPr lang="tr-TR" sz="3200" dirty="0">
                <a:latin typeface="Times New Roman" panose="02020603050405020304" pitchFamily="18" charset="0"/>
                <a:cs typeface="Times New Roman" panose="02020603050405020304" pitchFamily="18" charset="0"/>
              </a:rPr>
              <a:t>diğer bir deyişle, «</a:t>
            </a:r>
            <a:r>
              <a:rPr lang="tr-TR" sz="3200" b="1" i="1" dirty="0">
                <a:latin typeface="Times New Roman" panose="02020603050405020304" pitchFamily="18" charset="0"/>
                <a:cs typeface="Times New Roman" panose="02020603050405020304" pitchFamily="18" charset="0"/>
              </a:rPr>
              <a:t>İlan yapılması»,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İtiraz Süresi geçmesi»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Mahkemeden hüküm alınması» Şartlarını </a:t>
            </a:r>
            <a:r>
              <a:rPr lang="tr-TR" sz="3200" b="1" dirty="0">
                <a:latin typeface="Times New Roman" panose="02020603050405020304" pitchFamily="18" charset="0"/>
                <a:cs typeface="Times New Roman" panose="02020603050405020304" pitchFamily="18" charset="0"/>
              </a:rPr>
              <a:t>aramamaktadır. </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3436515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Mülkiyet</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Kadastro Teknisyeni tarafından Kanun’un 13 veya 14. maddeleri uyarınca yapılan Tespite dayanılarak </a:t>
            </a:r>
            <a:r>
              <a:rPr lang="tr-TR" sz="3600" b="1" dirty="0">
                <a:latin typeface="Times New Roman" panose="02020603050405020304" pitchFamily="18" charset="0"/>
                <a:cs typeface="Times New Roman" panose="02020603050405020304" pitchFamily="18" charset="0"/>
              </a:rPr>
              <a:t>Tescil edilecektir</a:t>
            </a:r>
            <a:r>
              <a:rPr lang="tr-TR" sz="3600"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Ancak </a:t>
            </a:r>
            <a:r>
              <a:rPr lang="tr-TR" sz="3600" b="1" dirty="0">
                <a:latin typeface="Times New Roman" panose="02020603050405020304" pitchFamily="18" charset="0"/>
                <a:cs typeface="Times New Roman" panose="02020603050405020304" pitchFamily="18" charset="0"/>
              </a:rPr>
              <a:t>yapılan Tespite, </a:t>
            </a:r>
            <a:r>
              <a:rPr lang="tr-TR" sz="3600" b="1" i="1" dirty="0">
                <a:latin typeface="Times New Roman" panose="02020603050405020304" pitchFamily="18" charset="0"/>
                <a:cs typeface="Times New Roman" panose="02020603050405020304" pitchFamily="18" charset="0"/>
              </a:rPr>
              <a:t>KK </a:t>
            </a:r>
            <a:r>
              <a:rPr lang="tr-TR" sz="3600" b="1" i="1" dirty="0" smtClean="0">
                <a:latin typeface="Times New Roman" panose="02020603050405020304" pitchFamily="18" charset="0"/>
                <a:cs typeface="Times New Roman" panose="02020603050405020304" pitchFamily="18" charset="0"/>
              </a:rPr>
              <a:t>m. 9 hükmü uyarınca </a:t>
            </a:r>
            <a:r>
              <a:rPr lang="tr-TR" sz="3600" b="1" i="1" dirty="0">
                <a:latin typeface="Times New Roman" panose="02020603050405020304" pitchFamily="18" charset="0"/>
                <a:cs typeface="Times New Roman" panose="02020603050405020304" pitchFamily="18" charset="0"/>
              </a:rPr>
              <a:t>itiraz edilerek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KK </a:t>
            </a:r>
            <a:r>
              <a:rPr lang="tr-TR" sz="3600" b="1" i="1" dirty="0" smtClean="0">
                <a:latin typeface="Times New Roman" panose="02020603050405020304" pitchFamily="18" charset="0"/>
                <a:cs typeface="Times New Roman" panose="02020603050405020304" pitchFamily="18" charset="0"/>
              </a:rPr>
              <a:t>m. 11 hükmündeki </a:t>
            </a:r>
            <a:r>
              <a:rPr lang="tr-TR" sz="3600" b="1" i="1" dirty="0">
                <a:latin typeface="Times New Roman" panose="02020603050405020304" pitchFamily="18" charset="0"/>
                <a:cs typeface="Times New Roman" panose="02020603050405020304" pitchFamily="18" charset="0"/>
              </a:rPr>
              <a:t>İlan Süresi içinde Kadastro</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Mahkemesinde dava açılarak </a:t>
            </a:r>
            <a:r>
              <a:rPr lang="tr-TR" sz="3600" b="1" dirty="0">
                <a:latin typeface="Times New Roman" panose="02020603050405020304" pitchFamily="18" charset="0"/>
                <a:cs typeface="Times New Roman" panose="02020603050405020304" pitchFamily="18" charset="0"/>
              </a:rPr>
              <a:t>Tescilin yapılması önlenebilir. </a:t>
            </a:r>
          </a:p>
          <a:p>
            <a:pPr marL="0" indent="0">
              <a:buNone/>
            </a:pPr>
            <a:endParaRPr lang="tr-TR" sz="3600" dirty="0"/>
          </a:p>
        </p:txBody>
      </p:sp>
    </p:spTree>
    <p:extLst>
      <p:ext uri="{BB962C8B-B14F-4D97-AF65-F5344CB8AC3E}">
        <p14:creationId xmlns:p14="http://schemas.microsoft.com/office/powerpoint/2010/main" val="135633314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Kadastro Sırasında yapılan Tesciller aleyhine, Kadastro </a:t>
            </a:r>
            <a:r>
              <a:rPr lang="tr-TR" sz="4000" b="1" dirty="0">
                <a:latin typeface="Times New Roman" panose="02020603050405020304" pitchFamily="18" charset="0"/>
                <a:cs typeface="Times New Roman" panose="02020603050405020304" pitchFamily="18" charset="0"/>
              </a:rPr>
              <a:t>T</a:t>
            </a:r>
            <a:r>
              <a:rPr lang="tr-TR" sz="4000" b="1" dirty="0" smtClean="0">
                <a:latin typeface="Times New Roman" panose="02020603050405020304" pitchFamily="18" charset="0"/>
                <a:cs typeface="Times New Roman" panose="02020603050405020304" pitchFamily="18" charset="0"/>
              </a:rPr>
              <a:t>utanağının </a:t>
            </a:r>
            <a:r>
              <a:rPr lang="tr-TR" sz="4000" b="1" i="1"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tespitin</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kesinleştiği tarihten itibaren on yıl geçtikten sonra, Kadastrodan önceki Hukuki Sebeplere dayanarak itiraz olunamaz ve dava açılamaz </a:t>
            </a:r>
            <a:r>
              <a:rPr lang="tr-TR" sz="40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KK m. 12 / III). </a:t>
            </a:r>
          </a:p>
        </p:txBody>
      </p:sp>
    </p:spTree>
    <p:extLst>
      <p:ext uri="{BB962C8B-B14F-4D97-AF65-F5344CB8AC3E}">
        <p14:creationId xmlns:p14="http://schemas.microsoft.com/office/powerpoint/2010/main" val="359497816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Kadastro sırasında yapılan Tesciller aleyhine, Kadastro Tutanağının (</a:t>
            </a:r>
            <a:r>
              <a:rPr lang="tr-TR" i="1" dirty="0">
                <a:latin typeface="Times New Roman" panose="02020603050405020304" pitchFamily="18" charset="0"/>
                <a:cs typeface="Times New Roman" panose="02020603050405020304" pitchFamily="18" charset="0"/>
              </a:rPr>
              <a:t>Tespitin) </a:t>
            </a:r>
            <a:r>
              <a:rPr lang="tr-TR" b="1" dirty="0">
                <a:latin typeface="Times New Roman" panose="02020603050405020304" pitchFamily="18" charset="0"/>
                <a:cs typeface="Times New Roman" panose="02020603050405020304" pitchFamily="18" charset="0"/>
              </a:rPr>
              <a:t>kesinleştiği tarihten itibaren on yıl içinde Kadastrodan önce mevcut olan sebeplere dayanılarak Dava açılması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mümkündür </a:t>
            </a:r>
            <a:r>
              <a:rPr lang="tr-TR" b="1"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KK m. 12 / III). </a:t>
            </a:r>
          </a:p>
          <a:p>
            <a:pPr algn="just"/>
            <a:r>
              <a:rPr lang="tr-TR" b="1" dirty="0">
                <a:latin typeface="Times New Roman" panose="02020603050405020304" pitchFamily="18" charset="0"/>
                <a:cs typeface="Times New Roman" panose="02020603050405020304" pitchFamily="18" charset="0"/>
              </a:rPr>
              <a:t>Kadastro Kanunu</a:t>
            </a:r>
            <a:r>
              <a:rPr lang="tr-TR" dirty="0">
                <a:latin typeface="Times New Roman" panose="02020603050405020304" pitchFamily="18" charset="0"/>
                <a:cs typeface="Times New Roman" panose="02020603050405020304" pitchFamily="18" charset="0"/>
              </a:rPr>
              <a:t>, Zilyede tanımış olduğu Hakların</a:t>
            </a:r>
            <a:r>
              <a:rPr lang="tr-TR" b="1" dirty="0">
                <a:latin typeface="Times New Roman" panose="02020603050405020304" pitchFamily="18" charset="0"/>
                <a:cs typeface="Times New Roman" panose="02020603050405020304" pitchFamily="18" charset="0"/>
              </a:rPr>
              <a:t>, Kadastrosuna başlanan bölgede Zilyedin aleyhine açılan Davalarda, </a:t>
            </a:r>
            <a:r>
              <a:rPr lang="tr-TR" b="1" i="1" dirty="0">
                <a:latin typeface="Times New Roman" panose="02020603050405020304" pitchFamily="18" charset="0"/>
                <a:cs typeface="Times New Roman" panose="02020603050405020304" pitchFamily="18" charset="0"/>
              </a:rPr>
              <a:t>Zilyet tarafından Def’i olarak ileri sürülebilmesi </a:t>
            </a:r>
            <a:r>
              <a:rPr lang="tr-TR" b="1" dirty="0">
                <a:latin typeface="Times New Roman" panose="02020603050405020304" pitchFamily="18" charset="0"/>
                <a:cs typeface="Times New Roman" panose="02020603050405020304" pitchFamily="18" charset="0"/>
              </a:rPr>
              <a:t>imkanını hükme bağlamıştır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KK m.33</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IV).</a:t>
            </a:r>
          </a:p>
          <a:p>
            <a:pPr marL="0" indent="0">
              <a:buNone/>
            </a:pPr>
            <a:endParaRPr lang="tr-TR" dirty="0"/>
          </a:p>
        </p:txBody>
      </p:sp>
    </p:spTree>
    <p:extLst>
      <p:ext uri="{BB962C8B-B14F-4D97-AF65-F5344CB8AC3E}">
        <p14:creationId xmlns:p14="http://schemas.microsoft.com/office/powerpoint/2010/main" val="339470258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Kadastrodan Sonra İmar ve İhya Yoluyla Kazanma </a:t>
            </a:r>
            <a:endParaRPr lang="tr-TR" b="1"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Kadastrosu tamamlanmış yerlerde, İmar ve İhya söz konusu olduğu takdirde, </a:t>
            </a:r>
            <a:r>
              <a:rPr lang="tr-TR" dirty="0" smtClean="0">
                <a:latin typeface="Times New Roman" panose="02020603050405020304" pitchFamily="18" charset="0"/>
                <a:cs typeface="Times New Roman" panose="02020603050405020304" pitchFamily="18" charset="0"/>
              </a:rPr>
              <a:t>kural olarak, </a:t>
            </a:r>
            <a:r>
              <a:rPr lang="tr-TR" b="1" dirty="0" smtClean="0">
                <a:latin typeface="Times New Roman" panose="02020603050405020304" pitchFamily="18" charset="0"/>
                <a:cs typeface="Times New Roman" panose="02020603050405020304" pitchFamily="18" charset="0"/>
              </a:rPr>
              <a:t>KK m. 33 / III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Kadastro dışında </a:t>
            </a:r>
            <a:r>
              <a:rPr lang="tr-TR" dirty="0" smtClean="0">
                <a:latin typeface="Times New Roman" panose="02020603050405020304" pitchFamily="18" charset="0"/>
                <a:cs typeface="Times New Roman" panose="02020603050405020304" pitchFamily="18" charset="0"/>
              </a:rPr>
              <a:t>da </a:t>
            </a:r>
            <a:r>
              <a:rPr lang="tr-TR" b="1" i="1" dirty="0" smtClean="0">
                <a:latin typeface="Times New Roman" panose="02020603050405020304" pitchFamily="18" charset="0"/>
                <a:cs typeface="Times New Roman" panose="02020603050405020304" pitchFamily="18" charset="0"/>
              </a:rPr>
              <a:t>uygulanacağı hükme bağlanmış olan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KK m. 17 uygulanır. </a:t>
            </a:r>
          </a:p>
          <a:p>
            <a:pPr algn="just"/>
            <a:r>
              <a:rPr lang="tr-TR" dirty="0" smtClean="0">
                <a:latin typeface="Times New Roman" panose="02020603050405020304" pitchFamily="18" charset="0"/>
                <a:cs typeface="Times New Roman" panose="02020603050405020304" pitchFamily="18" charset="0"/>
              </a:rPr>
              <a:t>Buna göre, </a:t>
            </a:r>
            <a:r>
              <a:rPr lang="tr-TR" b="1" dirty="0" smtClean="0">
                <a:latin typeface="Times New Roman" panose="02020603050405020304" pitchFamily="18" charset="0"/>
                <a:cs typeface="Times New Roman" panose="02020603050405020304" pitchFamily="18" charset="0"/>
              </a:rPr>
              <a:t>Orman sayılmayan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Devletin hüküm ve tasarrufu altında bulunan</a:t>
            </a:r>
            <a:r>
              <a:rPr lang="tr-TR" dirty="0" smtClean="0">
                <a:latin typeface="Times New Roman" panose="02020603050405020304" pitchFamily="18" charset="0"/>
                <a:cs typeface="Times New Roman" panose="02020603050405020304" pitchFamily="18" charset="0"/>
              </a:rPr>
              <a:t> ve </a:t>
            </a:r>
            <a:r>
              <a:rPr lang="tr-TR" b="1" dirty="0" smtClean="0">
                <a:latin typeface="Times New Roman" panose="02020603050405020304" pitchFamily="18" charset="0"/>
                <a:cs typeface="Times New Roman" panose="02020603050405020304" pitchFamily="18" charset="0"/>
              </a:rPr>
              <a:t>Kamu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izmetine tahsis edilmeyen Araziden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Masraf</a:t>
            </a:r>
            <a:r>
              <a:rPr lang="tr-TR" dirty="0" smtClean="0">
                <a:latin typeface="Times New Roman" panose="02020603050405020304" pitchFamily="18" charset="0"/>
                <a:cs typeface="Times New Roman" panose="02020603050405020304" pitchFamily="18" charset="0"/>
              </a:rPr>
              <a:t> ve </a:t>
            </a:r>
            <a:r>
              <a:rPr lang="tr-TR" b="1" i="1" dirty="0" smtClean="0">
                <a:latin typeface="Times New Roman" panose="02020603050405020304" pitchFamily="18" charset="0"/>
                <a:cs typeface="Times New Roman" panose="02020603050405020304" pitchFamily="18" charset="0"/>
              </a:rPr>
              <a:t>Emek sarfı ile İmar ve İhya edilerek Tarıma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lverişli hale getirilen Taşınmaz Mallar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KK m. 14 hükmündeki Kazandırıcı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artları gerçekleşmiş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İmar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İhya edenler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Halefleri adına, </a:t>
            </a:r>
            <a:r>
              <a:rPr lang="tr-TR" dirty="0" smtClean="0">
                <a:latin typeface="Times New Roman" panose="02020603050405020304" pitchFamily="18" charset="0"/>
                <a:cs typeface="Times New Roman" panose="02020603050405020304" pitchFamily="18" charset="0"/>
              </a:rPr>
              <a:t>aksi takdirde, </a:t>
            </a:r>
            <a:r>
              <a:rPr lang="tr-TR" b="1" i="1" dirty="0" smtClean="0">
                <a:latin typeface="Times New Roman" panose="02020603050405020304" pitchFamily="18" charset="0"/>
                <a:cs typeface="Times New Roman" panose="02020603050405020304" pitchFamily="18" charset="0"/>
              </a:rPr>
              <a:t>Hazine</a:t>
            </a:r>
            <a:r>
              <a:rPr lang="tr-TR" b="1" dirty="0" smtClean="0">
                <a:latin typeface="Times New Roman" panose="02020603050405020304" pitchFamily="18" charset="0"/>
                <a:cs typeface="Times New Roman" panose="02020603050405020304" pitchFamily="18" charset="0"/>
              </a:rPr>
              <a:t> adına tespit edilir (</a:t>
            </a:r>
            <a:r>
              <a:rPr lang="tr-TR" i="1" dirty="0" smtClean="0">
                <a:latin typeface="Times New Roman" panose="02020603050405020304" pitchFamily="18" charset="0"/>
                <a:cs typeface="Times New Roman" panose="02020603050405020304" pitchFamily="18" charset="0"/>
              </a:rPr>
              <a:t>KK m. 17).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294846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Kadastrodan sonra </a:t>
            </a:r>
            <a:r>
              <a:rPr lang="tr-TR" b="1" dirty="0" smtClean="0">
                <a:latin typeface="Times New Roman" panose="02020603050405020304" pitchFamily="18" charset="0"/>
                <a:cs typeface="Times New Roman" panose="02020603050405020304" pitchFamily="18" charset="0"/>
              </a:rPr>
              <a:t>İmar ve İhya edilen 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kazanılabilmesi </a:t>
            </a:r>
            <a:r>
              <a:rPr lang="tr-TR" dirty="0" smtClean="0">
                <a:latin typeface="Times New Roman" panose="02020603050405020304" pitchFamily="18" charset="0"/>
                <a:cs typeface="Times New Roman" panose="02020603050405020304" pitchFamily="18" charset="0"/>
              </a:rPr>
              <a:t>için, </a:t>
            </a:r>
            <a:r>
              <a:rPr lang="tr-TR" b="1" i="1" dirty="0" smtClean="0">
                <a:latin typeface="Times New Roman" panose="02020603050405020304" pitchFamily="18" charset="0"/>
                <a:cs typeface="Times New Roman" panose="02020603050405020304" pitchFamily="18" charset="0"/>
              </a:rPr>
              <a:t>İmar ve İhya eden Kimsenin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veya Haleflerinin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Taşınmazda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mar ve İhyanın tamamlandığı tarihten itibaren </a:t>
            </a:r>
            <a:r>
              <a:rPr lang="tr-TR" b="1" i="1" dirty="0" smtClean="0">
                <a:latin typeface="Times New Roman" panose="02020603050405020304" pitchFamily="18" charset="0"/>
                <a:cs typeface="Times New Roman" panose="02020603050405020304" pitchFamily="18" charset="0"/>
              </a:rPr>
              <a:t>en az yirmi (20) yıldan beri çekişmesiz, aralıksız ve Malik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ıfatıyla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ilyetliğini sürdürmüş olması </a:t>
            </a:r>
            <a:r>
              <a:rPr lang="tr-TR" b="1" dirty="0" smtClean="0">
                <a:latin typeface="Times New Roman" panose="02020603050405020304" pitchFamily="18" charset="0"/>
                <a:cs typeface="Times New Roman" panose="02020603050405020304" pitchFamily="18" charset="0"/>
              </a:rPr>
              <a:t>aranacaktır. </a:t>
            </a:r>
          </a:p>
          <a:p>
            <a:pPr algn="just"/>
            <a:r>
              <a:rPr lang="tr-TR" b="1" dirty="0" smtClean="0">
                <a:latin typeface="Times New Roman" panose="02020603050405020304" pitchFamily="18" charset="0"/>
                <a:cs typeface="Times New Roman" panose="02020603050405020304" pitchFamily="18" charset="0"/>
              </a:rPr>
              <a:t>Aynı çalışma alanı içinde </a:t>
            </a:r>
            <a:r>
              <a:rPr lang="tr-TR" b="1" i="1" dirty="0" smtClean="0">
                <a:latin typeface="Times New Roman" panose="02020603050405020304" pitchFamily="18" charset="0"/>
                <a:cs typeface="Times New Roman" panose="02020603050405020304" pitchFamily="18" charset="0"/>
              </a:rPr>
              <a:t>İmar ve İhya edilen Arazinin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ulu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oprakta</a:t>
            </a:r>
            <a:r>
              <a:rPr lang="tr-TR" b="1" dirty="0" smtClean="0">
                <a:latin typeface="Times New Roman" panose="02020603050405020304" pitchFamily="18" charset="0"/>
                <a:cs typeface="Times New Roman" panose="02020603050405020304" pitchFamily="18" charset="0"/>
              </a:rPr>
              <a:t> 40, </a:t>
            </a:r>
            <a:r>
              <a:rPr lang="tr-TR" b="1" i="1" dirty="0" smtClean="0">
                <a:latin typeface="Times New Roman" panose="02020603050405020304" pitchFamily="18" charset="0"/>
                <a:cs typeface="Times New Roman" panose="02020603050405020304" pitchFamily="18" charset="0"/>
              </a:rPr>
              <a:t>Kuru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oprakta </a:t>
            </a:r>
            <a:r>
              <a:rPr lang="tr-TR" b="1" dirty="0" smtClean="0">
                <a:latin typeface="Times New Roman" panose="02020603050405020304" pitchFamily="18" charset="0"/>
                <a:cs typeface="Times New Roman" panose="02020603050405020304" pitchFamily="18" charset="0"/>
              </a:rPr>
              <a:t>100 </a:t>
            </a:r>
            <a:r>
              <a:rPr lang="tr-TR" b="1" i="1" dirty="0" smtClean="0">
                <a:latin typeface="Times New Roman" panose="02020603050405020304" pitchFamily="18" charset="0"/>
                <a:cs typeface="Times New Roman" panose="02020603050405020304" pitchFamily="18" charset="0"/>
              </a:rPr>
              <a:t>dönüme kadar olan miktarındaki Zilyetlik</a:t>
            </a:r>
            <a:r>
              <a:rPr lang="tr-TR" b="1" dirty="0" smtClean="0">
                <a:latin typeface="Times New Roman" panose="02020603050405020304" pitchFamily="18" charset="0"/>
                <a:cs typeface="Times New Roman" panose="02020603050405020304" pitchFamily="18" charset="0"/>
              </a:rPr>
              <a:t>, her türlü Delille ispat edilebilecektir</a:t>
            </a:r>
            <a:r>
              <a:rPr lang="tr-TR" dirty="0" smtClean="0">
                <a:latin typeface="Times New Roman" panose="02020603050405020304" pitchFamily="18" charset="0"/>
                <a:cs typeface="Times New Roman" panose="02020603050405020304" pitchFamily="18" charset="0"/>
              </a:rPr>
              <a:t>; bu miktarları aşan Taşınmazlardaki Zilyetliğin ise,</a:t>
            </a:r>
            <a:r>
              <a:rPr lang="tr-TR" b="1" dirty="0" smtClean="0">
                <a:latin typeface="Times New Roman" panose="02020603050405020304" pitchFamily="18" charset="0"/>
                <a:cs typeface="Times New Roman" panose="02020603050405020304" pitchFamily="18" charset="0"/>
              </a:rPr>
              <a:t> KK m. 14 / III hükmündeki Belgelerden biriyle İspatı gerekir.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07471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Ayrıca burada,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mar ve İhya edilen 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amanaşımıyla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azanılması </a:t>
            </a:r>
            <a:r>
              <a:rPr lang="tr-TR" dirty="0" smtClean="0">
                <a:latin typeface="Times New Roman" panose="02020603050405020304" pitchFamily="18" charset="0"/>
                <a:cs typeface="Times New Roman" panose="02020603050405020304" pitchFamily="18" charset="0"/>
              </a:rPr>
              <a:t>söz konusu olduğu için, Kadastrodan önceki edinmelerde olduğu gibi, </a:t>
            </a:r>
            <a:r>
              <a:rPr lang="tr-TR" b="1" i="1" dirty="0" smtClean="0">
                <a:latin typeface="Times New Roman" panose="02020603050405020304" pitchFamily="18" charset="0"/>
                <a:cs typeface="Times New Roman" panose="02020603050405020304" pitchFamily="18" charset="0"/>
              </a:rPr>
              <a:t>Kadastrodan sonra İmar ve İhya yoluyla Taşınmazın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ülkiyetinin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azanılmasında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KK m. 14 hükmü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MK m. 713 hükmü birlikte dikkate alınarak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713 / III vd. </a:t>
            </a:r>
            <a:r>
              <a:rPr lang="tr-TR" b="1" i="1" dirty="0" err="1">
                <a:latin typeface="Times New Roman" panose="02020603050405020304" pitchFamily="18" charset="0"/>
                <a:cs typeface="Times New Roman" panose="02020603050405020304" pitchFamily="18" charset="0"/>
              </a:rPr>
              <a:t>d</a:t>
            </a:r>
            <a:r>
              <a:rPr lang="tr-TR" b="1" i="1" dirty="0" err="1" smtClean="0">
                <a:latin typeface="Times New Roman" panose="02020603050405020304" pitchFamily="18" charset="0"/>
                <a:cs typeface="Times New Roman" panose="02020603050405020304" pitchFamily="18" charset="0"/>
              </a:rPr>
              <a:t>aki</a:t>
            </a:r>
            <a:r>
              <a:rPr lang="tr-TR" b="1"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ava</a:t>
            </a:r>
            <a:r>
              <a:rPr lang="tr-TR" dirty="0" smtClean="0">
                <a:latin typeface="Times New Roman" panose="02020603050405020304" pitchFamily="18" charset="0"/>
                <a:cs typeface="Times New Roman" panose="02020603050405020304" pitchFamily="18" charset="0"/>
              </a:rPr>
              <a:t> ve </a:t>
            </a:r>
            <a:r>
              <a:rPr lang="tr-TR" b="1" dirty="0" smtClean="0">
                <a:latin typeface="Times New Roman" panose="02020603050405020304" pitchFamily="18" charset="0"/>
                <a:cs typeface="Times New Roman" panose="02020603050405020304" pitchFamily="18" charset="0"/>
              </a:rPr>
              <a:t>İtiraza ilişkin hükümler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uygulanacaktır.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İl, İlçe ve Kasabaların İmar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lanının kapsadığı alanlarda kalan Taşınmaz Mallarda, </a:t>
            </a:r>
            <a:r>
              <a:rPr lang="tr-TR" b="1" i="1" dirty="0" smtClean="0">
                <a:latin typeface="Times New Roman" panose="02020603050405020304" pitchFamily="18" charset="0"/>
                <a:cs typeface="Times New Roman" panose="02020603050405020304" pitchFamily="18" charset="0"/>
              </a:rPr>
              <a:t>KK m. 17 hükmü uyarınca</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mar ve İhya yoluyla Mülkiyet kazanılamaz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KK m. 17 / 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206368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1515 Sayılı Tapu Kayıtlarından Hukuki Kıymetlerini Kaybetmiş Olanların Tasfiyesine Dair Kanun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MK m. 713 / VIII hükmünde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Özel kanun hükümleri saklıdır</a:t>
            </a:r>
            <a:r>
              <a:rPr lang="tr-TR" dirty="0" smtClean="0">
                <a:latin typeface="Times New Roman" panose="02020603050405020304" pitchFamily="18" charset="0"/>
                <a:cs typeface="Times New Roman" panose="02020603050405020304" pitchFamily="18" charset="0"/>
              </a:rPr>
              <a:t>» denilmiş, </a:t>
            </a:r>
            <a:r>
              <a:rPr lang="tr-TR" b="1" dirty="0" smtClean="0">
                <a:latin typeface="Times New Roman" panose="02020603050405020304" pitchFamily="18" charset="0"/>
                <a:cs typeface="Times New Roman" panose="02020603050405020304" pitchFamily="18" charset="0"/>
              </a:rPr>
              <a:t>KK m. 23 hükmünde</a:t>
            </a:r>
            <a:r>
              <a:rPr lang="tr-TR" dirty="0" smtClean="0">
                <a:latin typeface="Times New Roman" panose="02020603050405020304" pitchFamily="18" charset="0"/>
                <a:cs typeface="Times New Roman" panose="02020603050405020304" pitchFamily="18" charset="0"/>
              </a:rPr>
              <a:t> ise,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ürk</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Medeni Kanunu </a:t>
            </a:r>
            <a:r>
              <a:rPr lang="tr-TR" dirty="0" smtClean="0">
                <a:latin typeface="Times New Roman" panose="02020603050405020304" pitchFamily="18" charset="0"/>
                <a:cs typeface="Times New Roman" panose="02020603050405020304" pitchFamily="18" charset="0"/>
              </a:rPr>
              <a:t>ile </a:t>
            </a:r>
            <a:r>
              <a:rPr lang="tr-TR" b="1" i="1" dirty="0" smtClean="0">
                <a:latin typeface="Times New Roman" panose="02020603050405020304" pitchFamily="18" charset="0"/>
                <a:cs typeface="Times New Roman" panose="02020603050405020304" pitchFamily="18" charset="0"/>
              </a:rPr>
              <a:t>diğer Kanunların </a:t>
            </a:r>
            <a:r>
              <a:rPr lang="tr-TR" b="1" dirty="0" smtClean="0">
                <a:latin typeface="Times New Roman" panose="02020603050405020304" pitchFamily="18" charset="0"/>
                <a:cs typeface="Times New Roman" panose="02020603050405020304" pitchFamily="18" charset="0"/>
              </a:rPr>
              <a:t>İktisap ve Tescile ilişkin hükümleri </a:t>
            </a:r>
            <a:r>
              <a:rPr lang="tr-TR" dirty="0" smtClean="0">
                <a:latin typeface="Times New Roman" panose="02020603050405020304" pitchFamily="18" charset="0"/>
                <a:cs typeface="Times New Roman" panose="02020603050405020304" pitchFamily="18" charset="0"/>
              </a:rPr>
              <a:t>saklı tutulmuş olduğundan, </a:t>
            </a:r>
            <a:r>
              <a:rPr lang="tr-TR" b="1" i="1" dirty="0" smtClean="0">
                <a:latin typeface="Times New Roman" panose="02020603050405020304" pitchFamily="18" charset="0"/>
                <a:cs typeface="Times New Roman" panose="02020603050405020304" pitchFamily="18" charset="0"/>
              </a:rPr>
              <a:t>1515 sayılı Kanun </a:t>
            </a:r>
            <a:r>
              <a:rPr lang="tr-TR" dirty="0" smtClean="0">
                <a:latin typeface="Times New Roman" panose="02020603050405020304" pitchFamily="18" charset="0"/>
                <a:cs typeface="Times New Roman" panose="02020603050405020304" pitchFamily="18" charset="0"/>
              </a:rPr>
              <a:t>üzerinde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 durulması gerekmektedir. </a:t>
            </a:r>
          </a:p>
          <a:p>
            <a:pPr algn="just"/>
            <a:r>
              <a:rPr lang="tr-TR" dirty="0" smtClean="0">
                <a:latin typeface="Times New Roman" panose="02020603050405020304" pitchFamily="18" charset="0"/>
                <a:cs typeface="Times New Roman" panose="02020603050405020304" pitchFamily="18" charset="0"/>
              </a:rPr>
              <a:t>Ülkemizde, </a:t>
            </a:r>
            <a:r>
              <a:rPr lang="tr-TR" b="1" dirty="0" smtClean="0">
                <a:latin typeface="Times New Roman" panose="02020603050405020304" pitchFamily="18" charset="0"/>
                <a:cs typeface="Times New Roman" panose="02020603050405020304" pitchFamily="18" charset="0"/>
              </a:rPr>
              <a:t>Eski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ukuk zamanında Tapuya kaydı yapılmış</a:t>
            </a:r>
            <a:r>
              <a:rPr lang="tr-TR" dirty="0" smtClean="0">
                <a:latin typeface="Times New Roman" panose="02020603050405020304" pitchFamily="18" charset="0"/>
                <a:cs typeface="Times New Roman" panose="02020603050405020304" pitchFamily="18" charset="0"/>
              </a:rPr>
              <a:t>, fakat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 dışında el değiştirmiş olan çok sayıda Taşınmaz </a:t>
            </a:r>
            <a:r>
              <a:rPr lang="tr-TR" dirty="0" smtClean="0">
                <a:latin typeface="Times New Roman" panose="02020603050405020304" pitchFamily="18" charset="0"/>
                <a:cs typeface="Times New Roman" panose="02020603050405020304" pitchFamily="18" charset="0"/>
              </a:rPr>
              <a:t>vardır. </a:t>
            </a:r>
          </a:p>
          <a:p>
            <a:pPr algn="just"/>
            <a:r>
              <a:rPr lang="tr-TR" dirty="0" smtClean="0">
                <a:latin typeface="Times New Roman" panose="02020603050405020304" pitchFamily="18" charset="0"/>
                <a:cs typeface="Times New Roman" panose="02020603050405020304" pitchFamily="18" charset="0"/>
              </a:rPr>
              <a:t>Bu bağlamda, </a:t>
            </a:r>
            <a:r>
              <a:rPr lang="tr-TR" b="1" i="1" dirty="0" smtClean="0">
                <a:latin typeface="Times New Roman" panose="02020603050405020304" pitchFamily="18" charset="0"/>
                <a:cs typeface="Times New Roman" panose="02020603050405020304" pitchFamily="18" charset="0"/>
              </a:rPr>
              <a:t>2 Haziran 1929 tarihli ve 1515 sayılı Kanun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Tapuda kayıtlı olup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 dışında el değiştirmiş olan bu Taşınmazların Zilyetlerine,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Zamanaşımından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ararlanma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mkânı</a:t>
            </a:r>
            <a:r>
              <a:rPr lang="tr-TR" b="1" dirty="0" smtClean="0">
                <a:latin typeface="Times New Roman" panose="02020603050405020304" pitchFamily="18" charset="0"/>
                <a:cs typeface="Times New Roman" panose="02020603050405020304" pitchFamily="18" charset="0"/>
              </a:rPr>
              <a:t> tanımıştır. </a:t>
            </a:r>
          </a:p>
          <a:p>
            <a:pPr marL="0" indent="0" algn="just">
              <a:buNone/>
            </a:pPr>
            <a:endParaRPr lang="tr-TR" dirty="0"/>
          </a:p>
        </p:txBody>
      </p:sp>
    </p:spTree>
    <p:extLst>
      <p:ext uri="{BB962C8B-B14F-4D97-AF65-F5344CB8AC3E}">
        <p14:creationId xmlns:p14="http://schemas.microsoft.com/office/powerpoint/2010/main" val="244638736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latin typeface="+mn-lt"/>
              </a:rPr>
              <a:t>1515 Sayılı Kanun’un 1. Maddesi </a:t>
            </a:r>
            <a:endParaRPr lang="tr-TR" b="1" dirty="0">
              <a:latin typeface="+mn-lt"/>
            </a:endParaRPr>
          </a:p>
        </p:txBody>
      </p:sp>
      <p:sp>
        <p:nvSpPr>
          <p:cNvPr id="3" name="İçerik Yer Tutucusu 2"/>
          <p:cNvSpPr>
            <a:spLocks noGrp="1"/>
          </p:cNvSpPr>
          <p:nvPr>
            <p:ph idx="1"/>
          </p:nvPr>
        </p:nvSpPr>
        <p:spPr/>
        <p:txBody>
          <a:bodyPr>
            <a:noAutofit/>
          </a:bodyPr>
          <a:lstStyle/>
          <a:p>
            <a:r>
              <a:rPr lang="tr-TR" b="1" dirty="0" smtClean="0">
                <a:latin typeface="Times New Roman" panose="02020603050405020304" pitchFamily="18" charset="0"/>
                <a:cs typeface="Times New Roman" panose="02020603050405020304" pitchFamily="18" charset="0"/>
              </a:rPr>
              <a:t>1515 Sayılı Kanun’un 1. maddesi şu hükmü koymuştur: </a:t>
            </a:r>
          </a:p>
          <a:p>
            <a:pPr algn="just"/>
            <a:r>
              <a:rPr lang="tr-TR" dirty="0" smtClean="0">
                <a:latin typeface="Times New Roman" panose="02020603050405020304" pitchFamily="18" charset="0"/>
                <a:cs typeface="Times New Roman" panose="02020603050405020304" pitchFamily="18" charset="0"/>
              </a:rPr>
              <a:t>«Tapu dairelerinde mukayyet olup da gayrı resmi surette aharın mülkiyetine geçen ve Kanunu Medeninin meriyeti tarihine kadar </a:t>
            </a:r>
            <a:r>
              <a:rPr lang="tr-TR" dirty="0" err="1" smtClean="0">
                <a:latin typeface="Times New Roman" panose="02020603050405020304" pitchFamily="18" charset="0"/>
                <a:cs typeface="Times New Roman" panose="02020603050405020304" pitchFamily="18" charset="0"/>
              </a:rPr>
              <a:t>musakkaf</a:t>
            </a:r>
            <a:r>
              <a:rPr lang="tr-TR" dirty="0" smtClean="0">
                <a:latin typeface="Times New Roman" panose="02020603050405020304" pitchFamily="18" charset="0"/>
                <a:cs typeface="Times New Roman" panose="02020603050405020304" pitchFamily="18" charset="0"/>
              </a:rPr>
              <a:t> ve bu hükümde bulunan bağ ve bahçe veyahut arsaların </a:t>
            </a:r>
            <a:r>
              <a:rPr lang="tr-TR" dirty="0" err="1" smtClean="0">
                <a:latin typeface="Times New Roman" panose="02020603050405020304" pitchFamily="18" charset="0"/>
                <a:cs typeface="Times New Roman" panose="02020603050405020304" pitchFamily="18" charset="0"/>
              </a:rPr>
              <a:t>onbeş</a:t>
            </a:r>
            <a:r>
              <a:rPr lang="tr-TR" dirty="0" smtClean="0">
                <a:latin typeface="Times New Roman" panose="02020603050405020304" pitchFamily="18" charset="0"/>
                <a:cs typeface="Times New Roman" panose="02020603050405020304" pitchFamily="18" charset="0"/>
              </a:rPr>
              <a:t>, diğer arazinin on sene malik sıfatıyla, nizasız ve hüsnüniyetle tasarrufu altında bulunduranları zilyetleri namına tapu dairesince tescil ile tapu senetleri verilir. </a:t>
            </a:r>
          </a:p>
          <a:p>
            <a:pPr algn="just"/>
            <a:r>
              <a:rPr lang="tr-TR" dirty="0" smtClean="0">
                <a:latin typeface="Times New Roman" panose="02020603050405020304" pitchFamily="18" charset="0"/>
                <a:cs typeface="Times New Roman" panose="02020603050405020304" pitchFamily="18" charset="0"/>
              </a:rPr>
              <a:t>Şu kadar ki, kayıt tarihinden itibaren üç sene zarfında alakadarların mahkemeye müracaatla birinci fıkradaki iktisap sebepleri aleyhine dava açmağa </a:t>
            </a:r>
            <a:r>
              <a:rPr lang="tr-TR" dirty="0" err="1" smtClean="0">
                <a:latin typeface="Times New Roman" panose="02020603050405020304" pitchFamily="18" charset="0"/>
                <a:cs typeface="Times New Roman" panose="02020603050405020304" pitchFamily="18" charset="0"/>
              </a:rPr>
              <a:t>selahiyetleri</a:t>
            </a:r>
            <a:r>
              <a:rPr lang="tr-TR" dirty="0" smtClean="0">
                <a:latin typeface="Times New Roman" panose="02020603050405020304" pitchFamily="18" charset="0"/>
                <a:cs typeface="Times New Roman" panose="02020603050405020304" pitchFamily="18" charset="0"/>
              </a:rPr>
              <a:t> vardır.»</a:t>
            </a: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83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Kazandırıcı Zamanaşımının Fonksiyonları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Olağan ve Olağanüstü Zamanaşımının </a:t>
            </a:r>
            <a:r>
              <a:rPr lang="tr-TR" sz="3200" dirty="0" smtClean="0">
                <a:latin typeface="Times New Roman" panose="02020603050405020304" pitchFamily="18" charset="0"/>
                <a:cs typeface="Times New Roman" panose="02020603050405020304" pitchFamily="18" charset="0"/>
              </a:rPr>
              <a:t>hem </a:t>
            </a:r>
            <a:r>
              <a:rPr lang="tr-TR" sz="3200" b="1" i="1" dirty="0" smtClean="0">
                <a:latin typeface="Times New Roman" panose="02020603050405020304" pitchFamily="18" charset="0"/>
                <a:cs typeface="Times New Roman" panose="02020603050405020304" pitchFamily="18" charset="0"/>
              </a:rPr>
              <a:t>İyileştirme,</a:t>
            </a:r>
            <a:r>
              <a:rPr lang="tr-TR" sz="3200" dirty="0" smtClean="0">
                <a:latin typeface="Times New Roman" panose="02020603050405020304" pitchFamily="18" charset="0"/>
                <a:cs typeface="Times New Roman" panose="02020603050405020304" pitchFamily="18" charset="0"/>
              </a:rPr>
              <a:t> hem de </a:t>
            </a:r>
            <a:r>
              <a:rPr lang="tr-TR" sz="3200" b="1" i="1" dirty="0" smtClean="0">
                <a:latin typeface="Times New Roman" panose="02020603050405020304" pitchFamily="18" charset="0"/>
                <a:cs typeface="Times New Roman" panose="02020603050405020304" pitchFamily="18" charset="0"/>
              </a:rPr>
              <a:t>İstikrar</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Sağlama İşlevleri</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vardır.</a:t>
            </a:r>
          </a:p>
          <a:p>
            <a:pPr algn="just"/>
            <a:r>
              <a:rPr lang="tr-TR" sz="3200" b="1" dirty="0" smtClean="0">
                <a:latin typeface="Times New Roman" panose="02020603050405020304" pitchFamily="18" charset="0"/>
                <a:cs typeface="Times New Roman" panose="02020603050405020304" pitchFamily="18" charset="0"/>
              </a:rPr>
              <a:t>İyileştirme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şlevi </a:t>
            </a:r>
            <a:r>
              <a:rPr lang="tr-TR" sz="3200" dirty="0" smtClean="0">
                <a:latin typeface="Times New Roman" panose="02020603050405020304" pitchFamily="18" charset="0"/>
                <a:cs typeface="Times New Roman" panose="02020603050405020304" pitchFamily="18" charset="0"/>
              </a:rPr>
              <a:t>dolayısıyla, </a:t>
            </a:r>
            <a:r>
              <a:rPr lang="tr-TR" sz="3200" b="1" u="sng" dirty="0" smtClean="0">
                <a:latin typeface="Times New Roman" panose="02020603050405020304" pitchFamily="18" charset="0"/>
                <a:cs typeface="Times New Roman" panose="02020603050405020304" pitchFamily="18" charset="0"/>
              </a:rPr>
              <a:t>Olağan Zamanaşımında </a:t>
            </a:r>
            <a:r>
              <a:rPr lang="tr-TR" sz="3200" b="1" dirty="0" smtClean="0">
                <a:latin typeface="Times New Roman" panose="02020603050405020304" pitchFamily="18" charset="0"/>
                <a:cs typeface="Times New Roman" panose="02020603050405020304" pitchFamily="18" charset="0"/>
              </a:rPr>
              <a:t>görünürde hak sahibi olan kimse, </a:t>
            </a:r>
            <a:r>
              <a:rPr lang="tr-TR" sz="3200" b="1" i="1" dirty="0" smtClean="0">
                <a:latin typeface="Times New Roman" panose="02020603050405020304" pitchFamily="18" charset="0"/>
                <a:cs typeface="Times New Roman" panose="02020603050405020304" pitchFamily="18" charset="0"/>
              </a:rPr>
              <a:t>gerçek hak sahibine</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Olağanüstü Zamanaşımında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Zilyedin </a:t>
            </a:r>
            <a:r>
              <a:rPr lang="tr-TR" sz="3200" b="1" dirty="0">
                <a:latin typeface="Times New Roman" panose="02020603050405020304" pitchFamily="18" charset="0"/>
                <a:cs typeface="Times New Roman" panose="02020603050405020304" pitchFamily="18" charset="0"/>
              </a:rPr>
              <a:t>F</a:t>
            </a:r>
            <a:r>
              <a:rPr lang="tr-TR" sz="3200" b="1" dirty="0" smtClean="0">
                <a:latin typeface="Times New Roman" panose="02020603050405020304" pitchFamily="18" charset="0"/>
                <a:cs typeface="Times New Roman" panose="02020603050405020304" pitchFamily="18" charset="0"/>
              </a:rPr>
              <a:t>iili Hakimiyeti</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akka </a:t>
            </a:r>
            <a:r>
              <a:rPr lang="tr-TR" sz="3200" b="1" dirty="0" smtClean="0">
                <a:latin typeface="Times New Roman" panose="02020603050405020304" pitchFamily="18" charset="0"/>
                <a:cs typeface="Times New Roman" panose="02020603050405020304" pitchFamily="18" charset="0"/>
              </a:rPr>
              <a:t>dönüşmektedir. </a:t>
            </a:r>
          </a:p>
          <a:p>
            <a:pPr algn="just"/>
            <a:r>
              <a:rPr lang="tr-TR" sz="3200" b="1" dirty="0" smtClean="0">
                <a:latin typeface="Times New Roman" panose="02020603050405020304" pitchFamily="18" charset="0"/>
                <a:cs typeface="Times New Roman" panose="02020603050405020304" pitchFamily="18" charset="0"/>
              </a:rPr>
              <a:t>Her iki Zamanaşımının </a:t>
            </a:r>
            <a:r>
              <a:rPr lang="tr-TR" sz="3200" dirty="0" smtClean="0">
                <a:latin typeface="Times New Roman" panose="02020603050405020304" pitchFamily="18" charset="0"/>
                <a:cs typeface="Times New Roman" panose="02020603050405020304" pitchFamily="18" charset="0"/>
              </a:rPr>
              <a:t>da </a:t>
            </a:r>
            <a:r>
              <a:rPr lang="tr-TR" sz="3200" b="1" u="sng" dirty="0" smtClean="0">
                <a:latin typeface="Times New Roman" panose="02020603050405020304" pitchFamily="18" charset="0"/>
                <a:cs typeface="Times New Roman" panose="02020603050405020304" pitchFamily="18" charset="0"/>
              </a:rPr>
              <a:t>İstikrar </a:t>
            </a:r>
            <a:r>
              <a:rPr lang="tr-TR" sz="3200" b="1" u="sng" dirty="0">
                <a:latin typeface="Times New Roman" panose="02020603050405020304" pitchFamily="18" charset="0"/>
                <a:cs typeface="Times New Roman" panose="02020603050405020304" pitchFamily="18" charset="0"/>
              </a:rPr>
              <a:t>S</a:t>
            </a:r>
            <a:r>
              <a:rPr lang="tr-TR" sz="3200" b="1" u="sng" dirty="0" smtClean="0">
                <a:latin typeface="Times New Roman" panose="02020603050405020304" pitchFamily="18" charset="0"/>
                <a:cs typeface="Times New Roman" panose="02020603050405020304" pitchFamily="18" charset="0"/>
              </a:rPr>
              <a:t>ağlama </a:t>
            </a:r>
            <a:r>
              <a:rPr lang="tr-TR" sz="3200" b="1" u="sng" dirty="0">
                <a:latin typeface="Times New Roman" panose="02020603050405020304" pitchFamily="18" charset="0"/>
                <a:cs typeface="Times New Roman" panose="02020603050405020304" pitchFamily="18" charset="0"/>
              </a:rPr>
              <a:t>İ</a:t>
            </a:r>
            <a:r>
              <a:rPr lang="tr-TR" sz="3200" b="1" u="sng" dirty="0" smtClean="0">
                <a:latin typeface="Times New Roman" panose="02020603050405020304" pitchFamily="18" charset="0"/>
                <a:cs typeface="Times New Roman" panose="02020603050405020304" pitchFamily="18" charset="0"/>
              </a:rPr>
              <a:t>şlevi</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Şekli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urumu </a:t>
            </a:r>
            <a:r>
              <a:rPr lang="tr-TR" sz="3200" dirty="0" smtClean="0">
                <a:latin typeface="Times New Roman" panose="02020603050405020304" pitchFamily="18" charset="0"/>
                <a:cs typeface="Times New Roman" panose="02020603050405020304" pitchFamily="18" charset="0"/>
              </a:rPr>
              <a:t>ile </a:t>
            </a:r>
            <a:r>
              <a:rPr lang="tr-TR" sz="3200" b="1" i="1" dirty="0" smtClean="0">
                <a:latin typeface="Times New Roman" panose="02020603050405020304" pitchFamily="18" charset="0"/>
                <a:cs typeface="Times New Roman" panose="02020603050405020304" pitchFamily="18" charset="0"/>
              </a:rPr>
              <a:t>Maddi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urumu </a:t>
            </a:r>
            <a:r>
              <a:rPr lang="tr-TR" sz="3200" b="1" dirty="0" smtClean="0">
                <a:latin typeface="Times New Roman" panose="02020603050405020304" pitchFamily="18" charset="0"/>
                <a:cs typeface="Times New Roman" panose="02020603050405020304" pitchFamily="18" charset="0"/>
              </a:rPr>
              <a:t>arasındaki Çelişkinin ortadan kalkmasını sağlamaktadır.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58505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Böylece Kanun, Zilyetlik durumunu inceleyerek, </a:t>
            </a:r>
            <a:r>
              <a:rPr lang="tr-TR" sz="4000" b="1" i="1" dirty="0">
                <a:latin typeface="Times New Roman" panose="02020603050405020304" pitchFamily="18" charset="0"/>
                <a:cs typeface="Times New Roman" panose="02020603050405020304" pitchFamily="18" charset="0"/>
              </a:rPr>
              <a:t>Tescili Yapma Yetkisini</a:t>
            </a:r>
            <a:r>
              <a:rPr lang="tr-TR" sz="4000" b="1" dirty="0">
                <a:latin typeface="Times New Roman" panose="02020603050405020304" pitchFamily="18" charset="0"/>
                <a:cs typeface="Times New Roman" panose="02020603050405020304" pitchFamily="18" charset="0"/>
              </a:rPr>
              <a:t>, Tapu Dairelerine tanımıştı. </a:t>
            </a:r>
            <a:endParaRPr lang="tr-TR" sz="4000" b="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Fakat </a:t>
            </a:r>
            <a:r>
              <a:rPr lang="tr-TR" sz="4000" dirty="0">
                <a:latin typeface="Times New Roman" panose="02020603050405020304" pitchFamily="18" charset="0"/>
                <a:cs typeface="Times New Roman" panose="02020603050405020304" pitchFamily="18" charset="0"/>
              </a:rPr>
              <a:t>bu durum, </a:t>
            </a:r>
            <a:r>
              <a:rPr lang="tr-TR" sz="4000" b="1" dirty="0">
                <a:latin typeface="Times New Roman" panose="02020603050405020304" pitchFamily="18" charset="0"/>
                <a:cs typeface="Times New Roman" panose="02020603050405020304" pitchFamily="18" charset="0"/>
              </a:rPr>
              <a:t>14. 5.1950 tarihli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5519 sayılı Kanun </a:t>
            </a:r>
            <a:r>
              <a:rPr lang="tr-TR" sz="4000" dirty="0">
                <a:latin typeface="Times New Roman" panose="02020603050405020304" pitchFamily="18" charset="0"/>
                <a:cs typeface="Times New Roman" panose="02020603050405020304" pitchFamily="18" charset="0"/>
              </a:rPr>
              <a:t>ile değiştirilmiş, </a:t>
            </a:r>
            <a:r>
              <a:rPr lang="tr-TR" sz="4000" b="1" i="1" dirty="0">
                <a:latin typeface="Times New Roman" panose="02020603050405020304" pitchFamily="18" charset="0"/>
                <a:cs typeface="Times New Roman" panose="02020603050405020304" pitchFamily="18" charset="0"/>
              </a:rPr>
              <a:t>Tescile</a:t>
            </a:r>
            <a:r>
              <a:rPr lang="tr-TR" sz="4000" i="1"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Zilyedin Talebi üzerine </a:t>
            </a:r>
            <a:r>
              <a:rPr lang="tr-TR" sz="4000" b="1" i="1" dirty="0">
                <a:latin typeface="Times New Roman" panose="02020603050405020304" pitchFamily="18" charset="0"/>
                <a:cs typeface="Times New Roman" panose="02020603050405020304" pitchFamily="18" charset="0"/>
              </a:rPr>
              <a:t>Hakimin Karar Vermesi </a:t>
            </a:r>
            <a:r>
              <a:rPr lang="tr-TR" sz="4000" b="1" dirty="0">
                <a:latin typeface="Times New Roman" panose="02020603050405020304" pitchFamily="18" charset="0"/>
                <a:cs typeface="Times New Roman" panose="02020603050405020304" pitchFamily="18" charset="0"/>
              </a:rPr>
              <a:t>kabul edilmiştir. </a:t>
            </a:r>
          </a:p>
          <a:p>
            <a:endParaRPr lang="tr-TR" dirty="0"/>
          </a:p>
        </p:txBody>
      </p:sp>
    </p:spTree>
    <p:extLst>
      <p:ext uri="{BB962C8B-B14F-4D97-AF65-F5344CB8AC3E}">
        <p14:creationId xmlns:p14="http://schemas.microsoft.com/office/powerpoint/2010/main" val="248480435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Kaybı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Taşınmaz Mülkiyetinin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aybı</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Mülkiyet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akkının </a:t>
            </a:r>
            <a:r>
              <a:rPr lang="tr-TR" sz="4000" b="1" i="1" dirty="0">
                <a:latin typeface="Times New Roman" panose="02020603050405020304" pitchFamily="18" charset="0"/>
                <a:cs typeface="Times New Roman" panose="02020603050405020304" pitchFamily="18" charset="0"/>
              </a:rPr>
              <a:t>S</a:t>
            </a:r>
            <a:r>
              <a:rPr lang="tr-TR" sz="4000" b="1" i="1" dirty="0" smtClean="0">
                <a:latin typeface="Times New Roman" panose="02020603050405020304" pitchFamily="18" charset="0"/>
                <a:cs typeface="Times New Roman" panose="02020603050405020304" pitchFamily="18" charset="0"/>
              </a:rPr>
              <a:t>ona </a:t>
            </a:r>
            <a:r>
              <a:rPr lang="tr-TR" sz="4000" b="1" i="1" dirty="0">
                <a:latin typeface="Times New Roman" panose="02020603050405020304" pitchFamily="18" charset="0"/>
                <a:cs typeface="Times New Roman" panose="02020603050405020304" pitchFamily="18" charset="0"/>
              </a:rPr>
              <a:t>E</a:t>
            </a:r>
            <a:r>
              <a:rPr lang="tr-TR" sz="4000" b="1" i="1" dirty="0" smtClean="0">
                <a:latin typeface="Times New Roman" panose="02020603050405020304" pitchFamily="18" charset="0"/>
                <a:cs typeface="Times New Roman" panose="02020603050405020304" pitchFamily="18" charset="0"/>
              </a:rPr>
              <a:t>rmesini </a:t>
            </a:r>
            <a:r>
              <a:rPr lang="tr-TR" sz="4000" dirty="0" smtClean="0">
                <a:latin typeface="Times New Roman" panose="02020603050405020304" pitchFamily="18" charset="0"/>
                <a:cs typeface="Times New Roman" panose="02020603050405020304" pitchFamily="18" charset="0"/>
              </a:rPr>
              <a:t>ifade eder. </a:t>
            </a:r>
          </a:p>
          <a:p>
            <a:pPr algn="just"/>
            <a:r>
              <a:rPr lang="tr-TR" sz="4000" b="1" dirty="0" smtClean="0">
                <a:latin typeface="Times New Roman" panose="02020603050405020304" pitchFamily="18" charset="0"/>
                <a:cs typeface="Times New Roman" panose="02020603050405020304" pitchFamily="18" charset="0"/>
              </a:rPr>
              <a:t>Taşınmazlar üzerindeki Mülkiyet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akkının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aybı</a:t>
            </a:r>
            <a:r>
              <a:rPr lang="tr-TR" sz="4000" dirty="0" smtClean="0">
                <a:latin typeface="Times New Roman" panose="02020603050405020304" pitchFamily="18" charset="0"/>
                <a:cs typeface="Times New Roman" panose="02020603050405020304" pitchFamily="18" charset="0"/>
              </a:rPr>
              <a:t>, esas itibariyle </a:t>
            </a:r>
            <a:r>
              <a:rPr lang="tr-TR" sz="4000" b="1" i="1" dirty="0">
                <a:latin typeface="Times New Roman" panose="02020603050405020304" pitchFamily="18" charset="0"/>
                <a:cs typeface="Times New Roman" panose="02020603050405020304" pitchFamily="18" charset="0"/>
              </a:rPr>
              <a:t>T</a:t>
            </a:r>
            <a:r>
              <a:rPr lang="tr-TR" sz="4000" b="1" i="1" dirty="0" smtClean="0">
                <a:latin typeface="Times New Roman" panose="02020603050405020304" pitchFamily="18" charset="0"/>
                <a:cs typeface="Times New Roman" panose="02020603050405020304" pitchFamily="18" charset="0"/>
              </a:rPr>
              <a:t>erkinle</a:t>
            </a:r>
            <a:r>
              <a:rPr lang="tr-TR" sz="4000" i="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Kayıp</a:t>
            </a:r>
            <a:r>
              <a:rPr lang="tr-TR" sz="4000" i="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Terkinden önce Kayıp</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ile </a:t>
            </a:r>
            <a:r>
              <a:rPr lang="tr-TR" sz="4000" b="1" dirty="0" smtClean="0">
                <a:latin typeface="Times New Roman" panose="02020603050405020304" pitchFamily="18" charset="0"/>
                <a:cs typeface="Times New Roman" panose="02020603050405020304" pitchFamily="18" charset="0"/>
              </a:rPr>
              <a:t>Mutlak Kayıp </a:t>
            </a:r>
            <a:r>
              <a:rPr lang="tr-TR" sz="4000" dirty="0" smtClean="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N</a:t>
            </a:r>
            <a:r>
              <a:rPr lang="tr-TR" sz="4000" b="1" dirty="0" smtClean="0">
                <a:latin typeface="Times New Roman" panose="02020603050405020304" pitchFamily="18" charset="0"/>
                <a:cs typeface="Times New Roman" panose="02020603050405020304" pitchFamily="18" charset="0"/>
              </a:rPr>
              <a:t>ispi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ayıp </a:t>
            </a:r>
            <a:r>
              <a:rPr lang="tr-TR" sz="4000" dirty="0" smtClean="0">
                <a:latin typeface="Times New Roman" panose="02020603050405020304" pitchFamily="18" charset="0"/>
                <a:cs typeface="Times New Roman" panose="02020603050405020304" pitchFamily="18" charset="0"/>
              </a:rPr>
              <a:t>şeklinde gruplandırılmaktadır. </a:t>
            </a:r>
          </a:p>
          <a:p>
            <a:pPr marL="0" indent="0" algn="just">
              <a:buNone/>
            </a:pPr>
            <a:endParaRPr lang="tr-TR" sz="2400" dirty="0" smtClean="0"/>
          </a:p>
          <a:p>
            <a:endParaRPr lang="tr-TR" sz="2400" dirty="0"/>
          </a:p>
        </p:txBody>
      </p:sp>
    </p:spTree>
    <p:extLst>
      <p:ext uri="{BB962C8B-B14F-4D97-AF65-F5344CB8AC3E}">
        <p14:creationId xmlns:p14="http://schemas.microsoft.com/office/powerpoint/2010/main" val="222167562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Taşınmaz Mülkiyetinin Terkinden Önce Kaybına örnek olarak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Taşınmazın deprem sonucu su altında kalarak tamamen yok olmasını gösterebiliriz. </a:t>
            </a:r>
          </a:p>
          <a:p>
            <a:pPr algn="just"/>
            <a:r>
              <a:rPr lang="tr-TR" b="1" i="1" dirty="0">
                <a:latin typeface="Times New Roman" panose="02020603050405020304" pitchFamily="18" charset="0"/>
                <a:cs typeface="Times New Roman" panose="02020603050405020304" pitchFamily="18" charset="0"/>
              </a:rPr>
              <a:t>Taşınmaz Mülkiyetinin Terkinle Sona Ermesine örnek olarak </a:t>
            </a:r>
            <a:r>
              <a:rPr lang="tr-TR" dirty="0">
                <a:latin typeface="Times New Roman" panose="02020603050405020304" pitchFamily="18" charset="0"/>
                <a:cs typeface="Times New Roman" panose="02020603050405020304" pitchFamily="18" charset="0"/>
              </a:rPr>
              <a:t>ise, Terk suretiyle Mülkiyet Hakkına son verilmesini gösterebiliriz. Çünkü Taşınmaz Mülkiyeti ancak Terkin edilmek suretiyle Terk edilebilir. </a:t>
            </a:r>
          </a:p>
          <a:p>
            <a:pPr algn="just"/>
            <a:r>
              <a:rPr lang="tr-TR" b="1" dirty="0">
                <a:latin typeface="Times New Roman" panose="02020603050405020304" pitchFamily="18" charset="0"/>
                <a:cs typeface="Times New Roman" panose="02020603050405020304" pitchFamily="18" charset="0"/>
              </a:rPr>
              <a:t>Doktrinde sıklıkla yapılan ayırım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Taşınmaz Mülkiyetinin Mutlak Kaybı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Nispi Kaybı </a:t>
            </a:r>
            <a:r>
              <a:rPr lang="tr-TR" dirty="0">
                <a:latin typeface="Times New Roman" panose="02020603050405020304" pitchFamily="18" charset="0"/>
                <a:cs typeface="Times New Roman" panose="02020603050405020304" pitchFamily="18" charset="0"/>
              </a:rPr>
              <a:t>biçimindeki ayırımdır. </a:t>
            </a:r>
          </a:p>
          <a:p>
            <a:pPr marL="0" indent="0">
              <a:buNone/>
            </a:pPr>
            <a:endParaRPr lang="tr-TR" dirty="0"/>
          </a:p>
        </p:txBody>
      </p:sp>
    </p:spTree>
    <p:extLst>
      <p:ext uri="{BB962C8B-B14F-4D97-AF65-F5344CB8AC3E}">
        <p14:creationId xmlns:p14="http://schemas.microsoft.com/office/powerpoint/2010/main" val="4280153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Kaybının Çeşitleri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773449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01134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Mutlak Kaybı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Bir Taşınmaz üzerindeki Mülkiyet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erk ya da Taşınmazın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amamen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ok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lmasıyla mutlak olarak sona erer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m.717 / 1). </a:t>
            </a:r>
          </a:p>
          <a:p>
            <a:pPr algn="just"/>
            <a:r>
              <a:rPr lang="tr-TR" b="1" i="1" dirty="0" smtClean="0">
                <a:latin typeface="Times New Roman" panose="02020603050405020304" pitchFamily="18" charset="0"/>
                <a:cs typeface="Times New Roman" panose="02020603050405020304" pitchFamily="18" charset="0"/>
              </a:rPr>
              <a:t>Taşınmazın, Su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askını veya Deprem sonucu Sürekli olarak Su altında Kalması durumunda,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yok olur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üzerindeki Mülkiyet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a:t>
            </a:r>
            <a:r>
              <a:rPr lang="tr-TR" dirty="0" smtClean="0">
                <a:latin typeface="Times New Roman" panose="02020603050405020304" pitchFamily="18" charset="0"/>
                <a:cs typeface="Times New Roman" panose="02020603050405020304" pitchFamily="18" charset="0"/>
              </a:rPr>
              <a:t>, hatta </a:t>
            </a:r>
            <a:r>
              <a:rPr lang="tr-TR" b="1" dirty="0" smtClean="0">
                <a:latin typeface="Times New Roman" panose="02020603050405020304" pitchFamily="18" charset="0"/>
                <a:cs typeface="Times New Roman" panose="02020603050405020304" pitchFamily="18" charset="0"/>
              </a:rPr>
              <a:t>diğer Haklar da sona erer. </a:t>
            </a:r>
          </a:p>
          <a:p>
            <a:pPr algn="just"/>
            <a:r>
              <a:rPr lang="tr-TR" b="1" dirty="0" smtClean="0">
                <a:latin typeface="Times New Roman" panose="02020603050405020304" pitchFamily="18" charset="0"/>
                <a:cs typeface="Times New Roman" panose="02020603050405020304" pitchFamily="18" charset="0"/>
              </a:rPr>
              <a:t>Taşınmazın yok olması durumunda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TST m. 67 / 1 hükmüne kıyasen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ütüğündeki sayfa kapatılır. </a:t>
            </a:r>
          </a:p>
          <a:p>
            <a:pPr algn="just"/>
            <a:r>
              <a:rPr lang="tr-TR" b="1" dirty="0" smtClean="0">
                <a:latin typeface="Times New Roman" panose="02020603050405020304" pitchFamily="18" charset="0"/>
                <a:cs typeface="Times New Roman" panose="02020603050405020304" pitchFamily="18" charset="0"/>
              </a:rPr>
              <a:t>Eğer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kısmen yok olmuşsa, </a:t>
            </a:r>
            <a:r>
              <a:rPr lang="tr-TR" b="1" i="1" dirty="0" smtClean="0">
                <a:latin typeface="Times New Roman" panose="02020603050405020304" pitchFamily="18" charset="0"/>
                <a:cs typeface="Times New Roman" panose="02020603050405020304" pitchFamily="18" charset="0"/>
              </a:rPr>
              <a:t>TST m. 65 / 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kıyasen</a:t>
            </a:r>
            <a:r>
              <a:rPr lang="tr-TR" dirty="0" smtClean="0">
                <a:latin typeface="Times New Roman" panose="02020603050405020304" pitchFamily="18" charset="0"/>
                <a:cs typeface="Times New Roman" panose="02020603050405020304" pitchFamily="18" charset="0"/>
              </a:rPr>
              <a:t>, sadece </a:t>
            </a:r>
            <a:r>
              <a:rPr lang="tr-TR" b="1" dirty="0" smtClean="0">
                <a:latin typeface="Times New Roman" panose="02020603050405020304" pitchFamily="18" charset="0"/>
                <a:cs typeface="Times New Roman" panose="02020603050405020304" pitchFamily="18" charset="0"/>
              </a:rPr>
              <a:t>Yüzölçümüne ilişkin Kayıt düzeltilir.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7521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Malikin Mülkiyet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akkını terk etmesi </a:t>
            </a:r>
            <a:r>
              <a:rPr lang="tr-TR" sz="3200" dirty="0" smtClean="0">
                <a:latin typeface="Times New Roman" panose="02020603050405020304" pitchFamily="18" charset="0"/>
                <a:cs typeface="Times New Roman" panose="02020603050405020304" pitchFamily="18" charset="0"/>
              </a:rPr>
              <a:t>de,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 sona erdirir. </a:t>
            </a:r>
          </a:p>
          <a:p>
            <a:pPr algn="just"/>
            <a:r>
              <a:rPr lang="tr-TR" sz="3200" b="1" dirty="0" smtClean="0">
                <a:latin typeface="Times New Roman" panose="02020603050405020304" pitchFamily="18" charset="0"/>
                <a:cs typeface="Times New Roman" panose="02020603050405020304" pitchFamily="18" charset="0"/>
              </a:rPr>
              <a:t>Terk</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Malikin tek taraflı </a:t>
            </a:r>
            <a:r>
              <a:rPr lang="tr-TR" sz="3200" dirty="0" smtClean="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Mülkiyet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akkından feragat ettiğine ilişkin </a:t>
            </a:r>
            <a:r>
              <a:rPr lang="tr-TR" sz="3200" b="1" dirty="0" smtClean="0">
                <a:latin typeface="Times New Roman" panose="02020603050405020304" pitchFamily="18" charset="0"/>
                <a:cs typeface="Times New Roman" panose="02020603050405020304" pitchFamily="18" charset="0"/>
              </a:rPr>
              <a:t>bir İrade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eyanıyla </a:t>
            </a:r>
            <a:r>
              <a:rPr lang="tr-TR" sz="3200" dirty="0" smtClean="0">
                <a:latin typeface="Times New Roman" panose="02020603050405020304" pitchFamily="18" charset="0"/>
                <a:cs typeface="Times New Roman" panose="02020603050405020304" pitchFamily="18" charset="0"/>
              </a:rPr>
              <a:t>gerçekleşir. </a:t>
            </a:r>
          </a:p>
          <a:p>
            <a:pPr algn="just"/>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İrade Beyanı</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erkin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steminin içeriğinde Tapu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üdürüne </a:t>
            </a:r>
            <a:r>
              <a:rPr lang="tr-TR" sz="3200" b="1" dirty="0" smtClean="0">
                <a:latin typeface="Times New Roman" panose="02020603050405020304" pitchFamily="18" charset="0"/>
                <a:cs typeface="Times New Roman" panose="02020603050405020304" pitchFamily="18" charset="0"/>
              </a:rPr>
              <a:t>yöneltilir </a:t>
            </a:r>
            <a:r>
              <a:rPr lang="tr-TR" sz="3200" dirty="0" smtClean="0">
                <a:latin typeface="Times New Roman" panose="02020603050405020304" pitchFamily="18" charset="0"/>
                <a:cs typeface="Times New Roman" panose="02020603050405020304" pitchFamily="18" charset="0"/>
              </a:rPr>
              <a:t>ve bir </a:t>
            </a:r>
            <a:r>
              <a:rPr lang="tr-TR" sz="3200" b="1" i="1" dirty="0" smtClean="0">
                <a:latin typeface="Times New Roman" panose="02020603050405020304" pitchFamily="18" charset="0"/>
                <a:cs typeface="Times New Roman" panose="02020603050405020304" pitchFamily="18" charset="0"/>
              </a:rPr>
              <a:t>Tasarruf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şlemi </a:t>
            </a:r>
            <a:r>
              <a:rPr lang="tr-TR" sz="3200" b="1" dirty="0" smtClean="0">
                <a:latin typeface="Times New Roman" panose="02020603050405020304" pitchFamily="18" charset="0"/>
                <a:cs typeface="Times New Roman" panose="02020603050405020304" pitchFamily="18" charset="0"/>
              </a:rPr>
              <a:t>niteliğindedir.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Terk Beyanında bulunan kişinin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Tasarruf Yetkisine </a:t>
            </a:r>
            <a:r>
              <a:rPr lang="tr-TR" sz="3200" b="1" dirty="0" smtClean="0">
                <a:latin typeface="Times New Roman" panose="02020603050405020304" pitchFamily="18" charset="0"/>
                <a:cs typeface="Times New Roman" panose="02020603050405020304" pitchFamily="18" charset="0"/>
              </a:rPr>
              <a:t>sahip olması gerekir. </a:t>
            </a:r>
          </a:p>
        </p:txBody>
      </p:sp>
    </p:spTree>
    <p:extLst>
      <p:ext uri="{BB962C8B-B14F-4D97-AF65-F5344CB8AC3E}">
        <p14:creationId xmlns:p14="http://schemas.microsoft.com/office/powerpoint/2010/main" val="65722697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Tapu </a:t>
            </a:r>
            <a:r>
              <a:rPr lang="tr-TR" sz="3600" b="1" i="1" dirty="0" smtClean="0">
                <a:latin typeface="Times New Roman" panose="02020603050405020304" pitchFamily="18" charset="0"/>
                <a:cs typeface="Times New Roman" panose="02020603050405020304" pitchFamily="18" charset="0"/>
              </a:rPr>
              <a:t>Sicilinde </a:t>
            </a:r>
            <a:r>
              <a:rPr lang="tr-TR" sz="3600" b="1" i="1" dirty="0">
                <a:latin typeface="Times New Roman" panose="02020603050405020304" pitchFamily="18" charset="0"/>
                <a:cs typeface="Times New Roman" panose="02020603050405020304" pitchFamily="18" charset="0"/>
              </a:rPr>
              <a:t>yolsuz bir tescille </a:t>
            </a:r>
            <a:r>
              <a:rPr lang="tr-TR" sz="3600" b="1" i="1" dirty="0" smtClean="0">
                <a:latin typeface="Times New Roman" panose="02020603050405020304" pitchFamily="18" charset="0"/>
                <a:cs typeface="Times New Roman" panose="02020603050405020304" pitchFamily="18" charset="0"/>
              </a:rPr>
              <a:t>Malik </a:t>
            </a:r>
            <a:r>
              <a:rPr lang="tr-TR" sz="3600" b="1" i="1" dirty="0">
                <a:latin typeface="Times New Roman" panose="02020603050405020304" pitchFamily="18" charset="0"/>
                <a:cs typeface="Times New Roman" panose="02020603050405020304" pitchFamily="18" charset="0"/>
              </a:rPr>
              <a:t>görünen kişinin </a:t>
            </a:r>
            <a:r>
              <a:rPr lang="tr-TR" sz="3600" b="1" i="1" dirty="0" smtClean="0">
                <a:latin typeface="Times New Roman" panose="02020603050405020304" pitchFamily="18" charset="0"/>
                <a:cs typeface="Times New Roman" panose="02020603050405020304" pitchFamily="18" charset="0"/>
              </a:rPr>
              <a:t>Terk Beyanı</a:t>
            </a:r>
            <a:r>
              <a:rPr lang="tr-TR" sz="3600" b="1" i="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Mülkiyet Hakkını </a:t>
            </a:r>
            <a:r>
              <a:rPr lang="tr-TR" sz="3600" b="1" dirty="0">
                <a:latin typeface="Times New Roman" panose="02020603050405020304" pitchFamily="18" charset="0"/>
                <a:cs typeface="Times New Roman" panose="02020603050405020304" pitchFamily="18" charset="0"/>
              </a:rPr>
              <a:t>sona erdirmez. </a:t>
            </a:r>
          </a:p>
          <a:p>
            <a:pPr algn="just"/>
            <a:r>
              <a:rPr lang="tr-TR" sz="3600" b="1" dirty="0">
                <a:latin typeface="Times New Roman" panose="02020603050405020304" pitchFamily="18" charset="0"/>
                <a:cs typeface="Times New Roman" panose="02020603050405020304" pitchFamily="18" charset="0"/>
              </a:rPr>
              <a:t>Malikin </a:t>
            </a:r>
            <a:r>
              <a:rPr lang="tr-TR" sz="3600" b="1" dirty="0" smtClean="0">
                <a:latin typeface="Times New Roman" panose="02020603050405020304" pitchFamily="18" charset="0"/>
                <a:cs typeface="Times New Roman" panose="02020603050405020304" pitchFamily="18" charset="0"/>
              </a:rPr>
              <a:t>Terk Beyanından </a:t>
            </a:r>
            <a:r>
              <a:rPr lang="tr-TR" sz="3600" b="1" dirty="0">
                <a:latin typeface="Times New Roman" panose="02020603050405020304" pitchFamily="18" charset="0"/>
                <a:cs typeface="Times New Roman" panose="02020603050405020304" pitchFamily="18" charset="0"/>
              </a:rPr>
              <a:t>başka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bu </a:t>
            </a:r>
            <a:r>
              <a:rPr lang="tr-TR" sz="3600" b="1" i="1" dirty="0" smtClean="0">
                <a:latin typeface="Times New Roman" panose="02020603050405020304" pitchFamily="18" charset="0"/>
                <a:cs typeface="Times New Roman" panose="02020603050405020304" pitchFamily="18" charset="0"/>
              </a:rPr>
              <a:t>Beyana </a:t>
            </a:r>
            <a:r>
              <a:rPr lang="tr-TR" sz="3600" b="1" i="1" dirty="0">
                <a:latin typeface="Times New Roman" panose="02020603050405020304" pitchFamily="18" charset="0"/>
                <a:cs typeface="Times New Roman" panose="02020603050405020304" pitchFamily="18" charset="0"/>
              </a:rPr>
              <a:t>dayanılarak </a:t>
            </a:r>
            <a:r>
              <a:rPr lang="tr-TR" sz="3600" b="1" i="1" dirty="0" smtClean="0">
                <a:latin typeface="Times New Roman" panose="02020603050405020304" pitchFamily="18" charset="0"/>
                <a:cs typeface="Times New Roman" panose="02020603050405020304" pitchFamily="18" charset="0"/>
              </a:rPr>
              <a:t>Tapu Kütüğünde Mülkiyete </a:t>
            </a:r>
            <a:r>
              <a:rPr lang="tr-TR" sz="3600" b="1" i="1" dirty="0">
                <a:latin typeface="Times New Roman" panose="02020603050405020304" pitchFamily="18" charset="0"/>
                <a:cs typeface="Times New Roman" panose="02020603050405020304" pitchFamily="18" charset="0"/>
              </a:rPr>
              <a:t>ilişkin </a:t>
            </a:r>
            <a:r>
              <a:rPr lang="tr-TR" sz="3600" b="1" i="1" dirty="0" smtClean="0">
                <a:latin typeface="Times New Roman" panose="02020603050405020304" pitchFamily="18" charset="0"/>
                <a:cs typeface="Times New Roman" panose="02020603050405020304" pitchFamily="18" charset="0"/>
              </a:rPr>
              <a:t>Tescilin </a:t>
            </a:r>
            <a:r>
              <a:rPr lang="tr-TR" sz="3600" b="1" dirty="0">
                <a:latin typeface="Times New Roman" panose="02020603050405020304" pitchFamily="18" charset="0"/>
                <a:cs typeface="Times New Roman" panose="02020603050405020304" pitchFamily="18" charset="0"/>
              </a:rPr>
              <a:t>terkin edilmesi de gerekir.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Bundan </a:t>
            </a:r>
            <a:r>
              <a:rPr lang="tr-TR" sz="3600" dirty="0">
                <a:latin typeface="Times New Roman" panose="02020603050405020304" pitchFamily="18" charset="0"/>
                <a:cs typeface="Times New Roman" panose="02020603050405020304" pitchFamily="18" charset="0"/>
              </a:rPr>
              <a:t>sonra  </a:t>
            </a:r>
            <a:r>
              <a:rPr lang="tr-TR" sz="3600" b="1" dirty="0" smtClean="0">
                <a:latin typeface="Times New Roman" panose="02020603050405020304" pitchFamily="18" charset="0"/>
                <a:cs typeface="Times New Roman" panose="02020603050405020304" pitchFamily="18" charset="0"/>
              </a:rPr>
              <a:t>Taşınmaz</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İşgale </a:t>
            </a:r>
            <a:r>
              <a:rPr lang="tr-TR" sz="3600" b="1" i="1" dirty="0">
                <a:latin typeface="Times New Roman" panose="02020603050405020304" pitchFamily="18" charset="0"/>
                <a:cs typeface="Times New Roman" panose="02020603050405020304" pitchFamily="18" charset="0"/>
              </a:rPr>
              <a:t>elverişli bir </a:t>
            </a:r>
            <a:r>
              <a:rPr lang="tr-TR" sz="3600" b="1" i="1" dirty="0" smtClean="0">
                <a:latin typeface="Times New Roman" panose="02020603050405020304" pitchFamily="18" charset="0"/>
                <a:cs typeface="Times New Roman" panose="02020603050405020304" pitchFamily="18" charset="0"/>
              </a:rPr>
              <a:t>Taşınmaz </a:t>
            </a:r>
            <a:r>
              <a:rPr lang="tr-TR" sz="3600" dirty="0">
                <a:latin typeface="Times New Roman" panose="02020603050405020304" pitchFamily="18" charset="0"/>
                <a:cs typeface="Times New Roman" panose="02020603050405020304" pitchFamily="18" charset="0"/>
              </a:rPr>
              <a:t>durumuna girer.  </a:t>
            </a:r>
          </a:p>
          <a:p>
            <a:pPr marL="0" indent="0">
              <a:buNone/>
            </a:pPr>
            <a:endParaRPr lang="tr-TR" sz="3600" dirty="0"/>
          </a:p>
        </p:txBody>
      </p:sp>
    </p:spTree>
    <p:extLst>
      <p:ext uri="{BB962C8B-B14F-4D97-AF65-F5344CB8AC3E}">
        <p14:creationId xmlns:p14="http://schemas.microsoft.com/office/powerpoint/2010/main" val="41622178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Terk sonucu sadece Mülkiyet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 sona erer</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Taşınmaz</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üzerindeki diğer Ayni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aklar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varlığını korur. </a:t>
            </a:r>
          </a:p>
          <a:p>
            <a:pPr algn="just"/>
            <a:r>
              <a:rPr lang="tr-TR" sz="3200" dirty="0" smtClean="0">
                <a:latin typeface="Times New Roman" panose="02020603050405020304" pitchFamily="18" charset="0"/>
                <a:cs typeface="Times New Roman" panose="02020603050405020304" pitchFamily="18" charset="0"/>
              </a:rPr>
              <a:t>Fakat, </a:t>
            </a:r>
            <a:r>
              <a:rPr lang="tr-TR" sz="3200" b="1" dirty="0" smtClean="0">
                <a:latin typeface="Times New Roman" panose="02020603050405020304" pitchFamily="18" charset="0"/>
                <a:cs typeface="Times New Roman" panose="02020603050405020304" pitchFamily="18" charset="0"/>
              </a:rPr>
              <a:t>Terk</a:t>
            </a:r>
            <a:r>
              <a:rPr lang="tr-TR" sz="3200" dirty="0" smtClean="0">
                <a:latin typeface="Times New Roman" panose="02020603050405020304" pitchFamily="18" charset="0"/>
                <a:cs typeface="Times New Roman" panose="02020603050405020304" pitchFamily="18" charset="0"/>
              </a:rPr>
              <a:t> ile </a:t>
            </a:r>
            <a:r>
              <a:rPr lang="tr-TR" sz="3200" b="1" dirty="0">
                <a:latin typeface="Times New Roman" panose="02020603050405020304" pitchFamily="18" charset="0"/>
                <a:cs typeface="Times New Roman" panose="02020603050405020304" pitchFamily="18" charset="0"/>
              </a:rPr>
              <a:t>E</a:t>
            </a:r>
            <a:r>
              <a:rPr lang="tr-TR" sz="3200" b="1" dirty="0" smtClean="0">
                <a:latin typeface="Times New Roman" panose="02020603050405020304" pitchFamily="18" charset="0"/>
                <a:cs typeface="Times New Roman" panose="02020603050405020304" pitchFamily="18" charset="0"/>
              </a:rPr>
              <a:t>şyaya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ağlı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orcun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sona ereceği</a:t>
            </a:r>
            <a:r>
              <a:rPr lang="tr-TR" sz="3200" dirty="0" smtClean="0">
                <a:latin typeface="Times New Roman" panose="02020603050405020304" pitchFamily="18" charset="0"/>
                <a:cs typeface="Times New Roman" panose="02020603050405020304" pitchFamily="18" charset="0"/>
              </a:rPr>
              <a:t>, ancak </a:t>
            </a:r>
            <a:r>
              <a:rPr lang="tr-TR" sz="3200" b="1" dirty="0" smtClean="0">
                <a:latin typeface="Times New Roman" panose="02020603050405020304" pitchFamily="18" charset="0"/>
                <a:cs typeface="Times New Roman" panose="02020603050405020304" pitchFamily="18" charset="0"/>
              </a:rPr>
              <a:t>doğmuş olan Borçlardan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orumluluğun süreceği</a:t>
            </a:r>
            <a:r>
              <a:rPr lang="tr-TR" sz="3200" dirty="0" smtClean="0">
                <a:latin typeface="Times New Roman" panose="02020603050405020304" pitchFamily="18" charset="0"/>
                <a:cs typeface="Times New Roman" panose="02020603050405020304" pitchFamily="18" charset="0"/>
              </a:rPr>
              <a:t> kabul edilmektedir. </a:t>
            </a:r>
          </a:p>
          <a:p>
            <a:pPr algn="just"/>
            <a:r>
              <a:rPr lang="tr-TR" sz="3200" b="1" i="1" dirty="0" smtClean="0">
                <a:latin typeface="Times New Roman" panose="02020603050405020304" pitchFamily="18" charset="0"/>
                <a:cs typeface="Times New Roman" panose="02020603050405020304" pitchFamily="18" charset="0"/>
              </a:rPr>
              <a:t>Tapusuz Taşınmazlarda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Mülkiyet tescil edilmedikçe</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alikin bu Hak üzerinde tasarruf etmesi mümkün olmadığı </a:t>
            </a:r>
            <a:r>
              <a:rPr lang="tr-TR" sz="3200" dirty="0" smtClean="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erk </a:t>
            </a:r>
            <a:r>
              <a:rPr lang="tr-TR" sz="3200" b="1" dirty="0" smtClean="0">
                <a:latin typeface="Times New Roman" panose="02020603050405020304" pitchFamily="18" charset="0"/>
                <a:cs typeface="Times New Roman" panose="02020603050405020304" pitchFamily="18" charset="0"/>
              </a:rPr>
              <a:t>de mümkün değildir.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9516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Taşınmaz Mülkiyetinin Nispi Kaybı </a:t>
            </a:r>
            <a:endParaRPr lang="tr-TR"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Taşınmaz Mülkiyetinin </a:t>
            </a:r>
            <a:r>
              <a:rPr lang="tr-TR" b="1" i="1" dirty="0">
                <a:latin typeface="Times New Roman" panose="02020603050405020304" pitchFamily="18" charset="0"/>
                <a:cs typeface="Times New Roman" panose="02020603050405020304" pitchFamily="18" charset="0"/>
              </a:rPr>
              <a:t>N</a:t>
            </a:r>
            <a:r>
              <a:rPr lang="tr-TR" b="1" i="1" dirty="0" smtClean="0">
                <a:latin typeface="Times New Roman" panose="02020603050405020304" pitchFamily="18" charset="0"/>
                <a:cs typeface="Times New Roman" panose="02020603050405020304" pitchFamily="18" charset="0"/>
              </a:rPr>
              <a:t>ispi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aybında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 üzerindeki Mülkiyet sona ermemekte</a:t>
            </a:r>
            <a:r>
              <a:rPr lang="tr-TR" dirty="0" smtClean="0">
                <a:latin typeface="Times New Roman" panose="02020603050405020304" pitchFamily="18" charset="0"/>
                <a:cs typeface="Times New Roman" panose="02020603050405020304" pitchFamily="18" charset="0"/>
              </a:rPr>
              <a:t>, yani </a:t>
            </a:r>
            <a:r>
              <a:rPr lang="tr-TR" b="1" dirty="0" smtClean="0">
                <a:latin typeface="Times New Roman" panose="02020603050405020304" pitchFamily="18" charset="0"/>
                <a:cs typeface="Times New Roman" panose="02020603050405020304" pitchFamily="18" charset="0"/>
              </a:rPr>
              <a:t>Taşınmaz sahipsiz duruma gelmemekte, sadece el değiştirmektedir. </a:t>
            </a:r>
          </a:p>
          <a:p>
            <a:pPr algn="just"/>
            <a:r>
              <a:rPr lang="tr-TR" b="1" i="1" dirty="0" smtClean="0">
                <a:latin typeface="Times New Roman" panose="02020603050405020304" pitchFamily="18" charset="0"/>
                <a:cs typeface="Times New Roman" panose="02020603050405020304" pitchFamily="18" charset="0"/>
              </a:rPr>
              <a:t>Taşınmaz Mülkiyetinin </a:t>
            </a:r>
            <a:r>
              <a:rPr lang="tr-TR" b="1" i="1" dirty="0">
                <a:latin typeface="Times New Roman" panose="02020603050405020304" pitchFamily="18" charset="0"/>
                <a:cs typeface="Times New Roman" panose="02020603050405020304" pitchFamily="18" charset="0"/>
              </a:rPr>
              <a:t>N</a:t>
            </a:r>
            <a:r>
              <a:rPr lang="tr-TR" b="1" i="1" dirty="0" smtClean="0">
                <a:latin typeface="Times New Roman" panose="02020603050405020304" pitchFamily="18" charset="0"/>
                <a:cs typeface="Times New Roman" panose="02020603050405020304" pitchFamily="18" charset="0"/>
              </a:rPr>
              <a:t>ispi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aybında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 zamana kadar Malik olan Kişi,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kaybederken, bir başkası onu kazanmaktadır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durumda, Mülkiyetin </a:t>
            </a:r>
            <a:r>
              <a:rPr lang="tr-TR" b="1" i="1" dirty="0" smtClean="0">
                <a:latin typeface="Times New Roman" panose="02020603050405020304" pitchFamily="18" charset="0"/>
                <a:cs typeface="Times New Roman" panose="02020603050405020304" pitchFamily="18" charset="0"/>
              </a:rPr>
              <a:t>yeni Malike geçmesi için Tescil gerekli ise, </a:t>
            </a:r>
            <a:r>
              <a:rPr lang="tr-TR" b="1" dirty="0" smtClean="0">
                <a:latin typeface="Times New Roman" panose="02020603050405020304" pitchFamily="18" charset="0"/>
                <a:cs typeface="Times New Roman" panose="02020603050405020304" pitchFamily="18" charset="0"/>
              </a:rPr>
              <a:t>Mülkiyet,</a:t>
            </a:r>
            <a:r>
              <a:rPr lang="tr-TR" dirty="0" smtClean="0">
                <a:latin typeface="Times New Roman" panose="02020603050405020304" pitchFamily="18" charset="0"/>
                <a:cs typeface="Times New Roman" panose="02020603050405020304" pitchFamily="18" charset="0"/>
              </a:rPr>
              <a:t> yapılan </a:t>
            </a:r>
            <a:r>
              <a:rPr lang="tr-TR" b="1" i="1" dirty="0" smtClean="0">
                <a:latin typeface="Times New Roman" panose="02020603050405020304" pitchFamily="18" charset="0"/>
                <a:cs typeface="Times New Roman" panose="02020603050405020304" pitchFamily="18" charset="0"/>
              </a:rPr>
              <a:t>Tescille sona erer. </a:t>
            </a:r>
          </a:p>
          <a:p>
            <a:pPr algn="just"/>
            <a:r>
              <a:rPr lang="tr-TR" b="1" dirty="0" smtClean="0">
                <a:latin typeface="Times New Roman" panose="02020603050405020304" pitchFamily="18" charset="0"/>
                <a:cs typeface="Times New Roman" panose="02020603050405020304" pitchFamily="18" charset="0"/>
              </a:rPr>
              <a:t>Eğer yeni Malik, </a:t>
            </a:r>
            <a:r>
              <a:rPr lang="tr-TR" b="1" i="1" dirty="0" smtClean="0">
                <a:latin typeface="Times New Roman" panose="02020603050405020304" pitchFamily="18" charset="0"/>
                <a:cs typeface="Times New Roman" panose="02020603050405020304" pitchFamily="18" charset="0"/>
              </a:rPr>
              <a:t>Mülkiyeti</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escilden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nce kazanıyorsa</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takdirde, </a:t>
            </a:r>
            <a:r>
              <a:rPr lang="tr-TR" b="1" dirty="0" smtClean="0">
                <a:latin typeface="Times New Roman" panose="02020603050405020304" pitchFamily="18" charset="0"/>
                <a:cs typeface="Times New Roman" panose="02020603050405020304" pitchFamily="18" charset="0"/>
              </a:rPr>
              <a:t>Mülkiyetin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eni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alike geçmesiyle birlikte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 zamana kadar Malik</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olan Kimse de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kaybetmiş olur.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00997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MK m. 717 / II hükmü</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Kamulaştırma halinde,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 ne zaman sona ereceğinin belirlenmesini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zel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anunlara</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bırakmıştır. </a:t>
            </a:r>
          </a:p>
          <a:p>
            <a:pPr algn="just"/>
            <a:r>
              <a:rPr lang="tr-TR" b="1" dirty="0" smtClean="0">
                <a:latin typeface="Times New Roman" panose="02020603050405020304" pitchFamily="18" charset="0"/>
                <a:cs typeface="Times New Roman" panose="02020603050405020304" pitchFamily="18" charset="0"/>
              </a:rPr>
              <a:t>Kamulaştırma Kanunu’na göre, </a:t>
            </a:r>
            <a:r>
              <a:rPr lang="tr-TR" b="1" i="1" dirty="0" smtClean="0">
                <a:latin typeface="Times New Roman" panose="02020603050405020304" pitchFamily="18" charset="0"/>
                <a:cs typeface="Times New Roman" panose="02020603050405020304" pitchFamily="18" charset="0"/>
              </a:rPr>
              <a:t>Malik,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amulaştırmaya razı olduğu hallerde,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steminde bulunarak Taşınmazın İdare adına tescilini sağlar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KK m. 8 / VI). </a:t>
            </a:r>
          </a:p>
          <a:p>
            <a:pPr algn="just"/>
            <a:r>
              <a:rPr lang="tr-TR" b="1" dirty="0" smtClean="0">
                <a:latin typeface="Times New Roman" panose="02020603050405020304" pitchFamily="18" charset="0"/>
                <a:cs typeface="Times New Roman" panose="02020603050405020304" pitchFamily="18" charset="0"/>
              </a:rPr>
              <a:t>Mülkiyet, tescil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İdareye geçer. </a:t>
            </a:r>
          </a:p>
          <a:p>
            <a:pPr algn="just"/>
            <a:r>
              <a:rPr lang="tr-TR" b="1" i="1" dirty="0" smtClean="0">
                <a:latin typeface="Times New Roman" panose="02020603050405020304" pitchFamily="18" charset="0"/>
                <a:cs typeface="Times New Roman" panose="02020603050405020304" pitchFamily="18" charset="0"/>
              </a:rPr>
              <a:t>Malik, Kamulaştırmaya razı değilse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 </a:t>
            </a:r>
            <a:r>
              <a:rPr lang="tr-TR" b="1" i="1" dirty="0" smtClean="0">
                <a:latin typeface="Times New Roman" panose="02020603050405020304" pitchFamily="18" charset="0"/>
                <a:cs typeface="Times New Roman" panose="02020603050405020304" pitchFamily="18" charset="0"/>
              </a:rPr>
              <a:t>İdareye </a:t>
            </a:r>
            <a:r>
              <a:rPr lang="tr-TR" b="1" dirty="0" smtClean="0">
                <a:latin typeface="Times New Roman" panose="02020603050405020304" pitchFamily="18" charset="0"/>
                <a:cs typeface="Times New Roman" panose="02020603050405020304" pitchFamily="18" charset="0"/>
              </a:rPr>
              <a:t>Mahkemece verilen Tescil Kararı </a:t>
            </a:r>
            <a:r>
              <a:rPr lang="tr-TR" dirty="0" smtClean="0">
                <a:latin typeface="Times New Roman" panose="02020603050405020304" pitchFamily="18" charset="0"/>
                <a:cs typeface="Times New Roman" panose="02020603050405020304" pitchFamily="18" charset="0"/>
              </a:rPr>
              <a:t>ile geçer (</a:t>
            </a:r>
            <a:r>
              <a:rPr lang="tr-TR" i="1" dirty="0" smtClean="0">
                <a:latin typeface="Times New Roman" panose="02020603050405020304" pitchFamily="18" charset="0"/>
                <a:cs typeface="Times New Roman" panose="02020603050405020304" pitchFamily="18" charset="0"/>
              </a:rPr>
              <a:t>KK</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 25 / 1). </a:t>
            </a:r>
          </a:p>
          <a:p>
            <a:pPr algn="just"/>
            <a:r>
              <a:rPr lang="tr-TR" b="1" dirty="0" smtClean="0">
                <a:latin typeface="Times New Roman" panose="02020603050405020304" pitchFamily="18" charset="0"/>
                <a:cs typeface="Times New Roman" panose="02020603050405020304" pitchFamily="18" charset="0"/>
              </a:rPr>
              <a:t>Her iki durumda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İdarenin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azandığı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n, </a:t>
            </a:r>
            <a:r>
              <a:rPr lang="tr-TR" b="1" i="1" dirty="0" smtClean="0">
                <a:latin typeface="Times New Roman" panose="02020603050405020304" pitchFamily="18" charset="0"/>
                <a:cs typeface="Times New Roman" panose="02020603050405020304" pitchFamily="18" charset="0"/>
              </a:rPr>
              <a:t>Malikin</a:t>
            </a:r>
            <a:r>
              <a:rPr lang="tr-TR"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sona erer.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182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just"/>
            <a:r>
              <a:rPr lang="tr-TR" b="1" dirty="0" smtClean="0">
                <a:solidFill>
                  <a:schemeClr val="tx1"/>
                </a:solidFill>
                <a:latin typeface="Times New Roman" pitchFamily="18" charset="0"/>
                <a:cs typeface="Times New Roman" pitchFamily="18" charset="0"/>
              </a:rPr>
              <a:t>Taşınmaz Mülkiyetinin Zamanaşımı İle Kazanılması: </a:t>
            </a:r>
            <a:r>
              <a:rPr lang="tr-TR" sz="2700" dirty="0">
                <a:ln w="6350">
                  <a:solidFill>
                    <a:schemeClr val="tx1"/>
                  </a:solidFill>
                </a:ln>
                <a:latin typeface="Times New Roman" pitchFamily="18" charset="0"/>
                <a:cs typeface="Times New Roman" pitchFamily="18" charset="0"/>
              </a:rPr>
              <a:t>Uzunca bir </a:t>
            </a:r>
            <a:r>
              <a:rPr lang="tr-TR" sz="2700" dirty="0" smtClean="0">
                <a:ln w="6350">
                  <a:solidFill>
                    <a:schemeClr val="tx1"/>
                  </a:solidFill>
                </a:ln>
                <a:latin typeface="Times New Roman" pitchFamily="18" charset="0"/>
                <a:cs typeface="Times New Roman" pitchFamily="18" charset="0"/>
              </a:rPr>
              <a:t>Süre </a:t>
            </a:r>
            <a:r>
              <a:rPr lang="tr-TR" sz="2700" dirty="0">
                <a:ln w="6350">
                  <a:solidFill>
                    <a:schemeClr val="tx1"/>
                  </a:solidFill>
                </a:ln>
                <a:latin typeface="Times New Roman" pitchFamily="18" charset="0"/>
                <a:cs typeface="Times New Roman" pitchFamily="18" charset="0"/>
              </a:rPr>
              <a:t>devam eden ve </a:t>
            </a:r>
            <a:r>
              <a:rPr lang="tr-TR" sz="2700" dirty="0" smtClean="0">
                <a:ln w="6350">
                  <a:solidFill>
                    <a:schemeClr val="tx1"/>
                  </a:solidFill>
                </a:ln>
                <a:latin typeface="Times New Roman" pitchFamily="18" charset="0"/>
                <a:cs typeface="Times New Roman" pitchFamily="18" charset="0"/>
              </a:rPr>
              <a:t>İtiraza </a:t>
            </a:r>
            <a:r>
              <a:rPr lang="tr-TR" sz="2700" dirty="0">
                <a:ln w="6350">
                  <a:solidFill>
                    <a:schemeClr val="tx1"/>
                  </a:solidFill>
                </a:ln>
                <a:latin typeface="Times New Roman" pitchFamily="18" charset="0"/>
                <a:cs typeface="Times New Roman" pitchFamily="18" charset="0"/>
              </a:rPr>
              <a:t>uğramayan </a:t>
            </a:r>
            <a:r>
              <a:rPr lang="tr-TR" sz="2700" dirty="0" smtClean="0">
                <a:ln w="6350">
                  <a:solidFill>
                    <a:schemeClr val="tx1"/>
                  </a:solidFill>
                </a:ln>
                <a:latin typeface="Times New Roman" pitchFamily="18" charset="0"/>
                <a:cs typeface="Times New Roman" pitchFamily="18" charset="0"/>
              </a:rPr>
              <a:t>Zilyetliğe </a:t>
            </a:r>
            <a:r>
              <a:rPr lang="tr-TR" sz="2700" dirty="0">
                <a:ln w="6350">
                  <a:solidFill>
                    <a:schemeClr val="tx1"/>
                  </a:solidFill>
                </a:ln>
                <a:latin typeface="Times New Roman" pitchFamily="18" charset="0"/>
                <a:cs typeface="Times New Roman" pitchFamily="18" charset="0"/>
              </a:rPr>
              <a:t>dayanarak </a:t>
            </a:r>
            <a:r>
              <a:rPr lang="tr-TR" sz="2700" dirty="0" smtClean="0">
                <a:ln w="6350">
                  <a:solidFill>
                    <a:schemeClr val="tx1"/>
                  </a:solidFill>
                </a:ln>
                <a:latin typeface="Times New Roman" pitchFamily="18" charset="0"/>
                <a:cs typeface="Times New Roman" pitchFamily="18" charset="0"/>
              </a:rPr>
              <a:t>Hak </a:t>
            </a:r>
            <a:r>
              <a:rPr lang="tr-TR" sz="2700" dirty="0">
                <a:ln w="6350">
                  <a:solidFill>
                    <a:schemeClr val="tx1"/>
                  </a:solidFill>
                </a:ln>
                <a:latin typeface="Times New Roman" pitchFamily="18" charset="0"/>
                <a:cs typeface="Times New Roman" pitchFamily="18" charset="0"/>
              </a:rPr>
              <a:t>kazanılmasıdır.</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989723441"/>
              </p:ext>
            </p:extLst>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631606"/>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mn-lt"/>
              </a:rPr>
              <a:t>Taşınmaz Mülkiyetinin Kaybı</a:t>
            </a:r>
            <a:endParaRPr lang="tr-TR" b="1" dirty="0">
              <a:latin typeface="+mn-lt"/>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993056731"/>
              </p:ext>
            </p:extLst>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1934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tx1"/>
                </a:solidFill>
                <a:latin typeface="Times New Roman" pitchFamily="18" charset="0"/>
                <a:cs typeface="Times New Roman" pitchFamily="18" charset="0"/>
              </a:rPr>
              <a:t>Olağan (</a:t>
            </a:r>
            <a:r>
              <a:rPr lang="tr-TR" sz="4000" b="1" i="1" dirty="0" smtClean="0">
                <a:solidFill>
                  <a:schemeClr val="tx1"/>
                </a:solidFill>
                <a:latin typeface="Times New Roman" pitchFamily="18" charset="0"/>
                <a:cs typeface="Times New Roman" pitchFamily="18" charset="0"/>
              </a:rPr>
              <a:t>Sicile Dayanan</a:t>
            </a:r>
            <a:r>
              <a:rPr lang="tr-TR" b="1" dirty="0" smtClean="0">
                <a:solidFill>
                  <a:schemeClr val="tx1"/>
                </a:solidFill>
                <a:latin typeface="Times New Roman" pitchFamily="18" charset="0"/>
                <a:cs typeface="Times New Roman" pitchFamily="18" charset="0"/>
              </a:rPr>
              <a:t>) Zamanaşımı </a:t>
            </a:r>
            <a:br>
              <a:rPr lang="tr-TR" b="1" dirty="0" smtClean="0">
                <a:solidFill>
                  <a:schemeClr val="tx1"/>
                </a:solidFill>
                <a:latin typeface="Times New Roman" pitchFamily="18" charset="0"/>
                <a:cs typeface="Times New Roman" pitchFamily="18" charset="0"/>
              </a:rPr>
            </a:br>
            <a:endParaRPr lang="tr-TR" b="1" dirty="0">
              <a:solidFill>
                <a:schemeClr val="tx1"/>
              </a:solidFill>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3600" b="1" dirty="0" smtClean="0">
                <a:latin typeface="Times New Roman" pitchFamily="18" charset="0"/>
                <a:cs typeface="Times New Roman" pitchFamily="18" charset="0"/>
              </a:rPr>
              <a:t>Olağan Zamanaşımını</a:t>
            </a:r>
            <a:r>
              <a:rPr lang="tr-TR" sz="3600" dirty="0" smtClean="0">
                <a:latin typeface="Times New Roman" pitchFamily="18" charset="0"/>
                <a:cs typeface="Times New Roman" pitchFamily="18" charset="0"/>
              </a:rPr>
              <a:t>, </a:t>
            </a:r>
            <a:r>
              <a:rPr lang="tr-TR" sz="3600" b="1" i="1" dirty="0" smtClean="0">
                <a:latin typeface="Times New Roman" pitchFamily="18" charset="0"/>
                <a:cs typeface="Times New Roman" pitchFamily="18" charset="0"/>
              </a:rPr>
              <a:t>Medeni Kanun’un 712. maddesi </a:t>
            </a:r>
            <a:r>
              <a:rPr lang="tr-TR" sz="3600" dirty="0" smtClean="0">
                <a:latin typeface="Times New Roman" pitchFamily="18" charset="0"/>
                <a:cs typeface="Times New Roman" pitchFamily="18" charset="0"/>
              </a:rPr>
              <a:t>düzenlemektedir. </a:t>
            </a:r>
          </a:p>
          <a:p>
            <a:pPr algn="just"/>
            <a:r>
              <a:rPr lang="tr-TR" sz="3600" b="1" dirty="0" smtClean="0">
                <a:latin typeface="Times New Roman" pitchFamily="18" charset="0"/>
                <a:cs typeface="Times New Roman" pitchFamily="18" charset="0"/>
              </a:rPr>
              <a:t>MK. m. 712 hükmüne göre, </a:t>
            </a:r>
            <a:r>
              <a:rPr lang="tr-TR" sz="3600" dirty="0" smtClean="0">
                <a:latin typeface="Times New Roman" pitchFamily="18" charset="0"/>
                <a:cs typeface="Times New Roman" pitchFamily="18" charset="0"/>
              </a:rPr>
              <a:t>“</a:t>
            </a:r>
            <a:r>
              <a:rPr lang="tr-TR" sz="3600" i="1" dirty="0" smtClean="0">
                <a:latin typeface="Times New Roman" pitchFamily="18" charset="0"/>
                <a:cs typeface="Times New Roman" pitchFamily="18" charset="0"/>
              </a:rPr>
              <a:t>Geçerli bir hukuki sebep olmaksızın tapu kütüğüne malik olarak yazılan kişi taşınmaz üzerindeki zilyetliğini davasız ve aralıksız olarak on yıl süreyle ve iyiniyetle sürdürürse, onun bu yolla kazanmış olduğu mülkiyet hakkına itiraz edilemez.”</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229159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itchFamily="18" charset="0"/>
                <a:cs typeface="Times New Roman" pitchFamily="18" charset="0"/>
              </a:rPr>
              <a:t>Önce, </a:t>
            </a:r>
            <a:r>
              <a:rPr lang="tr-TR" sz="4000" b="1" i="1" dirty="0" smtClean="0">
                <a:latin typeface="Times New Roman" pitchFamily="18" charset="0"/>
                <a:cs typeface="Times New Roman" pitchFamily="18" charset="0"/>
              </a:rPr>
              <a:t>MK m. 712 hükmüne </a:t>
            </a:r>
            <a:r>
              <a:rPr lang="tr-TR" sz="4000" dirty="0">
                <a:latin typeface="Times New Roman" pitchFamily="18" charset="0"/>
                <a:cs typeface="Times New Roman" pitchFamily="18" charset="0"/>
              </a:rPr>
              <a:t>göre, </a:t>
            </a:r>
            <a:r>
              <a:rPr lang="tr-TR" sz="4000" b="1" dirty="0">
                <a:latin typeface="Times New Roman" pitchFamily="18" charset="0"/>
                <a:cs typeface="Times New Roman" pitchFamily="18" charset="0"/>
              </a:rPr>
              <a:t>Taşınmaz Mülkiyetinin Olağan Zamanaşımı ile Kazanılmasının Şartlarını</a:t>
            </a:r>
            <a:r>
              <a:rPr lang="tr-TR" sz="4000" dirty="0">
                <a:latin typeface="Times New Roman" pitchFamily="18" charset="0"/>
                <a:cs typeface="Times New Roman" pitchFamily="18" charset="0"/>
              </a:rPr>
              <a:t>, </a:t>
            </a:r>
            <a:endParaRPr lang="tr-TR" sz="4000" dirty="0" smtClean="0">
              <a:latin typeface="Times New Roman" pitchFamily="18" charset="0"/>
              <a:cs typeface="Times New Roman" pitchFamily="18" charset="0"/>
            </a:endParaRPr>
          </a:p>
          <a:p>
            <a:pPr algn="just"/>
            <a:r>
              <a:rPr lang="tr-TR" sz="4000" dirty="0" smtClean="0">
                <a:latin typeface="Times New Roman" pitchFamily="18" charset="0"/>
                <a:cs typeface="Times New Roman" pitchFamily="18" charset="0"/>
              </a:rPr>
              <a:t>Daha sonra ise, </a:t>
            </a:r>
            <a:r>
              <a:rPr lang="tr-TR" sz="4000" b="1" dirty="0">
                <a:latin typeface="Times New Roman" pitchFamily="18" charset="0"/>
                <a:cs typeface="Times New Roman" pitchFamily="18" charset="0"/>
              </a:rPr>
              <a:t>Olağan Zamanaşımı ile  Mülkiyet Hakkının Kazanılmasının Hükmünü </a:t>
            </a:r>
            <a:r>
              <a:rPr lang="tr-TR" sz="4000" dirty="0">
                <a:latin typeface="Times New Roman" pitchFamily="18" charset="0"/>
                <a:cs typeface="Times New Roman" pitchFamily="18" charset="0"/>
              </a:rPr>
              <a:t>incelemek gerekir. </a:t>
            </a:r>
          </a:p>
          <a:p>
            <a:pPr marL="0" indent="0">
              <a:buNone/>
            </a:pPr>
            <a:endParaRPr lang="tr-TR" dirty="0"/>
          </a:p>
        </p:txBody>
      </p:sp>
    </p:spTree>
    <p:extLst>
      <p:ext uri="{BB962C8B-B14F-4D97-AF65-F5344CB8AC3E}">
        <p14:creationId xmlns:p14="http://schemas.microsoft.com/office/powerpoint/2010/main" val="2748101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Olağan Zamanaşımıyla Kazanmanın Şartları</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173130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5948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Zamanaşımı Yoluyla Kazanılması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a:t>(</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 7</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368 </a:t>
            </a:r>
            <a:r>
              <a:rPr lang="tr-TR" sz="2400" i="1" dirty="0">
                <a:latin typeface="Times New Roman" panose="02020603050405020304" pitchFamily="18" charset="0"/>
                <a:cs typeface="Times New Roman" panose="02020603050405020304" pitchFamily="18" charset="0"/>
              </a:rPr>
              <a:t>vd.;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 E</a:t>
            </a:r>
            <a:r>
              <a:rPr lang="tr-TR" sz="2400" i="1" dirty="0">
                <a:latin typeface="Times New Roman" panose="02020603050405020304" pitchFamily="18" charset="0"/>
                <a:cs typeface="Times New Roman" panose="02020603050405020304" pitchFamily="18" charset="0"/>
              </a:rPr>
              <a:t>şya H., 20. B., s. 423 vd.; </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4. B., s.264 vd.; </a:t>
            </a:r>
            <a:br>
              <a:rPr lang="tr-TR" sz="2400" i="1" dirty="0">
                <a:latin typeface="Times New Roman" panose="02020603050405020304" pitchFamily="18" charset="0"/>
                <a:cs typeface="Times New Roman" panose="02020603050405020304" pitchFamily="18" charset="0"/>
              </a:rPr>
            </a:br>
            <a:r>
              <a:rPr lang="tr-TR" sz="2400" b="1" i="1" dirty="0">
                <a:latin typeface="Times New Roman" panose="02020603050405020304" pitchFamily="18" charset="0"/>
                <a:cs typeface="Times New Roman" panose="02020603050405020304" pitchFamily="18" charset="0"/>
              </a:rPr>
              <a:t>Ertaş,</a:t>
            </a:r>
            <a:r>
              <a:rPr lang="tr-TR" sz="2400" i="1" dirty="0">
                <a:latin typeface="Times New Roman" panose="02020603050405020304" pitchFamily="18" charset="0"/>
                <a:cs typeface="Times New Roman" panose="02020603050405020304" pitchFamily="18" charset="0"/>
              </a:rPr>
              <a:t> Eşya H., 12. B., s. 313 vd.; </a:t>
            </a:r>
            <a:br>
              <a:rPr lang="tr-TR" sz="2400" i="1" dirty="0">
                <a:latin typeface="Times New Roman" panose="02020603050405020304" pitchFamily="18" charset="0"/>
                <a:cs typeface="Times New Roman" panose="02020603050405020304" pitchFamily="18" charset="0"/>
              </a:rPr>
            </a:br>
            <a:r>
              <a:rPr lang="tr-TR" sz="2400" b="1" i="1" dirty="0" err="1">
                <a:latin typeface="Times New Roman" panose="02020603050405020304" pitchFamily="18" charset="0"/>
                <a:cs typeface="Times New Roman" panose="02020603050405020304" pitchFamily="18" charset="0"/>
              </a:rPr>
              <a:t>Sungurbey</a:t>
            </a:r>
            <a:r>
              <a:rPr lang="tr-TR" sz="2400" b="1" i="1" dirty="0">
                <a:latin typeface="Times New Roman" panose="02020603050405020304" pitchFamily="18" charset="0"/>
                <a:cs typeface="Times New Roman" panose="02020603050405020304" pitchFamily="18" charset="0"/>
              </a:rPr>
              <a:t>, İsmet; </a:t>
            </a:r>
            <a:r>
              <a:rPr lang="tr-TR" sz="2400" i="1" dirty="0">
                <a:latin typeface="Times New Roman" panose="02020603050405020304" pitchFamily="18" charset="0"/>
                <a:cs typeface="Times New Roman" panose="02020603050405020304" pitchFamily="18" charset="0"/>
              </a:rPr>
              <a:t>Türk Hukukunda </a:t>
            </a:r>
            <a:r>
              <a:rPr lang="tr-TR" sz="2400" i="1" dirty="0" err="1">
                <a:latin typeface="Times New Roman" panose="02020603050405020304" pitchFamily="18" charset="0"/>
                <a:cs typeface="Times New Roman" panose="02020603050405020304" pitchFamily="18" charset="0"/>
              </a:rPr>
              <a:t>İktisabi</a:t>
            </a:r>
            <a:r>
              <a:rPr lang="tr-TR" sz="2400" i="1" dirty="0">
                <a:latin typeface="Times New Roman" panose="02020603050405020304" pitchFamily="18" charset="0"/>
                <a:cs typeface="Times New Roman" panose="02020603050405020304" pitchFamily="18" charset="0"/>
              </a:rPr>
              <a:t> Müruruzaman, İstanbul 1963)</a:t>
            </a:r>
            <a:br>
              <a:rPr lang="tr-TR" sz="2400" i="1"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
            </a:r>
            <a:br>
              <a:rPr lang="tr-TR" sz="2400" b="1" dirty="0">
                <a:latin typeface="Times New Roman" panose="02020603050405020304" pitchFamily="18" charset="0"/>
                <a:cs typeface="Times New Roman" panose="02020603050405020304" pitchFamily="18" charset="0"/>
              </a:rPr>
            </a:br>
            <a:r>
              <a:rPr lang="tr-TR" sz="2400"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Ayni </a:t>
            </a:r>
            <a:r>
              <a:rPr lang="tr-TR" dirty="0">
                <a:latin typeface="Times New Roman" panose="02020603050405020304" pitchFamily="18" charset="0"/>
                <a:cs typeface="Times New Roman" panose="02020603050405020304" pitchFamily="18" charset="0"/>
              </a:rPr>
              <a:t>Haklarda söz konusu olan Zamanaşımının bazı özellikleri vardır. </a:t>
            </a:r>
          </a:p>
          <a:p>
            <a:pPr marL="0" indent="0" algn="just">
              <a:buNone/>
            </a:pP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Ayni Haklarda Zamanaşımı</a:t>
            </a:r>
            <a:r>
              <a:rPr lang="tr-TR" dirty="0">
                <a:latin typeface="Times New Roman" panose="02020603050405020304" pitchFamily="18" charset="0"/>
                <a:cs typeface="Times New Roman" panose="02020603050405020304" pitchFamily="18" charset="0"/>
              </a:rPr>
              <a:t>, bir Hakkın belli bir süre talep edilmemesi sonucu Dava edilebilme niteliğinden yoksun kalmasına yol açmaz. </a:t>
            </a:r>
          </a:p>
          <a:p>
            <a:pPr marL="0" indent="0" algn="just">
              <a:buNone/>
            </a:pP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Ayni Haklardaki Zamanaşımı, </a:t>
            </a:r>
            <a:r>
              <a:rPr lang="tr-TR" b="1" i="1" dirty="0">
                <a:latin typeface="Times New Roman" panose="02020603050405020304" pitchFamily="18" charset="0"/>
                <a:cs typeface="Times New Roman" panose="02020603050405020304" pitchFamily="18" charset="0"/>
              </a:rPr>
              <a:t>Kazandırıcı Zamanaşımıdır.</a:t>
            </a:r>
            <a:r>
              <a:rPr lang="tr-TR" i="1" dirty="0">
                <a:latin typeface="Times New Roman" panose="02020603050405020304" pitchFamily="18" charset="0"/>
                <a:cs typeface="Times New Roman" panose="02020603050405020304" pitchFamily="18" charset="0"/>
              </a:rPr>
              <a:t> </a:t>
            </a:r>
          </a:p>
          <a:p>
            <a:pPr marL="0" indent="0" algn="just">
              <a:buNone/>
            </a:pPr>
            <a:r>
              <a:rPr lang="tr-TR" sz="2400" i="1"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7</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368</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a:p>
            <a:pPr algn="just"/>
            <a:endParaRPr lang="tr-TR" sz="2400" dirty="0"/>
          </a:p>
        </p:txBody>
      </p:sp>
    </p:spTree>
    <p:extLst>
      <p:ext uri="{BB962C8B-B14F-4D97-AF65-F5344CB8AC3E}">
        <p14:creationId xmlns:p14="http://schemas.microsoft.com/office/powerpoint/2010/main" val="718932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i="1" u="sng" dirty="0" smtClean="0">
                <a:latin typeface="+mn-lt"/>
              </a:rPr>
              <a:t>İlk Şart</a:t>
            </a:r>
            <a:r>
              <a:rPr lang="tr-TR" b="1" dirty="0" smtClean="0">
                <a:latin typeface="+mn-lt"/>
              </a:rPr>
              <a:t>: Taşınmazın Tapu Sicilinde Kayıtlı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Bu şartı, bazı yazarlar «</a:t>
            </a:r>
            <a:r>
              <a:rPr lang="tr-TR" b="1" dirty="0" smtClean="0">
                <a:latin typeface="Times New Roman" panose="02020603050405020304" pitchFamily="18" charset="0"/>
                <a:cs typeface="Times New Roman" panose="02020603050405020304" pitchFamily="18" charset="0"/>
              </a:rPr>
              <a:t>Taşınmaza İlişkin Şart» </a:t>
            </a:r>
            <a:r>
              <a:rPr lang="tr-TR" dirty="0" smtClean="0">
                <a:latin typeface="Times New Roman" panose="02020603050405020304" pitchFamily="18" charset="0"/>
                <a:cs typeface="Times New Roman" panose="02020603050405020304" pitchFamily="18" charset="0"/>
              </a:rPr>
              <a:t>şeklinde ifade etmektedir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Bkz.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20. B., s. 424)</a:t>
            </a:r>
          </a:p>
          <a:p>
            <a:pPr algn="just"/>
            <a:r>
              <a:rPr lang="tr-TR" b="1" dirty="0" smtClean="0">
                <a:latin typeface="Times New Roman" panose="02020603050405020304" pitchFamily="18" charset="0"/>
                <a:cs typeface="Times New Roman" panose="02020603050405020304" pitchFamily="18" charset="0"/>
              </a:rPr>
              <a:t>Bir 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lağan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oluyla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azanılabilmesi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o </a:t>
            </a:r>
            <a:r>
              <a:rPr lang="tr-TR" b="1" i="1" dirty="0" smtClean="0">
                <a:latin typeface="Times New Roman" panose="02020603050405020304" pitchFamily="18" charset="0"/>
                <a:cs typeface="Times New Roman" panose="02020603050405020304" pitchFamily="18" charset="0"/>
              </a:rPr>
              <a:t>Taşınmazın Tapu Siciline kaydedilmiş olması ş</a:t>
            </a:r>
            <a:r>
              <a:rPr lang="tr-TR" b="1" dirty="0" smtClean="0">
                <a:latin typeface="Times New Roman" panose="02020603050405020304" pitchFamily="18" charset="0"/>
                <a:cs typeface="Times New Roman" panose="02020603050405020304" pitchFamily="18" charset="0"/>
              </a:rPr>
              <a:t>arttır. </a:t>
            </a:r>
          </a:p>
          <a:p>
            <a:pPr algn="just"/>
            <a:r>
              <a:rPr lang="tr-TR" b="1" u="sng" dirty="0" smtClean="0">
                <a:latin typeface="Times New Roman" panose="02020603050405020304" pitchFamily="18" charset="0"/>
                <a:cs typeface="Times New Roman" panose="02020603050405020304" pitchFamily="18" charset="0"/>
              </a:rPr>
              <a:t>Tapu Siciline kaydedilmiş olan Taşınmaz</a:t>
            </a:r>
            <a:r>
              <a:rPr lang="tr-TR" dirty="0" smtClean="0">
                <a:latin typeface="Times New Roman" panose="02020603050405020304" pitchFamily="18" charset="0"/>
                <a:cs typeface="Times New Roman" panose="02020603050405020304" pitchFamily="18" charset="0"/>
              </a:rPr>
              <a:t>; bir </a:t>
            </a:r>
            <a:r>
              <a:rPr lang="tr-TR" b="1" i="1" dirty="0" smtClean="0">
                <a:latin typeface="Times New Roman" panose="02020603050405020304" pitchFamily="18" charset="0"/>
                <a:cs typeface="Times New Roman" panose="02020603050405020304" pitchFamily="18" charset="0"/>
              </a:rPr>
              <a:t>Arazi,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Kütükte ayrı sayfaya kayıtlı Bağımsız ve Sürekli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a:t>
            </a:r>
            <a:r>
              <a:rPr lang="tr-TR"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Kat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ülkiyetine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onu Bağımsız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ölüm </a:t>
            </a:r>
            <a:r>
              <a:rPr lang="tr-TR" dirty="0" smtClean="0">
                <a:latin typeface="Times New Roman" panose="02020603050405020304" pitchFamily="18" charset="0"/>
                <a:cs typeface="Times New Roman" panose="02020603050405020304" pitchFamily="18" charset="0"/>
              </a:rPr>
              <a:t>olabilir. </a:t>
            </a:r>
          </a:p>
          <a:p>
            <a:pPr marL="0" indent="0" algn="just">
              <a:buNone/>
            </a:pPr>
            <a:endParaRPr lang="tr-TR" dirty="0" smtClean="0"/>
          </a:p>
          <a:p>
            <a:pPr algn="just"/>
            <a:endParaRPr lang="tr-TR" sz="2000" dirty="0" smtClean="0"/>
          </a:p>
          <a:p>
            <a:pPr algn="just"/>
            <a:endParaRPr lang="tr-TR" dirty="0" smtClean="0"/>
          </a:p>
          <a:p>
            <a:endParaRPr lang="tr-TR" b="1" dirty="0"/>
          </a:p>
        </p:txBody>
      </p:sp>
    </p:spTree>
    <p:extLst>
      <p:ext uri="{BB962C8B-B14F-4D97-AF65-F5344CB8AC3E}">
        <p14:creationId xmlns:p14="http://schemas.microsoft.com/office/powerpoint/2010/main" val="404134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400" b="1" dirty="0" smtClean="0">
                <a:latin typeface="Times New Roman" panose="02020603050405020304" pitchFamily="18" charset="0"/>
                <a:cs typeface="Times New Roman" panose="02020603050405020304" pitchFamily="18" charset="0"/>
              </a:rPr>
              <a:t>Bir Taşınmazın </a:t>
            </a:r>
            <a:r>
              <a:rPr lang="tr-TR" sz="4400" b="1" dirty="0">
                <a:latin typeface="Times New Roman" panose="02020603050405020304" pitchFamily="18" charset="0"/>
                <a:cs typeface="Times New Roman" panose="02020603050405020304" pitchFamily="18" charset="0"/>
              </a:rPr>
              <a:t>M</a:t>
            </a:r>
            <a:r>
              <a:rPr lang="tr-TR" sz="4400" b="1" dirty="0" smtClean="0">
                <a:latin typeface="Times New Roman" panose="02020603050405020304" pitchFamily="18" charset="0"/>
                <a:cs typeface="Times New Roman" panose="02020603050405020304" pitchFamily="18" charset="0"/>
              </a:rPr>
              <a:t>ülkiyet </a:t>
            </a:r>
            <a:r>
              <a:rPr lang="tr-TR" sz="4400" b="1" dirty="0">
                <a:latin typeface="Times New Roman" panose="02020603050405020304" pitchFamily="18" charset="0"/>
                <a:cs typeface="Times New Roman" panose="02020603050405020304" pitchFamily="18" charset="0"/>
              </a:rPr>
              <a:t>P</a:t>
            </a:r>
            <a:r>
              <a:rPr lang="tr-TR" sz="4400" b="1" dirty="0" smtClean="0">
                <a:latin typeface="Times New Roman" panose="02020603050405020304" pitchFamily="18" charset="0"/>
                <a:cs typeface="Times New Roman" panose="02020603050405020304" pitchFamily="18" charset="0"/>
              </a:rPr>
              <a:t>ayı </a:t>
            </a:r>
            <a:r>
              <a:rPr lang="tr-TR" sz="4400" dirty="0" smtClean="0">
                <a:latin typeface="Times New Roman" panose="02020603050405020304" pitchFamily="18" charset="0"/>
                <a:cs typeface="Times New Roman" panose="02020603050405020304" pitchFamily="18" charset="0"/>
              </a:rPr>
              <a:t>da,</a:t>
            </a:r>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Olağan Zamanaşımı </a:t>
            </a:r>
            <a:r>
              <a:rPr lang="tr-TR" sz="4400" b="1" dirty="0" smtClean="0">
                <a:latin typeface="Times New Roman" panose="02020603050405020304" pitchFamily="18" charset="0"/>
                <a:cs typeface="Times New Roman" panose="02020603050405020304" pitchFamily="18" charset="0"/>
              </a:rPr>
              <a:t>yolu </a:t>
            </a:r>
            <a:r>
              <a:rPr lang="tr-TR" sz="4400" dirty="0" smtClean="0">
                <a:latin typeface="Times New Roman" panose="02020603050405020304" pitchFamily="18" charset="0"/>
                <a:cs typeface="Times New Roman" panose="02020603050405020304" pitchFamily="18" charset="0"/>
              </a:rPr>
              <a:t>ile</a:t>
            </a:r>
            <a:r>
              <a:rPr lang="tr-TR" sz="4400" b="1" dirty="0" smtClean="0">
                <a:latin typeface="Times New Roman" panose="02020603050405020304" pitchFamily="18" charset="0"/>
                <a:cs typeface="Times New Roman" panose="02020603050405020304" pitchFamily="18" charset="0"/>
              </a:rPr>
              <a:t> kazanılabilir. </a:t>
            </a:r>
          </a:p>
          <a:p>
            <a:pPr algn="just"/>
            <a:r>
              <a:rPr lang="tr-TR" sz="4400" dirty="0" smtClean="0">
                <a:latin typeface="Times New Roman" panose="02020603050405020304" pitchFamily="18" charset="0"/>
                <a:cs typeface="Times New Roman" panose="02020603050405020304" pitchFamily="18" charset="0"/>
              </a:rPr>
              <a:t>Diğer bir deyişle, </a:t>
            </a:r>
            <a:r>
              <a:rPr lang="tr-TR" sz="4400" b="1" i="1" dirty="0" smtClean="0">
                <a:latin typeface="Times New Roman" panose="02020603050405020304" pitchFamily="18" charset="0"/>
                <a:cs typeface="Times New Roman" panose="02020603050405020304" pitchFamily="18" charset="0"/>
              </a:rPr>
              <a:t>Paylı Mülkiyette</a:t>
            </a:r>
            <a:r>
              <a:rPr lang="tr-TR" sz="4400" b="1" dirty="0" smtClean="0">
                <a:latin typeface="Times New Roman" panose="02020603050405020304" pitchFamily="18" charset="0"/>
                <a:cs typeface="Times New Roman" panose="02020603050405020304" pitchFamily="18" charset="0"/>
              </a:rPr>
              <a:t>, bir Taşınmazın </a:t>
            </a:r>
            <a:r>
              <a:rPr lang="tr-TR" sz="4400" b="1" dirty="0">
                <a:latin typeface="Times New Roman" panose="02020603050405020304" pitchFamily="18" charset="0"/>
                <a:cs typeface="Times New Roman" panose="02020603050405020304" pitchFamily="18" charset="0"/>
              </a:rPr>
              <a:t>M</a:t>
            </a:r>
            <a:r>
              <a:rPr lang="tr-TR" sz="4400" b="1" dirty="0" smtClean="0">
                <a:latin typeface="Times New Roman" panose="02020603050405020304" pitchFamily="18" charset="0"/>
                <a:cs typeface="Times New Roman" panose="02020603050405020304" pitchFamily="18" charset="0"/>
              </a:rPr>
              <a:t>ülkiyet </a:t>
            </a:r>
            <a:r>
              <a:rPr lang="tr-TR" sz="4400" b="1" dirty="0">
                <a:latin typeface="Times New Roman" panose="02020603050405020304" pitchFamily="18" charset="0"/>
                <a:cs typeface="Times New Roman" panose="02020603050405020304" pitchFamily="18" charset="0"/>
              </a:rPr>
              <a:t>P</a:t>
            </a:r>
            <a:r>
              <a:rPr lang="tr-TR" sz="4400" b="1" dirty="0" smtClean="0">
                <a:latin typeface="Times New Roman" panose="02020603050405020304" pitchFamily="18" charset="0"/>
                <a:cs typeface="Times New Roman" panose="02020603050405020304" pitchFamily="18" charset="0"/>
              </a:rPr>
              <a:t>ayı </a:t>
            </a:r>
            <a:r>
              <a:rPr lang="tr-TR" sz="4400" dirty="0" smtClean="0">
                <a:latin typeface="Times New Roman" panose="02020603050405020304" pitchFamily="18" charset="0"/>
                <a:cs typeface="Times New Roman" panose="02020603050405020304" pitchFamily="18" charset="0"/>
              </a:rPr>
              <a:t>da </a:t>
            </a:r>
            <a:r>
              <a:rPr lang="tr-TR" sz="4400" b="1" dirty="0" smtClean="0">
                <a:latin typeface="Times New Roman" panose="02020603050405020304" pitchFamily="18" charset="0"/>
                <a:cs typeface="Times New Roman" panose="02020603050405020304" pitchFamily="18" charset="0"/>
              </a:rPr>
              <a:t>Olağan Zamanaşımı yolu </a:t>
            </a:r>
            <a:r>
              <a:rPr lang="tr-TR" sz="4400" dirty="0" smtClean="0">
                <a:latin typeface="Times New Roman" panose="02020603050405020304" pitchFamily="18" charset="0"/>
                <a:cs typeface="Times New Roman" panose="02020603050405020304" pitchFamily="18" charset="0"/>
              </a:rPr>
              <a:t>ile </a:t>
            </a:r>
            <a:r>
              <a:rPr lang="tr-TR" sz="4400" b="1" dirty="0" smtClean="0">
                <a:latin typeface="Times New Roman" panose="02020603050405020304" pitchFamily="18" charset="0"/>
                <a:cs typeface="Times New Roman" panose="02020603050405020304" pitchFamily="18" charset="0"/>
              </a:rPr>
              <a:t>kazanılabilir. </a:t>
            </a:r>
          </a:p>
          <a:p>
            <a:pPr marL="0" indent="0">
              <a:buNone/>
            </a:pPr>
            <a:endParaRPr lang="tr-T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789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Oysa, </a:t>
            </a:r>
            <a:r>
              <a:rPr lang="tr-TR" b="1" i="1" dirty="0">
                <a:latin typeface="Times New Roman" panose="02020603050405020304" pitchFamily="18" charset="0"/>
                <a:cs typeface="Times New Roman" panose="02020603050405020304" pitchFamily="18" charset="0"/>
              </a:rPr>
              <a:t>Elbirliği Mülkiyetinde, </a:t>
            </a:r>
            <a:r>
              <a:rPr lang="tr-TR" dirty="0">
                <a:latin typeface="Times New Roman" panose="02020603050405020304" pitchFamily="18" charset="0"/>
                <a:cs typeface="Times New Roman" panose="02020603050405020304" pitchFamily="18" charset="0"/>
              </a:rPr>
              <a:t>söz konusu olan </a:t>
            </a:r>
            <a:r>
              <a:rPr lang="tr-TR" b="1" u="sng" dirty="0">
                <a:latin typeface="Times New Roman" panose="02020603050405020304" pitchFamily="18" charset="0"/>
                <a:cs typeface="Times New Roman" panose="02020603050405020304" pitchFamily="18" charset="0"/>
              </a:rPr>
              <a:t>Tasfiyeye Katılma Payının </a:t>
            </a:r>
            <a:r>
              <a:rPr lang="tr-TR" b="1" dirty="0">
                <a:latin typeface="Times New Roman" panose="02020603050405020304" pitchFamily="18" charset="0"/>
                <a:cs typeface="Times New Roman" panose="02020603050405020304" pitchFamily="18" charset="0"/>
              </a:rPr>
              <a:t>Olağan </a:t>
            </a:r>
            <a:r>
              <a:rPr lang="tr-TR" b="1" dirty="0" smtClean="0">
                <a:latin typeface="Times New Roman" panose="02020603050405020304" pitchFamily="18" charset="0"/>
                <a:cs typeface="Times New Roman" panose="02020603050405020304" pitchFamily="18" charset="0"/>
              </a:rPr>
              <a:t>Zamanaşımı ile Kazanılması </a:t>
            </a:r>
            <a:r>
              <a:rPr lang="tr-TR" b="1" dirty="0">
                <a:latin typeface="Times New Roman" panose="02020603050405020304" pitchFamily="18" charset="0"/>
                <a:cs typeface="Times New Roman" panose="02020603050405020304" pitchFamily="18" charset="0"/>
              </a:rPr>
              <a:t>mümkün değildir .</a:t>
            </a:r>
          </a:p>
          <a:p>
            <a:pPr algn="just"/>
            <a:r>
              <a:rPr lang="tr-TR" b="1" dirty="0">
                <a:latin typeface="Times New Roman" panose="02020603050405020304" pitchFamily="18" charset="0"/>
                <a:cs typeface="Times New Roman" panose="02020603050405020304" pitchFamily="18" charset="0"/>
              </a:rPr>
              <a:t>Tapuya Kayıtlı Taşınmazlardan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sadece </a:t>
            </a:r>
            <a:r>
              <a:rPr lang="tr-TR" b="1" i="1" dirty="0">
                <a:latin typeface="Times New Roman" panose="02020603050405020304" pitchFamily="18" charset="0"/>
                <a:cs typeface="Times New Roman" panose="02020603050405020304" pitchFamily="18" charset="0"/>
              </a:rPr>
              <a:t>Özel Mülkiyet kazanmaya elverişli bulunanlarda </a:t>
            </a:r>
            <a:r>
              <a:rPr lang="tr-TR" b="1" dirty="0">
                <a:latin typeface="Times New Roman" panose="02020603050405020304" pitchFamily="18" charset="0"/>
                <a:cs typeface="Times New Roman" panose="02020603050405020304" pitchFamily="18" charset="0"/>
              </a:rPr>
              <a:t>Zamanaşımı ile Mülkiyet Kazanılması söz konusu olur. </a:t>
            </a: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yanlışlıkla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MK m. 999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KK m. 16 </a:t>
            </a:r>
            <a:r>
              <a:rPr lang="tr-TR" b="1" dirty="0" smtClean="0">
                <a:latin typeface="Times New Roman" panose="02020603050405020304" pitchFamily="18" charset="0"/>
                <a:cs typeface="Times New Roman" panose="02020603050405020304" pitchFamily="18" charset="0"/>
              </a:rPr>
              <a:t>hükümleri uyarınca</a:t>
            </a:r>
            <a:r>
              <a:rPr lang="tr-TR" b="1" dirty="0">
                <a:latin typeface="Times New Roman" panose="02020603050405020304" pitchFamily="18" charset="0"/>
                <a:cs typeface="Times New Roman" panose="02020603050405020304" pitchFamily="18" charset="0"/>
              </a:rPr>
              <a:t>, Tapuya kaydedilmiş olan Kamu Malı niteliğindeki Taşınmazların Mülkiyeti bu yolla kazanılamaz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715 / II</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1278412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Kamu Malı niteliğinde bir taşınmaz</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999 hükmü uyarınca, </a:t>
            </a:r>
            <a:r>
              <a:rPr lang="tr-TR" b="1" dirty="0" err="1" smtClean="0">
                <a:latin typeface="Times New Roman" panose="02020603050405020304" pitchFamily="18" charset="0"/>
                <a:cs typeface="Times New Roman" panose="02020603050405020304" pitchFamily="18" charset="0"/>
              </a:rPr>
              <a:t>istisnaen</a:t>
            </a:r>
            <a:r>
              <a:rPr lang="tr-TR" b="1" dirty="0" smtClean="0">
                <a:latin typeface="Times New Roman" panose="02020603050405020304" pitchFamily="18" charset="0"/>
                <a:cs typeface="Times New Roman" panose="02020603050405020304" pitchFamily="18" charset="0"/>
              </a:rPr>
              <a:t> Tapuya kaydedilmiş olsa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yanlışlıkla kaydedilmiş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kaydı kapatılması gerekirken kapatılması ihmal edilmiş olsa </a:t>
            </a:r>
            <a:r>
              <a:rPr lang="tr-TR" dirty="0" smtClean="0">
                <a:latin typeface="Times New Roman" panose="02020603050405020304" pitchFamily="18" charset="0"/>
                <a:cs typeface="Times New Roman" panose="02020603050405020304" pitchFamily="18" charset="0"/>
              </a:rPr>
              <a:t>dahi,</a:t>
            </a:r>
            <a:r>
              <a:rPr lang="tr-TR" b="1" dirty="0" smtClean="0">
                <a:latin typeface="Times New Roman" panose="02020603050405020304" pitchFamily="18" charset="0"/>
                <a:cs typeface="Times New Roman" panose="02020603050405020304" pitchFamily="18" charset="0"/>
              </a:rPr>
              <a:t> böyle bir Taşınmazın Mülkiyeti,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lağan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 </a:t>
            </a:r>
            <a:r>
              <a:rPr lang="tr-TR" b="1" dirty="0" smtClean="0">
                <a:latin typeface="Times New Roman" panose="02020603050405020304" pitchFamily="18" charset="0"/>
                <a:cs typeface="Times New Roman" panose="02020603050405020304" pitchFamily="18" charset="0"/>
              </a:rPr>
              <a:t>ile kazanılamaz</a:t>
            </a:r>
            <a:r>
              <a:rPr lang="tr-TR"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Bu konuda bkz. MK 715 / II, KK 16)</a:t>
            </a:r>
          </a:p>
          <a:p>
            <a:pPr algn="just"/>
            <a:r>
              <a:rPr lang="tr-TR" b="1" dirty="0" smtClean="0">
                <a:latin typeface="Times New Roman" panose="02020603050405020304" pitchFamily="18" charset="0"/>
                <a:cs typeface="Times New Roman" panose="02020603050405020304" pitchFamily="18" charset="0"/>
              </a:rPr>
              <a:t>Taşınmazın Miktarı ne olursa olsun, </a:t>
            </a:r>
            <a:r>
              <a:rPr lang="tr-TR" b="1" i="1" dirty="0" smtClean="0">
                <a:latin typeface="Times New Roman" panose="02020603050405020304" pitchFamily="18" charset="0"/>
                <a:cs typeface="Times New Roman" panose="02020603050405020304" pitchFamily="18" charset="0"/>
              </a:rPr>
              <a:t>Olağan Zamanaşımı yoluyla kazanılacak kısım</a:t>
            </a:r>
            <a:r>
              <a:rPr lang="tr-TR" b="1" dirty="0" smtClean="0">
                <a:latin typeface="Times New Roman" panose="02020603050405020304" pitchFamily="18" charset="0"/>
                <a:cs typeface="Times New Roman" panose="02020603050405020304" pitchFamily="18" charset="0"/>
              </a:rPr>
              <a:t>, Tapuda kayıtlı olan miktardır. </a:t>
            </a:r>
          </a:p>
          <a:p>
            <a:pPr algn="just"/>
            <a:r>
              <a:rPr lang="tr-TR" dirty="0" smtClean="0">
                <a:latin typeface="Times New Roman" panose="02020603050405020304" pitchFamily="18" charset="0"/>
                <a:cs typeface="Times New Roman" panose="02020603050405020304" pitchFamily="18" charset="0"/>
              </a:rPr>
              <a:t>Bu bağlamda, aynı Taşınmaza ait olmakla birlikte, Tapuda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ayıtlı olmayan Kısımların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ülkiyetinin Olağan Zamanaşımı yolu ile kazanılması mümkün değildir </a:t>
            </a:r>
            <a:r>
              <a:rPr lang="tr-TR" i="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 B., s. 268).</a:t>
            </a:r>
          </a:p>
          <a:p>
            <a:pPr marL="0" indent="0" algn="just">
              <a:buNone/>
            </a:pPr>
            <a:endParaRPr lang="tr-TR" dirty="0" smtClean="0"/>
          </a:p>
          <a:p>
            <a:pPr marL="0" indent="0" algn="just">
              <a:buNone/>
            </a:pPr>
            <a:endParaRPr lang="tr-TR" i="1" dirty="0" smtClean="0"/>
          </a:p>
          <a:p>
            <a:pPr algn="just"/>
            <a:endParaRPr lang="tr-TR" i="1" dirty="0" smtClean="0"/>
          </a:p>
          <a:p>
            <a:endParaRPr lang="tr-TR" dirty="0"/>
          </a:p>
        </p:txBody>
      </p:sp>
    </p:spTree>
    <p:extLst>
      <p:ext uri="{BB962C8B-B14F-4D97-AF65-F5344CB8AC3E}">
        <p14:creationId xmlns:p14="http://schemas.microsoft.com/office/powerpoint/2010/main" val="2639326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mn-lt"/>
              </a:rPr>
              <a:t>Çift Tapu Durumu – Olağan Zamanaşımı İlişkisi </a:t>
            </a:r>
            <a:endParaRPr lang="tr-TR" sz="4000" b="1" dirty="0">
              <a:latin typeface="+mn-lt"/>
            </a:endParaRPr>
          </a:p>
        </p:txBody>
      </p:sp>
      <p:sp>
        <p:nvSpPr>
          <p:cNvPr id="3" name="İçerik Yer Tutucusu 2"/>
          <p:cNvSpPr>
            <a:spLocks noGrp="1"/>
          </p:cNvSpPr>
          <p:nvPr>
            <p:ph idx="1"/>
          </p:nvPr>
        </p:nvSpPr>
        <p:spPr/>
        <p:txBody>
          <a:bodyPr/>
          <a:lstStyle/>
          <a:p>
            <a:pPr algn="just"/>
            <a:r>
              <a:rPr lang="tr-TR" sz="3200" b="1" u="sng" dirty="0" smtClean="0">
                <a:latin typeface="Times New Roman" panose="02020603050405020304" pitchFamily="18" charset="0"/>
                <a:cs typeface="Times New Roman" panose="02020603050405020304" pitchFamily="18" charset="0"/>
              </a:rPr>
              <a:t>Çift (</a:t>
            </a:r>
            <a:r>
              <a:rPr lang="tr-TR" sz="3200" i="1" u="sng" dirty="0" smtClean="0">
                <a:latin typeface="Times New Roman" panose="02020603050405020304" pitchFamily="18" charset="0"/>
                <a:cs typeface="Times New Roman" panose="02020603050405020304" pitchFamily="18" charset="0"/>
              </a:rPr>
              <a:t>mükerrer)</a:t>
            </a:r>
            <a:r>
              <a:rPr lang="tr-TR" sz="3200" b="1" u="sng" dirty="0" smtClean="0">
                <a:latin typeface="Times New Roman" panose="02020603050405020304" pitchFamily="18" charset="0"/>
                <a:cs typeface="Times New Roman" panose="02020603050405020304" pitchFamily="18" charset="0"/>
              </a:rPr>
              <a:t> Tapu durumunda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yolsuz olan sonraki tarihli kayda dayanılarak Olağan Zamanaşımı ile Mülkiyet kazanılıp kazanılamayacağı hususu tartışmalıdır. </a:t>
            </a:r>
          </a:p>
          <a:p>
            <a:pPr algn="just"/>
            <a:r>
              <a:rPr lang="tr-TR" sz="3200" b="1" dirty="0" smtClean="0">
                <a:latin typeface="Times New Roman" panose="02020603050405020304" pitchFamily="18" charset="0"/>
                <a:cs typeface="Times New Roman" panose="02020603050405020304" pitchFamily="18" charset="0"/>
              </a:rPr>
              <a:t>Öğretide kazanılamayacağını savunan Yazarlar </a:t>
            </a:r>
            <a:r>
              <a:rPr lang="tr-TR" sz="3200" dirty="0" smtClean="0">
                <a:latin typeface="Times New Roman" panose="02020603050405020304" pitchFamily="18" charset="0"/>
                <a:cs typeface="Times New Roman" panose="02020603050405020304" pitchFamily="18" charset="0"/>
              </a:rPr>
              <a:t>olduğu gibi, </a:t>
            </a:r>
            <a:r>
              <a:rPr lang="tr-TR" sz="3200" b="1" dirty="0" smtClean="0">
                <a:latin typeface="Times New Roman" panose="02020603050405020304" pitchFamily="18" charset="0"/>
                <a:cs typeface="Times New Roman" panose="02020603050405020304" pitchFamily="18" charset="0"/>
              </a:rPr>
              <a:t>kazanılabileceğini ifade eden Yazarlar </a:t>
            </a:r>
            <a:r>
              <a:rPr lang="tr-TR" sz="3200" dirty="0" smtClean="0">
                <a:latin typeface="Times New Roman" panose="02020603050405020304" pitchFamily="18" charset="0"/>
                <a:cs typeface="Times New Roman" panose="02020603050405020304" pitchFamily="18" charset="0"/>
              </a:rPr>
              <a:t>da mevcuttur. </a:t>
            </a:r>
          </a:p>
          <a:p>
            <a:pPr algn="just"/>
            <a:r>
              <a:rPr lang="tr-TR" sz="3200" dirty="0" smtClean="0">
                <a:latin typeface="Times New Roman" panose="02020603050405020304" pitchFamily="18" charset="0"/>
                <a:cs typeface="Times New Roman" panose="02020603050405020304" pitchFamily="18" charset="0"/>
              </a:rPr>
              <a:t>Bu tip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aşınmazlara, </a:t>
            </a:r>
            <a:r>
              <a:rPr lang="tr-TR" sz="3200" b="1" i="1" dirty="0" smtClean="0">
                <a:latin typeface="Times New Roman" panose="02020603050405020304" pitchFamily="18" charset="0"/>
                <a:cs typeface="Times New Roman" panose="02020603050405020304" pitchFamily="18" charset="0"/>
              </a:rPr>
              <a:t>Olağanüstü Zamanaşımının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713</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uygulanması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mümkündür. </a:t>
            </a:r>
          </a:p>
          <a:p>
            <a:pPr marL="0" indent="0" algn="just">
              <a:buNone/>
            </a:pPr>
            <a:endParaRPr lang="tr-TR" dirty="0"/>
          </a:p>
        </p:txBody>
      </p:sp>
    </p:spTree>
    <p:extLst>
      <p:ext uri="{BB962C8B-B14F-4D97-AF65-F5344CB8AC3E}">
        <p14:creationId xmlns:p14="http://schemas.microsoft.com/office/powerpoint/2010/main" val="2040206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u="sng" dirty="0" smtClean="0">
                <a:latin typeface="+mn-lt"/>
              </a:rPr>
              <a:t>İkinci Şart</a:t>
            </a:r>
            <a:r>
              <a:rPr lang="tr-TR" b="1" i="1" dirty="0" smtClean="0">
                <a:latin typeface="+mn-lt"/>
              </a:rPr>
              <a:t>: </a:t>
            </a:r>
            <a:r>
              <a:rPr lang="tr-TR" b="1" dirty="0" smtClean="0">
                <a:latin typeface="+mn-lt"/>
              </a:rPr>
              <a:t>Tapu Sicilinde  Yolsuz Bir Tescil Bulunması</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Bir kişinin Olağan Zamanaşımıyla bir Taşınmazın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ülkiyetini kazanabilmesi </a:t>
            </a:r>
            <a:r>
              <a:rPr lang="tr-TR" sz="3600" dirty="0" smtClean="0">
                <a:latin typeface="Times New Roman" panose="02020603050405020304" pitchFamily="18" charset="0"/>
                <a:cs typeface="Times New Roman" panose="02020603050405020304" pitchFamily="18" charset="0"/>
              </a:rPr>
              <a:t>için,</a:t>
            </a:r>
            <a:r>
              <a:rPr lang="tr-TR" sz="3600" b="1" dirty="0" smtClean="0">
                <a:latin typeface="Times New Roman" panose="02020603050405020304" pitchFamily="18" charset="0"/>
                <a:cs typeface="Times New Roman" panose="02020603050405020304" pitchFamily="18" charset="0"/>
              </a:rPr>
              <a:t> Tapu Sicilinde bu kişinin adına, onu Malik gibi gösteren </a:t>
            </a:r>
            <a:r>
              <a:rPr lang="tr-TR" sz="3600" b="1" i="1" dirty="0" smtClean="0">
                <a:latin typeface="Times New Roman" panose="02020603050405020304" pitchFamily="18" charset="0"/>
                <a:cs typeface="Times New Roman" panose="02020603050405020304" pitchFamily="18" charset="0"/>
              </a:rPr>
              <a:t>Yolsuz bir Tescil </a:t>
            </a:r>
            <a:r>
              <a:rPr lang="tr-TR" sz="3600" b="1" dirty="0" smtClean="0">
                <a:latin typeface="Times New Roman" panose="02020603050405020304" pitchFamily="18" charset="0"/>
                <a:cs typeface="Times New Roman" panose="02020603050405020304" pitchFamily="18" charset="0"/>
              </a:rPr>
              <a:t>bulunmalıdır. </a:t>
            </a:r>
          </a:p>
          <a:p>
            <a:pPr algn="just"/>
            <a:r>
              <a:rPr lang="tr-TR" sz="3600" b="1" i="1" dirty="0" smtClean="0">
                <a:latin typeface="Times New Roman" panose="02020603050405020304" pitchFamily="18" charset="0"/>
                <a:cs typeface="Times New Roman" panose="02020603050405020304" pitchFamily="18" charset="0"/>
              </a:rPr>
              <a:t>Örneğin</a:t>
            </a:r>
            <a:r>
              <a:rPr lang="tr-TR" sz="3600" dirty="0" smtClean="0">
                <a:latin typeface="Times New Roman" panose="02020603050405020304" pitchFamily="18" charset="0"/>
                <a:cs typeface="Times New Roman" panose="02020603050405020304" pitchFamily="18" charset="0"/>
              </a:rPr>
              <a:t>, Ayşen’in Taşınmazını Sibel, Sahte bir Vekâletname ile Berrin’e  satıp onun adına tescilini sağlamış olsa, Berrin lehindeki yolsuz tescil, Olağan Zamanaşımı ile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azanmaya dayanak olabilir</a:t>
            </a:r>
            <a:r>
              <a:rPr lang="tr-TR"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02620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Yolsuz Tescilin Tanımı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Yolsuz Tescil</a:t>
            </a:r>
            <a:r>
              <a:rPr lang="tr-TR" sz="4000" dirty="0">
                <a:latin typeface="Times New Roman" panose="02020603050405020304" pitchFamily="18" charset="0"/>
                <a:cs typeface="Times New Roman" panose="02020603050405020304" pitchFamily="18" charset="0"/>
              </a:rPr>
              <a:t>, gerçek Hak durumuna uygun düşmeyen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gerçek hak sahibini göstermeyen</a:t>
            </a:r>
            <a:r>
              <a:rPr lang="tr-TR" sz="4000" dirty="0">
                <a:latin typeface="Times New Roman" panose="02020603050405020304" pitchFamily="18" charset="0"/>
                <a:cs typeface="Times New Roman" panose="02020603050405020304" pitchFamily="18" charset="0"/>
              </a:rPr>
              <a:t>) Tescildir. </a:t>
            </a:r>
          </a:p>
          <a:p>
            <a:pPr algn="just"/>
            <a:r>
              <a:rPr lang="tr-TR" sz="4000" b="1" dirty="0">
                <a:latin typeface="Times New Roman" panose="02020603050405020304" pitchFamily="18" charset="0"/>
                <a:cs typeface="Times New Roman" panose="02020603050405020304" pitchFamily="18" charset="0"/>
              </a:rPr>
              <a:t>MK m. 1024 / II hükmü gereğince</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Bağlayıcı olmayan bir hukuki işleme dayanan veya hukuki sebepten yoksun bulunan tescil yolsuzdur». </a:t>
            </a:r>
          </a:p>
          <a:p>
            <a:endParaRPr lang="tr-TR" sz="4000" dirty="0"/>
          </a:p>
        </p:txBody>
      </p:sp>
    </p:spTree>
    <p:extLst>
      <p:ext uri="{BB962C8B-B14F-4D97-AF65-F5344CB8AC3E}">
        <p14:creationId xmlns:p14="http://schemas.microsoft.com/office/powerpoint/2010/main" val="3100047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Tescilin yolsuzluğu </a:t>
            </a:r>
            <a:r>
              <a:rPr lang="tr-TR" sz="3200" b="1" i="1" dirty="0" smtClean="0">
                <a:latin typeface="Times New Roman" panose="02020603050405020304" pitchFamily="18" charset="0"/>
                <a:cs typeface="Times New Roman" panose="02020603050405020304" pitchFamily="18" charset="0"/>
              </a:rPr>
              <a:t>baştan itibaren </a:t>
            </a:r>
            <a:r>
              <a:rPr lang="tr-TR" sz="3200" b="1" dirty="0" smtClean="0">
                <a:latin typeface="Times New Roman" panose="02020603050405020304" pitchFamily="18" charset="0"/>
                <a:cs typeface="Times New Roman" panose="02020603050405020304" pitchFamily="18" charset="0"/>
              </a:rPr>
              <a:t>söz konusu olabileceği </a:t>
            </a:r>
            <a:r>
              <a:rPr lang="tr-TR" sz="3200" dirty="0" smtClean="0">
                <a:latin typeface="Times New Roman" panose="02020603050405020304" pitchFamily="18" charset="0"/>
                <a:cs typeface="Times New Roman" panose="02020603050405020304" pitchFamily="18" charset="0"/>
              </a:rPr>
              <a:t>gibi, </a:t>
            </a:r>
            <a:r>
              <a:rPr lang="tr-TR" sz="3200" b="1" dirty="0" smtClean="0">
                <a:latin typeface="Times New Roman" panose="02020603050405020304" pitchFamily="18" charset="0"/>
                <a:cs typeface="Times New Roman" panose="02020603050405020304" pitchFamily="18" charset="0"/>
              </a:rPr>
              <a:t>başlangıçta gerçek Hak durumuna uygun olan bir Tescilin </a:t>
            </a:r>
            <a:r>
              <a:rPr lang="tr-TR" sz="3200" b="1" i="1" dirty="0" smtClean="0">
                <a:latin typeface="Times New Roman" panose="02020603050405020304" pitchFamily="18" charset="0"/>
                <a:cs typeface="Times New Roman" panose="02020603050405020304" pitchFamily="18" charset="0"/>
              </a:rPr>
              <a:t>sonradan yolsuz hale gelmesi </a:t>
            </a:r>
            <a:r>
              <a:rPr lang="tr-TR" sz="3200" i="1"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mümkündür. </a:t>
            </a:r>
          </a:p>
          <a:p>
            <a:pPr algn="just"/>
            <a:r>
              <a:rPr lang="tr-TR" sz="3200" b="1" u="sng" dirty="0" smtClean="0">
                <a:latin typeface="Times New Roman" panose="02020603050405020304" pitchFamily="18" charset="0"/>
                <a:cs typeface="Times New Roman" panose="02020603050405020304" pitchFamily="18" charset="0"/>
              </a:rPr>
              <a:t>Tescilin baştan itibaren yolsuz olduğu haller şunlardır</a:t>
            </a:r>
            <a:r>
              <a:rPr lang="tr-TR" sz="3200" b="1" i="1" dirty="0" smtClean="0">
                <a:latin typeface="Times New Roman" panose="02020603050405020304" pitchFamily="18" charset="0"/>
                <a:cs typeface="Times New Roman" panose="02020603050405020304" pitchFamily="18" charset="0"/>
              </a:rPr>
              <a:t>: Hukuki Sebebin hiç mevcut olmaması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Hukuki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ebebin geçersiz olması</a:t>
            </a:r>
            <a:r>
              <a:rPr lang="tr-TR" sz="3200" b="1" i="1"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Yetkisiz bir Kişi tarafından talepte bulunulması durumlarında</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escil baştan itibaren yolsuzdur. </a:t>
            </a:r>
          </a:p>
          <a:p>
            <a:pPr algn="just"/>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Yanlış Kadastro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espitine dayanılarak yapılan Tescillerde </a:t>
            </a:r>
            <a:r>
              <a:rPr lang="tr-TR" sz="3200" dirty="0" smtClean="0">
                <a:latin typeface="Times New Roman" panose="02020603050405020304" pitchFamily="18" charset="0"/>
                <a:cs typeface="Times New Roman" panose="02020603050405020304" pitchFamily="18" charset="0"/>
              </a:rPr>
              <a:t>de, aynı durum vardır. </a:t>
            </a:r>
          </a:p>
          <a:p>
            <a:pPr algn="just"/>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3033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Buna karşılık, </a:t>
            </a:r>
            <a:r>
              <a:rPr lang="tr-TR" b="1" dirty="0" smtClean="0">
                <a:latin typeface="Times New Roman" panose="02020603050405020304" pitchFamily="18" charset="0"/>
                <a:cs typeface="Times New Roman" panose="02020603050405020304" pitchFamily="18" charset="0"/>
              </a:rPr>
              <a:t>İradesi Sakatlanmış </a:t>
            </a:r>
            <a:r>
              <a:rPr lang="tr-TR" b="1" dirty="0">
                <a:latin typeface="Times New Roman" panose="02020603050405020304" pitchFamily="18" charset="0"/>
                <a:cs typeface="Times New Roman" panose="02020603050405020304" pitchFamily="18" charset="0"/>
              </a:rPr>
              <a:t>olan </a:t>
            </a:r>
            <a:r>
              <a:rPr lang="tr-TR" b="1" dirty="0" smtClean="0">
                <a:latin typeface="Times New Roman" panose="02020603050405020304" pitchFamily="18" charset="0"/>
                <a:cs typeface="Times New Roman" panose="02020603050405020304" pitchFamily="18" charset="0"/>
              </a:rPr>
              <a:t>Tarafın, </a:t>
            </a:r>
            <a:r>
              <a:rPr lang="tr-TR" b="1" i="1" dirty="0">
                <a:latin typeface="Times New Roman" panose="02020603050405020304" pitchFamily="18" charset="0"/>
                <a:cs typeface="Times New Roman" panose="02020603050405020304" pitchFamily="18" charset="0"/>
              </a:rPr>
              <a:t>Borçlar Kanunu’nun 39. maddesinin öngördüğü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 içinde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Sözleşmeyi İptal Hakkını </a:t>
            </a:r>
            <a:r>
              <a:rPr lang="tr-TR" b="1" dirty="0">
                <a:latin typeface="Times New Roman" panose="02020603050405020304" pitchFamily="18" charset="0"/>
                <a:cs typeface="Times New Roman" panose="02020603050405020304" pitchFamily="18" charset="0"/>
              </a:rPr>
              <a:t>kullanması durumunda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başlangıçta geçerli olan </a:t>
            </a:r>
            <a:r>
              <a:rPr lang="tr-TR" b="1" i="1" dirty="0" smtClean="0">
                <a:latin typeface="Times New Roman" panose="02020603050405020304" pitchFamily="18" charset="0"/>
                <a:cs typeface="Times New Roman" panose="02020603050405020304" pitchFamily="18" charset="0"/>
              </a:rPr>
              <a:t>Tescil,</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sonradan </a:t>
            </a:r>
            <a:r>
              <a:rPr lang="tr-TR" b="1" i="1" dirty="0" smtClean="0">
                <a:latin typeface="Times New Roman" panose="02020603050405020304" pitchFamily="18" charset="0"/>
                <a:cs typeface="Times New Roman" panose="02020603050405020304" pitchFamily="18" charset="0"/>
              </a:rPr>
              <a:t>Yolsuz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haline dönüşmüştür. </a:t>
            </a:r>
          </a:p>
          <a:p>
            <a:pPr algn="just"/>
            <a:r>
              <a:rPr lang="tr-TR" b="1" dirty="0">
                <a:latin typeface="Times New Roman" panose="02020603050405020304" pitchFamily="18" charset="0"/>
                <a:cs typeface="Times New Roman" panose="02020603050405020304" pitchFamily="18" charset="0"/>
              </a:rPr>
              <a:t>Aşırı </a:t>
            </a:r>
            <a:r>
              <a:rPr lang="tr-TR" b="1" dirty="0" smtClean="0">
                <a:latin typeface="Times New Roman" panose="02020603050405020304" pitchFamily="18" charset="0"/>
                <a:cs typeface="Times New Roman" panose="02020603050405020304" pitchFamily="18" charset="0"/>
              </a:rPr>
              <a:t>Yararlanma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Gabin</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açısından </a:t>
            </a:r>
            <a:r>
              <a:rPr lang="tr-TR" dirty="0" smtClean="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aynı esas geçerlidir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BK m. 28). </a:t>
            </a:r>
          </a:p>
          <a:p>
            <a:pPr algn="just"/>
            <a:r>
              <a:rPr lang="tr-TR" b="1" dirty="0" smtClean="0">
                <a:latin typeface="Times New Roman" panose="02020603050405020304" pitchFamily="18" charset="0"/>
                <a:cs typeface="Times New Roman" panose="02020603050405020304" pitchFamily="18" charset="0"/>
              </a:rPr>
              <a:t>Olağan </a:t>
            </a:r>
            <a:r>
              <a:rPr lang="tr-TR" b="1" dirty="0">
                <a:latin typeface="Times New Roman" panose="02020603050405020304" pitchFamily="18" charset="0"/>
                <a:cs typeface="Times New Roman" panose="02020603050405020304" pitchFamily="18" charset="0"/>
              </a:rPr>
              <a:t>Zamanaşımı </a:t>
            </a:r>
            <a:r>
              <a:rPr lang="tr-TR" b="1" dirty="0" smtClean="0">
                <a:latin typeface="Times New Roman" panose="02020603050405020304" pitchFamily="18" charset="0"/>
                <a:cs typeface="Times New Roman" panose="02020603050405020304" pitchFamily="18" charset="0"/>
              </a:rPr>
              <a:t>yolu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Taşınmaz Mülkiyetinin Kazanılabilmesi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Yolsuz </a:t>
            </a:r>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Tescilin </a:t>
            </a:r>
            <a:r>
              <a:rPr lang="tr-TR" b="1" dirty="0">
                <a:latin typeface="Times New Roman" panose="02020603050405020304" pitchFamily="18" charset="0"/>
                <a:cs typeface="Times New Roman" panose="02020603050405020304" pitchFamily="18" charset="0"/>
              </a:rPr>
              <a:t>bulunması </a:t>
            </a:r>
            <a:r>
              <a:rPr lang="tr-TR" dirty="0">
                <a:latin typeface="Times New Roman" panose="02020603050405020304" pitchFamily="18" charset="0"/>
                <a:cs typeface="Times New Roman" panose="02020603050405020304" pitchFamily="18" charset="0"/>
              </a:rPr>
              <a:t>şarttır.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Aksi </a:t>
            </a:r>
            <a:r>
              <a:rPr lang="tr-TR" dirty="0">
                <a:latin typeface="Times New Roman" panose="02020603050405020304" pitchFamily="18" charset="0"/>
                <a:cs typeface="Times New Roman" panose="02020603050405020304" pitchFamily="18" charset="0"/>
              </a:rPr>
              <a:t>takdirde, yani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yolsuz (</a:t>
            </a:r>
            <a:r>
              <a:rPr lang="tr-TR" i="1" dirty="0">
                <a:latin typeface="Times New Roman" panose="02020603050405020304" pitchFamily="18" charset="0"/>
                <a:cs typeface="Times New Roman" panose="02020603050405020304" pitchFamily="18" charset="0"/>
              </a:rPr>
              <a:t>haksız</a:t>
            </a:r>
            <a:r>
              <a:rPr lang="tr-TR" b="1" dirty="0">
                <a:latin typeface="Times New Roman" panose="02020603050405020304" pitchFamily="18" charset="0"/>
                <a:cs typeface="Times New Roman" panose="02020603050405020304" pitchFamily="18" charset="0"/>
              </a:rPr>
              <a:t>) değilse,</a:t>
            </a:r>
            <a:r>
              <a:rPr lang="tr-TR" dirty="0">
                <a:latin typeface="Times New Roman" panose="02020603050405020304" pitchFamily="18" charset="0"/>
                <a:cs typeface="Times New Roman" panose="02020603050405020304" pitchFamily="18" charset="0"/>
              </a:rPr>
              <a:t> artık </a:t>
            </a:r>
            <a:r>
              <a:rPr lang="tr-TR" b="1" dirty="0">
                <a:latin typeface="Times New Roman" panose="02020603050405020304" pitchFamily="18" charset="0"/>
                <a:cs typeface="Times New Roman" panose="02020603050405020304" pitchFamily="18" charset="0"/>
              </a:rPr>
              <a:t>bu yolla </a:t>
            </a:r>
            <a:r>
              <a:rPr lang="tr-TR" b="1" dirty="0" smtClean="0">
                <a:latin typeface="Times New Roman" panose="02020603050405020304" pitchFamily="18" charset="0"/>
                <a:cs typeface="Times New Roman" panose="02020603050405020304" pitchFamily="18" charset="0"/>
              </a:rPr>
              <a:t>Mülkiyet </a:t>
            </a:r>
            <a:r>
              <a:rPr lang="tr-TR" b="1" dirty="0">
                <a:latin typeface="Times New Roman" panose="02020603050405020304" pitchFamily="18" charset="0"/>
                <a:cs typeface="Times New Roman" panose="02020603050405020304" pitchFamily="18" charset="0"/>
              </a:rPr>
              <a:t>iktisap edilemez. </a:t>
            </a:r>
            <a:endParaRPr lang="tr-TR" sz="2400" b="1"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641665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i="1" u="sng" dirty="0" smtClean="0">
                <a:latin typeface="+mn-lt"/>
              </a:rPr>
              <a:t>Üçüncü Şart</a:t>
            </a:r>
            <a:r>
              <a:rPr lang="tr-TR" sz="4000" b="1" u="sng" dirty="0" smtClean="0">
                <a:latin typeface="+mn-lt"/>
              </a:rPr>
              <a:t>:</a:t>
            </a:r>
            <a:r>
              <a:rPr lang="tr-TR" sz="4000" b="1" dirty="0" smtClean="0">
                <a:latin typeface="+mn-lt"/>
              </a:rPr>
              <a:t> Yolsuz Tescille Malik Olarak Görünen Kimsenin Malik Sıfatıyla Zilyet Olması</a:t>
            </a:r>
            <a:endParaRPr lang="tr-TR" sz="4000" b="1" dirty="0">
              <a:latin typeface="+mn-lt"/>
            </a:endParaRPr>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Tapu Sicilinde Malik olarak görünen kimse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Taşınmaza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 sıfatıyla Zilyet ise</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MK m. 712 hükmünden </a:t>
            </a:r>
            <a:r>
              <a:rPr lang="tr-TR" sz="3200" b="1" dirty="0" smtClean="0">
                <a:latin typeface="Times New Roman" panose="02020603050405020304" pitchFamily="18" charset="0"/>
                <a:cs typeface="Times New Roman" panose="02020603050405020304" pitchFamily="18" charset="0"/>
              </a:rPr>
              <a:t>yararlanabilir. </a:t>
            </a:r>
          </a:p>
          <a:p>
            <a:pPr algn="just"/>
            <a:r>
              <a:rPr lang="tr-TR" sz="3200" b="1" dirty="0" smtClean="0">
                <a:latin typeface="Times New Roman" panose="02020603050405020304" pitchFamily="18" charset="0"/>
                <a:cs typeface="Times New Roman" panose="02020603050405020304" pitchFamily="18" charset="0"/>
              </a:rPr>
              <a:t>TMK m. 712 hükmünde </a:t>
            </a:r>
            <a:r>
              <a:rPr lang="tr-TR" sz="3200" dirty="0" smtClean="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apu kütüğüne malik olarak yazılan kişi</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deyimi geçmektedir. </a:t>
            </a:r>
          </a:p>
          <a:p>
            <a:pPr algn="just"/>
            <a:r>
              <a:rPr lang="tr-TR" sz="3200" dirty="0" smtClean="0">
                <a:latin typeface="Times New Roman" panose="02020603050405020304" pitchFamily="18" charset="0"/>
                <a:cs typeface="Times New Roman" panose="02020603050405020304" pitchFamily="18" charset="0"/>
              </a:rPr>
              <a:t>Bu deyimden anlaşılması gereken</a:t>
            </a:r>
            <a:r>
              <a:rPr lang="tr-TR" sz="3200" b="1" dirty="0" smtClean="0">
                <a:latin typeface="Times New Roman" panose="02020603050405020304" pitchFamily="18" charset="0"/>
                <a:cs typeface="Times New Roman" panose="02020603050405020304" pitchFamily="18" charset="0"/>
              </a:rPr>
              <a:t>, Zilyedin,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 Mala,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ıfatıyla olarak Zilyet olma İradesine </a:t>
            </a:r>
            <a:r>
              <a:rPr lang="tr-TR" sz="3200" b="1" dirty="0" smtClean="0">
                <a:latin typeface="Times New Roman" panose="02020603050405020304" pitchFamily="18" charset="0"/>
                <a:cs typeface="Times New Roman" panose="02020603050405020304" pitchFamily="18" charset="0"/>
              </a:rPr>
              <a:t>sahip bulunmasıdır. </a:t>
            </a:r>
          </a:p>
        </p:txBody>
      </p:sp>
    </p:spTree>
    <p:extLst>
      <p:ext uri="{BB962C8B-B14F-4D97-AF65-F5344CB8AC3E}">
        <p14:creationId xmlns:p14="http://schemas.microsoft.com/office/powerpoint/2010/main" val="2357931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Özel Hukuk Bakımından Zamanaşımının Anlamları </a:t>
            </a:r>
            <a:endParaRPr lang="tr-TR" b="1" dirty="0">
              <a:latin typeface="+mn-lt"/>
            </a:endParaRPr>
          </a:p>
        </p:txBody>
      </p:sp>
      <p:sp>
        <p:nvSpPr>
          <p:cNvPr id="3" name="İçerik Yer Tutucusu 2"/>
          <p:cNvSpPr>
            <a:spLocks noGrp="1"/>
          </p:cNvSpPr>
          <p:nvPr>
            <p:ph idx="1"/>
          </p:nvPr>
        </p:nvSpPr>
        <p:spPr/>
        <p:txBody>
          <a:bodyPr>
            <a:normAutofit/>
          </a:bodyPr>
          <a:lstStyle/>
          <a:p>
            <a:r>
              <a:rPr lang="tr-TR" sz="4000" dirty="0" smtClean="0">
                <a:latin typeface="Times New Roman" panose="02020603050405020304" pitchFamily="18" charset="0"/>
                <a:cs typeface="Times New Roman" panose="02020603050405020304" pitchFamily="18" charset="0"/>
              </a:rPr>
              <a:t>Özel Hukuk bakımından Zamanaşımının iki ayrı anlamı vardır. </a:t>
            </a:r>
          </a:p>
          <a:p>
            <a:pPr algn="just"/>
            <a:r>
              <a:rPr lang="tr-TR" sz="4000" dirty="0" smtClean="0">
                <a:latin typeface="Times New Roman" panose="02020603050405020304" pitchFamily="18" charset="0"/>
                <a:cs typeface="Times New Roman" panose="02020603050405020304" pitchFamily="18" charset="0"/>
              </a:rPr>
              <a:t>Bunlardan birincisi, </a:t>
            </a:r>
            <a:r>
              <a:rPr lang="tr-TR" sz="4000" b="1" dirty="0" smtClean="0">
                <a:latin typeface="Times New Roman" panose="02020603050405020304" pitchFamily="18" charset="0"/>
                <a:cs typeface="Times New Roman" panose="02020603050405020304" pitchFamily="18" charset="0"/>
              </a:rPr>
              <a:t>Hak Düşürücü Zamanaşımı </a:t>
            </a:r>
            <a:r>
              <a:rPr lang="tr-TR" sz="4000"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Düşürücü Zamanaşımı)</a:t>
            </a:r>
            <a:r>
              <a:rPr lang="tr-TR" sz="4000" dirty="0" smtClean="0">
                <a:latin typeface="Times New Roman" panose="02020603050405020304" pitchFamily="18" charset="0"/>
                <a:cs typeface="Times New Roman" panose="02020603050405020304" pitchFamily="18" charset="0"/>
              </a:rPr>
              <a:t>, diğeri ise, </a:t>
            </a:r>
            <a:r>
              <a:rPr lang="tr-TR" sz="4000" b="1" dirty="0" smtClean="0">
                <a:latin typeface="Times New Roman" panose="02020603050405020304" pitchFamily="18" charset="0"/>
                <a:cs typeface="Times New Roman" panose="02020603050405020304" pitchFamily="18" charset="0"/>
              </a:rPr>
              <a:t>Hakkı Kazandıran Zamanaşımı </a:t>
            </a:r>
            <a:r>
              <a:rPr lang="tr-TR" sz="4000"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Kazandırıcı Zamanaşımı) </a:t>
            </a:r>
            <a:r>
              <a:rPr lang="tr-TR" sz="4000" dirty="0" err="1" smtClean="0">
                <a:latin typeface="Times New Roman" panose="02020603050405020304" pitchFamily="18" charset="0"/>
                <a:cs typeface="Times New Roman" panose="02020603050405020304" pitchFamily="18" charset="0"/>
              </a:rPr>
              <a:t>dır</a:t>
            </a:r>
            <a:r>
              <a:rPr lang="tr-TR" sz="4000" dirty="0" smtClean="0">
                <a:latin typeface="Times New Roman" panose="02020603050405020304" pitchFamily="18" charset="0"/>
                <a:cs typeface="Times New Roman" panose="02020603050405020304" pitchFamily="18" charset="0"/>
              </a:rPr>
              <a:t>. </a:t>
            </a:r>
          </a:p>
          <a:p>
            <a:pPr marL="0" indent="0" algn="just">
              <a:buNone/>
            </a:pPr>
            <a:r>
              <a:rPr lang="tr-TR" sz="32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Eren,</a:t>
            </a:r>
            <a:r>
              <a:rPr lang="tr-TR" sz="3200" i="1" dirty="0" smtClean="0">
                <a:latin typeface="Times New Roman" panose="02020603050405020304" pitchFamily="18" charset="0"/>
                <a:cs typeface="Times New Roman" panose="02020603050405020304" pitchFamily="18" charset="0"/>
              </a:rPr>
              <a:t> Mülkiyet, 4. </a:t>
            </a:r>
            <a:r>
              <a:rPr lang="tr-TR" sz="3200" i="1" dirty="0" err="1" smtClean="0">
                <a:latin typeface="Times New Roman" panose="02020603050405020304" pitchFamily="18" charset="0"/>
                <a:cs typeface="Times New Roman" panose="02020603050405020304" pitchFamily="18" charset="0"/>
              </a:rPr>
              <a:t>B.,s</a:t>
            </a:r>
            <a:r>
              <a:rPr lang="tr-TR" sz="3200" i="1" dirty="0" smtClean="0">
                <a:latin typeface="Times New Roman" panose="02020603050405020304" pitchFamily="18" charset="0"/>
                <a:cs typeface="Times New Roman" panose="02020603050405020304" pitchFamily="18" charset="0"/>
              </a:rPr>
              <a:t>. 264)</a:t>
            </a:r>
          </a:p>
          <a:p>
            <a:pPr marL="0" indent="0">
              <a:buNone/>
            </a:pPr>
            <a:endParaRPr lang="tr-TR" sz="4000" i="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89913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Dolayısıyla, </a:t>
            </a:r>
            <a:r>
              <a:rPr lang="tr-TR" b="1" dirty="0">
                <a:latin typeface="Times New Roman" panose="02020603050405020304" pitchFamily="18" charset="0"/>
                <a:cs typeface="Times New Roman" panose="02020603050405020304" pitchFamily="18" charset="0"/>
              </a:rPr>
              <a:t>Zilyedin </a:t>
            </a:r>
            <a:r>
              <a:rPr lang="tr-TR" dirty="0">
                <a:latin typeface="Times New Roman" panose="02020603050405020304" pitchFamily="18" charset="0"/>
                <a:cs typeface="Times New Roman" panose="02020603050405020304" pitchFamily="18" charset="0"/>
              </a:rPr>
              <a:t>sadece </a:t>
            </a:r>
            <a:r>
              <a:rPr lang="tr-TR" b="1" dirty="0">
                <a:latin typeface="Times New Roman" panose="02020603050405020304" pitchFamily="18" charset="0"/>
                <a:cs typeface="Times New Roman" panose="02020603050405020304" pitchFamily="18" charset="0"/>
              </a:rPr>
              <a:t>kazanılacak Taşınmaz üzerinde Fiili Hakimiyet sahibi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Zilyet</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olması yeterli </a:t>
            </a:r>
            <a:r>
              <a:rPr lang="tr-TR" b="1" dirty="0" smtClean="0">
                <a:latin typeface="Times New Roman" panose="02020603050405020304" pitchFamily="18" charset="0"/>
                <a:cs typeface="Times New Roman" panose="02020603050405020304" pitchFamily="18" charset="0"/>
              </a:rPr>
              <a:t>değildir</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onun </a:t>
            </a:r>
            <a:r>
              <a:rPr lang="tr-TR" b="1" dirty="0">
                <a:latin typeface="Times New Roman" panose="02020603050405020304" pitchFamily="18" charset="0"/>
                <a:cs typeface="Times New Roman" panose="02020603050405020304" pitchFamily="18" charset="0"/>
              </a:rPr>
              <a:t>aynı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zamanda kendisini Malik zannetmesi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diğer bir deyişle, </a:t>
            </a:r>
            <a:r>
              <a:rPr lang="tr-TR" b="1" i="1" dirty="0" smtClean="0">
                <a:latin typeface="Times New Roman" panose="02020603050405020304" pitchFamily="18" charset="0"/>
                <a:cs typeface="Times New Roman" panose="02020603050405020304" pitchFamily="18" charset="0"/>
              </a:rPr>
              <a:t>Taşınmaza </a:t>
            </a:r>
            <a:r>
              <a:rPr lang="tr-TR" b="1" i="1" dirty="0">
                <a:latin typeface="Times New Roman" panose="02020603050405020304" pitchFamily="18" charset="0"/>
                <a:cs typeface="Times New Roman" panose="02020603050405020304" pitchFamily="18" charset="0"/>
              </a:rPr>
              <a:t>Malik </a:t>
            </a:r>
            <a:r>
              <a:rPr lang="tr-TR" b="1" i="1" dirty="0" smtClean="0">
                <a:latin typeface="Times New Roman" panose="02020603050405020304" pitchFamily="18" charset="0"/>
                <a:cs typeface="Times New Roman" panose="02020603050405020304" pitchFamily="18" charset="0"/>
              </a:rPr>
              <a:t>Sıfatıyla Zilyet olması </a:t>
            </a:r>
            <a:r>
              <a:rPr lang="tr-TR" dirty="0">
                <a:latin typeface="Times New Roman" panose="02020603050405020304" pitchFamily="18" charset="0"/>
                <a:cs typeface="Times New Roman" panose="02020603050405020304" pitchFamily="18" charset="0"/>
              </a:rPr>
              <a:t>gerekir. </a:t>
            </a:r>
          </a:p>
          <a:p>
            <a:pPr algn="just"/>
            <a:r>
              <a:rPr lang="tr-TR" b="1" dirty="0">
                <a:latin typeface="Times New Roman" panose="02020603050405020304" pitchFamily="18" charset="0"/>
                <a:cs typeface="Times New Roman" panose="02020603050405020304" pitchFamily="18" charset="0"/>
              </a:rPr>
              <a:t>Malik </a:t>
            </a:r>
            <a:r>
              <a:rPr lang="tr-TR" b="1" dirty="0" smtClean="0">
                <a:latin typeface="Times New Roman" panose="02020603050405020304" pitchFamily="18" charset="0"/>
                <a:cs typeface="Times New Roman" panose="02020603050405020304" pitchFamily="18" charset="0"/>
              </a:rPr>
              <a:t>Sıfatıyla Zilyetlik İradesini </a:t>
            </a:r>
            <a:r>
              <a:rPr lang="tr-TR" dirty="0">
                <a:latin typeface="Times New Roman" panose="02020603050405020304" pitchFamily="18" charset="0"/>
                <a:cs typeface="Times New Roman" panose="02020603050405020304" pitchFamily="18" charset="0"/>
              </a:rPr>
              <a:t>ispat, </a:t>
            </a:r>
            <a:r>
              <a:rPr lang="tr-TR" b="1" i="1" dirty="0">
                <a:latin typeface="Times New Roman" panose="02020603050405020304" pitchFamily="18" charset="0"/>
                <a:cs typeface="Times New Roman" panose="02020603050405020304" pitchFamily="18" charset="0"/>
              </a:rPr>
              <a:t>TMK m. </a:t>
            </a:r>
            <a:r>
              <a:rPr lang="tr-TR" b="1" i="1" dirty="0" smtClean="0">
                <a:latin typeface="Times New Roman" panose="02020603050405020304" pitchFamily="18" charset="0"/>
                <a:cs typeface="Times New Roman" panose="02020603050405020304" pitchFamily="18" charset="0"/>
              </a:rPr>
              <a:t>985/ I hükmünde </a:t>
            </a:r>
            <a:r>
              <a:rPr lang="tr-TR" b="1" dirty="0">
                <a:latin typeface="Times New Roman" panose="02020603050405020304" pitchFamily="18" charset="0"/>
                <a:cs typeface="Times New Roman" panose="02020603050405020304" pitchFamily="18" charset="0"/>
              </a:rPr>
              <a:t>düzenlenmiş bulunan </a:t>
            </a:r>
            <a:r>
              <a:rPr lang="tr-TR"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Mülkiyet</a:t>
            </a:r>
            <a:r>
              <a:rPr lang="tr-TR" u="sng"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Karinesi»</a:t>
            </a:r>
            <a:r>
              <a:rPr lang="tr-TR" dirty="0">
                <a:latin typeface="Times New Roman" panose="02020603050405020304" pitchFamily="18" charset="0"/>
                <a:cs typeface="Times New Roman" panose="02020603050405020304" pitchFamily="18" charset="0"/>
              </a:rPr>
              <a:t> sayesinde kolaylaşmıştır. </a:t>
            </a:r>
          </a:p>
          <a:p>
            <a:pPr algn="just"/>
            <a:r>
              <a:rPr lang="tr-TR" dirty="0">
                <a:latin typeface="Times New Roman" panose="02020603050405020304" pitchFamily="18" charset="0"/>
                <a:cs typeface="Times New Roman" panose="02020603050405020304" pitchFamily="18" charset="0"/>
              </a:rPr>
              <a:t>Bu maddeye göre, «</a:t>
            </a:r>
            <a:r>
              <a:rPr lang="tr-TR" b="1" i="1" dirty="0">
                <a:latin typeface="Times New Roman" panose="02020603050405020304" pitchFamily="18" charset="0"/>
                <a:cs typeface="Times New Roman" panose="02020603050405020304" pitchFamily="18" charset="0"/>
              </a:rPr>
              <a:t>Taşınırın zilyedi onun maliki sayılır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a:t>
            </a:r>
            <a:r>
              <a:rPr lang="tr-TR" sz="2400" i="1" dirty="0" smtClean="0">
                <a:latin typeface="Times New Roman" panose="02020603050405020304" pitchFamily="18" charset="0"/>
                <a:cs typeface="Times New Roman" panose="02020603050405020304" pitchFamily="18" charset="0"/>
              </a:rPr>
              <a:t>.,4.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272 - 273</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44027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Malik Sıfatıyla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ilyet</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Dolaysız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 </a:t>
            </a:r>
            <a:r>
              <a:rPr lang="tr-TR" sz="3200" dirty="0" smtClean="0">
                <a:latin typeface="Times New Roman" panose="02020603050405020304" pitchFamily="18" charset="0"/>
                <a:cs typeface="Times New Roman" panose="02020603050405020304" pitchFamily="18" charset="0"/>
              </a:rPr>
              <a:t>olabileceği gibi, </a:t>
            </a:r>
            <a:r>
              <a:rPr lang="tr-TR" sz="3200" b="1" i="1" dirty="0" smtClean="0">
                <a:latin typeface="Times New Roman" panose="02020603050405020304" pitchFamily="18" charset="0"/>
                <a:cs typeface="Times New Roman" panose="02020603050405020304" pitchFamily="18" charset="0"/>
              </a:rPr>
              <a:t>Dolaylı Zilyet </a:t>
            </a:r>
            <a:r>
              <a:rPr lang="tr-TR" sz="3200" dirty="0" smtClean="0">
                <a:latin typeface="Times New Roman" panose="02020603050405020304" pitchFamily="18" charset="0"/>
                <a:cs typeface="Times New Roman" panose="02020603050405020304" pitchFamily="18" charset="0"/>
              </a:rPr>
              <a:t>de olabilir. </a:t>
            </a:r>
          </a:p>
          <a:p>
            <a:pPr algn="just"/>
            <a:r>
              <a:rPr lang="tr-TR" sz="3200" b="1" i="1" dirty="0" smtClean="0">
                <a:latin typeface="Times New Roman" panose="02020603050405020304" pitchFamily="18" charset="0"/>
                <a:cs typeface="Times New Roman" panose="02020603050405020304" pitchFamily="18" charset="0"/>
              </a:rPr>
              <a:t>Örneğin, </a:t>
            </a:r>
            <a:r>
              <a:rPr lang="tr-TR" sz="3200" dirty="0" smtClean="0">
                <a:latin typeface="Times New Roman" panose="02020603050405020304" pitchFamily="18" charset="0"/>
                <a:cs typeface="Times New Roman" panose="02020603050405020304" pitchFamily="18" charset="0"/>
              </a:rPr>
              <a:t>Zilyedin,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aşınmazı </a:t>
            </a:r>
            <a:r>
              <a:rPr lang="tr-TR" sz="3200" b="1" i="1" dirty="0">
                <a:latin typeface="Times New Roman" panose="02020603050405020304" pitchFamily="18" charset="0"/>
                <a:cs typeface="Times New Roman" panose="02020603050405020304" pitchFamily="18" charset="0"/>
              </a:rPr>
              <a:t>Ü</a:t>
            </a:r>
            <a:r>
              <a:rPr lang="tr-TR" sz="3200" b="1" i="1" dirty="0" smtClean="0">
                <a:latin typeface="Times New Roman" panose="02020603050405020304" pitchFamily="18" charset="0"/>
                <a:cs typeface="Times New Roman" panose="02020603050405020304" pitchFamily="18" charset="0"/>
              </a:rPr>
              <a:t>çüncü bir Kişiye Kiralaması</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ile </a:t>
            </a:r>
            <a:r>
              <a:rPr lang="tr-TR" sz="3200" b="1" i="1" dirty="0" smtClean="0">
                <a:latin typeface="Times New Roman" panose="02020603050405020304" pitchFamily="18" charset="0"/>
                <a:cs typeface="Times New Roman" panose="02020603050405020304" pitchFamily="18" charset="0"/>
              </a:rPr>
              <a:t>Üçüncü bir Kişi lehine Taşınmaz üzerinde İntifa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kurması </a:t>
            </a:r>
            <a:r>
              <a:rPr lang="tr-TR" sz="3200" dirty="0" smtClean="0">
                <a:latin typeface="Times New Roman" panose="02020603050405020304" pitchFamily="18" charset="0"/>
                <a:cs typeface="Times New Roman" panose="02020603050405020304" pitchFamily="18" charset="0"/>
              </a:rPr>
              <a:t>hallerinde, </a:t>
            </a:r>
            <a:r>
              <a:rPr lang="tr-TR" sz="3200" b="1" dirty="0" smtClean="0">
                <a:latin typeface="Times New Roman" panose="02020603050405020304" pitchFamily="18" charset="0"/>
                <a:cs typeface="Times New Roman" panose="02020603050405020304" pitchFamily="18" charset="0"/>
              </a:rPr>
              <a:t>Dolaylı Zilyetlik </a:t>
            </a:r>
            <a:r>
              <a:rPr lang="tr-TR" sz="3200" dirty="0" smtClean="0">
                <a:latin typeface="Times New Roman" panose="02020603050405020304" pitchFamily="18" charset="0"/>
                <a:cs typeface="Times New Roman" panose="02020603050405020304" pitchFamily="18" charset="0"/>
              </a:rPr>
              <a:t>söz konusu olur. </a:t>
            </a:r>
          </a:p>
          <a:p>
            <a:pPr algn="just"/>
            <a:r>
              <a:rPr lang="tr-TR" sz="3200" dirty="0" smtClean="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Sicilde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 olarak görünen Kimse, Taşınmazı bir Kimseye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iraya verince, </a:t>
            </a:r>
            <a:r>
              <a:rPr lang="tr-TR" sz="3200" b="1" i="1" dirty="0" smtClean="0">
                <a:latin typeface="Times New Roman" panose="02020603050405020304" pitchFamily="18" charset="0"/>
                <a:cs typeface="Times New Roman" panose="02020603050405020304" pitchFamily="18" charset="0"/>
              </a:rPr>
              <a:t>Kiracının </a:t>
            </a:r>
            <a:r>
              <a:rPr lang="tr-TR" sz="3200" b="1" i="1" dirty="0">
                <a:latin typeface="Times New Roman" panose="02020603050405020304" pitchFamily="18" charset="0"/>
                <a:cs typeface="Times New Roman" panose="02020603050405020304" pitchFamily="18" charset="0"/>
              </a:rPr>
              <a:t>F</a:t>
            </a:r>
            <a:r>
              <a:rPr lang="tr-TR" sz="3200" b="1" i="1" dirty="0" smtClean="0">
                <a:latin typeface="Times New Roman" panose="02020603050405020304" pitchFamily="18" charset="0"/>
                <a:cs typeface="Times New Roman" panose="02020603050405020304" pitchFamily="18" charset="0"/>
              </a:rPr>
              <a:t>er’i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ilyetliği</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Sicilde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 görünen Asli Zilyedin,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amanaşımından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ararlanmasına engel olmaz.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350524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Buna karşılık, </a:t>
            </a:r>
            <a:r>
              <a:rPr lang="tr-TR" b="1" i="1" dirty="0" smtClean="0">
                <a:latin typeface="Times New Roman" panose="02020603050405020304" pitchFamily="18" charset="0"/>
                <a:cs typeface="Times New Roman" panose="02020603050405020304" pitchFamily="18" charset="0"/>
              </a:rPr>
              <a:t>Sicilde Malik gözüken Kişi</a:t>
            </a:r>
            <a:r>
              <a:rPr lang="tr-TR" b="1" dirty="0" smtClean="0">
                <a:latin typeface="Times New Roman" panose="02020603050405020304" pitchFamily="18" charset="0"/>
                <a:cs typeface="Times New Roman" panose="02020603050405020304" pitchFamily="18" charset="0"/>
              </a:rPr>
              <a:t>, Taşınmaza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 sıfatıyla değil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F</a:t>
            </a:r>
            <a:r>
              <a:rPr lang="tr-TR" b="1" i="1" dirty="0" smtClean="0">
                <a:latin typeface="Times New Roman" panose="02020603050405020304" pitchFamily="18" charset="0"/>
                <a:cs typeface="Times New Roman" panose="02020603050405020304" pitchFamily="18" charset="0"/>
              </a:rPr>
              <a:t>er’i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sıfatıyla</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örneğin,</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Kiracı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İntifa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a:t>
            </a:r>
            <a:r>
              <a:rPr lang="tr-TR" b="1" dirty="0" smtClean="0">
                <a:latin typeface="Times New Roman" panose="02020603050405020304" pitchFamily="18" charset="0"/>
                <a:cs typeface="Times New Roman" panose="02020603050405020304" pitchFamily="18" charset="0"/>
              </a:rPr>
              <a:t> olarak Zilyet bulunduğuna inanıyor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TMK m. 712 hükmüne </a:t>
            </a:r>
            <a:r>
              <a:rPr lang="tr-TR" dirty="0" smtClean="0">
                <a:latin typeface="Times New Roman" panose="02020603050405020304" pitchFamily="18" charset="0"/>
                <a:cs typeface="Times New Roman" panose="02020603050405020304" pitchFamily="18" charset="0"/>
              </a:rPr>
              <a:t>göre,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oluyla Mülkiyetini </a:t>
            </a:r>
            <a:r>
              <a:rPr lang="tr-TR" b="1" dirty="0" smtClean="0">
                <a:latin typeface="Times New Roman" panose="02020603050405020304" pitchFamily="18" charset="0"/>
                <a:cs typeface="Times New Roman" panose="02020603050405020304" pitchFamily="18" charset="0"/>
              </a:rPr>
              <a:t>kazanamaz. </a:t>
            </a:r>
          </a:p>
          <a:p>
            <a:pPr algn="just"/>
            <a:r>
              <a:rPr lang="tr-TR" b="1" dirty="0" smtClean="0">
                <a:latin typeface="Times New Roman" panose="02020603050405020304" pitchFamily="18" charset="0"/>
                <a:cs typeface="Times New Roman" panose="02020603050405020304" pitchFamily="18" charset="0"/>
              </a:rPr>
              <a:t>Zilyet, </a:t>
            </a:r>
            <a:r>
              <a:rPr lang="tr-TR" dirty="0" smtClean="0">
                <a:latin typeface="Times New Roman" panose="02020603050405020304" pitchFamily="18" charset="0"/>
                <a:cs typeface="Times New Roman" panose="02020603050405020304" pitchFamily="18" charset="0"/>
              </a:rPr>
              <a:t>ayrıca</a:t>
            </a:r>
            <a:r>
              <a:rPr lang="tr-TR" b="1" dirty="0" smtClean="0">
                <a:latin typeface="Times New Roman" panose="02020603050405020304" pitchFamily="18" charset="0"/>
                <a:cs typeface="Times New Roman" panose="02020603050405020304" pitchFamily="18" charset="0"/>
              </a:rPr>
              <a:t> Zamanaşımı Zilyetliğini, </a:t>
            </a:r>
            <a:r>
              <a:rPr lang="tr-TR" b="1" i="1" dirty="0" smtClean="0">
                <a:latin typeface="Times New Roman" panose="02020603050405020304" pitchFamily="18" charset="0"/>
                <a:cs typeface="Times New Roman" panose="02020603050405020304" pitchFamily="18" charset="0"/>
              </a:rPr>
              <a:t>iyiniyetli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şekilde </a:t>
            </a:r>
            <a:r>
              <a:rPr lang="tr-TR" b="1" dirty="0" smtClean="0">
                <a:latin typeface="Times New Roman" panose="02020603050405020304" pitchFamily="18" charset="0"/>
                <a:cs typeface="Times New Roman" panose="02020603050405020304" pitchFamily="18" charset="0"/>
              </a:rPr>
              <a:t>elde etmelidir.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Gizlice veya gasp yoluyla elde edilen Zilyetlikte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lma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radesi </a:t>
            </a:r>
            <a:r>
              <a:rPr lang="tr-TR" b="1" dirty="0" smtClean="0">
                <a:latin typeface="Times New Roman" panose="02020603050405020304" pitchFamily="18" charset="0"/>
                <a:cs typeface="Times New Roman" panose="02020603050405020304" pitchFamily="18" charset="0"/>
              </a:rPr>
              <a:t>kabul edilemez.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 B., s. 273). </a:t>
            </a:r>
          </a:p>
        </p:txBody>
      </p:sp>
    </p:spTree>
    <p:extLst>
      <p:ext uri="{BB962C8B-B14F-4D97-AF65-F5344CB8AC3E}">
        <p14:creationId xmlns:p14="http://schemas.microsoft.com/office/powerpoint/2010/main" val="2989289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Taşınmaza Malik sıfatıyla başka bir kişi </a:t>
            </a:r>
            <a:r>
              <a:rPr lang="tr-TR" sz="3600" dirty="0" smtClean="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K</a:t>
            </a:r>
            <a:r>
              <a:rPr lang="tr-TR" sz="3600" i="1" dirty="0" smtClean="0">
                <a:latin typeface="Times New Roman" panose="02020603050405020304" pitchFamily="18" charset="0"/>
                <a:cs typeface="Times New Roman" panose="02020603050405020304" pitchFamily="18" charset="0"/>
              </a:rPr>
              <a:t>ütükte </a:t>
            </a:r>
            <a:r>
              <a:rPr lang="tr-TR" sz="3600" i="1" dirty="0">
                <a:latin typeface="Times New Roman" panose="02020603050405020304" pitchFamily="18" charset="0"/>
                <a:cs typeface="Times New Roman" panose="02020603050405020304" pitchFamily="18" charset="0"/>
              </a:rPr>
              <a:t>yazılı olmayan gerçek </a:t>
            </a:r>
            <a:r>
              <a:rPr lang="tr-TR" sz="3600" i="1" dirty="0" smtClean="0">
                <a:latin typeface="Times New Roman" panose="02020603050405020304" pitchFamily="18" charset="0"/>
                <a:cs typeface="Times New Roman" panose="02020603050405020304" pitchFamily="18" charset="0"/>
              </a:rPr>
              <a:t>Malik </a:t>
            </a:r>
            <a:r>
              <a:rPr lang="tr-TR" sz="3600" i="1" dirty="0">
                <a:latin typeface="Times New Roman" panose="02020603050405020304" pitchFamily="18" charset="0"/>
                <a:cs typeface="Times New Roman" panose="02020603050405020304" pitchFamily="18" charset="0"/>
              </a:rPr>
              <a:t>veya bir </a:t>
            </a:r>
            <a:r>
              <a:rPr lang="tr-TR" sz="3600" i="1" dirty="0" smtClean="0">
                <a:latin typeface="Times New Roman" panose="02020603050405020304" pitchFamily="18" charset="0"/>
                <a:cs typeface="Times New Roman" panose="02020603050405020304" pitchFamily="18" charset="0"/>
              </a:rPr>
              <a:t>Gasıp</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de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 </a:t>
            </a:r>
            <a:r>
              <a:rPr lang="tr-TR" sz="3600" dirty="0" smtClean="0">
                <a:latin typeface="Times New Roman" panose="02020603050405020304" pitchFamily="18" charset="0"/>
                <a:cs typeface="Times New Roman" panose="02020603050405020304" pitchFamily="18" charset="0"/>
              </a:rPr>
              <a:t>olabilir. </a:t>
            </a:r>
          </a:p>
          <a:p>
            <a:pPr algn="just"/>
            <a:r>
              <a:rPr lang="tr-TR" sz="3600" dirty="0" smtClean="0">
                <a:latin typeface="Times New Roman" panose="02020603050405020304" pitchFamily="18" charset="0"/>
                <a:cs typeface="Times New Roman" panose="02020603050405020304" pitchFamily="18" charset="0"/>
              </a:rPr>
              <a:t>Bu durumda, </a:t>
            </a:r>
            <a:r>
              <a:rPr lang="tr-TR" sz="3600" b="1" dirty="0" smtClean="0">
                <a:latin typeface="Times New Roman" panose="02020603050405020304" pitchFamily="18" charset="0"/>
                <a:cs typeface="Times New Roman" panose="02020603050405020304" pitchFamily="18" charset="0"/>
              </a:rPr>
              <a:t>Kütükte </a:t>
            </a:r>
            <a:r>
              <a:rPr lang="tr-TR" sz="3600" b="1" dirty="0">
                <a:latin typeface="Times New Roman" panose="02020603050405020304" pitchFamily="18" charset="0"/>
                <a:cs typeface="Times New Roman" panose="02020603050405020304" pitchFamily="18" charset="0"/>
              </a:rPr>
              <a:t>Malik olarak görünen K</a:t>
            </a:r>
            <a:r>
              <a:rPr lang="tr-TR" sz="3600" b="1" dirty="0" smtClean="0">
                <a:latin typeface="Times New Roman" panose="02020603050405020304" pitchFamily="18" charset="0"/>
                <a:cs typeface="Times New Roman" panose="02020603050405020304" pitchFamily="18" charset="0"/>
              </a:rPr>
              <a:t>işi, </a:t>
            </a:r>
            <a:r>
              <a:rPr lang="tr-TR" sz="3600" b="1" i="1" dirty="0">
                <a:latin typeface="Times New Roman" panose="02020603050405020304" pitchFamily="18" charset="0"/>
                <a:cs typeface="Times New Roman" panose="02020603050405020304" pitchFamily="18" charset="0"/>
              </a:rPr>
              <a:t>MK</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 712</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hükmünden</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yararlanamaz</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smtClean="0">
                <a:latin typeface="Times New Roman" panose="02020603050405020304" pitchFamily="18" charset="0"/>
                <a:cs typeface="Times New Roman" panose="02020603050405020304" pitchFamily="18" charset="0"/>
              </a:rPr>
              <a:t>7.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369;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i="1" dirty="0">
                <a:latin typeface="Times New Roman" panose="02020603050405020304" pitchFamily="18" charset="0"/>
                <a:cs typeface="Times New Roman" panose="02020603050405020304" pitchFamily="18" charset="0"/>
              </a:rPr>
              <a:t>, Eşya H., </a:t>
            </a:r>
            <a:r>
              <a:rPr lang="tr-TR" i="1" dirty="0" smtClean="0">
                <a:latin typeface="Times New Roman" panose="02020603050405020304" pitchFamily="18" charset="0"/>
                <a:cs typeface="Times New Roman" panose="02020603050405020304" pitchFamily="18" charset="0"/>
              </a:rPr>
              <a:t>20. </a:t>
            </a:r>
            <a:r>
              <a:rPr lang="tr-TR" i="1" dirty="0">
                <a:latin typeface="Times New Roman" panose="02020603050405020304" pitchFamily="18" charset="0"/>
                <a:cs typeface="Times New Roman" panose="02020603050405020304" pitchFamily="18" charset="0"/>
              </a:rPr>
              <a:t>B., s. 426)</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444192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i="1" u="sng" dirty="0" smtClean="0">
                <a:latin typeface="+mn-lt"/>
              </a:rPr>
              <a:t>Dördüncü Şart</a:t>
            </a:r>
            <a:r>
              <a:rPr lang="tr-TR" sz="4000" b="1" u="sng" dirty="0" smtClean="0">
                <a:latin typeface="+mn-lt"/>
              </a:rPr>
              <a:t>: </a:t>
            </a:r>
            <a:r>
              <a:rPr lang="tr-TR" sz="4000" b="1" dirty="0" smtClean="0">
                <a:latin typeface="+mn-lt"/>
              </a:rPr>
              <a:t>Zilyetliğin </a:t>
            </a:r>
            <a:r>
              <a:rPr lang="tr-TR" sz="4000" b="1" dirty="0" err="1" smtClean="0">
                <a:latin typeface="+mn-lt"/>
              </a:rPr>
              <a:t>İyiniyetle</a:t>
            </a:r>
            <a:r>
              <a:rPr lang="tr-TR" sz="4000" b="1" dirty="0" smtClean="0">
                <a:latin typeface="+mn-lt"/>
              </a:rPr>
              <a:t> Davasız ve Aralıksız On Yıl Sürmesi </a:t>
            </a:r>
            <a:endParaRPr lang="tr-TR" sz="4000" b="1" dirty="0">
              <a:latin typeface="+mn-lt"/>
            </a:endParaRPr>
          </a:p>
        </p:txBody>
      </p:sp>
      <p:sp>
        <p:nvSpPr>
          <p:cNvPr id="3" name="İçerik Yer Tutucusu 2"/>
          <p:cNvSpPr>
            <a:spLocks noGrp="1"/>
          </p:cNvSpPr>
          <p:nvPr>
            <p:ph idx="1"/>
          </p:nvPr>
        </p:nvSpPr>
        <p:spPr/>
        <p:txBody>
          <a:bodyPr/>
          <a:lstStyle/>
          <a:p>
            <a:pPr algn="just"/>
            <a:r>
              <a:rPr lang="tr-TR" dirty="0" smtClean="0"/>
              <a:t> </a:t>
            </a:r>
            <a:r>
              <a:rPr lang="tr-TR" sz="3200" dirty="0" smtClean="0">
                <a:latin typeface="Times New Roman" panose="02020603050405020304" pitchFamily="18" charset="0"/>
                <a:cs typeface="Times New Roman" panose="02020603050405020304" pitchFamily="18" charset="0"/>
              </a:rPr>
              <a:t>Tapu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iciline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olsuz bir Tescille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 olarak tescil edilmiş kişi,</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yiniyetli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ilyet </a:t>
            </a:r>
            <a:r>
              <a:rPr lang="tr-TR" sz="3200" dirty="0" smtClean="0">
                <a:latin typeface="Times New Roman" panose="02020603050405020304" pitchFamily="18" charset="0"/>
                <a:cs typeface="Times New Roman" panose="02020603050405020304" pitchFamily="18" charset="0"/>
              </a:rPr>
              <a:t>olmalıdır. </a:t>
            </a:r>
          </a:p>
          <a:p>
            <a:pPr algn="just"/>
            <a:r>
              <a:rPr lang="tr-TR" sz="3200" b="1" dirty="0" smtClean="0">
                <a:latin typeface="Times New Roman" panose="02020603050405020304" pitchFamily="18" charset="0"/>
                <a:cs typeface="Times New Roman" panose="02020603050405020304" pitchFamily="18" charset="0"/>
              </a:rPr>
              <a:t>Sadece kendisinden beklenen bütün Özeni göstermiş olmasına rağmen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adına Mevcut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escilin yolsuzluğunu bilmeyen kimse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m. 712 hükmünden </a:t>
            </a:r>
            <a:r>
              <a:rPr lang="tr-TR" sz="3200" b="1" dirty="0" smtClean="0">
                <a:latin typeface="Times New Roman" panose="02020603050405020304" pitchFamily="18" charset="0"/>
                <a:cs typeface="Times New Roman" panose="02020603050405020304" pitchFamily="18" charset="0"/>
              </a:rPr>
              <a:t>yararlanabilir. </a:t>
            </a:r>
          </a:p>
          <a:p>
            <a:pPr algn="just"/>
            <a:r>
              <a:rPr lang="tr-TR" sz="3200" dirty="0" smtClean="0">
                <a:latin typeface="Times New Roman" panose="02020603050405020304" pitchFamily="18" charset="0"/>
                <a:cs typeface="Times New Roman" panose="02020603050405020304" pitchFamily="18" charset="0"/>
              </a:rPr>
              <a:t>Buna karşılık, </a:t>
            </a:r>
            <a:r>
              <a:rPr lang="tr-TR" sz="3200" b="1" i="1" dirty="0" smtClean="0">
                <a:latin typeface="Times New Roman" panose="02020603050405020304" pitchFamily="18" charset="0"/>
                <a:cs typeface="Times New Roman" panose="02020603050405020304" pitchFamily="18" charset="0"/>
              </a:rPr>
              <a:t>Tescilin Yolsuz olduğunu bilen </a:t>
            </a:r>
            <a:r>
              <a:rPr lang="tr-TR" sz="3200" dirty="0" smtClean="0">
                <a:latin typeface="Times New Roman" panose="02020603050405020304" pitchFamily="18" charset="0"/>
                <a:cs typeface="Times New Roman" panose="02020603050405020304" pitchFamily="18" charset="0"/>
              </a:rPr>
              <a:t>veya</a:t>
            </a:r>
            <a:r>
              <a:rPr lang="tr-TR" sz="3200" b="1" dirty="0" smtClean="0">
                <a:latin typeface="Times New Roman" panose="02020603050405020304" pitchFamily="18" charset="0"/>
                <a:cs typeface="Times New Roman" panose="02020603050405020304" pitchFamily="18" charset="0"/>
              </a:rPr>
              <a:t> bilmemesi durumun gereklerine göre gerekli Özeni göstermemiş olmasından ileri gelen kimse</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yiniyetli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sayılamaz</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MK m.3). </a:t>
            </a:r>
          </a:p>
          <a:p>
            <a:pPr marL="0" indent="0" algn="just">
              <a:buNone/>
            </a:pPr>
            <a:endParaRPr lang="tr-TR" sz="3200" dirty="0" smtClean="0"/>
          </a:p>
        </p:txBody>
      </p:sp>
    </p:spTree>
    <p:extLst>
      <p:ext uri="{BB962C8B-B14F-4D97-AF65-F5344CB8AC3E}">
        <p14:creationId xmlns:p14="http://schemas.microsoft.com/office/powerpoint/2010/main" val="4260359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MK m. 712 hükmünden yararlanabilmek için </a:t>
            </a:r>
            <a:r>
              <a:rPr lang="tr-TR" b="1" dirty="0" err="1">
                <a:latin typeface="Times New Roman" panose="02020603050405020304" pitchFamily="18" charset="0"/>
                <a:cs typeface="Times New Roman" panose="02020603050405020304" pitchFamily="18" charset="0"/>
              </a:rPr>
              <a:t>İ</a:t>
            </a:r>
            <a:r>
              <a:rPr lang="tr-TR" b="1" dirty="0" err="1" smtClean="0">
                <a:latin typeface="Times New Roman" panose="02020603050405020304" pitchFamily="18" charset="0"/>
                <a:cs typeface="Times New Roman" panose="02020603050405020304" pitchFamily="18" charset="0"/>
              </a:rPr>
              <a:t>yiniyetin</a:t>
            </a:r>
            <a:r>
              <a:rPr lang="tr-TR" b="1" dirty="0" smtClean="0">
                <a:latin typeface="Times New Roman" panose="02020603050405020304" pitchFamily="18" charset="0"/>
                <a:cs typeface="Times New Roman" panose="02020603050405020304" pitchFamily="18" charset="0"/>
              </a:rPr>
              <a:t> bütün Zamanaşımı süresince sürmesi şarttır.  </a:t>
            </a:r>
          </a:p>
          <a:p>
            <a:pPr algn="just"/>
            <a:r>
              <a:rPr lang="tr-TR" dirty="0" smtClean="0">
                <a:latin typeface="Times New Roman" panose="02020603050405020304" pitchFamily="18" charset="0"/>
                <a:cs typeface="Times New Roman" panose="02020603050405020304" pitchFamily="18" charset="0"/>
              </a:rPr>
              <a:t>Diğer bir deyişle</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Zilyette aranan </a:t>
            </a:r>
            <a:r>
              <a:rPr lang="tr-TR" b="1" u="sng" dirty="0" err="1" smtClean="0">
                <a:latin typeface="Times New Roman" panose="02020603050405020304" pitchFamily="18" charset="0"/>
                <a:cs typeface="Times New Roman" panose="02020603050405020304" pitchFamily="18" charset="0"/>
              </a:rPr>
              <a:t>İyiniyet</a:t>
            </a:r>
            <a:r>
              <a:rPr lang="tr-TR" b="1" u="sng"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yalnız Tescil Anında değil</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bütün Zilyetlik boyunca</a:t>
            </a:r>
            <a:r>
              <a:rPr lang="tr-TR" dirty="0" smtClean="0">
                <a:latin typeface="Times New Roman" panose="02020603050405020304" pitchFamily="18" charset="0"/>
                <a:cs typeface="Times New Roman" panose="02020603050405020304" pitchFamily="18" charset="0"/>
              </a:rPr>
              <a:t>, yani </a:t>
            </a:r>
            <a:r>
              <a:rPr lang="tr-TR" b="1" u="sng" dirty="0" smtClean="0">
                <a:latin typeface="Times New Roman" panose="02020603050405020304" pitchFamily="18" charset="0"/>
                <a:cs typeface="Times New Roman" panose="02020603050405020304" pitchFamily="18" charset="0"/>
              </a:rPr>
              <a:t>10 yıl süre ile devam etmelidir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başlangıçta İyiniyetli olmakla </a:t>
            </a:r>
            <a:r>
              <a:rPr lang="tr-TR" dirty="0" smtClean="0">
                <a:latin typeface="Times New Roman" panose="02020603050405020304" pitchFamily="18" charset="0"/>
                <a:cs typeface="Times New Roman" panose="02020603050405020304" pitchFamily="18" charset="0"/>
              </a:rPr>
              <a:t>birlikte, </a:t>
            </a:r>
            <a:r>
              <a:rPr lang="tr-TR" b="1" dirty="0" smtClean="0">
                <a:latin typeface="Times New Roman" panose="02020603050405020304" pitchFamily="18" charset="0"/>
                <a:cs typeface="Times New Roman" panose="02020603050405020304" pitchFamily="18" charset="0"/>
              </a:rPr>
              <a:t>Sonradan</a:t>
            </a:r>
            <a:r>
              <a:rPr lang="tr-TR"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tr-TR" b="1" dirty="0" err="1" smtClean="0">
                <a:latin typeface="Times New Roman" panose="02020603050405020304" pitchFamily="18" charset="0"/>
                <a:cs typeface="Times New Roman" panose="02020603050405020304" pitchFamily="18" charset="0"/>
              </a:rPr>
              <a:t>ötüniyetli</a:t>
            </a:r>
            <a:r>
              <a:rPr lang="tr-TR" b="1" dirty="0" smtClean="0">
                <a:latin typeface="Times New Roman" panose="02020603050405020304" pitchFamily="18" charset="0"/>
                <a:cs typeface="Times New Roman" panose="02020603050405020304" pitchFamily="18" charset="0"/>
              </a:rPr>
              <a:t> olan Zilyet</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TMK m. 712 hükmüne </a:t>
            </a:r>
            <a:r>
              <a:rPr lang="tr-TR" dirty="0" smtClean="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Taşınmazın Mülkiyetini kazanamaz.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Yolsuz Tescilin yapıldığı</a:t>
            </a:r>
            <a:r>
              <a:rPr lang="tr-TR" dirty="0" smtClean="0">
                <a:latin typeface="Times New Roman" panose="02020603050405020304" pitchFamily="18" charset="0"/>
                <a:cs typeface="Times New Roman" panose="02020603050405020304" pitchFamily="18" charset="0"/>
              </a:rPr>
              <a:t>, dolayısıyla</a:t>
            </a:r>
            <a:r>
              <a:rPr lang="tr-TR" b="1" dirty="0" smtClean="0">
                <a:latin typeface="Times New Roman" panose="02020603050405020304" pitchFamily="18" charset="0"/>
                <a:cs typeface="Times New Roman" panose="02020603050405020304" pitchFamily="18" charset="0"/>
              </a:rPr>
              <a:t> Zilyetliğin elde edildiği anda aranan </a:t>
            </a:r>
            <a:r>
              <a:rPr lang="tr-TR" b="1" i="1" dirty="0" err="1">
                <a:latin typeface="Times New Roman" panose="02020603050405020304" pitchFamily="18" charset="0"/>
                <a:cs typeface="Times New Roman" panose="02020603050405020304" pitchFamily="18" charset="0"/>
              </a:rPr>
              <a:t>İ</a:t>
            </a:r>
            <a:r>
              <a:rPr lang="tr-TR" b="1" i="1" dirty="0" err="1" smtClean="0">
                <a:latin typeface="Times New Roman" panose="02020603050405020304" pitchFamily="18" charset="0"/>
                <a:cs typeface="Times New Roman" panose="02020603050405020304" pitchFamily="18" charset="0"/>
              </a:rPr>
              <a:t>yiniyetin</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lçü ve Derecesi,</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10 yıllık Zilyetlik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üres</a:t>
            </a:r>
            <a:r>
              <a:rPr lang="tr-TR" dirty="0" smtClean="0">
                <a:latin typeface="Times New Roman" panose="02020603050405020304" pitchFamily="18" charset="0"/>
                <a:cs typeface="Times New Roman" panose="02020603050405020304" pitchFamily="18" charset="0"/>
              </a:rPr>
              <a:t>i </a:t>
            </a:r>
            <a:r>
              <a:rPr lang="tr-TR" b="1" dirty="0" smtClean="0">
                <a:latin typeface="Times New Roman" panose="02020603050405020304" pitchFamily="18" charset="0"/>
                <a:cs typeface="Times New Roman" panose="02020603050405020304" pitchFamily="18" charset="0"/>
              </a:rPr>
              <a:t>esnasında aranan </a:t>
            </a:r>
            <a:r>
              <a:rPr lang="tr-TR" b="1" i="1" dirty="0" err="1">
                <a:latin typeface="Times New Roman" panose="02020603050405020304" pitchFamily="18" charset="0"/>
                <a:cs typeface="Times New Roman" panose="02020603050405020304" pitchFamily="18" charset="0"/>
              </a:rPr>
              <a:t>İ</a:t>
            </a:r>
            <a:r>
              <a:rPr lang="tr-TR" b="1" i="1" dirty="0" err="1" smtClean="0">
                <a:latin typeface="Times New Roman" panose="02020603050405020304" pitchFamily="18" charset="0"/>
                <a:cs typeface="Times New Roman" panose="02020603050405020304" pitchFamily="18" charset="0"/>
              </a:rPr>
              <a:t>yiniyete</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oranla daha fazla olmalıdır. </a:t>
            </a:r>
          </a:p>
          <a:p>
            <a:pPr marL="0" indent="0" algn="just">
              <a:buNone/>
            </a:pPr>
            <a:r>
              <a:rPr lang="tr-TR" sz="2400" b="1" i="1" dirty="0" smtClean="0">
                <a:latin typeface="Times New Roman" panose="02020603050405020304" pitchFamily="18" charset="0"/>
                <a:cs typeface="Times New Roman" panose="02020603050405020304" pitchFamily="18" charset="0"/>
              </a:rPr>
              <a:t>(Eren, </a:t>
            </a:r>
            <a:r>
              <a:rPr lang="tr-TR" sz="2400" dirty="0" smtClean="0">
                <a:latin typeface="Times New Roman" panose="02020603050405020304" pitchFamily="18" charset="0"/>
                <a:cs typeface="Times New Roman" panose="02020603050405020304" pitchFamily="18" charset="0"/>
              </a:rPr>
              <a:t>Mülkiyet H., 4. B., s. 272). </a:t>
            </a:r>
          </a:p>
          <a:p>
            <a:pPr algn="just"/>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962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b="1" dirty="0" smtClean="0">
                <a:latin typeface="Times New Roman" panose="02020603050405020304" pitchFamily="18" charset="0"/>
                <a:cs typeface="Times New Roman" panose="02020603050405020304" pitchFamily="18" charset="0"/>
              </a:rPr>
              <a:t>Zilyetlik,</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Sicilde Malik gözüken kişinin Mirasçıları tarafından tamamlanıyorsa</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 </a:t>
            </a:r>
            <a:r>
              <a:rPr lang="tr-TR" sz="3600" b="1" dirty="0" smtClean="0">
                <a:latin typeface="Times New Roman" panose="02020603050405020304" pitchFamily="18" charset="0"/>
                <a:cs typeface="Times New Roman" panose="02020603050405020304" pitchFamily="18" charset="0"/>
              </a:rPr>
              <a:t>Mirasçıların</a:t>
            </a:r>
            <a:r>
              <a:rPr lang="tr-TR" sz="3600" dirty="0" smtClean="0">
                <a:latin typeface="Times New Roman" panose="02020603050405020304" pitchFamily="18" charset="0"/>
                <a:cs typeface="Times New Roman" panose="02020603050405020304" pitchFamily="18" charset="0"/>
              </a:rPr>
              <a:t> da </a:t>
            </a:r>
            <a:r>
              <a:rPr lang="tr-TR" sz="3600" b="1" dirty="0" smtClean="0">
                <a:latin typeface="Times New Roman" panose="02020603050405020304" pitchFamily="18" charset="0"/>
                <a:cs typeface="Times New Roman" panose="02020603050405020304" pitchFamily="18" charset="0"/>
              </a:rPr>
              <a:t>İyiniyetli </a:t>
            </a:r>
            <a:r>
              <a:rPr lang="tr-TR" sz="3600" dirty="0" smtClean="0">
                <a:latin typeface="Times New Roman" panose="02020603050405020304" pitchFamily="18" charset="0"/>
                <a:cs typeface="Times New Roman" panose="02020603050405020304" pitchFamily="18" charset="0"/>
              </a:rPr>
              <a:t>olması gerekir. </a:t>
            </a:r>
          </a:p>
          <a:p>
            <a:pPr algn="just"/>
            <a:r>
              <a:rPr lang="tr-TR" sz="3600" b="1" dirty="0" smtClean="0">
                <a:latin typeface="Times New Roman" panose="02020603050405020304" pitchFamily="18" charset="0"/>
                <a:cs typeface="Times New Roman" panose="02020603050405020304" pitchFamily="18" charset="0"/>
              </a:rPr>
              <a:t>Miras Bırakan </a:t>
            </a:r>
            <a:r>
              <a:rPr lang="tr-TR" sz="3600" b="1" dirty="0" err="1" smtClean="0">
                <a:latin typeface="Times New Roman" panose="02020603050405020304" pitchFamily="18" charset="0"/>
                <a:cs typeface="Times New Roman" panose="02020603050405020304" pitchFamily="18" charset="0"/>
              </a:rPr>
              <a:t>kötüniyetli</a:t>
            </a:r>
            <a:r>
              <a:rPr lang="tr-TR" sz="3600" b="1" dirty="0" smtClean="0">
                <a:latin typeface="Times New Roman" panose="02020603050405020304" pitchFamily="18" charset="0"/>
                <a:cs typeface="Times New Roman" panose="02020603050405020304" pitchFamily="18" charset="0"/>
              </a:rPr>
              <a:t> olmakla </a:t>
            </a:r>
            <a:r>
              <a:rPr lang="tr-TR" sz="3600" dirty="0" smtClean="0">
                <a:latin typeface="Times New Roman" panose="02020603050405020304" pitchFamily="18" charset="0"/>
                <a:cs typeface="Times New Roman" panose="02020603050405020304" pitchFamily="18" charset="0"/>
              </a:rPr>
              <a:t>birlikte, </a:t>
            </a:r>
            <a:r>
              <a:rPr lang="tr-TR" sz="3600" b="1" u="sng" dirty="0" smtClean="0">
                <a:latin typeface="Times New Roman" panose="02020603050405020304" pitchFamily="18" charset="0"/>
                <a:cs typeface="Times New Roman" panose="02020603050405020304" pitchFamily="18" charset="0"/>
              </a:rPr>
              <a:t>Mirasçıları,</a:t>
            </a:r>
            <a:r>
              <a:rPr lang="tr-TR" sz="3600" b="1"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irasçı oldukları andan itibaren İyiniyetli iseler</a:t>
            </a:r>
            <a:r>
              <a:rPr lang="tr-TR" sz="3600" i="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10 yıllık Süre sonunda Mülkiyeti kazanırlar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10 yıllık süre, </a:t>
            </a:r>
            <a:r>
              <a:rPr lang="tr-TR" sz="3600" b="1" i="1" dirty="0" smtClean="0">
                <a:latin typeface="Times New Roman" panose="02020603050405020304" pitchFamily="18" charset="0"/>
                <a:cs typeface="Times New Roman" panose="02020603050405020304" pitchFamily="18" charset="0"/>
              </a:rPr>
              <a:t>Mirasın açıldığı tarihte </a:t>
            </a:r>
            <a:r>
              <a:rPr lang="tr-TR" sz="3600" b="1" dirty="0" smtClean="0">
                <a:latin typeface="Times New Roman" panose="02020603050405020304" pitchFamily="18" charset="0"/>
                <a:cs typeface="Times New Roman" panose="02020603050405020304" pitchFamily="18" charset="0"/>
              </a:rPr>
              <a:t>başlar. </a:t>
            </a: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Eren,</a:t>
            </a:r>
            <a:r>
              <a:rPr lang="tr-TR" i="1" dirty="0" smtClean="0">
                <a:latin typeface="Times New Roman" panose="02020603050405020304" pitchFamily="18" charset="0"/>
                <a:cs typeface="Times New Roman" panose="02020603050405020304" pitchFamily="18" charset="0"/>
              </a:rPr>
              <a:t> Mülkiyet H., 4. B., s. 272)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397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Tescil anında </a:t>
            </a:r>
            <a:r>
              <a:rPr lang="tr-TR" b="1" i="1" dirty="0" err="1">
                <a:latin typeface="Times New Roman" panose="02020603050405020304" pitchFamily="18" charset="0"/>
                <a:cs typeface="Times New Roman" panose="02020603050405020304" pitchFamily="18" charset="0"/>
              </a:rPr>
              <a:t>K</a:t>
            </a:r>
            <a:r>
              <a:rPr lang="tr-TR" b="1" i="1" dirty="0" err="1" smtClean="0">
                <a:latin typeface="Times New Roman" panose="02020603050405020304" pitchFamily="18" charset="0"/>
                <a:cs typeface="Times New Roman" panose="02020603050405020304" pitchFamily="18" charset="0"/>
              </a:rPr>
              <a:t>ötüniyetli</a:t>
            </a:r>
            <a:r>
              <a:rPr lang="tr-TR" b="1"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olan </a:t>
            </a:r>
            <a:r>
              <a:rPr lang="tr-TR" b="1" i="1" dirty="0" smtClean="0">
                <a:latin typeface="Times New Roman" panose="02020603050405020304" pitchFamily="18" charset="0"/>
                <a:cs typeface="Times New Roman" panose="02020603050405020304" pitchFamily="18" charset="0"/>
              </a:rPr>
              <a:t>Miras Bırakanın Mirasçıları </a:t>
            </a:r>
            <a:r>
              <a:rPr lang="tr-TR" b="1" i="1" dirty="0">
                <a:latin typeface="Times New Roman" panose="02020603050405020304" pitchFamily="18" charset="0"/>
                <a:cs typeface="Times New Roman" panose="02020603050405020304" pitchFamily="18" charset="0"/>
              </a:rPr>
              <a:t>iyiniyetli iseler, </a:t>
            </a:r>
            <a:r>
              <a:rPr lang="tr-TR" dirty="0">
                <a:latin typeface="Times New Roman" panose="02020603050405020304" pitchFamily="18" charset="0"/>
                <a:cs typeface="Times New Roman" panose="02020603050405020304" pitchFamily="18" charset="0"/>
              </a:rPr>
              <a:t>bunların da </a:t>
            </a:r>
            <a:r>
              <a:rPr lang="tr-TR" b="1" dirty="0" smtClean="0">
                <a:latin typeface="Times New Roman" panose="02020603050405020304" pitchFamily="18" charset="0"/>
                <a:cs typeface="Times New Roman" panose="02020603050405020304" pitchFamily="18" charset="0"/>
              </a:rPr>
              <a:t>Mirası </a:t>
            </a:r>
            <a:r>
              <a:rPr lang="tr-TR" b="1" dirty="0">
                <a:latin typeface="Times New Roman" panose="02020603050405020304" pitchFamily="18" charset="0"/>
                <a:cs typeface="Times New Roman" panose="02020603050405020304" pitchFamily="18" charset="0"/>
              </a:rPr>
              <a:t>edindikleri tarihten itibaren </a:t>
            </a:r>
            <a:r>
              <a:rPr lang="tr-TR" b="1" i="1" dirty="0">
                <a:latin typeface="Times New Roman" panose="02020603050405020304" pitchFamily="18" charset="0"/>
                <a:cs typeface="Times New Roman" panose="02020603050405020304" pitchFamily="18" charset="0"/>
              </a:rPr>
              <a:t>on yıllık </a:t>
            </a:r>
            <a:r>
              <a:rPr lang="tr-TR" b="1" i="1" dirty="0" smtClean="0">
                <a:latin typeface="Times New Roman" panose="02020603050405020304" pitchFamily="18" charset="0"/>
                <a:cs typeface="Times New Roman" panose="02020603050405020304" pitchFamily="18" charset="0"/>
              </a:rPr>
              <a:t>Zilyetlik Süresi </a:t>
            </a:r>
            <a:r>
              <a:rPr lang="tr-TR" b="1" dirty="0">
                <a:latin typeface="Times New Roman" panose="02020603050405020304" pitchFamily="18" charset="0"/>
                <a:cs typeface="Times New Roman" panose="02020603050405020304" pitchFamily="18" charset="0"/>
              </a:rPr>
              <a:t>sonunda </a:t>
            </a:r>
            <a:r>
              <a:rPr lang="tr-TR" b="1" i="1" dirty="0" smtClean="0">
                <a:latin typeface="Times New Roman" panose="02020603050405020304" pitchFamily="18" charset="0"/>
                <a:cs typeface="Times New Roman" panose="02020603050405020304" pitchFamily="18" charset="0"/>
              </a:rPr>
              <a:t>Taşınmazın Mülkiyetini </a:t>
            </a:r>
            <a:r>
              <a:rPr lang="tr-TR" b="1" dirty="0">
                <a:latin typeface="Times New Roman" panose="02020603050405020304" pitchFamily="18" charset="0"/>
                <a:cs typeface="Times New Roman" panose="02020603050405020304" pitchFamily="18" charset="0"/>
              </a:rPr>
              <a:t>Olağan </a:t>
            </a:r>
            <a:r>
              <a:rPr lang="tr-TR" b="1" dirty="0" smtClean="0">
                <a:latin typeface="Times New Roman" panose="02020603050405020304" pitchFamily="18" charset="0"/>
                <a:cs typeface="Times New Roman" panose="02020603050405020304" pitchFamily="18" charset="0"/>
              </a:rPr>
              <a:t>Zamanaşımı ile </a:t>
            </a:r>
            <a:r>
              <a:rPr lang="tr-TR" b="1" dirty="0">
                <a:latin typeface="Times New Roman" panose="02020603050405020304" pitchFamily="18" charset="0"/>
                <a:cs typeface="Times New Roman" panose="02020603050405020304" pitchFamily="18" charset="0"/>
              </a:rPr>
              <a:t>kazanabilecekleri ileri sürülmektedir. </a:t>
            </a:r>
          </a:p>
          <a:p>
            <a:pPr marL="0" indent="0" algn="just">
              <a:buNone/>
            </a:pPr>
            <a:r>
              <a:rPr lang="tr-TR" sz="3600"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Sungurbey</a:t>
            </a:r>
            <a:r>
              <a:rPr lang="tr-TR" sz="2400" b="1"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İktisabi</a:t>
            </a:r>
            <a:r>
              <a:rPr lang="tr-TR" sz="2400" i="1" dirty="0">
                <a:latin typeface="Times New Roman" panose="02020603050405020304" pitchFamily="18" charset="0"/>
                <a:cs typeface="Times New Roman" panose="02020603050405020304" pitchFamily="18" charset="0"/>
              </a:rPr>
              <a:t> Müruruzaman, s. 112, Not: 467; </a:t>
            </a:r>
            <a:r>
              <a:rPr lang="tr-TR" sz="2400" b="1" i="1" dirty="0">
                <a:latin typeface="Times New Roman" panose="02020603050405020304" pitchFamily="18" charset="0"/>
                <a:cs typeface="Times New Roman" panose="02020603050405020304" pitchFamily="18" charset="0"/>
              </a:rPr>
              <a:t>Eren,</a:t>
            </a:r>
            <a:r>
              <a:rPr lang="tr-TR" sz="2400" i="1" dirty="0">
                <a:latin typeface="Times New Roman" panose="02020603050405020304" pitchFamily="18" charset="0"/>
                <a:cs typeface="Times New Roman" panose="02020603050405020304" pitchFamily="18" charset="0"/>
              </a:rPr>
              <a:t> Mülkiyet H., </a:t>
            </a:r>
            <a:r>
              <a:rPr lang="tr-TR" sz="2400" i="1" dirty="0" smtClean="0">
                <a:latin typeface="Times New Roman" panose="02020603050405020304" pitchFamily="18" charset="0"/>
                <a:cs typeface="Times New Roman" panose="02020603050405020304" pitchFamily="18" charset="0"/>
              </a:rPr>
              <a:t>4. </a:t>
            </a:r>
            <a:r>
              <a:rPr lang="tr-TR" sz="2400" i="1" dirty="0">
                <a:latin typeface="Times New Roman" panose="02020603050405020304" pitchFamily="18" charset="0"/>
                <a:cs typeface="Times New Roman" panose="02020603050405020304" pitchFamily="18" charset="0"/>
              </a:rPr>
              <a:t>B., s. 272;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a:t>
            </a:r>
            <a:r>
              <a:rPr lang="tr-TR" sz="2400" i="1" dirty="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20. </a:t>
            </a:r>
            <a:r>
              <a:rPr lang="tr-TR" sz="2400" i="1" dirty="0">
                <a:latin typeface="Times New Roman" panose="02020603050405020304" pitchFamily="18" charset="0"/>
                <a:cs typeface="Times New Roman" panose="02020603050405020304" pitchFamily="18" charset="0"/>
              </a:rPr>
              <a:t>B., s. 426, N. 1577, not : 623</a:t>
            </a:r>
            <a:r>
              <a:rPr lang="tr-TR" sz="2400" i="1" dirty="0" smtClean="0">
                <a:latin typeface="Times New Roman" panose="02020603050405020304" pitchFamily="18" charset="0"/>
                <a:cs typeface="Times New Roman" panose="02020603050405020304" pitchFamily="18" charset="0"/>
              </a:rPr>
              <a:t>).</a:t>
            </a:r>
          </a:p>
          <a:p>
            <a:pPr marL="0" indent="0" algn="just">
              <a:buNone/>
            </a:pPr>
            <a:r>
              <a:rPr lang="tr-TR" sz="2400" i="1"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Yargıtay</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Mirasçının, </a:t>
            </a:r>
            <a:r>
              <a:rPr lang="tr-TR" b="1" dirty="0" smtClean="0">
                <a:latin typeface="Times New Roman" panose="02020603050405020304" pitchFamily="18" charset="0"/>
                <a:cs typeface="Times New Roman" panose="02020603050405020304" pitchFamily="18" charset="0"/>
              </a:rPr>
              <a:t>Miras Bırakanın </a:t>
            </a:r>
            <a:r>
              <a:rPr lang="tr-TR" b="1" dirty="0" err="1">
                <a:latin typeface="Times New Roman" panose="02020603050405020304" pitchFamily="18" charset="0"/>
                <a:cs typeface="Times New Roman" panose="02020603050405020304" pitchFamily="18" charset="0"/>
              </a:rPr>
              <a:t>kötüniyetine</a:t>
            </a:r>
            <a:r>
              <a:rPr lang="tr-TR" b="1" dirty="0">
                <a:latin typeface="Times New Roman" panose="02020603050405020304" pitchFamily="18" charset="0"/>
                <a:cs typeface="Times New Roman" panose="02020603050405020304" pitchFamily="18" charset="0"/>
              </a:rPr>
              <a:t> halef olacağı </a:t>
            </a:r>
            <a:r>
              <a:rPr lang="tr-TR" dirty="0" smtClean="0">
                <a:latin typeface="Times New Roman" panose="02020603050405020304" pitchFamily="18" charset="0"/>
                <a:cs typeface="Times New Roman" panose="02020603050405020304" pitchFamily="18" charset="0"/>
              </a:rPr>
              <a:t>için,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712 hükmünden </a:t>
            </a:r>
            <a:r>
              <a:rPr lang="tr-TR" b="1" i="1" dirty="0">
                <a:latin typeface="Times New Roman" panose="02020603050405020304" pitchFamily="18" charset="0"/>
                <a:cs typeface="Times New Roman" panose="02020603050405020304" pitchFamily="18" charset="0"/>
              </a:rPr>
              <a:t>iyiniyetli olmaması </a:t>
            </a:r>
            <a:r>
              <a:rPr lang="tr-TR" b="1" i="1" dirty="0" smtClean="0">
                <a:latin typeface="Times New Roman" panose="02020603050405020304" pitchFamily="18" charset="0"/>
                <a:cs typeface="Times New Roman" panose="02020603050405020304" pitchFamily="18" charset="0"/>
              </a:rPr>
              <a:t>sebebiyle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yararlanamayacağını kabul etmektedir</a:t>
            </a:r>
            <a:r>
              <a:rPr lang="tr-TR" b="1" dirty="0" smtClean="0">
                <a:latin typeface="Times New Roman" panose="02020603050405020304" pitchFamily="18" charset="0"/>
                <a:cs typeface="Times New Roman" panose="02020603050405020304" pitchFamily="18" charset="0"/>
              </a:rPr>
              <a:t>.</a:t>
            </a:r>
          </a:p>
          <a:p>
            <a:pPr marL="0" indent="0" algn="just">
              <a:buNone/>
            </a:pPr>
            <a:r>
              <a:rPr lang="tr-TR" sz="2400" dirty="0" smtClean="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YHGK . </a:t>
            </a:r>
            <a:r>
              <a:rPr lang="tr-TR" sz="2400" i="1" dirty="0">
                <a:latin typeface="Times New Roman" panose="02020603050405020304" pitchFamily="18" charset="0"/>
                <a:cs typeface="Times New Roman" panose="02020603050405020304" pitchFamily="18" charset="0"/>
              </a:rPr>
              <a:t>15.12. 1965, 7 / 805 – 458 – RKD, 1966, II, s. 108 vd.)</a:t>
            </a:r>
          </a:p>
          <a:p>
            <a:pPr marL="0" indent="0" algn="just">
              <a:buNone/>
            </a:pPr>
            <a:endParaRPr lang="tr-TR" sz="2400" i="1" dirty="0" smtClean="0">
              <a:latin typeface="Times New Roman" panose="02020603050405020304" pitchFamily="18" charset="0"/>
              <a:cs typeface="Times New Roman" panose="02020603050405020304" pitchFamily="18" charset="0"/>
            </a:endParaRPr>
          </a:p>
          <a:p>
            <a:pPr marL="0" indent="0" algn="just">
              <a:buNone/>
            </a:pP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a:p>
            <a:endParaRPr lang="tr-TR" sz="3600" dirty="0"/>
          </a:p>
        </p:txBody>
      </p:sp>
    </p:spTree>
    <p:extLst>
      <p:ext uri="{BB962C8B-B14F-4D97-AF65-F5344CB8AC3E}">
        <p14:creationId xmlns:p14="http://schemas.microsoft.com/office/powerpoint/2010/main" val="29065311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smtClean="0">
                <a:latin typeface="+mn-lt"/>
              </a:rPr>
              <a:t>Zilyetliğin Davasız Olması </a:t>
            </a:r>
            <a:endParaRPr lang="tr-TR" sz="4800" b="1"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Zilyetlik,</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Davasız</a:t>
            </a:r>
            <a:r>
              <a:rPr lang="tr-TR" sz="4000"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olmalıdır. </a:t>
            </a:r>
          </a:p>
          <a:p>
            <a:pPr algn="just"/>
            <a:r>
              <a:rPr lang="tr-TR" sz="4000" dirty="0" smtClean="0">
                <a:latin typeface="Times New Roman" panose="02020603050405020304" pitchFamily="18" charset="0"/>
                <a:cs typeface="Times New Roman" panose="02020603050405020304" pitchFamily="18" charset="0"/>
              </a:rPr>
              <a:t>Burada</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Zilyetliğin Davasız olmasından</a:t>
            </a:r>
            <a:r>
              <a:rPr lang="tr-TR" sz="4000" b="1" dirty="0" smtClean="0">
                <a:latin typeface="Times New Roman" panose="02020603050405020304" pitchFamily="18" charset="0"/>
                <a:cs typeface="Times New Roman" panose="02020603050405020304" pitchFamily="18" charset="0"/>
              </a:rPr>
              <a:t> anlaşılması gereken husus </a:t>
            </a:r>
            <a:r>
              <a:rPr lang="tr-TR" sz="4000" dirty="0" smtClean="0">
                <a:latin typeface="Times New Roman" panose="02020603050405020304" pitchFamily="18" charset="0"/>
                <a:cs typeface="Times New Roman" panose="02020603050405020304" pitchFamily="18" charset="0"/>
              </a:rPr>
              <a:t>nedir? </a:t>
            </a:r>
          </a:p>
          <a:p>
            <a:pPr algn="just"/>
            <a:r>
              <a:rPr lang="tr-TR" sz="4000" dirty="0" smtClean="0">
                <a:latin typeface="Times New Roman" panose="02020603050405020304" pitchFamily="18" charset="0"/>
                <a:cs typeface="Times New Roman" panose="02020603050405020304" pitchFamily="18" charset="0"/>
              </a:rPr>
              <a:t>Burada «</a:t>
            </a:r>
            <a:r>
              <a:rPr lang="tr-TR" sz="4000" b="1" u="sng" dirty="0" smtClean="0">
                <a:latin typeface="Times New Roman" panose="02020603050405020304" pitchFamily="18" charset="0"/>
                <a:cs typeface="Times New Roman" panose="02020603050405020304" pitchFamily="18" charset="0"/>
              </a:rPr>
              <a:t>Davadan»</a:t>
            </a:r>
            <a:r>
              <a:rPr lang="tr-TR" sz="4000" dirty="0" smtClean="0">
                <a:latin typeface="Times New Roman" panose="02020603050405020304" pitchFamily="18" charset="0"/>
                <a:cs typeface="Times New Roman" panose="02020603050405020304" pitchFamily="18" charset="0"/>
              </a:rPr>
              <a:t> kasıt, </a:t>
            </a:r>
            <a:r>
              <a:rPr lang="tr-TR" sz="4000" b="1" i="1" dirty="0" smtClean="0">
                <a:latin typeface="Times New Roman" panose="02020603050405020304" pitchFamily="18" charset="0"/>
                <a:cs typeface="Times New Roman" panose="02020603050405020304" pitchFamily="18" charset="0"/>
              </a:rPr>
              <a:t>Gerçek Malik </a:t>
            </a:r>
            <a:r>
              <a:rPr lang="tr-TR" sz="4000"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Asıl Malik</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tarafından açılacak </a:t>
            </a:r>
            <a:r>
              <a:rPr lang="tr-TR" sz="4000" i="1" dirty="0" smtClean="0">
                <a:latin typeface="Times New Roman" panose="02020603050405020304" pitchFamily="18" charset="0"/>
                <a:cs typeface="Times New Roman" panose="02020603050405020304" pitchFamily="18" charset="0"/>
              </a:rPr>
              <a:t>«</a:t>
            </a:r>
            <a:r>
              <a:rPr lang="tr-TR" sz="4000" b="1" i="1" dirty="0" smtClean="0">
                <a:latin typeface="Times New Roman" panose="02020603050405020304" pitchFamily="18" charset="0"/>
                <a:cs typeface="Times New Roman" panose="02020603050405020304" pitchFamily="18" charset="0"/>
              </a:rPr>
              <a:t>Sicilin Düzeltilmesi Davasıdır</a:t>
            </a:r>
            <a:r>
              <a:rPr lang="tr-TR" sz="4000" i="1" dirty="0" smtClean="0">
                <a:latin typeface="Times New Roman" panose="02020603050405020304" pitchFamily="18" charset="0"/>
                <a:cs typeface="Times New Roman" panose="02020603050405020304" pitchFamily="18" charset="0"/>
              </a:rPr>
              <a:t>.» </a:t>
            </a:r>
          </a:p>
          <a:p>
            <a:pPr marL="0" indent="0" algn="just">
              <a:buNone/>
            </a:pPr>
            <a:endParaRPr lang="tr-TR" sz="4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0937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Dava Dışında </a:t>
            </a:r>
            <a:r>
              <a:rPr lang="tr-TR" b="1" dirty="0" err="1" smtClean="0">
                <a:latin typeface="+mn-lt"/>
              </a:rPr>
              <a:t>İyiniyetin</a:t>
            </a:r>
            <a:r>
              <a:rPr lang="tr-TR" b="1" dirty="0" smtClean="0">
                <a:latin typeface="+mn-lt"/>
              </a:rPr>
              <a:t> Ortadan Kalktığı Haller</a:t>
            </a:r>
            <a:r>
              <a:rPr lang="tr-TR" dirty="0" smtClean="0">
                <a:latin typeface="+mn-lt"/>
              </a:rPr>
              <a:t> </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Dava dışında da, bazı durumlarda, </a:t>
            </a:r>
            <a:r>
              <a:rPr lang="tr-TR" sz="3200" b="1" dirty="0" err="1" smtClean="0">
                <a:latin typeface="Times New Roman" panose="02020603050405020304" pitchFamily="18" charset="0"/>
                <a:cs typeface="Times New Roman" panose="02020603050405020304" pitchFamily="18" charset="0"/>
              </a:rPr>
              <a:t>İyiniyet</a:t>
            </a:r>
            <a:r>
              <a:rPr lang="tr-TR" sz="3200" b="1" dirty="0" smtClean="0">
                <a:latin typeface="Times New Roman" panose="02020603050405020304" pitchFamily="18" charset="0"/>
                <a:cs typeface="Times New Roman" panose="02020603050405020304" pitchFamily="18" charset="0"/>
              </a:rPr>
              <a:t> ortadan kalkabilir. </a:t>
            </a:r>
          </a:p>
          <a:p>
            <a:pPr algn="just"/>
            <a:r>
              <a:rPr lang="tr-TR" sz="3200" b="1" u="sng" dirty="0" smtClean="0">
                <a:latin typeface="Times New Roman" panose="02020603050405020304" pitchFamily="18" charset="0"/>
                <a:cs typeface="Times New Roman" panose="02020603050405020304" pitchFamily="18" charset="0"/>
              </a:rPr>
              <a:t>Bu durumlar </a:t>
            </a:r>
            <a:r>
              <a:rPr lang="tr-TR" sz="3200" u="sng" dirty="0" smtClean="0">
                <a:latin typeface="Times New Roman" panose="02020603050405020304" pitchFamily="18" charset="0"/>
                <a:cs typeface="Times New Roman" panose="02020603050405020304" pitchFamily="18" charset="0"/>
              </a:rPr>
              <a:t>ise,</a:t>
            </a:r>
            <a:r>
              <a:rPr lang="tr-TR" sz="3200" b="1" u="sng" dirty="0" smtClean="0">
                <a:latin typeface="Times New Roman" panose="02020603050405020304" pitchFamily="18" charset="0"/>
                <a:cs typeface="Times New Roman" panose="02020603050405020304" pitchFamily="18" charset="0"/>
              </a:rPr>
              <a:t> şunlardır:  </a:t>
            </a:r>
          </a:p>
          <a:p>
            <a:pPr algn="just"/>
            <a:r>
              <a:rPr lang="tr-TR" b="1" dirty="0" smtClean="0">
                <a:latin typeface="Times New Roman" panose="02020603050405020304" pitchFamily="18" charset="0"/>
                <a:cs typeface="Times New Roman" panose="02020603050405020304" pitchFamily="18" charset="0"/>
              </a:rPr>
              <a:t>Asıl Malikin, gerçek durumu, İhtar veya İhbar yoluyla bildirmesi </a:t>
            </a:r>
          </a:p>
          <a:p>
            <a:pPr algn="just"/>
            <a:r>
              <a:rPr lang="tr-TR" b="1" i="1" dirty="0" smtClean="0">
                <a:latin typeface="Times New Roman" panose="02020603050405020304" pitchFamily="18" charset="0"/>
                <a:cs typeface="Times New Roman" panose="02020603050405020304" pitchFamily="18" charset="0"/>
              </a:rPr>
              <a:t>Asıl Malikin MK m. 1011 / 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göre Geçici Tescil Şerhi verdirmesi </a:t>
            </a:r>
          </a:p>
          <a:p>
            <a:pPr algn="just"/>
            <a:r>
              <a:rPr lang="tr-TR" b="1" dirty="0" smtClean="0">
                <a:latin typeface="Times New Roman" panose="02020603050405020304" pitchFamily="18" charset="0"/>
                <a:cs typeface="Times New Roman" panose="02020603050405020304" pitchFamily="18" charset="0"/>
              </a:rPr>
              <a:t>Asıl Malikin ya da Sicilde adına Yolsuz Tescil bulunan Zilyedin yolsuzluğu herhangi bir şekilde öğrenmesi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b="1" dirty="0" smtClean="0">
              <a:latin typeface="Times New Roman" panose="02020603050405020304" pitchFamily="18" charset="0"/>
              <a:cs typeface="Times New Roman" panose="02020603050405020304" pitchFamily="18" charset="0"/>
            </a:endParaRPr>
          </a:p>
          <a:p>
            <a:pPr algn="just"/>
            <a:endParaRPr lang="tr-TR" b="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7031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Zamanaşımının Birinci Anlamı – Hak Düşürücü Zamanaşımı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Zamanaşımının birinci anlamı, </a:t>
            </a:r>
            <a:r>
              <a:rPr lang="tr-TR" sz="3200" b="1" i="1" dirty="0">
                <a:latin typeface="Times New Roman" panose="02020603050405020304" pitchFamily="18" charset="0"/>
                <a:cs typeface="Times New Roman" panose="02020603050405020304" pitchFamily="18" charset="0"/>
              </a:rPr>
              <a:t>Hak Düşürücü Zamanaşımıdır</a:t>
            </a:r>
            <a:r>
              <a:rPr lang="tr-TR" sz="3200" b="1"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Hak Düşürücü Zamanaşımında</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Hukuk Düzeninin </a:t>
            </a:r>
            <a:r>
              <a:rPr lang="tr-TR" sz="3200" dirty="0">
                <a:latin typeface="Times New Roman" panose="02020603050405020304" pitchFamily="18" charset="0"/>
                <a:cs typeface="Times New Roman" panose="02020603050405020304" pitchFamily="18" charset="0"/>
              </a:rPr>
              <a:t>öngördüğü belirli bir </a:t>
            </a:r>
            <a:r>
              <a:rPr lang="tr-TR" sz="3200" dirty="0" smtClean="0">
                <a:latin typeface="Times New Roman" panose="02020603050405020304" pitchFamily="18" charset="0"/>
                <a:cs typeface="Times New Roman" panose="02020603050405020304" pitchFamily="18" charset="0"/>
              </a:rPr>
              <a:t>Süre </a:t>
            </a:r>
            <a:r>
              <a:rPr lang="tr-TR" sz="3200" dirty="0">
                <a:latin typeface="Times New Roman" panose="02020603050405020304" pitchFamily="18" charset="0"/>
                <a:cs typeface="Times New Roman" panose="02020603050405020304" pitchFamily="18" charset="0"/>
              </a:rPr>
              <a:t>içinde kullanılmayan Alacak Haklarının mahkeme önünde talep edilebilir olma (</a:t>
            </a:r>
            <a:r>
              <a:rPr lang="tr-TR" sz="3200" i="1" dirty="0">
                <a:latin typeface="Times New Roman" panose="02020603050405020304" pitchFamily="18" charset="0"/>
                <a:cs typeface="Times New Roman" panose="02020603050405020304" pitchFamily="18" charset="0"/>
              </a:rPr>
              <a:t>dava ve takip konusu yapılabilme</a:t>
            </a:r>
            <a:r>
              <a:rPr lang="tr-TR" sz="3200" dirty="0">
                <a:latin typeface="Times New Roman" panose="02020603050405020304" pitchFamily="18" charset="0"/>
                <a:cs typeface="Times New Roman" panose="02020603050405020304" pitchFamily="18" charset="0"/>
              </a:rPr>
              <a:t>) özelliğini yitirmesi söz konusudur. </a:t>
            </a:r>
          </a:p>
          <a:p>
            <a:pPr algn="just"/>
            <a:r>
              <a:rPr lang="tr-TR" sz="3200" b="1" dirty="0">
                <a:latin typeface="Times New Roman" panose="02020603050405020304" pitchFamily="18" charset="0"/>
                <a:cs typeface="Times New Roman" panose="02020603050405020304" pitchFamily="18" charset="0"/>
              </a:rPr>
              <a:t>Bu anlamdaki Zamanaşımı</a:t>
            </a:r>
            <a:r>
              <a:rPr lang="tr-TR" sz="3200" dirty="0">
                <a:latin typeface="Times New Roman" panose="02020603050405020304" pitchFamily="18" charset="0"/>
                <a:cs typeface="Times New Roman" panose="02020603050405020304" pitchFamily="18" charset="0"/>
              </a:rPr>
              <a:t>, daha çok </a:t>
            </a:r>
            <a:r>
              <a:rPr lang="tr-TR" sz="3200" b="1" i="1" dirty="0">
                <a:latin typeface="Times New Roman" panose="02020603050405020304" pitchFamily="18" charset="0"/>
                <a:cs typeface="Times New Roman" panose="02020603050405020304" pitchFamily="18" charset="0"/>
              </a:rPr>
              <a:t>Borçlar Hukuku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Alacak Hakkı </a:t>
            </a:r>
            <a:r>
              <a:rPr lang="tr-TR" sz="3200" b="1" dirty="0">
                <a:latin typeface="Times New Roman" panose="02020603050405020304" pitchFamily="18" charset="0"/>
                <a:cs typeface="Times New Roman" panose="02020603050405020304" pitchFamily="18" charset="0"/>
              </a:rPr>
              <a:t>bakımından önem taşır. </a:t>
            </a:r>
            <a:endParaRPr lang="tr-TR" sz="3200" b="1" i="1"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13586179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Bütün bu durumlarda, </a:t>
            </a:r>
            <a:r>
              <a:rPr lang="tr-TR" sz="3600" b="1" dirty="0" err="1">
                <a:latin typeface="Times New Roman" panose="02020603050405020304" pitchFamily="18" charset="0"/>
                <a:cs typeface="Times New Roman" panose="02020603050405020304" pitchFamily="18" charset="0"/>
              </a:rPr>
              <a:t>İyiniyet</a:t>
            </a:r>
            <a:r>
              <a:rPr lang="tr-TR" sz="3600" b="1" dirty="0">
                <a:latin typeface="Times New Roman" panose="02020603050405020304" pitchFamily="18" charset="0"/>
                <a:cs typeface="Times New Roman" panose="02020603050405020304" pitchFamily="18" charset="0"/>
              </a:rPr>
              <a:t> ortadan kalkar. </a:t>
            </a:r>
          </a:p>
          <a:p>
            <a:pPr algn="just"/>
            <a:r>
              <a:rPr lang="tr-TR" sz="3600" dirty="0">
                <a:latin typeface="Times New Roman" panose="02020603050405020304" pitchFamily="18" charset="0"/>
                <a:cs typeface="Times New Roman" panose="02020603050405020304" pitchFamily="18" charset="0"/>
              </a:rPr>
              <a:t>Bu bağlamda, </a:t>
            </a:r>
            <a:r>
              <a:rPr lang="tr-TR" sz="3600" b="1" dirty="0" err="1">
                <a:latin typeface="Times New Roman" panose="02020603050405020304" pitchFamily="18" charset="0"/>
                <a:cs typeface="Times New Roman" panose="02020603050405020304" pitchFamily="18" charset="0"/>
              </a:rPr>
              <a:t>Davasızlığı</a:t>
            </a:r>
            <a:r>
              <a:rPr lang="tr-TR" sz="3600" b="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Sicilin Düzeltilmesi Davasıyla</a:t>
            </a:r>
            <a:r>
              <a:rPr lang="tr-TR" sz="3600" b="1" dirty="0">
                <a:latin typeface="Times New Roman" panose="02020603050405020304" pitchFamily="18" charset="0"/>
                <a:cs typeface="Times New Roman" panose="02020603050405020304" pitchFamily="18" charset="0"/>
              </a:rPr>
              <a:t>» sınırlamanın</a:t>
            </a:r>
            <a:r>
              <a:rPr lang="tr-TR" sz="3600" dirty="0">
                <a:latin typeface="Times New Roman" panose="02020603050405020304" pitchFamily="18" charset="0"/>
                <a:cs typeface="Times New Roman" panose="02020603050405020304" pitchFamily="18" charset="0"/>
              </a:rPr>
              <a:t> bir önemi kalmamaktadır. </a:t>
            </a:r>
          </a:p>
          <a:p>
            <a:pPr marL="0" indent="0" algn="just">
              <a:buNone/>
            </a:pPr>
            <a:r>
              <a:rPr lang="tr-TR" sz="3600"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Eşya H., 20. B., s. 426- 427;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smtClean="0">
                <a:latin typeface="Times New Roman" panose="02020603050405020304" pitchFamily="18" charset="0"/>
                <a:cs typeface="Times New Roman" panose="02020603050405020304" pitchFamily="18" charset="0"/>
              </a:rPr>
              <a:t>6. </a:t>
            </a:r>
            <a:r>
              <a:rPr lang="tr-TR" i="1" dirty="0">
                <a:latin typeface="Times New Roman" panose="02020603050405020304" pitchFamily="18" charset="0"/>
                <a:cs typeface="Times New Roman" panose="02020603050405020304" pitchFamily="18" charset="0"/>
              </a:rPr>
              <a:t>B., s. 358). </a:t>
            </a:r>
          </a:p>
          <a:p>
            <a:pPr marL="0" indent="0">
              <a:buNone/>
            </a:pPr>
            <a:endParaRPr lang="tr-TR" dirty="0"/>
          </a:p>
        </p:txBody>
      </p:sp>
    </p:spTree>
    <p:extLst>
      <p:ext uri="{BB962C8B-B14F-4D97-AF65-F5344CB8AC3E}">
        <p14:creationId xmlns:p14="http://schemas.microsoft.com/office/powerpoint/2010/main" val="960467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Zilyetliğin Aralıksız On Yıl sürmüş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Zilyetlik, </a:t>
            </a:r>
            <a:r>
              <a:rPr lang="tr-TR" sz="4000" b="1" i="1" dirty="0" smtClean="0">
                <a:latin typeface="Times New Roman" panose="02020603050405020304" pitchFamily="18" charset="0"/>
                <a:cs typeface="Times New Roman" panose="02020603050405020304" pitchFamily="18" charset="0"/>
              </a:rPr>
              <a:t>aralıksız on yıl sürmüş </a:t>
            </a:r>
            <a:r>
              <a:rPr lang="tr-TR" sz="4000" b="1"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Zamanaşımı süresince kaybedilmemiş </a:t>
            </a:r>
            <a:r>
              <a:rPr lang="tr-TR" sz="4000" b="1" dirty="0" smtClean="0">
                <a:latin typeface="Times New Roman" panose="02020603050405020304" pitchFamily="18" charset="0"/>
                <a:cs typeface="Times New Roman" panose="02020603050405020304" pitchFamily="18" charset="0"/>
              </a:rPr>
              <a:t>olmalıdır. </a:t>
            </a:r>
          </a:p>
          <a:p>
            <a:pPr algn="just"/>
            <a:r>
              <a:rPr lang="tr-TR" sz="4000" b="1" i="1" dirty="0" smtClean="0">
                <a:latin typeface="Times New Roman" panose="02020603050405020304" pitchFamily="18" charset="0"/>
                <a:cs typeface="Times New Roman" panose="02020603050405020304" pitchFamily="18" charset="0"/>
              </a:rPr>
              <a:t>Fiili Hakimiyetin geçici nitelikteki sebeplerle kullanılmaması</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veya </a:t>
            </a:r>
            <a:r>
              <a:rPr lang="tr-TR" sz="4000" b="1" dirty="0" smtClean="0">
                <a:latin typeface="Times New Roman" panose="02020603050405020304" pitchFamily="18" charset="0"/>
                <a:cs typeface="Times New Roman" panose="02020603050405020304" pitchFamily="18" charset="0"/>
              </a:rPr>
              <a:t>kullanma olanağının ortadan kalkması</a:t>
            </a:r>
            <a:r>
              <a:rPr lang="tr-TR" sz="4000" dirty="0" smtClean="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Z</a:t>
            </a:r>
            <a:r>
              <a:rPr lang="tr-TR" sz="4000" b="1" i="1" dirty="0" smtClean="0">
                <a:latin typeface="Times New Roman" panose="02020603050405020304" pitchFamily="18" charset="0"/>
                <a:cs typeface="Times New Roman" panose="02020603050405020304" pitchFamily="18" charset="0"/>
              </a:rPr>
              <a:t>ilyetliği</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sona erdirmez </a:t>
            </a:r>
            <a:r>
              <a:rPr lang="tr-TR" sz="4000" i="1"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MK m. 976). </a:t>
            </a:r>
          </a:p>
          <a:p>
            <a:pPr marL="0" indent="0" algn="just">
              <a:buNone/>
            </a:pPr>
            <a:endParaRPr lang="tr-TR" sz="4000" dirty="0"/>
          </a:p>
        </p:txBody>
      </p:sp>
    </p:spTree>
    <p:extLst>
      <p:ext uri="{BB962C8B-B14F-4D97-AF65-F5344CB8AC3E}">
        <p14:creationId xmlns:p14="http://schemas.microsoft.com/office/powerpoint/2010/main" val="2762544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Eğer Fiili Hakimiyet geçici nitelikteki sebeplerle kullanılamamış ise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Zilyetlik hiç kaybedilmemiş sayılacağından, Zamanaşımı işlemeye devam eder. </a:t>
            </a:r>
          </a:p>
          <a:p>
            <a:pPr algn="just"/>
            <a:r>
              <a:rPr lang="tr-TR" sz="3200" dirty="0">
                <a:latin typeface="Times New Roman" panose="02020603050405020304" pitchFamily="18" charset="0"/>
                <a:cs typeface="Times New Roman" panose="02020603050405020304" pitchFamily="18" charset="0"/>
              </a:rPr>
              <a:t>Fakat, </a:t>
            </a:r>
            <a:r>
              <a:rPr lang="tr-TR" sz="3200" b="1" i="1" dirty="0">
                <a:latin typeface="Times New Roman" panose="02020603050405020304" pitchFamily="18" charset="0"/>
                <a:cs typeface="Times New Roman" panose="02020603050405020304" pitchFamily="18" charset="0"/>
              </a:rPr>
              <a:t>Fiili Hakimiyet sürekli nitelikteki sebeplerle kullanılmamış </a:t>
            </a:r>
            <a:r>
              <a:rPr lang="tr-TR" sz="3200"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Fiili Hakimiyeti kullanma imkânı ortadan kalkmışsa</a:t>
            </a:r>
            <a:r>
              <a:rPr lang="tr-TR" sz="3200" b="1" dirty="0">
                <a:latin typeface="Times New Roman" panose="02020603050405020304" pitchFamily="18" charset="0"/>
                <a:cs typeface="Times New Roman" panose="02020603050405020304" pitchFamily="18" charset="0"/>
              </a:rPr>
              <a:t>, Zilyetlik kaybedilmiş olacağı </a:t>
            </a:r>
            <a:r>
              <a:rPr lang="tr-TR" sz="3200" dirty="0">
                <a:latin typeface="Times New Roman" panose="02020603050405020304" pitchFamily="18" charset="0"/>
                <a:cs typeface="Times New Roman" panose="02020603050405020304" pitchFamily="18" charset="0"/>
              </a:rPr>
              <a:t>için, </a:t>
            </a:r>
            <a:r>
              <a:rPr lang="tr-TR" sz="3200" b="1" dirty="0">
                <a:latin typeface="Times New Roman" panose="02020603050405020304" pitchFamily="18" charset="0"/>
                <a:cs typeface="Times New Roman" panose="02020603050405020304" pitchFamily="18" charset="0"/>
              </a:rPr>
              <a:t>Zamanaşımı kesilir. </a:t>
            </a:r>
          </a:p>
          <a:p>
            <a:pPr algn="just"/>
            <a:r>
              <a:rPr lang="tr-TR" sz="3200" b="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Taşınmaz geçici olarak su altında kalmışsa, Zilyetlik kaybedilmiş sayılmaz. </a:t>
            </a:r>
          </a:p>
          <a:p>
            <a:pPr marL="0" indent="0" algn="just">
              <a:buNone/>
            </a:pPr>
            <a:endParaRPr lang="tr-TR" sz="3200" dirty="0">
              <a:latin typeface="Times New Roman" panose="02020603050405020304" pitchFamily="18"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9503652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sz="3200" dirty="0" smtClean="0">
                <a:latin typeface="Times New Roman" panose="02020603050405020304" pitchFamily="18" charset="0"/>
                <a:cs typeface="Times New Roman" panose="02020603050405020304" pitchFamily="18" charset="0"/>
              </a:rPr>
              <a:t>Ayrıca,</a:t>
            </a:r>
            <a:r>
              <a:rPr lang="tr-TR" sz="3200" b="1" dirty="0" smtClean="0">
                <a:latin typeface="Times New Roman" panose="02020603050405020304" pitchFamily="18" charset="0"/>
                <a:cs typeface="Times New Roman" panose="02020603050405020304" pitchFamily="18" charset="0"/>
              </a:rPr>
              <a:t> Zilyetliğe dayanarak Geri </a:t>
            </a:r>
            <a:r>
              <a:rPr lang="tr-TR" sz="3200" b="1" dirty="0">
                <a:latin typeface="Times New Roman" panose="02020603050405020304" pitchFamily="18" charset="0"/>
                <a:cs typeface="Times New Roman" panose="02020603050405020304" pitchFamily="18" charset="0"/>
              </a:rPr>
              <a:t>V</a:t>
            </a:r>
            <a:r>
              <a:rPr lang="tr-TR" sz="3200" b="1" dirty="0" smtClean="0">
                <a:latin typeface="Times New Roman" panose="02020603050405020304" pitchFamily="18" charset="0"/>
                <a:cs typeface="Times New Roman" panose="02020603050405020304" pitchFamily="18" charset="0"/>
              </a:rPr>
              <a:t>erme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avası açma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984</a:t>
            </a:r>
            <a:r>
              <a:rPr lang="tr-TR" sz="3200" dirty="0" smtClean="0">
                <a:latin typeface="Times New Roman" panose="02020603050405020304" pitchFamily="18" charset="0"/>
                <a:cs typeface="Times New Roman" panose="02020603050405020304" pitchFamily="18" charset="0"/>
              </a:rPr>
              <a:t>) veya </a:t>
            </a:r>
            <a:r>
              <a:rPr lang="tr-TR" sz="3200" b="1" dirty="0" smtClean="0">
                <a:latin typeface="Times New Roman" panose="02020603050405020304" pitchFamily="18" charset="0"/>
                <a:cs typeface="Times New Roman" panose="02020603050405020304" pitchFamily="18" charset="0"/>
              </a:rPr>
              <a:t>Zilyetliği</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dari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oldan geri alma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3091 sayılı Kanun m.4</a:t>
            </a:r>
            <a:r>
              <a:rPr lang="tr-TR" sz="3200" dirty="0" smtClean="0">
                <a:latin typeface="Times New Roman" panose="02020603050405020304" pitchFamily="18" charset="0"/>
                <a:cs typeface="Times New Roman" panose="02020603050405020304" pitchFamily="18" charset="0"/>
              </a:rPr>
              <a:t>) imkânı sürdükçe,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ilyetlik geçici olarak kaybedilmiş olur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Hakimiyet tekrar ele geçirilirse, Zilyetlik sona ermiş olmaz. </a:t>
            </a:r>
          </a:p>
          <a:p>
            <a:pPr algn="just"/>
            <a:r>
              <a:rPr lang="tr-TR" sz="3200" dirty="0" smtClean="0">
                <a:latin typeface="Times New Roman" panose="02020603050405020304" pitchFamily="18" charset="0"/>
                <a:cs typeface="Times New Roman" panose="02020603050405020304" pitchFamily="18" charset="0"/>
              </a:rPr>
              <a:t>Fakat </a:t>
            </a:r>
            <a:r>
              <a:rPr lang="tr-TR" sz="3200" b="1" i="1" dirty="0" smtClean="0">
                <a:latin typeface="Times New Roman" panose="02020603050405020304" pitchFamily="18" charset="0"/>
                <a:cs typeface="Times New Roman" panose="02020603050405020304" pitchFamily="18" charset="0"/>
              </a:rPr>
              <a:t>Zilyetlik Davası açma veya İdari Yola Başvurma süresi geçmişse,</a:t>
            </a:r>
            <a:r>
              <a:rPr lang="tr-TR" sz="3200" dirty="0" smtClean="0">
                <a:latin typeface="Times New Roman" panose="02020603050405020304" pitchFamily="18" charset="0"/>
                <a:cs typeface="Times New Roman" panose="02020603050405020304" pitchFamily="18" charset="0"/>
              </a:rPr>
              <a:t> artık </a:t>
            </a:r>
            <a:r>
              <a:rPr lang="tr-TR" sz="3200" b="1" dirty="0" smtClean="0">
                <a:latin typeface="Times New Roman" panose="02020603050405020304" pitchFamily="18" charset="0"/>
                <a:cs typeface="Times New Roman" panose="02020603050405020304" pitchFamily="18" charset="0"/>
              </a:rPr>
              <a:t>Zilyetlik sürekli olarak kaybedilmiş olur</a:t>
            </a:r>
            <a:r>
              <a:rPr lang="tr-TR" sz="3200" dirty="0" smtClean="0">
                <a:latin typeface="Times New Roman" panose="02020603050405020304" pitchFamily="18" charset="0"/>
                <a:cs typeface="Times New Roman" panose="02020603050405020304" pitchFamily="18" charset="0"/>
              </a:rPr>
              <a:t>; bundan sonra </a:t>
            </a:r>
            <a:r>
              <a:rPr lang="tr-TR" sz="3200" b="1" dirty="0" smtClean="0">
                <a:latin typeface="Times New Roman" panose="02020603050405020304" pitchFamily="18" charset="0"/>
                <a:cs typeface="Times New Roman" panose="02020603050405020304" pitchFamily="18" charset="0"/>
              </a:rPr>
              <a:t>Zilyetlik tekrar ele geçirilse </a:t>
            </a:r>
            <a:r>
              <a:rPr lang="tr-TR" sz="3200" dirty="0" smtClean="0">
                <a:latin typeface="Times New Roman" panose="02020603050405020304" pitchFamily="18" charset="0"/>
                <a:cs typeface="Times New Roman" panose="02020603050405020304" pitchFamily="18" charset="0"/>
              </a:rPr>
              <a:t>dahi, </a:t>
            </a:r>
            <a:r>
              <a:rPr lang="tr-TR" sz="3200" b="1" dirty="0" smtClean="0">
                <a:latin typeface="Times New Roman" panose="02020603050405020304" pitchFamily="18" charset="0"/>
                <a:cs typeface="Times New Roman" panose="02020603050405020304" pitchFamily="18" charset="0"/>
              </a:rPr>
              <a:t>yeni bir </a:t>
            </a:r>
            <a:r>
              <a:rPr lang="tr-TR" sz="3200" b="1" i="1" dirty="0" smtClean="0">
                <a:latin typeface="Times New Roman" panose="02020603050405020304" pitchFamily="18" charset="0"/>
                <a:cs typeface="Times New Roman" panose="02020603050405020304" pitchFamily="18" charset="0"/>
              </a:rPr>
              <a:t>Zamanaşımı</a:t>
            </a:r>
            <a:r>
              <a:rPr lang="tr-TR" sz="3200" b="1" dirty="0" smtClean="0">
                <a:latin typeface="Times New Roman" panose="02020603050405020304" pitchFamily="18" charset="0"/>
                <a:cs typeface="Times New Roman" panose="02020603050405020304" pitchFamily="18" charset="0"/>
              </a:rPr>
              <a:t> işlemeye başlar. </a:t>
            </a:r>
          </a:p>
          <a:p>
            <a:pPr marL="0" indent="0" algn="just">
              <a:buNone/>
            </a:pPr>
            <a:endParaRPr lang="tr-TR" dirty="0"/>
          </a:p>
        </p:txBody>
      </p:sp>
    </p:spTree>
    <p:extLst>
      <p:ext uri="{BB962C8B-B14F-4D97-AF65-F5344CB8AC3E}">
        <p14:creationId xmlns:p14="http://schemas.microsoft.com/office/powerpoint/2010/main" val="72206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Bir Müşterek Hukuk Kuralına göre, «</a:t>
            </a:r>
            <a:r>
              <a:rPr lang="tr-TR" sz="3600" b="1" i="1" dirty="0" smtClean="0">
                <a:latin typeface="Times New Roman" panose="02020603050405020304" pitchFamily="18" charset="0"/>
                <a:cs typeface="Times New Roman" panose="02020603050405020304" pitchFamily="18" charset="0"/>
              </a:rPr>
              <a:t>Zamanaşımı süresinin başında ve sonunda Taşınmaza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 bulunan Kişinin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ilyetliğinin aradaki sürede de kesintisiz sürdüğü</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hususu, bir</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Karine</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olarak </a:t>
            </a:r>
            <a:r>
              <a:rPr lang="tr-TR" sz="3600" b="1" dirty="0" smtClean="0">
                <a:latin typeface="Times New Roman" panose="02020603050405020304" pitchFamily="18" charset="0"/>
                <a:cs typeface="Times New Roman" panose="02020603050405020304" pitchFamily="18" charset="0"/>
              </a:rPr>
              <a:t>kabul edilmektedir. </a:t>
            </a:r>
          </a:p>
          <a:p>
            <a:pPr algn="just"/>
            <a:r>
              <a:rPr lang="tr-TR" sz="3600" dirty="0" smtClean="0">
                <a:latin typeface="Times New Roman" panose="02020603050405020304" pitchFamily="18" charset="0"/>
                <a:cs typeface="Times New Roman" panose="02020603050405020304" pitchFamily="18" charset="0"/>
              </a:rPr>
              <a:t>Bu bağlamda, </a:t>
            </a:r>
            <a:r>
              <a:rPr lang="tr-TR" sz="3600" b="1" dirty="0" smtClean="0">
                <a:latin typeface="Times New Roman" panose="02020603050405020304" pitchFamily="18" charset="0"/>
                <a:cs typeface="Times New Roman" panose="02020603050405020304" pitchFamily="18" charset="0"/>
              </a:rPr>
              <a:t>aksini,</a:t>
            </a:r>
            <a:r>
              <a:rPr lang="tr-TR" sz="3600" dirty="0" smtClean="0">
                <a:latin typeface="Times New Roman" panose="02020603050405020304" pitchFamily="18" charset="0"/>
                <a:cs typeface="Times New Roman" panose="02020603050405020304" pitchFamily="18" charset="0"/>
              </a:rPr>
              <a:t> yani, «</a:t>
            </a:r>
            <a:r>
              <a:rPr lang="tr-TR" sz="3600" b="1" i="1" dirty="0" smtClean="0">
                <a:latin typeface="Times New Roman" panose="02020603050405020304" pitchFamily="18" charset="0"/>
                <a:cs typeface="Times New Roman" panose="02020603050405020304" pitchFamily="18" charset="0"/>
              </a:rPr>
              <a:t>Zilyetliğin aralıksız olmadığını»</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iddia eden Kişi</a:t>
            </a:r>
            <a:r>
              <a:rPr lang="tr-TR" sz="3600" dirty="0" smtClean="0">
                <a:latin typeface="Times New Roman" panose="02020603050405020304" pitchFamily="18" charset="0"/>
                <a:cs typeface="Times New Roman" panose="02020603050405020304" pitchFamily="18" charset="0"/>
              </a:rPr>
              <a:t>, bu </a:t>
            </a:r>
            <a:r>
              <a:rPr lang="tr-TR" sz="3600" b="1" i="1" dirty="0" smtClean="0">
                <a:latin typeface="Times New Roman" panose="02020603050405020304" pitchFamily="18" charset="0"/>
                <a:cs typeface="Times New Roman" panose="02020603050405020304" pitchFamily="18" charset="0"/>
              </a:rPr>
              <a:t>İddiasını </a:t>
            </a:r>
            <a:r>
              <a:rPr lang="tr-TR" sz="3600" b="1" dirty="0" smtClean="0">
                <a:latin typeface="Times New Roman" panose="02020603050405020304" pitchFamily="18" charset="0"/>
                <a:cs typeface="Times New Roman" panose="02020603050405020304" pitchFamily="18" charset="0"/>
              </a:rPr>
              <a:t>ispat etmelidir</a:t>
            </a:r>
            <a:r>
              <a:rPr lang="tr-TR" sz="3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35183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96533" y="1864261"/>
            <a:ext cx="10515600" cy="4351338"/>
          </a:xfrm>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Zilyetliğin </a:t>
            </a:r>
            <a:r>
              <a:rPr lang="tr-TR" sz="3200" b="1" dirty="0" smtClean="0">
                <a:latin typeface="Times New Roman" panose="02020603050405020304" pitchFamily="18" charset="0"/>
                <a:cs typeface="Times New Roman" panose="02020603050405020304" pitchFamily="18" charset="0"/>
              </a:rPr>
              <a:t>Davasız </a:t>
            </a:r>
            <a:r>
              <a:rPr lang="tr-TR" sz="3200" b="1" dirty="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Aralıksız </a:t>
            </a:r>
            <a:r>
              <a:rPr lang="tr-TR" sz="3200" b="1" i="1" dirty="0">
                <a:latin typeface="Times New Roman" panose="02020603050405020304" pitchFamily="18" charset="0"/>
                <a:cs typeface="Times New Roman" panose="02020603050405020304" pitchFamily="18" charset="0"/>
              </a:rPr>
              <a:t>on yıl sürmesi </a:t>
            </a:r>
            <a:r>
              <a:rPr lang="tr-TR" sz="3200" b="1" dirty="0">
                <a:latin typeface="Times New Roman" panose="02020603050405020304" pitchFamily="18" charset="0"/>
                <a:cs typeface="Times New Roman" panose="02020603050405020304" pitchFamily="18" charset="0"/>
              </a:rPr>
              <a:t>gerekir. </a:t>
            </a:r>
          </a:p>
          <a:p>
            <a:pPr algn="just"/>
            <a:r>
              <a:rPr lang="tr-TR" sz="3200" dirty="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On Yıllık Sürenin</a:t>
            </a:r>
            <a:r>
              <a:rPr lang="tr-TR" sz="3200" dirty="0">
                <a:latin typeface="Times New Roman" panose="02020603050405020304" pitchFamily="18" charset="0"/>
                <a:cs typeface="Times New Roman" panose="02020603050405020304" pitchFamily="18" charset="0"/>
              </a:rPr>
              <a:t>, mutlaka </a:t>
            </a:r>
            <a:r>
              <a:rPr lang="tr-TR" sz="3200" b="1" i="1" dirty="0" smtClean="0">
                <a:latin typeface="Times New Roman" panose="02020603050405020304" pitchFamily="18" charset="0"/>
                <a:cs typeface="Times New Roman" panose="02020603050405020304" pitchFamily="18" charset="0"/>
              </a:rPr>
              <a:t>Zamanaşımıyla Mülkiyeti </a:t>
            </a:r>
            <a:r>
              <a:rPr lang="tr-TR" sz="3200" b="1" i="1" dirty="0">
                <a:latin typeface="Times New Roman" panose="02020603050405020304" pitchFamily="18" charset="0"/>
                <a:cs typeface="Times New Roman" panose="02020603050405020304" pitchFamily="18" charset="0"/>
              </a:rPr>
              <a:t>kazanacak </a:t>
            </a:r>
            <a:r>
              <a:rPr lang="tr-TR" sz="3200" b="1" i="1" dirty="0" smtClean="0">
                <a:latin typeface="Times New Roman" panose="02020603050405020304" pitchFamily="18" charset="0"/>
                <a:cs typeface="Times New Roman" panose="02020603050405020304" pitchFamily="18" charset="0"/>
              </a:rPr>
              <a:t>Kişinin Zilyetliğinde </a:t>
            </a:r>
            <a:r>
              <a:rPr lang="tr-TR" sz="3200" b="1" dirty="0">
                <a:latin typeface="Times New Roman" panose="02020603050405020304" pitchFamily="18" charset="0"/>
                <a:cs typeface="Times New Roman" panose="02020603050405020304" pitchFamily="18" charset="0"/>
              </a:rPr>
              <a:t>geçmesi şart değildir.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Bazı </a:t>
            </a:r>
            <a:r>
              <a:rPr lang="tr-TR" sz="3200" b="1" dirty="0">
                <a:latin typeface="Times New Roman" panose="02020603050405020304" pitchFamily="18" charset="0"/>
                <a:cs typeface="Times New Roman" panose="02020603050405020304" pitchFamily="18" charset="0"/>
              </a:rPr>
              <a:t>durumlarda Z</a:t>
            </a:r>
            <a:r>
              <a:rPr lang="tr-TR" sz="3200" b="1" dirty="0" smtClean="0">
                <a:latin typeface="Times New Roman" panose="02020603050405020304" pitchFamily="18" charset="0"/>
                <a:cs typeface="Times New Roman" panose="02020603050405020304" pitchFamily="18" charset="0"/>
              </a:rPr>
              <a:t>ilyet</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kendisinden Ö</a:t>
            </a:r>
            <a:r>
              <a:rPr lang="tr-TR" sz="3200" b="1" i="1" dirty="0" smtClean="0">
                <a:latin typeface="Times New Roman" panose="02020603050405020304" pitchFamily="18" charset="0"/>
                <a:cs typeface="Times New Roman" panose="02020603050405020304" pitchFamily="18" charset="0"/>
              </a:rPr>
              <a:t>nceki Zilyedin Zilyetlik Süresinden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yararlanabilir. </a:t>
            </a:r>
          </a:p>
          <a:p>
            <a:pPr algn="just"/>
            <a:r>
              <a:rPr lang="tr-TR" sz="3200" dirty="0">
                <a:latin typeface="Times New Roman" panose="02020603050405020304" pitchFamily="18" charset="0"/>
                <a:cs typeface="Times New Roman" panose="02020603050405020304" pitchFamily="18" charset="0"/>
              </a:rPr>
              <a:t>Bu bağlamda</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Zamanaşımından Yararlanma Şartları </a:t>
            </a:r>
            <a:r>
              <a:rPr lang="tr-TR" sz="3200" b="1" dirty="0">
                <a:latin typeface="Times New Roman" panose="02020603050405020304" pitchFamily="18" charset="0"/>
                <a:cs typeface="Times New Roman" panose="02020603050405020304" pitchFamily="18" charset="0"/>
              </a:rPr>
              <a:t>bulunan her </a:t>
            </a:r>
            <a:r>
              <a:rPr lang="tr-TR" sz="3200" b="1" dirty="0" smtClean="0">
                <a:latin typeface="Times New Roman" panose="02020603050405020304" pitchFamily="18" charset="0"/>
                <a:cs typeface="Times New Roman" panose="02020603050405020304" pitchFamily="18" charset="0"/>
              </a:rPr>
              <a:t>Zilyet</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aynı şartları gerçekleştirmiş olan daha </a:t>
            </a:r>
            <a:r>
              <a:rPr lang="tr-TR" sz="3200" b="1" dirty="0" smtClean="0">
                <a:latin typeface="Times New Roman" panose="02020603050405020304" pitchFamily="18" charset="0"/>
                <a:cs typeface="Times New Roman" panose="02020603050405020304" pitchFamily="18" charset="0"/>
              </a:rPr>
              <a:t>Önceki Zilyedin</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Zilyetlik Süresini</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kendi </a:t>
            </a:r>
            <a:r>
              <a:rPr lang="tr-TR" sz="3200" b="1" i="1" dirty="0" smtClean="0">
                <a:latin typeface="Times New Roman" panose="02020603050405020304" pitchFamily="18" charset="0"/>
                <a:cs typeface="Times New Roman" panose="02020603050405020304" pitchFamily="18" charset="0"/>
              </a:rPr>
              <a:t>Süresine </a:t>
            </a:r>
            <a:r>
              <a:rPr lang="tr-TR" sz="3200" b="1" dirty="0">
                <a:latin typeface="Times New Roman" panose="02020603050405020304" pitchFamily="18" charset="0"/>
                <a:cs typeface="Times New Roman" panose="02020603050405020304" pitchFamily="18" charset="0"/>
              </a:rPr>
              <a:t>ekleyebilir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 996</a:t>
            </a:r>
            <a:r>
              <a:rPr lang="tr-TR" sz="3200" i="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41606757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Olağan Zamanaşımında</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Önceki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ilyedin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ilyetlik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üresinden </a:t>
            </a:r>
            <a:r>
              <a:rPr lang="tr-TR" sz="3600" b="1" dirty="0" smtClean="0">
                <a:latin typeface="Times New Roman" panose="02020603050405020304" pitchFamily="18" charset="0"/>
                <a:cs typeface="Times New Roman" panose="02020603050405020304" pitchFamily="18" charset="0"/>
              </a:rPr>
              <a:t>yararlanmanın örneği çok azdır. </a:t>
            </a:r>
          </a:p>
          <a:p>
            <a:pPr algn="just"/>
            <a:r>
              <a:rPr lang="tr-TR" sz="3600" dirty="0" smtClean="0">
                <a:latin typeface="Times New Roman" panose="02020603050405020304" pitchFamily="18" charset="0"/>
                <a:cs typeface="Times New Roman" panose="02020603050405020304" pitchFamily="18" charset="0"/>
              </a:rPr>
              <a:t>Çünkü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ülkiyet Hakkı, </a:t>
            </a:r>
            <a:r>
              <a:rPr lang="tr-TR" sz="3600" b="1" i="1" dirty="0">
                <a:latin typeface="Times New Roman" panose="02020603050405020304" pitchFamily="18" charset="0"/>
                <a:cs typeface="Times New Roman" panose="02020603050405020304" pitchFamily="18" charset="0"/>
              </a:rPr>
              <a:t>Y</a:t>
            </a:r>
            <a:r>
              <a:rPr lang="tr-TR" sz="3600" b="1" i="1" dirty="0" smtClean="0">
                <a:latin typeface="Times New Roman" panose="02020603050405020304" pitchFamily="18" charset="0"/>
                <a:cs typeface="Times New Roman" panose="02020603050405020304" pitchFamily="18" charset="0"/>
              </a:rPr>
              <a:t>olsuz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escil edilmiş bir kimseden Mülkiyeti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azanan Kişi, iyiniyetli ise, </a:t>
            </a:r>
            <a:r>
              <a:rPr lang="tr-TR" sz="3600" b="1" dirty="0" smtClean="0">
                <a:latin typeface="Times New Roman" panose="02020603050405020304" pitchFamily="18" charset="0"/>
                <a:cs typeface="Times New Roman" panose="02020603050405020304" pitchFamily="18" charset="0"/>
              </a:rPr>
              <a:t>zaten MK m. 1023 hükmünden yararlanır </a:t>
            </a:r>
            <a:r>
              <a:rPr lang="tr-TR" sz="3600" dirty="0" smtClean="0">
                <a:latin typeface="Times New Roman" panose="02020603050405020304" pitchFamily="18" charset="0"/>
                <a:cs typeface="Times New Roman" panose="02020603050405020304" pitchFamily="18" charset="0"/>
              </a:rPr>
              <a:t>ve Olağan Zamanaşımını düzenleyen MK m. 712 hükmünden yararlanmasına gerek kalmaz. </a:t>
            </a:r>
          </a:p>
          <a:p>
            <a:pPr marL="0" indent="0" algn="just">
              <a:buNone/>
            </a:pPr>
            <a:endParaRPr lang="tr-TR" dirty="0"/>
          </a:p>
        </p:txBody>
      </p:sp>
    </p:spTree>
    <p:extLst>
      <p:ext uri="{BB962C8B-B14F-4D97-AF65-F5344CB8AC3E}">
        <p14:creationId xmlns:p14="http://schemas.microsoft.com/office/powerpoint/2010/main" val="7622772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Eğer bu kişi Mülkiyeti devreden Kişi adına yapılmış olan Tescilin yolsuzluğunu biliyorsa, </a:t>
            </a:r>
            <a:r>
              <a:rPr lang="tr-TR" sz="3200" dirty="0">
                <a:latin typeface="Times New Roman" panose="02020603050405020304" pitchFamily="18" charset="0"/>
                <a:cs typeface="Times New Roman" panose="02020603050405020304" pitchFamily="18" charset="0"/>
              </a:rPr>
              <a:t>bu kez de </a:t>
            </a:r>
            <a:r>
              <a:rPr lang="tr-TR" sz="3200" b="1" dirty="0">
                <a:latin typeface="Times New Roman" panose="02020603050405020304" pitchFamily="18" charset="0"/>
                <a:cs typeface="Times New Roman" panose="02020603050405020304" pitchFamily="18" charset="0"/>
              </a:rPr>
              <a:t>İyiniyetli olmadığı </a:t>
            </a:r>
            <a:r>
              <a:rPr lang="tr-TR" sz="3200" dirty="0">
                <a:latin typeface="Times New Roman" panose="02020603050405020304" pitchFamily="18" charset="0"/>
                <a:cs typeface="Times New Roman" panose="02020603050405020304" pitchFamily="18" charset="0"/>
              </a:rPr>
              <a:t>için </a:t>
            </a:r>
            <a:r>
              <a:rPr lang="tr-TR" sz="3200" b="1" i="1" dirty="0" smtClean="0">
                <a:latin typeface="Times New Roman" panose="02020603050405020304" pitchFamily="18" charset="0"/>
                <a:cs typeface="Times New Roman" panose="02020603050405020304" pitchFamily="18" charset="0"/>
              </a:rPr>
              <a:t>MK m.  712 hükmünden  </a:t>
            </a:r>
            <a:r>
              <a:rPr lang="tr-TR" sz="3200" b="1" dirty="0">
                <a:latin typeface="Times New Roman" panose="02020603050405020304" pitchFamily="18" charset="0"/>
                <a:cs typeface="Times New Roman" panose="02020603050405020304" pitchFamily="18" charset="0"/>
              </a:rPr>
              <a:t>yararlanamaz. </a:t>
            </a:r>
          </a:p>
          <a:p>
            <a:pPr algn="just"/>
            <a:r>
              <a:rPr lang="tr-TR" sz="3200" dirty="0">
                <a:latin typeface="Times New Roman" panose="02020603050405020304" pitchFamily="18" charset="0"/>
                <a:cs typeface="Times New Roman" panose="02020603050405020304" pitchFamily="18" charset="0"/>
              </a:rPr>
              <a:t>Bununla beraber, </a:t>
            </a:r>
            <a:r>
              <a:rPr lang="tr-TR" sz="3200" i="1" dirty="0" smtClean="0">
                <a:latin typeface="Times New Roman" panose="02020603050405020304" pitchFamily="18" charset="0"/>
                <a:cs typeface="Times New Roman" panose="02020603050405020304" pitchFamily="18" charset="0"/>
              </a:rPr>
              <a:t>örneğin,</a:t>
            </a:r>
            <a:r>
              <a:rPr lang="tr-TR" sz="3200" b="1"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712 hükmünden </a:t>
            </a:r>
            <a:r>
              <a:rPr lang="tr-TR" sz="3200" b="1" i="1" dirty="0">
                <a:latin typeface="Times New Roman" panose="02020603050405020304" pitchFamily="18" charset="0"/>
                <a:cs typeface="Times New Roman" panose="02020603050405020304" pitchFamily="18" charset="0"/>
              </a:rPr>
              <a:t>yararlanan bir kimsenin Mirasçıları</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kendi adlarına </a:t>
            </a:r>
            <a:r>
              <a:rPr lang="tr-TR" sz="3200" b="1" dirty="0" smtClean="0">
                <a:latin typeface="Times New Roman" panose="02020603050405020304" pitchFamily="18" charset="0"/>
                <a:cs typeface="Times New Roman" panose="02020603050405020304" pitchFamily="18" charset="0"/>
              </a:rPr>
              <a:t>Tescil </a:t>
            </a:r>
            <a:r>
              <a:rPr lang="tr-TR" sz="3200" b="1" dirty="0">
                <a:latin typeface="Times New Roman" panose="02020603050405020304" pitchFamily="18" charset="0"/>
                <a:cs typeface="Times New Roman" panose="02020603050405020304" pitchFamily="18" charset="0"/>
              </a:rPr>
              <a:t>yapıldıktan sonra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Miras Bırakanın Zilyetlik Süresini kendi Sürelerine ekleme </a:t>
            </a:r>
            <a:r>
              <a:rPr lang="tr-TR" sz="3200" b="1" i="1" dirty="0" smtClean="0">
                <a:latin typeface="Times New Roman" panose="02020603050405020304" pitchFamily="18" charset="0"/>
                <a:cs typeface="Times New Roman" panose="02020603050405020304" pitchFamily="18" charset="0"/>
              </a:rPr>
              <a:t>olanağına </a:t>
            </a:r>
            <a:r>
              <a:rPr lang="tr-TR" sz="3200" b="1" dirty="0">
                <a:latin typeface="Times New Roman" panose="02020603050405020304" pitchFamily="18" charset="0"/>
                <a:cs typeface="Times New Roman" panose="02020603050405020304" pitchFamily="18" charset="0"/>
              </a:rPr>
              <a:t>sahiptirler. </a:t>
            </a:r>
          </a:p>
          <a:p>
            <a:pPr marL="0" indent="0">
              <a:buNone/>
            </a:pPr>
            <a:endParaRPr lang="tr-TR" dirty="0"/>
          </a:p>
        </p:txBody>
      </p:sp>
    </p:spTree>
    <p:extLst>
      <p:ext uri="{BB962C8B-B14F-4D97-AF65-F5344CB8AC3E}">
        <p14:creationId xmlns:p14="http://schemas.microsoft.com/office/powerpoint/2010/main" val="33435532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Bir Taşınmaz için Tapuda iki ayrı sayfa açılmışsa (</a:t>
            </a:r>
            <a:r>
              <a:rPr lang="tr-TR" sz="3200" b="1" i="1" dirty="0">
                <a:latin typeface="Times New Roman" panose="02020603050405020304" pitchFamily="18" charset="0"/>
                <a:cs typeface="Times New Roman" panose="02020603050405020304" pitchFamily="18" charset="0"/>
              </a:rPr>
              <a:t>Ç</a:t>
            </a:r>
            <a:r>
              <a:rPr lang="tr-TR" sz="3200" b="1" i="1" dirty="0" smtClean="0">
                <a:latin typeface="Times New Roman" panose="02020603050405020304" pitchFamily="18" charset="0"/>
                <a:cs typeface="Times New Roman" panose="02020603050405020304" pitchFamily="18" charset="0"/>
              </a:rPr>
              <a:t>ift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apu), </a:t>
            </a:r>
            <a:r>
              <a:rPr lang="tr-TR" sz="3200" b="1" dirty="0" smtClean="0">
                <a:latin typeface="Times New Roman" panose="02020603050405020304" pitchFamily="18" charset="0"/>
                <a:cs typeface="Times New Roman" panose="02020603050405020304" pitchFamily="18" charset="0"/>
              </a:rPr>
              <a:t>bu sayfalardan yolsuz olanına dayanılarak, </a:t>
            </a:r>
            <a:r>
              <a:rPr lang="tr-TR" sz="3200" b="1" i="1" dirty="0" smtClean="0">
                <a:latin typeface="Times New Roman" panose="02020603050405020304" pitchFamily="18" charset="0"/>
                <a:cs typeface="Times New Roman" panose="02020603050405020304" pitchFamily="18" charset="0"/>
              </a:rPr>
              <a:t>MK m.</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1023 hükmü uyarınca</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ülkiyetin kazanılamayacağı konusunda görüş birliği vardır.</a:t>
            </a:r>
          </a:p>
          <a:p>
            <a:pPr algn="just"/>
            <a:r>
              <a:rPr lang="tr-TR" sz="3200" dirty="0" smtClean="0">
                <a:latin typeface="Times New Roman" panose="02020603050405020304" pitchFamily="18" charset="0"/>
                <a:cs typeface="Times New Roman" panose="02020603050405020304" pitchFamily="18" charset="0"/>
              </a:rPr>
              <a:t>Buna rağmen, </a:t>
            </a:r>
            <a:r>
              <a:rPr lang="tr-TR" sz="3200" b="1" i="1" dirty="0" smtClean="0">
                <a:latin typeface="Times New Roman" panose="02020603050405020304" pitchFamily="18" charset="0"/>
                <a:cs typeface="Times New Roman" panose="02020603050405020304" pitchFamily="18" charset="0"/>
              </a:rPr>
              <a:t>MK m. 712 hükmü uyarınca, </a:t>
            </a:r>
            <a:r>
              <a:rPr lang="tr-TR" sz="3200" b="1" dirty="0">
                <a:latin typeface="Times New Roman" panose="02020603050405020304" pitchFamily="18" charset="0"/>
                <a:cs typeface="Times New Roman" panose="02020603050405020304" pitchFamily="18" charset="0"/>
              </a:rPr>
              <a:t>O</a:t>
            </a:r>
            <a:r>
              <a:rPr lang="tr-TR" sz="3200" b="1" dirty="0" smtClean="0">
                <a:latin typeface="Times New Roman" panose="02020603050405020304" pitchFamily="18" charset="0"/>
                <a:cs typeface="Times New Roman" panose="02020603050405020304" pitchFamily="18" charset="0"/>
              </a:rPr>
              <a:t>n </a:t>
            </a:r>
            <a:r>
              <a:rPr lang="tr-TR" sz="3200" b="1" dirty="0">
                <a:latin typeface="Times New Roman" panose="02020603050405020304" pitchFamily="18" charset="0"/>
                <a:cs typeface="Times New Roman" panose="02020603050405020304" pitchFamily="18" charset="0"/>
              </a:rPr>
              <a:t>Y</a:t>
            </a:r>
            <a:r>
              <a:rPr lang="tr-TR" sz="3200" b="1" dirty="0" smtClean="0">
                <a:latin typeface="Times New Roman" panose="02020603050405020304" pitchFamily="18" charset="0"/>
                <a:cs typeface="Times New Roman" panose="02020603050405020304" pitchFamily="18" charset="0"/>
              </a:rPr>
              <a:t>ılın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onunda Mülkiyetin kazanılabileceğini kabul eden Yazarlar vardır. </a:t>
            </a:r>
          </a:p>
          <a:p>
            <a:pPr marL="0" indent="0" algn="just">
              <a:buNone/>
            </a:pP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Bu konuda bkz. </a:t>
            </a:r>
            <a:r>
              <a:rPr lang="tr-TR" b="1" i="1" dirty="0" err="1" smtClean="0">
                <a:latin typeface="Times New Roman" panose="02020603050405020304" pitchFamily="18" charset="0"/>
                <a:cs typeface="Times New Roman" panose="02020603050405020304" pitchFamily="18" charset="0"/>
              </a:rPr>
              <a:t>Sungurbey</a:t>
            </a:r>
            <a:r>
              <a:rPr lang="tr-TR" b="1" i="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İktisabi</a:t>
            </a:r>
            <a:r>
              <a:rPr lang="tr-TR" i="1" dirty="0" smtClean="0">
                <a:latin typeface="Times New Roman" panose="02020603050405020304" pitchFamily="18" charset="0"/>
                <a:cs typeface="Times New Roman" panose="02020603050405020304" pitchFamily="18" charset="0"/>
              </a:rPr>
              <a:t> Müruruzaman, s. 119; </a:t>
            </a:r>
            <a:r>
              <a:rPr lang="tr-TR" b="1" i="1" dirty="0" err="1" smtClean="0">
                <a:latin typeface="Times New Roman" panose="02020603050405020304" pitchFamily="18" charset="0"/>
                <a:cs typeface="Times New Roman" panose="02020603050405020304" pitchFamily="18" charset="0"/>
              </a:rPr>
              <a:t>Oğuzman</a:t>
            </a:r>
            <a:r>
              <a:rPr lang="tr-TR" b="1" i="1" dirty="0" smtClean="0">
                <a:latin typeface="Times New Roman" panose="02020603050405020304" pitchFamily="18" charset="0"/>
                <a:cs typeface="Times New Roman" panose="02020603050405020304" pitchFamily="18" charset="0"/>
              </a:rPr>
              <a:t> / </a:t>
            </a:r>
            <a:r>
              <a:rPr lang="tr-TR" b="1" i="1" dirty="0" err="1" smtClean="0">
                <a:latin typeface="Times New Roman" panose="02020603050405020304" pitchFamily="18" charset="0"/>
                <a:cs typeface="Times New Roman" panose="02020603050405020304" pitchFamily="18" charset="0"/>
              </a:rPr>
              <a:t>Seliçi</a:t>
            </a:r>
            <a:r>
              <a:rPr lang="tr-TR" b="1" i="1" dirty="0" smtClean="0">
                <a:latin typeface="Times New Roman" panose="02020603050405020304" pitchFamily="18" charset="0"/>
                <a:cs typeface="Times New Roman" panose="02020603050405020304" pitchFamily="18" charset="0"/>
              </a:rPr>
              <a:t> / Oktay- Özdemir, </a:t>
            </a:r>
            <a:r>
              <a:rPr lang="tr-TR" i="1" dirty="0" smtClean="0">
                <a:latin typeface="Times New Roman" panose="02020603050405020304" pitchFamily="18" charset="0"/>
                <a:cs typeface="Times New Roman" panose="02020603050405020304" pitchFamily="18" charset="0"/>
              </a:rPr>
              <a:t>N. 1581).</a:t>
            </a:r>
          </a:p>
          <a:p>
            <a:pPr marL="0" indent="0" algn="just">
              <a:buNone/>
            </a:pPr>
            <a:endParaRPr lang="tr-TR" sz="2400" i="1" dirty="0"/>
          </a:p>
        </p:txBody>
      </p:sp>
    </p:spTree>
    <p:extLst>
      <p:ext uri="{BB962C8B-B14F-4D97-AF65-F5344CB8AC3E}">
        <p14:creationId xmlns:p14="http://schemas.microsoft.com/office/powerpoint/2010/main" val="19200760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Eğer bu görüş kabul edilecek olursa</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her </a:t>
            </a:r>
            <a:r>
              <a:rPr lang="tr-TR" sz="3600" b="1" dirty="0" smtClean="0">
                <a:latin typeface="Times New Roman" panose="02020603050405020304" pitchFamily="18" charset="0"/>
                <a:cs typeface="Times New Roman" panose="02020603050405020304" pitchFamily="18" charset="0"/>
              </a:rPr>
              <a:t>Zilyet, </a:t>
            </a:r>
            <a:r>
              <a:rPr lang="tr-TR" sz="3600" b="1" i="1" dirty="0" smtClean="0">
                <a:latin typeface="Times New Roman" panose="02020603050405020304" pitchFamily="18" charset="0"/>
                <a:cs typeface="Times New Roman" panose="02020603050405020304" pitchFamily="18" charset="0"/>
              </a:rPr>
              <a:t>MK m.  712 hükmünden </a:t>
            </a:r>
            <a:r>
              <a:rPr lang="tr-TR" sz="3600" b="1" i="1" dirty="0">
                <a:latin typeface="Times New Roman" panose="02020603050405020304" pitchFamily="18" charset="0"/>
                <a:cs typeface="Times New Roman" panose="02020603050405020304" pitchFamily="18" charset="0"/>
              </a:rPr>
              <a:t>yararlanma şartlarını gerçekleştiren bir </a:t>
            </a:r>
            <a:r>
              <a:rPr lang="tr-TR" sz="3600" b="1" i="1" dirty="0" smtClean="0">
                <a:latin typeface="Times New Roman" panose="02020603050405020304" pitchFamily="18" charset="0"/>
                <a:cs typeface="Times New Roman" panose="02020603050405020304" pitchFamily="18" charset="0"/>
              </a:rPr>
              <a:t>Önceki Zilyedin </a:t>
            </a:r>
            <a:r>
              <a:rPr lang="tr-TR" sz="3600" b="1" i="1" dirty="0">
                <a:latin typeface="Times New Roman" panose="02020603050405020304" pitchFamily="18" charset="0"/>
                <a:cs typeface="Times New Roman" panose="02020603050405020304" pitchFamily="18" charset="0"/>
              </a:rPr>
              <a:t>z</a:t>
            </a:r>
            <a:r>
              <a:rPr lang="tr-TR" sz="3600" b="1" i="1" dirty="0" smtClean="0">
                <a:latin typeface="Times New Roman" panose="02020603050405020304" pitchFamily="18" charset="0"/>
                <a:cs typeface="Times New Roman" panose="02020603050405020304" pitchFamily="18" charset="0"/>
              </a:rPr>
              <a:t>ilyetlik süresini, </a:t>
            </a:r>
            <a:r>
              <a:rPr lang="tr-TR" sz="3600" b="1" dirty="0">
                <a:latin typeface="Times New Roman" panose="02020603050405020304" pitchFamily="18" charset="0"/>
                <a:cs typeface="Times New Roman" panose="02020603050405020304" pitchFamily="18" charset="0"/>
              </a:rPr>
              <a:t>kendi süresine ekleyebilecektir. </a:t>
            </a:r>
          </a:p>
          <a:p>
            <a:pPr algn="just"/>
            <a:r>
              <a:rPr lang="tr-TR" sz="3600" b="1" dirty="0" smtClean="0">
                <a:latin typeface="Times New Roman" panose="02020603050405020304" pitchFamily="18" charset="0"/>
                <a:cs typeface="Times New Roman" panose="02020603050405020304" pitchFamily="18" charset="0"/>
              </a:rPr>
              <a:t>«</a:t>
            </a:r>
            <a:r>
              <a:rPr lang="tr-TR" sz="3600" b="1" u="sng" dirty="0" smtClean="0">
                <a:latin typeface="Times New Roman" panose="02020603050405020304" pitchFamily="18" charset="0"/>
                <a:cs typeface="Times New Roman" panose="02020603050405020304" pitchFamily="18" charset="0"/>
              </a:rPr>
              <a:t>On </a:t>
            </a:r>
            <a:r>
              <a:rPr lang="tr-TR" sz="3600" b="1" u="sng" dirty="0">
                <a:latin typeface="Times New Roman" panose="02020603050405020304" pitchFamily="18" charset="0"/>
                <a:cs typeface="Times New Roman" panose="02020603050405020304" pitchFamily="18" charset="0"/>
              </a:rPr>
              <a:t>yıllık </a:t>
            </a:r>
            <a:r>
              <a:rPr lang="tr-TR" sz="3600" b="1" u="sng" dirty="0" smtClean="0">
                <a:latin typeface="Times New Roman" panose="02020603050405020304" pitchFamily="18" charset="0"/>
                <a:cs typeface="Times New Roman" panose="02020603050405020304" pitchFamily="18" charset="0"/>
              </a:rPr>
              <a:t>süre», </a:t>
            </a:r>
            <a:r>
              <a:rPr lang="tr-TR" sz="3600" b="1" i="1" dirty="0" smtClean="0">
                <a:latin typeface="Times New Roman" panose="02020603050405020304" pitchFamily="18" charset="0"/>
                <a:cs typeface="Times New Roman" panose="02020603050405020304" pitchFamily="18" charset="0"/>
              </a:rPr>
              <a:t>Yolsuz Tescil </a:t>
            </a:r>
            <a:r>
              <a:rPr lang="tr-TR" sz="3600" b="1" dirty="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Zilyetlik Şartlarının </a:t>
            </a:r>
            <a:r>
              <a:rPr lang="tr-TR" sz="3600" b="1" u="sng" dirty="0">
                <a:latin typeface="Times New Roman" panose="02020603050405020304" pitchFamily="18" charset="0"/>
                <a:cs typeface="Times New Roman" panose="02020603050405020304" pitchFamily="18" charset="0"/>
              </a:rPr>
              <a:t>her ikisinin birleştiği anda </a:t>
            </a:r>
            <a:r>
              <a:rPr lang="tr-TR" sz="3600" b="1" dirty="0">
                <a:latin typeface="Times New Roman" panose="02020603050405020304" pitchFamily="18" charset="0"/>
                <a:cs typeface="Times New Roman" panose="02020603050405020304" pitchFamily="18" charset="0"/>
              </a:rPr>
              <a:t>işlemeye başlar. </a:t>
            </a:r>
          </a:p>
          <a:p>
            <a:pPr marL="0" indent="0">
              <a:buNone/>
            </a:pPr>
            <a:endParaRPr lang="tr-TR" sz="4000" dirty="0"/>
          </a:p>
        </p:txBody>
      </p:sp>
    </p:spTree>
    <p:extLst>
      <p:ext uri="{BB962C8B-B14F-4D97-AF65-F5344CB8AC3E}">
        <p14:creationId xmlns:p14="http://schemas.microsoft.com/office/powerpoint/2010/main" val="1958810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Kazandırıcı Zamanaşımı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Zamanaşımının ikinci anlamı ise, </a:t>
            </a:r>
            <a:r>
              <a:rPr lang="tr-TR" sz="3200" b="1" i="1" dirty="0" smtClean="0">
                <a:latin typeface="Times New Roman" panose="02020603050405020304" pitchFamily="18" charset="0"/>
                <a:cs typeface="Times New Roman" panose="02020603050405020304" pitchFamily="18" charset="0"/>
              </a:rPr>
              <a:t>Hakkı Kazandıran Zamanaşımı </a:t>
            </a:r>
            <a:r>
              <a:rPr lang="tr-TR" sz="3200" b="1" dirty="0" smtClean="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Kazandırıcı Zamanaşımıdır. </a:t>
            </a:r>
          </a:p>
          <a:p>
            <a:pPr algn="just"/>
            <a:r>
              <a:rPr lang="tr-TR" sz="3200" b="1" u="sng" dirty="0" smtClean="0">
                <a:latin typeface="Times New Roman" panose="02020603050405020304" pitchFamily="18" charset="0"/>
                <a:cs typeface="Times New Roman" panose="02020603050405020304" pitchFamily="18" charset="0"/>
              </a:rPr>
              <a:t>Kazandırıcı Zamanaşımı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Hukuk Düzeninin öngördüğü belirli bir Sürenin belirli şartlar altında geçirilmesiyle birlikte, Zilyetlik altında bulundurulan Eşya üzerinde </a:t>
            </a:r>
            <a:r>
              <a:rPr lang="tr-TR" sz="3200" b="1" i="1" dirty="0" smtClean="0">
                <a:latin typeface="Times New Roman" panose="02020603050405020304" pitchFamily="18" charset="0"/>
                <a:cs typeface="Times New Roman" panose="02020603050405020304" pitchFamily="18" charset="0"/>
              </a:rPr>
              <a:t>Ayni Hak </a:t>
            </a:r>
            <a:r>
              <a:rPr lang="tr-TR" sz="3200" b="1" dirty="0" smtClean="0">
                <a:latin typeface="Times New Roman" panose="02020603050405020304" pitchFamily="18" charset="0"/>
                <a:cs typeface="Times New Roman" panose="02020603050405020304" pitchFamily="18" charset="0"/>
              </a:rPr>
              <a:t>kazanılmasıdır. </a:t>
            </a:r>
            <a:endParaRPr lang="tr-TR" sz="3200" b="1" i="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Kazandırıcı Zamanaşımı, </a:t>
            </a:r>
            <a:r>
              <a:rPr lang="tr-TR" sz="3200" dirty="0" smtClean="0">
                <a:latin typeface="Times New Roman" panose="02020603050405020304" pitchFamily="18" charset="0"/>
                <a:cs typeface="Times New Roman" panose="02020603050405020304" pitchFamily="18" charset="0"/>
              </a:rPr>
              <a:t>sadece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Ayni Haklara </a:t>
            </a:r>
            <a:r>
              <a:rPr lang="tr-TR" sz="3200" b="1" dirty="0" smtClean="0">
                <a:latin typeface="Times New Roman" panose="02020603050405020304" pitchFamily="18" charset="0"/>
                <a:cs typeface="Times New Roman" panose="02020603050405020304" pitchFamily="18" charset="0"/>
              </a:rPr>
              <a:t>ilişkindir. </a:t>
            </a:r>
          </a:p>
          <a:p>
            <a:pPr algn="just"/>
            <a:r>
              <a:rPr lang="tr-TR" sz="3200" b="1" dirty="0" smtClean="0">
                <a:latin typeface="Times New Roman" panose="02020603050405020304" pitchFamily="18" charset="0"/>
                <a:cs typeface="Times New Roman" panose="02020603050405020304" pitchFamily="18" charset="0"/>
              </a:rPr>
              <a:t>Taşınmaz Mülkiyetinin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azanılmasına yol açan Zamanaşımı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Kazandırıcı Zamanaşımıdır.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smtClean="0"/>
          </a:p>
          <a:p>
            <a:pPr algn="just"/>
            <a:endParaRPr lang="tr-TR" dirty="0" smtClean="0"/>
          </a:p>
          <a:p>
            <a:pPr algn="just"/>
            <a:endParaRPr lang="tr-TR" dirty="0" smtClean="0"/>
          </a:p>
          <a:p>
            <a:pPr algn="just"/>
            <a:endParaRPr lang="tr-TR" dirty="0"/>
          </a:p>
        </p:txBody>
      </p:sp>
    </p:spTree>
    <p:extLst>
      <p:ext uri="{BB962C8B-B14F-4D97-AF65-F5344CB8AC3E}">
        <p14:creationId xmlns:p14="http://schemas.microsoft.com/office/powerpoint/2010/main" val="26773015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Zamanaşımı Süresinin Hesaplanması, Durması ve Kesilmesi  konusunda, hangi Kanun Hükümlerinin esas alınacağı konusu da incelenmelidir. </a:t>
            </a:r>
          </a:p>
          <a:p>
            <a:pPr algn="just"/>
            <a:r>
              <a:rPr lang="tr-TR" sz="3200" b="1" dirty="0" smtClean="0">
                <a:latin typeface="Times New Roman" panose="02020603050405020304" pitchFamily="18" charset="0"/>
                <a:cs typeface="Times New Roman" panose="02020603050405020304" pitchFamily="18" charset="0"/>
              </a:rPr>
              <a:t>İşlemeye başlayan Zamanaşımı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üresinin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esaplanması, hangi hallerde duracağı ve kesileceği konusunda </a:t>
            </a:r>
            <a:r>
              <a:rPr lang="tr-TR" sz="3200" b="1" i="1" dirty="0" smtClean="0">
                <a:latin typeface="Times New Roman" panose="02020603050405020304" pitchFamily="18" charset="0"/>
                <a:cs typeface="Times New Roman" panose="02020603050405020304" pitchFamily="18" charset="0"/>
              </a:rPr>
              <a:t>Borçlar Kanunu’nun Alacak </a:t>
            </a:r>
            <a:r>
              <a:rPr lang="tr-TR" sz="3200" b="1" i="1" dirty="0">
                <a:latin typeface="Times New Roman" panose="02020603050405020304" pitchFamily="18" charset="0"/>
                <a:cs typeface="Times New Roman" panose="02020603050405020304" pitchFamily="18" charset="0"/>
              </a:rPr>
              <a:t>Z</a:t>
            </a:r>
            <a:r>
              <a:rPr lang="tr-TR" sz="3200" b="1" i="1" dirty="0" smtClean="0">
                <a:latin typeface="Times New Roman" panose="02020603050405020304" pitchFamily="18" charset="0"/>
                <a:cs typeface="Times New Roman" panose="02020603050405020304" pitchFamily="18" charset="0"/>
              </a:rPr>
              <a:t>amanaşımına </a:t>
            </a:r>
            <a:r>
              <a:rPr lang="tr-TR" sz="3200" b="1" dirty="0" smtClean="0">
                <a:latin typeface="Times New Roman" panose="02020603050405020304" pitchFamily="18" charset="0"/>
                <a:cs typeface="Times New Roman" panose="02020603050405020304" pitchFamily="18" charset="0"/>
              </a:rPr>
              <a:t>ait hükümleri uygulanır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714).</a:t>
            </a:r>
          </a:p>
        </p:txBody>
      </p:sp>
    </p:spTree>
    <p:extLst>
      <p:ext uri="{BB962C8B-B14F-4D97-AF65-F5344CB8AC3E}">
        <p14:creationId xmlns:p14="http://schemas.microsoft.com/office/powerpoint/2010/main" val="3131380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Zamanaşımının Kesilmesine ait BK m. 154 hükmünde sayılan haller dışında, </a:t>
            </a:r>
            <a:r>
              <a:rPr lang="tr-TR" b="1" dirty="0" smtClean="0">
                <a:latin typeface="Times New Roman" panose="02020603050405020304" pitchFamily="18" charset="0"/>
                <a:cs typeface="Times New Roman" panose="02020603050405020304" pitchFamily="18" charset="0"/>
              </a:rPr>
              <a:t>Zamanaşımı ile </a:t>
            </a:r>
            <a:r>
              <a:rPr lang="tr-TR" b="1" dirty="0">
                <a:latin typeface="Times New Roman" panose="02020603050405020304" pitchFamily="18" charset="0"/>
                <a:cs typeface="Times New Roman" panose="02020603050405020304" pitchFamily="18" charset="0"/>
              </a:rPr>
              <a:t>Kazanma </a:t>
            </a:r>
            <a:r>
              <a:rPr lang="tr-TR" dirty="0">
                <a:latin typeface="Times New Roman" panose="02020603050405020304" pitchFamily="18" charset="0"/>
                <a:cs typeface="Times New Roman" panose="02020603050405020304" pitchFamily="18" charset="0"/>
              </a:rPr>
              <a:t>konusunda </a:t>
            </a:r>
            <a:r>
              <a:rPr lang="tr-TR" b="1" i="1" dirty="0">
                <a:latin typeface="Times New Roman" panose="02020603050405020304" pitchFamily="18" charset="0"/>
                <a:cs typeface="Times New Roman" panose="02020603050405020304" pitchFamily="18" charset="0"/>
              </a:rPr>
              <a:t>MK m. 712 hükmünde </a:t>
            </a:r>
            <a:r>
              <a:rPr lang="tr-TR" dirty="0">
                <a:latin typeface="Times New Roman" panose="02020603050405020304" pitchFamily="18" charset="0"/>
                <a:cs typeface="Times New Roman" panose="02020603050405020304" pitchFamily="18" charset="0"/>
              </a:rPr>
              <a:t>aranan </a:t>
            </a:r>
            <a:r>
              <a:rPr lang="tr-TR" dirty="0" smtClean="0">
                <a:latin typeface="Times New Roman" panose="02020603050405020304" pitchFamily="18" charset="0"/>
                <a:cs typeface="Times New Roman" panose="02020603050405020304" pitchFamily="18" charset="0"/>
              </a:rPr>
              <a:t>Şartlardan </a:t>
            </a:r>
            <a:r>
              <a:rPr lang="tr-TR" dirty="0">
                <a:latin typeface="Times New Roman" panose="02020603050405020304" pitchFamily="18" charset="0"/>
                <a:cs typeface="Times New Roman" panose="02020603050405020304" pitchFamily="18" charset="0"/>
              </a:rPr>
              <a:t>birinin, </a:t>
            </a:r>
            <a:r>
              <a:rPr lang="tr-TR"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Zilyetliğin Kaybedilmesi,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Tescilin Yolsuzluğunun öğrenilmesi sonucu </a:t>
            </a:r>
            <a:r>
              <a:rPr lang="tr-TR" b="1" i="1" dirty="0" err="1">
                <a:latin typeface="Times New Roman" panose="02020603050405020304" pitchFamily="18" charset="0"/>
                <a:cs typeface="Times New Roman" panose="02020603050405020304" pitchFamily="18" charset="0"/>
              </a:rPr>
              <a:t>İyiniyetin</a:t>
            </a:r>
            <a:r>
              <a:rPr lang="tr-TR" b="1" i="1" dirty="0">
                <a:latin typeface="Times New Roman" panose="02020603050405020304" pitchFamily="18" charset="0"/>
                <a:cs typeface="Times New Roman" panose="02020603050405020304" pitchFamily="18" charset="0"/>
              </a:rPr>
              <a:t> Ortadan Kalkması halinde </a:t>
            </a:r>
            <a:r>
              <a:rPr lang="tr-TR" dirty="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Zamanaşımı kesilir. </a:t>
            </a:r>
          </a:p>
          <a:p>
            <a:pPr algn="just"/>
            <a:r>
              <a:rPr lang="tr-TR" b="1" dirty="0">
                <a:latin typeface="Times New Roman" panose="02020603050405020304" pitchFamily="18" charset="0"/>
                <a:cs typeface="Times New Roman" panose="02020603050405020304" pitchFamily="18" charset="0"/>
              </a:rPr>
              <a:t>Zamanaşımı Kesildikten sonra, </a:t>
            </a:r>
            <a:r>
              <a:rPr lang="tr-TR" b="1" i="1" dirty="0">
                <a:latin typeface="Times New Roman" panose="02020603050405020304" pitchFamily="18" charset="0"/>
                <a:cs typeface="Times New Roman" panose="02020603050405020304" pitchFamily="18" charset="0"/>
              </a:rPr>
              <a:t>MK m. 712 hükmünde aranan Şartlar yeniden</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gerçekleşir </a:t>
            </a:r>
            <a:r>
              <a:rPr lang="tr-TR" i="1" dirty="0" smtClean="0">
                <a:latin typeface="Times New Roman" panose="02020603050405020304" pitchFamily="18" charset="0"/>
                <a:cs typeface="Times New Roman" panose="02020603050405020304" pitchFamily="18" charset="0"/>
              </a:rPr>
              <a:t>ise,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t>
            </a:r>
            <a:r>
              <a:rPr lang="tr-TR" b="1" u="sng" dirty="0">
                <a:latin typeface="Times New Roman" panose="02020603050405020304" pitchFamily="18" charset="0"/>
                <a:cs typeface="Times New Roman" panose="02020603050405020304" pitchFamily="18" charset="0"/>
              </a:rPr>
              <a:t>Yeni bir Zamanaşımı</a:t>
            </a:r>
            <a:r>
              <a:rPr lang="tr-TR" b="1" dirty="0">
                <a:latin typeface="Times New Roman" panose="02020603050405020304" pitchFamily="18" charset="0"/>
                <a:cs typeface="Times New Roman" panose="02020603050405020304" pitchFamily="18" charset="0"/>
              </a:rPr>
              <a:t>» işlemeye başlar. </a:t>
            </a:r>
          </a:p>
          <a:p>
            <a:pPr marL="0" indent="0">
              <a:buNone/>
            </a:pPr>
            <a:endParaRPr lang="tr-TR" dirty="0"/>
          </a:p>
        </p:txBody>
      </p:sp>
    </p:spTree>
    <p:extLst>
      <p:ext uri="{BB962C8B-B14F-4D97-AF65-F5344CB8AC3E}">
        <p14:creationId xmlns:p14="http://schemas.microsoft.com/office/powerpoint/2010/main" val="11875404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Olağan Zamanaşımıyla Kazanmanın Hükmü</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Zamanaşımının Şartları tamamlanınca şu sonuçlar ortaya çıkar:  </a:t>
            </a:r>
          </a:p>
          <a:p>
            <a:pPr algn="just"/>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kendiliğinden düzelmiş olur. </a:t>
            </a:r>
          </a:p>
          <a:p>
            <a:pPr algn="just"/>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dına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bulunan Zilyet,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kazanır. </a:t>
            </a:r>
          </a:p>
          <a:p>
            <a:pPr algn="just"/>
            <a:r>
              <a:rPr lang="tr-TR" b="1" dirty="0" smtClean="0">
                <a:latin typeface="Times New Roman" panose="02020603050405020304" pitchFamily="18" charset="0"/>
                <a:cs typeface="Times New Roman" panose="02020603050405020304" pitchFamily="18" charset="0"/>
              </a:rPr>
              <a:t>O ana kadar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erçek Malik olan </a:t>
            </a:r>
            <a:r>
              <a:rPr lang="tr-TR" dirty="0" smtClean="0">
                <a:latin typeface="Times New Roman" panose="02020603050405020304" pitchFamily="18" charset="0"/>
                <a:cs typeface="Times New Roman" panose="02020603050405020304" pitchFamily="18" charset="0"/>
              </a:rPr>
              <a:t>fakat</a:t>
            </a:r>
            <a:r>
              <a:rPr lang="tr-TR" b="1" dirty="0" smtClean="0">
                <a:latin typeface="Times New Roman" panose="02020603050405020304" pitchFamily="18" charset="0"/>
                <a:cs typeface="Times New Roman" panose="02020603050405020304" pitchFamily="18" charset="0"/>
              </a:rPr>
              <a:t> Sicilde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 olarak gözükmeyen kişi, Mülkiyet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 artık kaybeder. </a:t>
            </a:r>
          </a:p>
          <a:p>
            <a:pPr algn="just"/>
            <a:r>
              <a:rPr lang="tr-TR" b="1" i="1" dirty="0" smtClean="0">
                <a:latin typeface="Times New Roman" panose="02020603050405020304" pitchFamily="18" charset="0"/>
                <a:cs typeface="Times New Roman" panose="02020603050405020304" pitchFamily="18" charset="0"/>
              </a:rPr>
              <a:t>MK m. 712 hükmü uyarınca</a:t>
            </a:r>
            <a:r>
              <a:rPr lang="tr-TR" b="1" dirty="0" smtClean="0">
                <a:latin typeface="Times New Roman" panose="02020603050405020304" pitchFamily="18" charset="0"/>
                <a:cs typeface="Times New Roman" panose="02020603050405020304" pitchFamily="18" charset="0"/>
              </a:rPr>
              <a:t>, Mülkiyet,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slen </a:t>
            </a:r>
            <a:r>
              <a:rPr lang="tr-TR" b="1" dirty="0" smtClean="0">
                <a:latin typeface="Times New Roman" panose="02020603050405020304" pitchFamily="18" charset="0"/>
                <a:cs typeface="Times New Roman" panose="02020603050405020304" pitchFamily="18" charset="0"/>
              </a:rPr>
              <a:t>kazanılmış olur. </a:t>
            </a:r>
          </a:p>
          <a:p>
            <a:pPr algn="just"/>
            <a:r>
              <a:rPr lang="tr-TR" b="1" dirty="0" smtClean="0">
                <a:latin typeface="Times New Roman" panose="02020603050405020304" pitchFamily="18" charset="0"/>
                <a:cs typeface="Times New Roman" panose="02020603050405020304" pitchFamily="18" charset="0"/>
              </a:rPr>
              <a:t>Mülkiyeti bu yolla Kazanan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 adına 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ütüğünde zaten bir Tescil bulunduğu </a:t>
            </a:r>
            <a:r>
              <a:rPr lang="tr-TR" dirty="0" smtClean="0">
                <a:latin typeface="Times New Roman" panose="02020603050405020304" pitchFamily="18" charset="0"/>
                <a:cs typeface="Times New Roman" panose="02020603050405020304" pitchFamily="18" charset="0"/>
              </a:rPr>
              <a:t>için, </a:t>
            </a:r>
            <a:r>
              <a:rPr lang="tr-TR" b="1" i="1" dirty="0" smtClean="0">
                <a:latin typeface="Times New Roman" panose="02020603050405020304" pitchFamily="18" charset="0"/>
                <a:cs typeface="Times New Roman" panose="02020603050405020304" pitchFamily="18" charset="0"/>
              </a:rPr>
              <a:t>yeni bir Tescile </a:t>
            </a:r>
            <a:r>
              <a:rPr lang="tr-TR" b="1" dirty="0" smtClean="0">
                <a:latin typeface="Times New Roman" panose="02020603050405020304" pitchFamily="18" charset="0"/>
                <a:cs typeface="Times New Roman" panose="02020603050405020304" pitchFamily="18" charset="0"/>
              </a:rPr>
              <a:t>gerek yoktur. </a:t>
            </a:r>
          </a:p>
          <a:p>
            <a:pPr marL="0" indent="0" algn="just">
              <a:buNone/>
            </a:pPr>
            <a:endParaRPr lang="tr-TR" dirty="0" smtClean="0"/>
          </a:p>
        </p:txBody>
      </p:sp>
    </p:spTree>
    <p:extLst>
      <p:ext uri="{BB962C8B-B14F-4D97-AF65-F5344CB8AC3E}">
        <p14:creationId xmlns:p14="http://schemas.microsoft.com/office/powerpoint/2010/main" val="29944797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b="1" dirty="0" smtClean="0">
                <a:latin typeface="+mn-lt"/>
              </a:rPr>
              <a:t>Zamanaşımı ile Kazanmanın Hükümlerinin Zaman Bakımından Etkisi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Zamanaşımı ile Kazanmanın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ükümlerinin </a:t>
            </a:r>
            <a:r>
              <a:rPr lang="tr-TR" sz="3200" b="1" u="sng" dirty="0" smtClean="0">
                <a:latin typeface="Times New Roman" panose="02020603050405020304" pitchFamily="18" charset="0"/>
                <a:cs typeface="Times New Roman" panose="02020603050405020304" pitchFamily="18" charset="0"/>
              </a:rPr>
              <a:t>geriye etkili olacağı </a:t>
            </a:r>
            <a:r>
              <a:rPr lang="tr-TR" sz="3200" b="1" dirty="0" smtClean="0">
                <a:latin typeface="Times New Roman" panose="02020603050405020304" pitchFamily="18" charset="0"/>
                <a:cs typeface="Times New Roman" panose="02020603050405020304" pitchFamily="18" charset="0"/>
              </a:rPr>
              <a:t>kabul edilmektedir. </a:t>
            </a:r>
          </a:p>
          <a:p>
            <a:pPr algn="just"/>
            <a:r>
              <a:rPr lang="tr-TR" dirty="0" smtClean="0">
                <a:latin typeface="Times New Roman" panose="02020603050405020304" pitchFamily="18" charset="0"/>
                <a:cs typeface="Times New Roman" panose="02020603050405020304" pitchFamily="18" charset="0"/>
              </a:rPr>
              <a:t>Buna göre, </a:t>
            </a:r>
            <a:r>
              <a:rPr lang="tr-TR" b="1" dirty="0" smtClean="0">
                <a:latin typeface="Times New Roman" panose="02020603050405020304" pitchFamily="18" charset="0"/>
                <a:cs typeface="Times New Roman" panose="02020603050405020304" pitchFamily="18" charset="0"/>
              </a:rPr>
              <a:t>Zamanaşımının Şartlarının tamamlanması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Tescil, </a:t>
            </a:r>
            <a:r>
              <a:rPr lang="tr-TR" b="1" i="1" dirty="0" smtClean="0">
                <a:latin typeface="Times New Roman" panose="02020603050405020304" pitchFamily="18" charset="0"/>
                <a:cs typeface="Times New Roman" panose="02020603050405020304" pitchFamily="18" charset="0"/>
              </a:rPr>
              <a:t>sanki baştan beri Geçerli bir Tescilmiş </a:t>
            </a:r>
            <a:r>
              <a:rPr lang="tr-TR" b="1" dirty="0" smtClean="0">
                <a:latin typeface="Times New Roman" panose="02020603050405020304" pitchFamily="18" charset="0"/>
                <a:cs typeface="Times New Roman" panose="02020603050405020304" pitchFamily="18" charset="0"/>
              </a:rPr>
              <a:t>gibi sonuç doğurur. </a:t>
            </a:r>
          </a:p>
          <a:p>
            <a:pPr algn="just"/>
            <a:r>
              <a:rPr lang="tr-TR" b="1" dirty="0" smtClean="0">
                <a:latin typeface="Times New Roman" panose="02020603050405020304" pitchFamily="18" charset="0"/>
                <a:cs typeface="Times New Roman" panose="02020603050405020304" pitchFamily="18" charset="0"/>
              </a:rPr>
              <a:t>Zamanaşımı Süresinde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Tescilin yolsuzluğunu bilerek Sınırlı</a:t>
            </a:r>
            <a:r>
              <a:rPr lang="tr-TR" i="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kazanmış olan Kimselerin bu Kazanımları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geçerli hale gelir. </a:t>
            </a:r>
          </a:p>
          <a:p>
            <a:pPr algn="just"/>
            <a:r>
              <a:rPr lang="tr-TR" b="1" dirty="0">
                <a:latin typeface="Times New Roman" panose="02020603050405020304" pitchFamily="18" charset="0"/>
                <a:cs typeface="Times New Roman" panose="02020603050405020304" pitchFamily="18" charset="0"/>
              </a:rPr>
              <a:t>Tescilin yolsuz olduğunu bilmeden </a:t>
            </a:r>
            <a:r>
              <a:rPr lang="tr-TR" b="1" dirty="0" smtClean="0">
                <a:latin typeface="Times New Roman" panose="02020603050405020304" pitchFamily="18" charset="0"/>
                <a:cs typeface="Times New Roman" panose="02020603050405020304" pitchFamily="18" charset="0"/>
              </a:rPr>
              <a:t>Sınırlı Ayni Hak </a:t>
            </a:r>
            <a:r>
              <a:rPr lang="tr-TR" b="1" dirty="0">
                <a:latin typeface="Times New Roman" panose="02020603050405020304" pitchFamily="18" charset="0"/>
                <a:cs typeface="Times New Roman" panose="02020603050405020304" pitchFamily="18" charset="0"/>
              </a:rPr>
              <a:t>kazanmış olanların bu </a:t>
            </a:r>
            <a:r>
              <a:rPr lang="tr-TR" b="1" dirty="0" smtClean="0">
                <a:latin typeface="Times New Roman" panose="02020603050405020304" pitchFamily="18" charset="0"/>
                <a:cs typeface="Times New Roman" panose="02020603050405020304" pitchFamily="18" charset="0"/>
              </a:rPr>
              <a:t>Kazanımları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 m. 1023 hükmü uyarınca </a:t>
            </a:r>
            <a:r>
              <a:rPr lang="tr-TR" dirty="0">
                <a:latin typeface="Times New Roman" panose="02020603050405020304" pitchFamily="18" charset="0"/>
                <a:cs typeface="Times New Roman" panose="02020603050405020304" pitchFamily="18" charset="0"/>
              </a:rPr>
              <a:t>zaten </a:t>
            </a:r>
            <a:r>
              <a:rPr lang="tr-TR" b="1" dirty="0">
                <a:latin typeface="Times New Roman" panose="02020603050405020304" pitchFamily="18" charset="0"/>
                <a:cs typeface="Times New Roman" panose="02020603050405020304" pitchFamily="18" charset="0"/>
              </a:rPr>
              <a:t>geçerlidir.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43593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MK m. 712 hükmüne </a:t>
            </a:r>
            <a:r>
              <a:rPr lang="tr-TR" sz="4000" b="1" dirty="0">
                <a:latin typeface="Times New Roman" panose="02020603050405020304" pitchFamily="18" charset="0"/>
                <a:cs typeface="Times New Roman" panose="02020603050405020304" pitchFamily="18" charset="0"/>
              </a:rPr>
              <a:t>dayanan K</a:t>
            </a:r>
            <a:r>
              <a:rPr lang="tr-TR" sz="4000" b="1" dirty="0" smtClean="0">
                <a:latin typeface="Times New Roman" panose="02020603050405020304" pitchFamily="18" charset="0"/>
                <a:cs typeface="Times New Roman" panose="02020603050405020304" pitchFamily="18" charset="0"/>
              </a:rPr>
              <a:t>azanma</a:t>
            </a:r>
            <a:r>
              <a:rPr lang="tr-TR" sz="4000" dirty="0" smtClean="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bir </a:t>
            </a:r>
            <a:r>
              <a:rPr lang="tr-TR" sz="4000" b="1" i="1" dirty="0">
                <a:latin typeface="Times New Roman" panose="02020603050405020304" pitchFamily="18" charset="0"/>
                <a:cs typeface="Times New Roman" panose="02020603050405020304" pitchFamily="18" charset="0"/>
              </a:rPr>
              <a:t>Aslen </a:t>
            </a:r>
            <a:r>
              <a:rPr lang="tr-TR" sz="4000" b="1" i="1" dirty="0" smtClean="0">
                <a:latin typeface="Times New Roman" panose="02020603050405020304" pitchFamily="18" charset="0"/>
                <a:cs typeface="Times New Roman" panose="02020603050405020304" pitchFamily="18" charset="0"/>
              </a:rPr>
              <a:t>Kazanmadır.</a:t>
            </a:r>
          </a:p>
          <a:p>
            <a:pPr algn="just"/>
            <a:r>
              <a:rPr lang="tr-TR" sz="4000" dirty="0" smtClean="0">
                <a:latin typeface="Times New Roman" panose="02020603050405020304" pitchFamily="18" charset="0"/>
                <a:cs typeface="Times New Roman" panose="02020603050405020304" pitchFamily="18" charset="0"/>
              </a:rPr>
              <a:t>Ancak bu </a:t>
            </a:r>
            <a:r>
              <a:rPr lang="tr-TR" sz="4000" b="1" dirty="0" smtClean="0">
                <a:latin typeface="Times New Roman" panose="02020603050405020304" pitchFamily="18" charset="0"/>
                <a:cs typeface="Times New Roman" panose="02020603050405020304" pitchFamily="18" charset="0"/>
              </a:rPr>
              <a:t>Kazanmanın Hükmü, </a:t>
            </a:r>
            <a:r>
              <a:rPr lang="tr-TR" sz="4000" b="1" i="1" dirty="0">
                <a:latin typeface="Times New Roman" panose="02020603050405020304" pitchFamily="18" charset="0"/>
                <a:cs typeface="Times New Roman" panose="02020603050405020304" pitchFamily="18" charset="0"/>
              </a:rPr>
              <a:t>geriye </a:t>
            </a:r>
            <a:r>
              <a:rPr lang="tr-TR" sz="4000" b="1" i="1" dirty="0" smtClean="0">
                <a:latin typeface="Times New Roman" panose="02020603050405020304" pitchFamily="18" charset="0"/>
                <a:cs typeface="Times New Roman" panose="02020603050405020304" pitchFamily="18" charset="0"/>
              </a:rPr>
              <a:t>etkilidir. </a:t>
            </a:r>
          </a:p>
          <a:p>
            <a:pPr algn="just"/>
            <a:r>
              <a:rPr lang="tr-TR" sz="4000" dirty="0" smtClean="0">
                <a:latin typeface="Times New Roman" panose="02020603050405020304" pitchFamily="18" charset="0"/>
                <a:cs typeface="Times New Roman" panose="02020603050405020304" pitchFamily="18" charset="0"/>
              </a:rPr>
              <a:t>Bu bağlamda, </a:t>
            </a:r>
            <a:r>
              <a:rPr lang="tr-TR" sz="4000" b="1" i="1" dirty="0" smtClean="0">
                <a:latin typeface="Times New Roman" panose="02020603050405020304" pitchFamily="18" charset="0"/>
                <a:cs typeface="Times New Roman" panose="02020603050405020304" pitchFamily="18" charset="0"/>
              </a:rPr>
              <a:t>Eski Malik </a:t>
            </a:r>
            <a:r>
              <a:rPr lang="tr-TR" sz="4000" b="1" i="1" dirty="0">
                <a:latin typeface="Times New Roman" panose="02020603050405020304" pitchFamily="18" charset="0"/>
                <a:cs typeface="Times New Roman" panose="02020603050405020304" pitchFamily="18" charset="0"/>
              </a:rPr>
              <a:t>zamanında m</a:t>
            </a:r>
            <a:r>
              <a:rPr lang="tr-TR" sz="4000" b="1" i="1" dirty="0" smtClean="0">
                <a:latin typeface="Times New Roman" panose="02020603050405020304" pitchFamily="18" charset="0"/>
                <a:cs typeface="Times New Roman" panose="02020603050405020304" pitchFamily="18" charset="0"/>
              </a:rPr>
              <a:t>evcut Sınırlı Ayni Haklar </a:t>
            </a:r>
            <a:r>
              <a:rPr lang="tr-TR" sz="4000" b="1" dirty="0">
                <a:latin typeface="Times New Roman" panose="02020603050405020304" pitchFamily="18" charset="0"/>
                <a:cs typeface="Times New Roman" panose="02020603050405020304" pitchFamily="18" charset="0"/>
              </a:rPr>
              <a:t>varlığını aynen sürdürür.  </a:t>
            </a:r>
          </a:p>
          <a:p>
            <a:pPr marL="0" indent="0">
              <a:buNone/>
            </a:pPr>
            <a:endParaRPr lang="tr-TR" sz="4400" dirty="0"/>
          </a:p>
        </p:txBody>
      </p:sp>
    </p:spTree>
    <p:extLst>
      <p:ext uri="{BB962C8B-B14F-4D97-AF65-F5344CB8AC3E}">
        <p14:creationId xmlns:p14="http://schemas.microsoft.com/office/powerpoint/2010/main" val="36020905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484784"/>
          </a:xfrm>
        </p:spPr>
        <p:txBody>
          <a:bodyPr>
            <a:normAutofit/>
          </a:bodyPr>
          <a:lstStyle/>
          <a:p>
            <a:pPr algn="ctr"/>
            <a:r>
              <a:rPr lang="tr-TR" b="1" dirty="0" smtClean="0">
                <a:solidFill>
                  <a:schemeClr val="tx1"/>
                </a:solidFill>
                <a:latin typeface="Times New Roman" pitchFamily="18" charset="0"/>
                <a:cs typeface="Times New Roman" pitchFamily="18" charset="0"/>
              </a:rPr>
              <a:t>Olağan Zamanaşımı İle Kazanmanın Hükümleri</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503159038"/>
              </p:ext>
            </p:extLst>
          </p:nvPr>
        </p:nvGraphicFramePr>
        <p:xfrm>
          <a:off x="1524000" y="1628800"/>
          <a:ext cx="9144000" cy="482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26701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4490"/>
            <a:ext cx="10515600" cy="1825625"/>
          </a:xfrm>
        </p:spPr>
        <p:txBody>
          <a:bodyPr>
            <a:normAutofit fontScale="90000"/>
          </a:bodyPr>
          <a:lstStyle/>
          <a:p>
            <a:r>
              <a:rPr lang="tr-TR" b="1" dirty="0" smtClean="0">
                <a:latin typeface="+mn-lt"/>
              </a:rPr>
              <a:t>Olağanüstü (</a:t>
            </a:r>
            <a:r>
              <a:rPr lang="tr-TR" b="1" i="1" dirty="0" smtClean="0">
                <a:latin typeface="+mn-lt"/>
              </a:rPr>
              <a:t>Sicil Dışı</a:t>
            </a:r>
            <a:r>
              <a:rPr lang="tr-TR" b="1" dirty="0" smtClean="0">
                <a:latin typeface="+mn-lt"/>
              </a:rPr>
              <a:t>) Zamanaşımı</a:t>
            </a:r>
            <a:br>
              <a:rPr lang="tr-TR" b="1" dirty="0" smtClean="0">
                <a:latin typeface="+mn-lt"/>
              </a:rPr>
            </a:br>
            <a:r>
              <a:rPr lang="tr-TR" b="1" dirty="0" smtClean="0"/>
              <a:t>(</a:t>
            </a:r>
            <a:r>
              <a:rPr lang="tr-TR" sz="2400" b="1" i="1" dirty="0" smtClean="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7</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372 </a:t>
            </a:r>
            <a:r>
              <a:rPr lang="tr-TR" sz="2400" i="1" dirty="0">
                <a:latin typeface="Times New Roman" panose="02020603050405020304" pitchFamily="18" charset="0"/>
                <a:cs typeface="Times New Roman" panose="02020603050405020304" pitchFamily="18" charset="0"/>
              </a:rPr>
              <a:t>vd.;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19. B., s. 430 vd.; </a:t>
            </a:r>
            <a:r>
              <a:rPr lang="tr-TR" sz="2400" b="1" i="1" dirty="0">
                <a:latin typeface="Times New Roman" panose="02020603050405020304" pitchFamily="18" charset="0"/>
                <a:cs typeface="Times New Roman" panose="02020603050405020304" pitchFamily="18" charset="0"/>
              </a:rPr>
              <a:t>Eren, </a:t>
            </a:r>
            <a:r>
              <a:rPr lang="tr-TR" sz="2400" i="1" dirty="0">
                <a:latin typeface="Times New Roman" panose="02020603050405020304" pitchFamily="18" charset="0"/>
                <a:cs typeface="Times New Roman" panose="02020603050405020304" pitchFamily="18" charset="0"/>
              </a:rPr>
              <a:t>Mülkiyet H., </a:t>
            </a:r>
            <a:r>
              <a:rPr lang="tr-TR" sz="2400" i="1" dirty="0" smtClean="0">
                <a:latin typeface="Times New Roman" panose="02020603050405020304" pitchFamily="18" charset="0"/>
                <a:cs typeface="Times New Roman" panose="02020603050405020304" pitchFamily="18" charset="0"/>
              </a:rPr>
              <a:t>4. </a:t>
            </a:r>
            <a:r>
              <a:rPr lang="tr-TR" sz="2400" i="1" dirty="0">
                <a:latin typeface="Times New Roman" panose="02020603050405020304" pitchFamily="18" charset="0"/>
                <a:cs typeface="Times New Roman" panose="02020603050405020304" pitchFamily="18" charset="0"/>
              </a:rPr>
              <a:t>B., s. 276 vd</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Ertaş,</a:t>
            </a:r>
            <a:r>
              <a:rPr lang="tr-TR" sz="2400" i="1" dirty="0" smtClean="0">
                <a:latin typeface="Times New Roman" panose="02020603050405020304" pitchFamily="18" charset="0"/>
                <a:cs typeface="Times New Roman" panose="02020603050405020304" pitchFamily="18" charset="0"/>
              </a:rPr>
              <a:t> Eşya H., 12. B., s. 317 vd.) </a:t>
            </a:r>
            <a:endParaRPr lang="tr-TR" sz="24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040115"/>
            <a:ext cx="10515600" cy="4351338"/>
          </a:xfrm>
        </p:spPr>
        <p:txBody>
          <a:bodyPr>
            <a:normAutofit/>
          </a:bodyPr>
          <a:lstStyle/>
          <a:p>
            <a:pPr algn="just"/>
            <a:r>
              <a:rPr lang="tr-TR" b="1" dirty="0" smtClean="0">
                <a:latin typeface="Times New Roman" panose="02020603050405020304" pitchFamily="18" charset="0"/>
                <a:cs typeface="Times New Roman" panose="02020603050405020304" pitchFamily="18" charset="0"/>
              </a:rPr>
              <a:t>TMK m. 713 hükmünde </a:t>
            </a:r>
            <a:r>
              <a:rPr lang="tr-TR" dirty="0" smtClean="0">
                <a:latin typeface="Times New Roman" panose="02020603050405020304" pitchFamily="18" charset="0"/>
                <a:cs typeface="Times New Roman" panose="02020603050405020304" pitchFamily="18" charset="0"/>
              </a:rPr>
              <a:t>düzenlenmiş olan </a:t>
            </a:r>
            <a:r>
              <a:rPr lang="tr-TR" b="1" dirty="0" smtClean="0">
                <a:latin typeface="Times New Roman" panose="02020603050405020304" pitchFamily="18" charset="0"/>
                <a:cs typeface="Times New Roman" panose="02020603050405020304" pitchFamily="18" charset="0"/>
              </a:rPr>
              <a:t>Olağanüstü Zamanaşımı, </a:t>
            </a:r>
            <a:r>
              <a:rPr lang="tr-TR" b="1" i="1" dirty="0" smtClean="0">
                <a:latin typeface="Times New Roman" panose="02020603050405020304" pitchFamily="18" charset="0"/>
                <a:cs typeface="Times New Roman" panose="02020603050405020304" pitchFamily="18" charset="0"/>
              </a:rPr>
              <a:t>Taşınmaz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ülkiyetinin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slen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 </a:t>
            </a:r>
            <a:r>
              <a:rPr lang="tr-TR" dirty="0" smtClean="0">
                <a:latin typeface="Times New Roman" panose="02020603050405020304" pitchFamily="18" charset="0"/>
                <a:cs typeface="Times New Roman" panose="02020603050405020304" pitchFamily="18" charset="0"/>
              </a:rPr>
              <a:t>yollarından birini oluşturur. </a:t>
            </a:r>
          </a:p>
          <a:p>
            <a:pPr algn="just"/>
            <a:r>
              <a:rPr lang="tr-TR" b="1" dirty="0" smtClean="0">
                <a:latin typeface="Times New Roman" panose="02020603050405020304" pitchFamily="18" charset="0"/>
                <a:cs typeface="Times New Roman" panose="02020603050405020304" pitchFamily="18" charset="0"/>
              </a:rPr>
              <a:t>Olağanüstü Zamanaşımı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ütüğünde kayıtlı bulunmayan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kayıtlı olup da maliki Kütükten anlaşılamayan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hakkında Gaiplik Kararı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verilmiş bir kimse adına kayıtlı bulunan Taşınmazın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ülkiyetinin,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ilyedi</a:t>
            </a:r>
            <a:r>
              <a:rPr lang="tr-TR" dirty="0" smtClean="0">
                <a:latin typeface="Times New Roman" panose="02020603050405020304" pitchFamily="18" charset="0"/>
                <a:cs typeface="Times New Roman" panose="02020603050405020304" pitchFamily="18" charset="0"/>
              </a:rPr>
              <a:t> tarafından,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avasız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Aralıksız, Malik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ıfatıyla </a:t>
            </a:r>
            <a:r>
              <a:rPr lang="tr-TR" b="1" i="1" dirty="0" smtClean="0">
                <a:latin typeface="Times New Roman" panose="02020603050405020304" pitchFamily="18" charset="0"/>
                <a:cs typeface="Times New Roman" panose="02020603050405020304" pitchFamily="18" charset="0"/>
              </a:rPr>
              <a:t>yirmi yıl devam eden bir Zilyetliğe </a:t>
            </a:r>
            <a:r>
              <a:rPr lang="tr-TR" b="1" dirty="0" smtClean="0">
                <a:latin typeface="Times New Roman" panose="02020603050405020304" pitchFamily="18" charset="0"/>
                <a:cs typeface="Times New Roman" panose="02020603050405020304" pitchFamily="18" charset="0"/>
              </a:rPr>
              <a:t>dayanılarak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kazanılmasıdır.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 B., s. 276- 277)</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1755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Genel Olarak Olağanüstü Zamanaşımı</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Taşınmaz Mülkiyetinin Olağanüstü Zamanaşımıyla Kazanılması,</a:t>
            </a:r>
            <a:r>
              <a:rPr lang="tr-TR" dirty="0" smtClean="0">
                <a:latin typeface="Times New Roman" panose="02020603050405020304" pitchFamily="18" charset="0"/>
                <a:cs typeface="Times New Roman" panose="02020603050405020304" pitchFamily="18" charset="0"/>
              </a:rPr>
              <a:t> esas olarak </a:t>
            </a:r>
            <a:r>
              <a:rPr lang="tr-TR" b="1" dirty="0" smtClean="0">
                <a:latin typeface="Times New Roman" panose="02020603050405020304" pitchFamily="18" charset="0"/>
                <a:cs typeface="Times New Roman" panose="02020603050405020304" pitchFamily="18" charset="0"/>
              </a:rPr>
              <a:t>MK m. 713 hükmünde </a:t>
            </a:r>
            <a:r>
              <a:rPr lang="tr-TR" dirty="0" smtClean="0">
                <a:latin typeface="Times New Roman" panose="02020603050405020304" pitchFamily="18" charset="0"/>
                <a:cs typeface="Times New Roman" panose="02020603050405020304" pitchFamily="18" charset="0"/>
              </a:rPr>
              <a:t>düzenlenmiştir. </a:t>
            </a:r>
          </a:p>
          <a:p>
            <a:pPr algn="just"/>
            <a:r>
              <a:rPr lang="tr-TR" dirty="0" smtClean="0">
                <a:latin typeface="Times New Roman" panose="02020603050405020304" pitchFamily="18" charset="0"/>
                <a:cs typeface="Times New Roman" panose="02020603050405020304" pitchFamily="18" charset="0"/>
              </a:rPr>
              <a:t>Ayrıca</a:t>
            </a:r>
            <a:r>
              <a:rPr lang="tr-TR" b="1" i="1" dirty="0" smtClean="0">
                <a:latin typeface="Times New Roman" panose="02020603050405020304" pitchFamily="18" charset="0"/>
                <a:cs typeface="Times New Roman" panose="02020603050405020304" pitchFamily="18" charset="0"/>
              </a:rPr>
              <a:t>, 3402 sayılı Kadastro Kanunu’nun 13. ve 14. maddeleri</a:t>
            </a:r>
            <a:r>
              <a:rPr lang="tr-TR" b="1" dirty="0" smtClean="0">
                <a:latin typeface="Times New Roman" panose="02020603050405020304" pitchFamily="18" charset="0"/>
                <a:cs typeface="Times New Roman" panose="02020603050405020304" pitchFamily="18" charset="0"/>
              </a:rPr>
              <a:t>, Kadastro sırasında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amanaşımına dayanılarak yapılacak Mülkiyet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espitlerinde uygulanacak hükümlere </a:t>
            </a:r>
            <a:r>
              <a:rPr lang="tr-TR" dirty="0" smtClean="0">
                <a:latin typeface="Times New Roman" panose="02020603050405020304" pitchFamily="18" charset="0"/>
                <a:cs typeface="Times New Roman" panose="02020603050405020304" pitchFamily="18" charset="0"/>
              </a:rPr>
              <a:t>yer vermektedir. </a:t>
            </a:r>
          </a:p>
          <a:p>
            <a:pPr algn="just"/>
            <a:r>
              <a:rPr lang="tr-TR" b="1" dirty="0" smtClean="0">
                <a:latin typeface="Times New Roman" panose="02020603050405020304" pitchFamily="18" charset="0"/>
                <a:cs typeface="Times New Roman" panose="02020603050405020304" pitchFamily="18" charset="0"/>
              </a:rPr>
              <a:t>Ancak </a:t>
            </a:r>
            <a:r>
              <a:rPr lang="tr-TR" b="1" i="1" dirty="0" smtClean="0">
                <a:latin typeface="Times New Roman" panose="02020603050405020304" pitchFamily="18" charset="0"/>
                <a:cs typeface="Times New Roman" panose="02020603050405020304" pitchFamily="18" charset="0"/>
              </a:rPr>
              <a:t>Kadastro Kanunu’nun 14. maddesi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Kadastro dışında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uygulanır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durum, </a:t>
            </a:r>
            <a:r>
              <a:rPr lang="tr-TR" b="1" i="1" dirty="0" smtClean="0">
                <a:latin typeface="Times New Roman" panose="02020603050405020304" pitchFamily="18" charset="0"/>
                <a:cs typeface="Times New Roman" panose="02020603050405020304" pitchFamily="18" charset="0"/>
              </a:rPr>
              <a:t>Kadastro Kanunu’nun 33. maddesinin 3. fıkrasının yaptığı atıftan </a:t>
            </a:r>
            <a:r>
              <a:rPr lang="tr-TR" b="1" dirty="0" smtClean="0">
                <a:latin typeface="Times New Roman" panose="02020603050405020304" pitchFamily="18" charset="0"/>
                <a:cs typeface="Times New Roman" panose="02020603050405020304" pitchFamily="18" charset="0"/>
              </a:rPr>
              <a:t>anlaşılmaktadır.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1773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Söz konusu Düzenlemeler dikkate alındığında, </a:t>
            </a:r>
            <a:r>
              <a:rPr lang="tr-TR" sz="4000" b="1" dirty="0" smtClean="0">
                <a:latin typeface="Times New Roman" panose="02020603050405020304" pitchFamily="18" charset="0"/>
                <a:cs typeface="Times New Roman" panose="02020603050405020304" pitchFamily="18" charset="0"/>
              </a:rPr>
              <a:t>Hukuki </a:t>
            </a:r>
            <a:r>
              <a:rPr lang="tr-TR" sz="4000" b="1" dirty="0">
                <a:latin typeface="Times New Roman" panose="02020603050405020304" pitchFamily="18" charset="0"/>
                <a:cs typeface="Times New Roman" panose="02020603050405020304" pitchFamily="18" charset="0"/>
              </a:rPr>
              <a:t>D</a:t>
            </a:r>
            <a:r>
              <a:rPr lang="tr-TR" sz="4000" b="1" dirty="0" smtClean="0">
                <a:latin typeface="Times New Roman" panose="02020603050405020304" pitchFamily="18" charset="0"/>
                <a:cs typeface="Times New Roman" panose="02020603050405020304" pitchFamily="18" charset="0"/>
              </a:rPr>
              <a:t>urumu şöyle özetlemek </a:t>
            </a:r>
            <a:r>
              <a:rPr lang="tr-TR" sz="4000" dirty="0" smtClean="0">
                <a:latin typeface="Times New Roman" panose="02020603050405020304" pitchFamily="18" charset="0"/>
                <a:cs typeface="Times New Roman" panose="02020603050405020304" pitchFamily="18" charset="0"/>
              </a:rPr>
              <a:t>mümkündür: </a:t>
            </a:r>
          </a:p>
          <a:p>
            <a:pPr algn="just"/>
            <a:r>
              <a:rPr lang="tr-TR" sz="4000" b="1" dirty="0" smtClean="0">
                <a:latin typeface="Times New Roman" panose="02020603050405020304" pitchFamily="18" charset="0"/>
                <a:cs typeface="Times New Roman" panose="02020603050405020304" pitchFamily="18" charset="0"/>
              </a:rPr>
              <a:t>Olağanüstü Zamanaşımı ile Kazanmanın </a:t>
            </a:r>
            <a:r>
              <a:rPr lang="tr-TR" sz="4000" dirty="0" smtClean="0">
                <a:latin typeface="Times New Roman" panose="02020603050405020304" pitchFamily="18" charset="0"/>
                <a:cs typeface="Times New Roman" panose="02020603050405020304" pitchFamily="18" charset="0"/>
              </a:rPr>
              <a:t>incelenmesinde, </a:t>
            </a:r>
            <a:r>
              <a:rPr lang="tr-TR" sz="4000" b="1" i="1" dirty="0" smtClean="0">
                <a:latin typeface="Times New Roman" panose="02020603050405020304" pitchFamily="18" charset="0"/>
                <a:cs typeface="Times New Roman" panose="02020603050405020304" pitchFamily="18" charset="0"/>
              </a:rPr>
              <a:t>Kadastrosu yapılmış Taşınmazlar </a:t>
            </a:r>
            <a:r>
              <a:rPr lang="tr-TR" sz="4000" dirty="0" smtClean="0">
                <a:latin typeface="Times New Roman" panose="02020603050405020304" pitchFamily="18" charset="0"/>
                <a:cs typeface="Times New Roman" panose="02020603050405020304" pitchFamily="18" charset="0"/>
              </a:rPr>
              <a:t>ile henüz </a:t>
            </a:r>
            <a:r>
              <a:rPr lang="tr-TR" sz="4000" b="1" i="1" dirty="0" smtClean="0">
                <a:latin typeface="Times New Roman" panose="02020603050405020304" pitchFamily="18" charset="0"/>
                <a:cs typeface="Times New Roman" panose="02020603050405020304" pitchFamily="18" charset="0"/>
              </a:rPr>
              <a:t>Kadastrosu yapılmamış Taşınmazları </a:t>
            </a:r>
            <a:r>
              <a:rPr lang="tr-TR" sz="4000" dirty="0" smtClean="0">
                <a:latin typeface="Times New Roman" panose="02020603050405020304" pitchFamily="18" charset="0"/>
                <a:cs typeface="Times New Roman" panose="02020603050405020304" pitchFamily="18" charset="0"/>
              </a:rPr>
              <a:t>ayırmak gerekmektedir. </a:t>
            </a:r>
          </a:p>
          <a:p>
            <a:pPr marL="0" indent="0" algn="just">
              <a:buNone/>
            </a:pPr>
            <a:endParaRPr lang="tr-TR" sz="4000" dirty="0"/>
          </a:p>
        </p:txBody>
      </p:sp>
    </p:spTree>
    <p:extLst>
      <p:ext uri="{BB962C8B-B14F-4D97-AF65-F5344CB8AC3E}">
        <p14:creationId xmlns:p14="http://schemas.microsoft.com/office/powerpoint/2010/main" val="28720141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anose="02020603050405020304" pitchFamily="18" charset="0"/>
                <a:cs typeface="Times New Roman" panose="02020603050405020304" pitchFamily="18" charset="0"/>
              </a:rPr>
              <a:t>Kadastrosu yapılmış yerlerde, </a:t>
            </a:r>
            <a:r>
              <a:rPr lang="tr-TR" sz="3600" b="1" dirty="0">
                <a:latin typeface="Times New Roman" panose="02020603050405020304" pitchFamily="18" charset="0"/>
                <a:cs typeface="Times New Roman" panose="02020603050405020304" pitchFamily="18" charset="0"/>
              </a:rPr>
              <a:t>Olağanüstü Zamanaşımı ile Mülkiyetin Kazanılması</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MK m. 713 hükmüne </a:t>
            </a:r>
            <a:r>
              <a:rPr lang="tr-TR" sz="3600" dirty="0">
                <a:latin typeface="Times New Roman" panose="02020603050405020304" pitchFamily="18" charset="0"/>
                <a:cs typeface="Times New Roman" panose="02020603050405020304" pitchFamily="18" charset="0"/>
              </a:rPr>
              <a:t>tabidir. </a:t>
            </a:r>
          </a:p>
          <a:p>
            <a:pPr algn="just"/>
            <a:r>
              <a:rPr lang="tr-TR" sz="3600" b="1" dirty="0">
                <a:latin typeface="Times New Roman" panose="02020603050405020304" pitchFamily="18" charset="0"/>
                <a:cs typeface="Times New Roman" panose="02020603050405020304" pitchFamily="18" charset="0"/>
              </a:rPr>
              <a:t>Henüz Kadastro yapılmamış yerlerde Kadastro yapılıncaya kadar</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Tapulu Taşınmazlar </a:t>
            </a:r>
            <a:r>
              <a:rPr lang="tr-TR" sz="3600" dirty="0">
                <a:latin typeface="Times New Roman" panose="02020603050405020304" pitchFamily="18" charset="0"/>
                <a:cs typeface="Times New Roman" panose="02020603050405020304" pitchFamily="18" charset="0"/>
              </a:rPr>
              <a:t>bakımından </a:t>
            </a:r>
            <a:r>
              <a:rPr lang="tr-TR" sz="3600" b="1" i="1" dirty="0">
                <a:latin typeface="Times New Roman" panose="02020603050405020304" pitchFamily="18" charset="0"/>
                <a:cs typeface="Times New Roman" panose="02020603050405020304" pitchFamily="18" charset="0"/>
              </a:rPr>
              <a:t>MK m. 713 / II </a:t>
            </a:r>
            <a:r>
              <a:rPr lang="tr-TR" sz="3600" b="1" dirty="0">
                <a:latin typeface="Times New Roman" panose="02020603050405020304" pitchFamily="18" charset="0"/>
                <a:cs typeface="Times New Roman" panose="02020603050405020304" pitchFamily="18" charset="0"/>
              </a:rPr>
              <a:t>hükmü, </a:t>
            </a:r>
            <a:r>
              <a:rPr lang="tr-TR" sz="3600" b="1" u="sng" dirty="0">
                <a:latin typeface="Times New Roman" panose="02020603050405020304" pitchFamily="18" charset="0"/>
                <a:cs typeface="Times New Roman" panose="02020603050405020304" pitchFamily="18" charset="0"/>
              </a:rPr>
              <a:t>Tapusuz Taşınmazlar </a:t>
            </a:r>
            <a:r>
              <a:rPr lang="tr-TR" sz="3600" dirty="0">
                <a:latin typeface="Times New Roman" panose="02020603050405020304" pitchFamily="18" charset="0"/>
                <a:cs typeface="Times New Roman" panose="02020603050405020304" pitchFamily="18" charset="0"/>
              </a:rPr>
              <a:t>bakımından ise, </a:t>
            </a:r>
            <a:r>
              <a:rPr lang="tr-TR" sz="3600" b="1" i="1" dirty="0">
                <a:latin typeface="Times New Roman" panose="02020603050405020304" pitchFamily="18" charset="0"/>
                <a:cs typeface="Times New Roman" panose="02020603050405020304" pitchFamily="18" charset="0"/>
              </a:rPr>
              <a:t>MK m. 713 / 1 hükmü </a:t>
            </a:r>
            <a:r>
              <a:rPr lang="tr-TR" sz="3600" b="1" dirty="0">
                <a:latin typeface="Times New Roman" panose="02020603050405020304" pitchFamily="18" charset="0"/>
                <a:cs typeface="Times New Roman" panose="02020603050405020304" pitchFamily="18" charset="0"/>
              </a:rPr>
              <a:t>uygulanır. </a:t>
            </a:r>
          </a:p>
          <a:p>
            <a:endParaRPr lang="tr-TR" sz="3600" dirty="0"/>
          </a:p>
        </p:txBody>
      </p:sp>
    </p:spTree>
    <p:extLst>
      <p:ext uri="{BB962C8B-B14F-4D97-AF65-F5344CB8AC3E}">
        <p14:creationId xmlns:p14="http://schemas.microsoft.com/office/powerpoint/2010/main" val="116921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Zamanaşımı ile Kazanma </a:t>
            </a:r>
            <a:r>
              <a:rPr lang="tr-TR" dirty="0" smtClean="0">
                <a:latin typeface="Times New Roman" panose="02020603050405020304" pitchFamily="18" charset="0"/>
                <a:cs typeface="Times New Roman" panose="02020603050405020304" pitchFamily="18" charset="0"/>
              </a:rPr>
              <a:t>deyince, uzunca süre devam eden ve itiraza uğramayan Zilyetliğe dayanarak hak kazanılması anlaşılır. </a:t>
            </a:r>
          </a:p>
          <a:p>
            <a:pPr algn="just"/>
            <a:r>
              <a:rPr lang="tr-TR" dirty="0" smtClean="0">
                <a:latin typeface="Times New Roman" panose="02020603050405020304" pitchFamily="18" charset="0"/>
                <a:cs typeface="Times New Roman" panose="02020603050405020304" pitchFamily="18" charset="0"/>
              </a:rPr>
              <a:t>Bir kimse Kazandırıcı Zamanaşımı ile Taşınmazı edinirken, önceki hak sahibi hakkını kaybeder.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20. B., s. 423; </a:t>
            </a:r>
            <a:r>
              <a:rPr lang="tr-TR" sz="2400" b="1" i="1" dirty="0" smtClean="0">
                <a:latin typeface="Times New Roman" panose="02020603050405020304" pitchFamily="18" charset="0"/>
                <a:cs typeface="Times New Roman" panose="02020603050405020304" pitchFamily="18" charset="0"/>
              </a:rPr>
              <a:t>Ertaş</a:t>
            </a:r>
            <a:r>
              <a:rPr lang="tr-TR" sz="2400" i="1" dirty="0" smtClean="0">
                <a:latin typeface="Times New Roman" panose="02020603050405020304" pitchFamily="18" charset="0"/>
                <a:cs typeface="Times New Roman" panose="02020603050405020304" pitchFamily="18" charset="0"/>
              </a:rPr>
              <a:t>, Eşya H., 12. B., s. 313)  </a:t>
            </a:r>
          </a:p>
          <a:p>
            <a:pPr algn="just"/>
            <a:r>
              <a:rPr lang="tr-TR" b="1" dirty="0" smtClean="0">
                <a:latin typeface="Times New Roman" panose="02020603050405020304" pitchFamily="18" charset="0"/>
                <a:cs typeface="Times New Roman" panose="02020603050405020304" pitchFamily="18" charset="0"/>
              </a:rPr>
              <a:t>Kazandırıcı Zamanaşımının gerçekleşmesi için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Hak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ahibinin </a:t>
            </a:r>
            <a:r>
              <a:rPr lang="tr-TR" b="1" i="1" dirty="0" smtClean="0">
                <a:latin typeface="Times New Roman" panose="02020603050405020304" pitchFamily="18" charset="0"/>
                <a:cs typeface="Times New Roman" panose="02020603050405020304" pitchFamily="18" charset="0"/>
              </a:rPr>
              <a:t>belli bir Süre hareketsiz kalması şarttır</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fakat bunun yanı sıra, </a:t>
            </a:r>
            <a:r>
              <a:rPr lang="tr-TR" b="1" dirty="0" smtClean="0">
                <a:latin typeface="Times New Roman" panose="02020603050405020304" pitchFamily="18" charset="0"/>
                <a:cs typeface="Times New Roman" panose="02020603050405020304" pitchFamily="18" charset="0"/>
              </a:rPr>
              <a:t>Hakkı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azanacak olan Kişinin belli şartlar altında </a:t>
            </a:r>
            <a:r>
              <a:rPr lang="tr-TR" b="1" i="1" dirty="0" smtClean="0">
                <a:latin typeface="Times New Roman" panose="02020603050405020304" pitchFamily="18" charset="0"/>
                <a:cs typeface="Times New Roman" panose="02020603050405020304" pitchFamily="18" charset="0"/>
              </a:rPr>
              <a:t>bir süre Mala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olması</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gerekir. </a:t>
            </a:r>
          </a:p>
          <a:p>
            <a:pPr marL="0" indent="0">
              <a:buNone/>
            </a:pPr>
            <a:endParaRPr lang="tr-TR" sz="2400" dirty="0"/>
          </a:p>
          <a:p>
            <a:pPr marL="0" indent="0" algn="just">
              <a:buNone/>
            </a:pPr>
            <a:endParaRPr lang="tr-TR" sz="2400" dirty="0" smtClean="0"/>
          </a:p>
          <a:p>
            <a:pPr algn="just"/>
            <a:endParaRPr lang="tr-TR" sz="2400" dirty="0" smtClean="0"/>
          </a:p>
          <a:p>
            <a:endParaRPr lang="tr-TR" sz="2400" i="1" dirty="0" smtClean="0"/>
          </a:p>
          <a:p>
            <a:endParaRPr lang="tr-TR" sz="2400" i="1" dirty="0" smtClean="0"/>
          </a:p>
          <a:p>
            <a:endParaRPr lang="tr-TR" dirty="0"/>
          </a:p>
        </p:txBody>
      </p:sp>
    </p:spTree>
    <p:extLst>
      <p:ext uri="{BB962C8B-B14F-4D97-AF65-F5344CB8AC3E}">
        <p14:creationId xmlns:p14="http://schemas.microsoft.com/office/powerpoint/2010/main" val="21588072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000" b="1" dirty="0">
                <a:latin typeface="Times New Roman" panose="02020603050405020304" pitchFamily="18" charset="0"/>
                <a:cs typeface="Times New Roman" panose="02020603050405020304" pitchFamily="18" charset="0"/>
              </a:rPr>
              <a:t>Kadastroya rağmen, </a:t>
            </a:r>
            <a:r>
              <a:rPr lang="tr-TR" sz="3000" b="1" dirty="0" smtClean="0">
                <a:latin typeface="Times New Roman" panose="02020603050405020304" pitchFamily="18" charset="0"/>
                <a:cs typeface="Times New Roman" panose="02020603050405020304" pitchFamily="18" charset="0"/>
              </a:rPr>
              <a:t>Tapusuz </a:t>
            </a:r>
            <a:r>
              <a:rPr lang="tr-TR" sz="3000" b="1" dirty="0">
                <a:latin typeface="Times New Roman" panose="02020603050405020304" pitchFamily="18" charset="0"/>
                <a:cs typeface="Times New Roman" panose="02020603050405020304" pitchFamily="18" charset="0"/>
              </a:rPr>
              <a:t>bir </a:t>
            </a:r>
            <a:r>
              <a:rPr lang="tr-TR" sz="3000" b="1" dirty="0" smtClean="0">
                <a:latin typeface="Times New Roman" panose="02020603050405020304" pitchFamily="18" charset="0"/>
                <a:cs typeface="Times New Roman" panose="02020603050405020304" pitchFamily="18" charset="0"/>
              </a:rPr>
              <a:t>Taşınmaz </a:t>
            </a:r>
            <a:r>
              <a:rPr lang="tr-TR" sz="3000" b="1" dirty="0">
                <a:latin typeface="Times New Roman" panose="02020603050405020304" pitchFamily="18" charset="0"/>
                <a:cs typeface="Times New Roman" panose="02020603050405020304" pitchFamily="18" charset="0"/>
              </a:rPr>
              <a:t>söz konusu </a:t>
            </a:r>
            <a:r>
              <a:rPr lang="tr-TR" sz="3000" dirty="0">
                <a:latin typeface="Times New Roman" panose="02020603050405020304" pitchFamily="18" charset="0"/>
                <a:cs typeface="Times New Roman" panose="02020603050405020304" pitchFamily="18" charset="0"/>
              </a:rPr>
              <a:t>ise, </a:t>
            </a:r>
            <a:r>
              <a:rPr lang="tr-TR" sz="3000" b="1" i="1" dirty="0">
                <a:latin typeface="Times New Roman" panose="02020603050405020304" pitchFamily="18" charset="0"/>
                <a:cs typeface="Times New Roman" panose="02020603050405020304" pitchFamily="18" charset="0"/>
              </a:rPr>
              <a:t>Kadastro Kanunu m. 14</a:t>
            </a:r>
            <a:r>
              <a:rPr lang="tr-TR" sz="3000" dirty="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uygulanacaktır</a:t>
            </a:r>
            <a:r>
              <a:rPr lang="tr-TR" sz="3000" b="1" dirty="0" smtClean="0">
                <a:latin typeface="Times New Roman" panose="02020603050405020304" pitchFamily="18" charset="0"/>
                <a:cs typeface="Times New Roman" panose="02020603050405020304" pitchFamily="18" charset="0"/>
              </a:rPr>
              <a:t>.</a:t>
            </a:r>
          </a:p>
          <a:p>
            <a:pPr algn="just"/>
            <a:r>
              <a:rPr lang="tr-TR" sz="3000" dirty="0" smtClean="0">
                <a:latin typeface="Times New Roman" panose="02020603050405020304" pitchFamily="18" charset="0"/>
                <a:cs typeface="Times New Roman" panose="02020603050405020304" pitchFamily="18" charset="0"/>
              </a:rPr>
              <a:t> </a:t>
            </a:r>
            <a:r>
              <a:rPr lang="tr-TR" sz="3000" dirty="0">
                <a:latin typeface="Times New Roman" panose="02020603050405020304" pitchFamily="18" charset="0"/>
                <a:cs typeface="Times New Roman" panose="02020603050405020304" pitchFamily="18" charset="0"/>
              </a:rPr>
              <a:t>Ayrıca </a:t>
            </a:r>
            <a:r>
              <a:rPr lang="tr-TR" sz="3000" b="1" dirty="0" smtClean="0">
                <a:latin typeface="Times New Roman" panose="02020603050405020304" pitchFamily="18" charset="0"/>
                <a:cs typeface="Times New Roman" panose="02020603050405020304" pitchFamily="18" charset="0"/>
              </a:rPr>
              <a:t>Tarıma Elverişli olmayan bir yer İmar ve İhya edilmiş ise,</a:t>
            </a:r>
            <a:r>
              <a:rPr lang="tr-TR" sz="3000" dirty="0" smtClean="0">
                <a:latin typeface="Times New Roman" panose="02020603050405020304" pitchFamily="18" charset="0"/>
                <a:cs typeface="Times New Roman" panose="02020603050405020304" pitchFamily="18" charset="0"/>
              </a:rPr>
              <a:t> </a:t>
            </a:r>
            <a:r>
              <a:rPr lang="tr-TR" sz="3000" b="1" i="1" dirty="0">
                <a:latin typeface="Times New Roman" panose="02020603050405020304" pitchFamily="18" charset="0"/>
                <a:cs typeface="Times New Roman" panose="02020603050405020304" pitchFamily="18" charset="0"/>
              </a:rPr>
              <a:t>Kadastro Kanunu m. 14 </a:t>
            </a:r>
            <a:r>
              <a:rPr lang="tr-TR" sz="3000" b="1" i="1" dirty="0" smtClean="0">
                <a:latin typeface="Times New Roman" panose="02020603050405020304" pitchFamily="18" charset="0"/>
                <a:cs typeface="Times New Roman" panose="02020603050405020304" pitchFamily="18" charset="0"/>
              </a:rPr>
              <a:t>hükmü </a:t>
            </a:r>
            <a:r>
              <a:rPr lang="tr-TR" sz="3000" b="1" dirty="0" smtClean="0">
                <a:latin typeface="Times New Roman" panose="02020603050405020304" pitchFamily="18" charset="0"/>
                <a:cs typeface="Times New Roman" panose="02020603050405020304" pitchFamily="18" charset="0"/>
              </a:rPr>
              <a:t>uygulanacaktır</a:t>
            </a:r>
            <a:r>
              <a:rPr lang="tr-TR" sz="3000" b="1" dirty="0">
                <a:latin typeface="Times New Roman" panose="02020603050405020304" pitchFamily="18" charset="0"/>
                <a:cs typeface="Times New Roman" panose="02020603050405020304" pitchFamily="18" charset="0"/>
              </a:rPr>
              <a:t>.</a:t>
            </a:r>
            <a:r>
              <a:rPr lang="tr-TR" sz="3000" dirty="0">
                <a:latin typeface="Times New Roman" panose="02020603050405020304" pitchFamily="18" charset="0"/>
                <a:cs typeface="Times New Roman" panose="02020603050405020304" pitchFamily="18" charset="0"/>
              </a:rPr>
              <a:t> </a:t>
            </a:r>
            <a:endParaRPr lang="tr-TR" sz="3000" dirty="0" smtClean="0">
              <a:latin typeface="Times New Roman" panose="02020603050405020304" pitchFamily="18" charset="0"/>
              <a:cs typeface="Times New Roman" panose="02020603050405020304" pitchFamily="18" charset="0"/>
            </a:endParaRPr>
          </a:p>
          <a:p>
            <a:pPr marL="0" indent="0" algn="just">
              <a:buNone/>
            </a:pPr>
            <a:r>
              <a:rPr lang="tr-TR" sz="3000" dirty="0" smtClean="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a:t>
            </a:r>
            <a:r>
              <a:rPr lang="tr-TR" sz="2400" i="1" dirty="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20. </a:t>
            </a:r>
            <a:r>
              <a:rPr lang="tr-TR" sz="2400" i="1" dirty="0">
                <a:latin typeface="Times New Roman" panose="02020603050405020304" pitchFamily="18" charset="0"/>
                <a:cs typeface="Times New Roman" panose="02020603050405020304" pitchFamily="18" charset="0"/>
              </a:rPr>
              <a:t>B., s. 430)</a:t>
            </a:r>
          </a:p>
          <a:p>
            <a:pPr algn="just"/>
            <a:r>
              <a:rPr lang="tr-TR" sz="3000" dirty="0">
                <a:latin typeface="Times New Roman" panose="02020603050405020304" pitchFamily="18" charset="0"/>
                <a:cs typeface="Times New Roman" panose="02020603050405020304" pitchFamily="18" charset="0"/>
              </a:rPr>
              <a:t>Kadastro yapılırken, </a:t>
            </a:r>
            <a:r>
              <a:rPr lang="tr-TR" sz="3000" b="1" dirty="0" smtClean="0">
                <a:latin typeface="Times New Roman" panose="02020603050405020304" pitchFamily="18" charset="0"/>
                <a:cs typeface="Times New Roman" panose="02020603050405020304" pitchFamily="18" charset="0"/>
              </a:rPr>
              <a:t>Kadastrosu </a:t>
            </a:r>
            <a:r>
              <a:rPr lang="tr-TR" sz="3000" b="1" dirty="0">
                <a:latin typeface="Times New Roman" panose="02020603050405020304" pitchFamily="18" charset="0"/>
                <a:cs typeface="Times New Roman" panose="02020603050405020304" pitchFamily="18" charset="0"/>
              </a:rPr>
              <a:t>yapılacak </a:t>
            </a:r>
            <a:r>
              <a:rPr lang="tr-TR" sz="3000" b="1" dirty="0" smtClean="0">
                <a:latin typeface="Times New Roman" panose="02020603050405020304" pitchFamily="18" charset="0"/>
                <a:cs typeface="Times New Roman" panose="02020603050405020304" pitchFamily="18" charset="0"/>
              </a:rPr>
              <a:t>Taşınmazın Tapuya </a:t>
            </a:r>
            <a:r>
              <a:rPr lang="tr-TR" sz="3000" b="1" dirty="0">
                <a:latin typeface="Times New Roman" panose="02020603050405020304" pitchFamily="18" charset="0"/>
                <a:cs typeface="Times New Roman" panose="02020603050405020304" pitchFamily="18" charset="0"/>
              </a:rPr>
              <a:t>kayıtlı olup olmamasına </a:t>
            </a:r>
            <a:r>
              <a:rPr lang="tr-TR" sz="3000" dirty="0" smtClean="0">
                <a:latin typeface="Times New Roman" panose="02020603050405020304" pitchFamily="18" charset="0"/>
                <a:cs typeface="Times New Roman" panose="02020603050405020304" pitchFamily="18" charset="0"/>
              </a:rPr>
              <a:t>göre, </a:t>
            </a:r>
            <a:r>
              <a:rPr lang="tr-TR" sz="3000" b="1" i="1" dirty="0">
                <a:latin typeface="Times New Roman" panose="02020603050405020304" pitchFamily="18" charset="0"/>
                <a:cs typeface="Times New Roman" panose="02020603050405020304" pitchFamily="18" charset="0"/>
              </a:rPr>
              <a:t>Kadastro </a:t>
            </a:r>
            <a:r>
              <a:rPr lang="tr-TR" sz="3000" b="1" i="1" dirty="0" smtClean="0">
                <a:latin typeface="Times New Roman" panose="02020603050405020304" pitchFamily="18" charset="0"/>
                <a:cs typeface="Times New Roman" panose="02020603050405020304" pitchFamily="18" charset="0"/>
              </a:rPr>
              <a:t>Kanunu</a:t>
            </a:r>
            <a:r>
              <a:rPr lang="tr-TR" sz="3000" b="1" dirty="0" smtClean="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ayrı hükümlere yer vermiş bulunmaktadır </a:t>
            </a:r>
            <a:r>
              <a:rPr lang="tr-TR" sz="3000" dirty="0" smtClean="0">
                <a:latin typeface="Times New Roman" panose="02020603050405020304" pitchFamily="18" charset="0"/>
                <a:cs typeface="Times New Roman" panose="02020603050405020304" pitchFamily="18" charset="0"/>
              </a:rPr>
              <a:t>(KK </a:t>
            </a:r>
            <a:r>
              <a:rPr lang="tr-TR" sz="3000" i="1" dirty="0" smtClean="0">
                <a:latin typeface="Times New Roman" panose="02020603050405020304" pitchFamily="18" charset="0"/>
                <a:cs typeface="Times New Roman" panose="02020603050405020304" pitchFamily="18" charset="0"/>
              </a:rPr>
              <a:t>m</a:t>
            </a:r>
            <a:r>
              <a:rPr lang="tr-TR" sz="3000" i="1" dirty="0">
                <a:latin typeface="Times New Roman" panose="02020603050405020304" pitchFamily="18" charset="0"/>
                <a:cs typeface="Times New Roman" panose="02020603050405020304" pitchFamily="18" charset="0"/>
              </a:rPr>
              <a:t>. 13, 14</a:t>
            </a:r>
            <a:r>
              <a:rPr lang="tr-TR" sz="30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8328700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sz="4800" b="1" i="1" dirty="0" smtClean="0">
                <a:latin typeface="Times New Roman" panose="02020603050405020304" pitchFamily="18" charset="0"/>
                <a:cs typeface="Times New Roman" panose="02020603050405020304" pitchFamily="18" charset="0"/>
              </a:rPr>
              <a:t>KK m. 14 hükmünün getirdiği Taşınmazın Yüzölçümüne </a:t>
            </a:r>
            <a:r>
              <a:rPr lang="tr-TR" sz="4800" b="1" dirty="0" smtClean="0">
                <a:latin typeface="Times New Roman" panose="02020603050405020304" pitchFamily="18" charset="0"/>
                <a:cs typeface="Times New Roman" panose="02020603050405020304" pitchFamily="18" charset="0"/>
              </a:rPr>
              <a:t>göre </a:t>
            </a:r>
            <a:r>
              <a:rPr lang="tr-TR" sz="4800" b="1" i="1" dirty="0" smtClean="0">
                <a:latin typeface="Times New Roman" panose="02020603050405020304" pitchFamily="18" charset="0"/>
                <a:cs typeface="Times New Roman" panose="02020603050405020304" pitchFamily="18" charset="0"/>
              </a:rPr>
              <a:t>Zilyetliğin </a:t>
            </a:r>
            <a:r>
              <a:rPr lang="tr-TR" sz="4800" b="1" i="1" dirty="0">
                <a:latin typeface="Times New Roman" panose="02020603050405020304" pitchFamily="18" charset="0"/>
                <a:cs typeface="Times New Roman" panose="02020603050405020304" pitchFamily="18" charset="0"/>
              </a:rPr>
              <a:t>İ</a:t>
            </a:r>
            <a:r>
              <a:rPr lang="tr-TR" sz="4800" b="1" i="1" dirty="0" smtClean="0">
                <a:latin typeface="Times New Roman" panose="02020603050405020304" pitchFamily="18" charset="0"/>
                <a:cs typeface="Times New Roman" panose="02020603050405020304" pitchFamily="18" charset="0"/>
              </a:rPr>
              <a:t>spat şekline ilişkin Sınırlamalar</a:t>
            </a:r>
            <a:r>
              <a:rPr lang="tr-TR" sz="4800" dirty="0" smtClean="0">
                <a:latin typeface="Times New Roman" panose="02020603050405020304" pitchFamily="18" charset="0"/>
                <a:cs typeface="Times New Roman" panose="02020603050405020304" pitchFamily="18" charset="0"/>
              </a:rPr>
              <a:t>, </a:t>
            </a:r>
            <a:r>
              <a:rPr lang="tr-TR" sz="4800" b="1" dirty="0" smtClean="0">
                <a:latin typeface="Times New Roman" panose="02020603050405020304" pitchFamily="18" charset="0"/>
                <a:cs typeface="Times New Roman" panose="02020603050405020304" pitchFamily="18" charset="0"/>
              </a:rPr>
              <a:t>Kadastro yapılmamış yerlerdeki Tapusuz </a:t>
            </a:r>
            <a:r>
              <a:rPr lang="tr-TR" sz="4800" b="1" dirty="0">
                <a:latin typeface="Times New Roman" panose="02020603050405020304" pitchFamily="18" charset="0"/>
                <a:cs typeface="Times New Roman" panose="02020603050405020304" pitchFamily="18" charset="0"/>
              </a:rPr>
              <a:t>T</a:t>
            </a:r>
            <a:r>
              <a:rPr lang="tr-TR" sz="4800" b="1" dirty="0" smtClean="0">
                <a:latin typeface="Times New Roman" panose="02020603050405020304" pitchFamily="18" charset="0"/>
                <a:cs typeface="Times New Roman" panose="02020603050405020304" pitchFamily="18" charset="0"/>
              </a:rPr>
              <a:t>aşınmazlar </a:t>
            </a:r>
            <a:r>
              <a:rPr lang="tr-TR" sz="4800" dirty="0" smtClean="0">
                <a:latin typeface="Times New Roman" panose="02020603050405020304" pitchFamily="18" charset="0"/>
                <a:cs typeface="Times New Roman" panose="02020603050405020304" pitchFamily="18" charset="0"/>
              </a:rPr>
              <a:t>bakımından</a:t>
            </a:r>
            <a:r>
              <a:rPr lang="tr-TR" sz="4800" b="1" dirty="0" smtClean="0">
                <a:latin typeface="Times New Roman" panose="02020603050405020304" pitchFamily="18" charset="0"/>
                <a:cs typeface="Times New Roman" panose="02020603050405020304" pitchFamily="18" charset="0"/>
              </a:rPr>
              <a:t> </a:t>
            </a:r>
            <a:r>
              <a:rPr lang="tr-TR" sz="4800" dirty="0" smtClean="0">
                <a:latin typeface="Times New Roman" panose="02020603050405020304" pitchFamily="18" charset="0"/>
                <a:cs typeface="Times New Roman" panose="02020603050405020304" pitchFamily="18" charset="0"/>
              </a:rPr>
              <a:t>da </a:t>
            </a:r>
            <a:r>
              <a:rPr lang="tr-TR" sz="4800" b="1" dirty="0" smtClean="0">
                <a:latin typeface="Times New Roman" panose="02020603050405020304" pitchFamily="18" charset="0"/>
                <a:cs typeface="Times New Roman" panose="02020603050405020304" pitchFamily="18" charset="0"/>
              </a:rPr>
              <a:t>geçerlidir </a:t>
            </a:r>
            <a:r>
              <a:rPr lang="tr-TR" sz="4800" b="1" i="1" dirty="0" smtClean="0">
                <a:latin typeface="Times New Roman" panose="02020603050405020304" pitchFamily="18" charset="0"/>
                <a:cs typeface="Times New Roman" panose="02020603050405020304" pitchFamily="18" charset="0"/>
              </a:rPr>
              <a:t>(</a:t>
            </a:r>
            <a:r>
              <a:rPr lang="tr-TR" sz="4000" i="1" dirty="0" smtClean="0">
                <a:latin typeface="Times New Roman" panose="02020603050405020304" pitchFamily="18" charset="0"/>
                <a:cs typeface="Times New Roman" panose="02020603050405020304" pitchFamily="18" charset="0"/>
              </a:rPr>
              <a:t>KK m. 33 / III). </a:t>
            </a:r>
          </a:p>
        </p:txBody>
      </p:sp>
    </p:spTree>
    <p:extLst>
      <p:ext uri="{BB962C8B-B14F-4D97-AF65-F5344CB8AC3E}">
        <p14:creationId xmlns:p14="http://schemas.microsoft.com/office/powerpoint/2010/main" val="4640602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MK m. 713 hükmündeki İtirazla ilgili şart </a:t>
            </a:r>
            <a:r>
              <a:rPr lang="tr-TR" sz="3600" u="sng" dirty="0">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Kadastro yapılıncaya kadar </a:t>
            </a:r>
            <a:r>
              <a:rPr lang="tr-TR" sz="3600" dirty="0">
                <a:latin typeface="Times New Roman" panose="02020603050405020304" pitchFamily="18" charset="0"/>
                <a:cs typeface="Times New Roman" panose="02020603050405020304" pitchFamily="18" charset="0"/>
              </a:rPr>
              <a:t>hem </a:t>
            </a:r>
            <a:r>
              <a:rPr lang="tr-TR" sz="3600" b="1" i="1" dirty="0">
                <a:latin typeface="Times New Roman" panose="02020603050405020304" pitchFamily="18" charset="0"/>
                <a:cs typeface="Times New Roman" panose="02020603050405020304" pitchFamily="18" charset="0"/>
              </a:rPr>
              <a:t>Tapuya Kayıtlı Taşınmazlar </a:t>
            </a:r>
            <a:r>
              <a:rPr lang="tr-TR" sz="3600" dirty="0">
                <a:latin typeface="Times New Roman" panose="02020603050405020304" pitchFamily="18" charset="0"/>
                <a:cs typeface="Times New Roman" panose="02020603050405020304" pitchFamily="18" charset="0"/>
              </a:rPr>
              <a:t>hem de </a:t>
            </a:r>
            <a:r>
              <a:rPr lang="tr-TR" sz="3600" b="1" i="1" dirty="0">
                <a:latin typeface="Times New Roman" panose="02020603050405020304" pitchFamily="18" charset="0"/>
                <a:cs typeface="Times New Roman" panose="02020603050405020304" pitchFamily="18" charset="0"/>
              </a:rPr>
              <a:t>Tapusuz Taşınmazların Mülkiyetinin Kazanılmasında </a:t>
            </a:r>
            <a:r>
              <a:rPr lang="tr-TR" sz="3600" b="1" dirty="0">
                <a:latin typeface="Times New Roman" panose="02020603050405020304" pitchFamily="18" charset="0"/>
                <a:cs typeface="Times New Roman" panose="02020603050405020304" pitchFamily="18" charset="0"/>
              </a:rPr>
              <a:t>uygulanır.</a:t>
            </a:r>
            <a:r>
              <a:rPr lang="tr-TR" sz="3600" dirty="0">
                <a:latin typeface="Times New Roman" panose="02020603050405020304" pitchFamily="18" charset="0"/>
                <a:cs typeface="Times New Roman" panose="02020603050405020304" pitchFamily="18" charset="0"/>
              </a:rPr>
              <a:t> </a:t>
            </a:r>
          </a:p>
          <a:p>
            <a:pPr algn="just"/>
            <a:r>
              <a:rPr lang="tr-TR" sz="3600" b="1" dirty="0">
                <a:latin typeface="Times New Roman" panose="02020603050405020304" pitchFamily="18" charset="0"/>
                <a:cs typeface="Times New Roman" panose="02020603050405020304" pitchFamily="18" charset="0"/>
              </a:rPr>
              <a:t>Kadastro yapılırken</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Tapulu Taşınmazlar</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KK m. 13 / </a:t>
            </a:r>
            <a:r>
              <a:rPr lang="tr-TR" sz="3600" b="1" i="1" dirty="0" err="1">
                <a:latin typeface="Times New Roman" panose="02020603050405020304" pitchFamily="18" charset="0"/>
                <a:cs typeface="Times New Roman" panose="02020603050405020304" pitchFamily="18" charset="0"/>
              </a:rPr>
              <a:t>Bc</a:t>
            </a:r>
            <a:r>
              <a:rPr lang="tr-TR" sz="3600" b="1" i="1" dirty="0">
                <a:latin typeface="Times New Roman" panose="02020603050405020304" pitchFamily="18" charset="0"/>
                <a:cs typeface="Times New Roman" panose="02020603050405020304" pitchFamily="18" charset="0"/>
              </a:rPr>
              <a:t> hükmüne</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Tapusuz Taşınmazlar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KK m. 14</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hükmüne</a:t>
            </a:r>
            <a:r>
              <a:rPr lang="tr-TR" sz="3600" b="1" dirty="0">
                <a:latin typeface="Times New Roman" panose="02020603050405020304" pitchFamily="18" charset="0"/>
                <a:cs typeface="Times New Roman" panose="02020603050405020304" pitchFamily="18" charset="0"/>
              </a:rPr>
              <a:t> tabidir. </a:t>
            </a:r>
          </a:p>
          <a:p>
            <a:pPr marL="0" indent="0">
              <a:buNone/>
            </a:pPr>
            <a:endParaRPr lang="tr-TR" sz="3600" dirty="0"/>
          </a:p>
        </p:txBody>
      </p:sp>
    </p:spTree>
    <p:extLst>
      <p:ext uri="{BB962C8B-B14F-4D97-AF65-F5344CB8AC3E}">
        <p14:creationId xmlns:p14="http://schemas.microsoft.com/office/powerpoint/2010/main" val="8165084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Olağanüstü Zamanaşımıyla Kazanmanın Şartları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184065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09678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3600" b="1" dirty="0" smtClean="0">
                <a:latin typeface="+mn-lt"/>
              </a:rPr>
              <a:t>Kadastro Dışında Uygulanacak Hükümler /  </a:t>
            </a:r>
            <a:r>
              <a:rPr lang="tr-TR" sz="3600" b="1" i="1" dirty="0" smtClean="0">
                <a:latin typeface="+mn-lt"/>
              </a:rPr>
              <a:t>Olağanüstü Zamanaşımıyla Kazanmanın Şartları – Maddi Şartlar </a:t>
            </a:r>
            <a:endParaRPr lang="tr-TR" sz="3600" b="1" i="1" dirty="0">
              <a:latin typeface="+mn-lt"/>
            </a:endParaRPr>
          </a:p>
        </p:txBody>
      </p:sp>
      <p:sp>
        <p:nvSpPr>
          <p:cNvPr id="3" name="İçerik Yer Tutucusu 2"/>
          <p:cNvSpPr>
            <a:spLocks noGrp="1"/>
          </p:cNvSpPr>
          <p:nvPr>
            <p:ph idx="1"/>
          </p:nvPr>
        </p:nvSpPr>
        <p:spPr/>
        <p:txBody>
          <a:bodyPr>
            <a:normAutofit/>
          </a:bodyPr>
          <a:lstStyle/>
          <a:p>
            <a:pPr marL="0" indent="0">
              <a:buNone/>
            </a:pPr>
            <a:r>
              <a:rPr lang="tr-TR" b="1" dirty="0"/>
              <a:t>*</a:t>
            </a:r>
            <a:r>
              <a:rPr lang="tr-TR" sz="4800" b="1" u="sng" dirty="0" smtClean="0">
                <a:latin typeface="Times New Roman" panose="02020603050405020304" pitchFamily="18" charset="0"/>
                <a:cs typeface="Times New Roman" panose="02020603050405020304" pitchFamily="18" charset="0"/>
              </a:rPr>
              <a:t>MADDİ ŞARTLAR: </a:t>
            </a:r>
          </a:p>
          <a:p>
            <a:pPr algn="just"/>
            <a:r>
              <a:rPr lang="tr-TR" sz="4000" dirty="0" smtClean="0">
                <a:latin typeface="Times New Roman" panose="02020603050405020304" pitchFamily="18" charset="0"/>
                <a:cs typeface="Times New Roman" panose="02020603050405020304" pitchFamily="18" charset="0"/>
              </a:rPr>
              <a:t>4721 sayılı Türk Medeni Kanunu kabul edilip yürürlüğe girdiği tarihte, </a:t>
            </a:r>
            <a:r>
              <a:rPr lang="tr-TR" sz="4000" b="1" dirty="0" smtClean="0">
                <a:latin typeface="Times New Roman" panose="02020603050405020304" pitchFamily="18" charset="0"/>
                <a:cs typeface="Times New Roman" panose="02020603050405020304" pitchFamily="18" charset="0"/>
              </a:rPr>
              <a:t>Taşınmaz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ülkiyetinin Olağanüstü Zamanaşımıyla Kazanılmasının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addi Şartları</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MK m. 713 </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I ve II </a:t>
            </a:r>
            <a:r>
              <a:rPr lang="tr-TR" sz="4000" b="1" dirty="0" smtClean="0">
                <a:latin typeface="Times New Roman" panose="02020603050405020304" pitchFamily="18" charset="0"/>
                <a:cs typeface="Times New Roman" panose="02020603050405020304" pitchFamily="18" charset="0"/>
              </a:rPr>
              <a:t>hükmünde</a:t>
            </a:r>
            <a:r>
              <a:rPr lang="tr-TR" sz="4000" dirty="0" smtClean="0">
                <a:latin typeface="Times New Roman" panose="02020603050405020304" pitchFamily="18" charset="0"/>
                <a:cs typeface="Times New Roman" panose="02020603050405020304" pitchFamily="18" charset="0"/>
              </a:rPr>
              <a:t> düzenlenmekteydi. </a:t>
            </a:r>
          </a:p>
          <a:p>
            <a:pPr marL="0" indent="0" algn="just">
              <a:buNone/>
            </a:pPr>
            <a:endParaRPr lang="tr-TR" sz="4000" dirty="0"/>
          </a:p>
        </p:txBody>
      </p:sp>
    </p:spTree>
    <p:extLst>
      <p:ext uri="{BB962C8B-B14F-4D97-AF65-F5344CB8AC3E}">
        <p14:creationId xmlns:p14="http://schemas.microsoft.com/office/powerpoint/2010/main" val="25935065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Olağanüstü Zamanaşımıyla Kazanmanın Maddi Şartları - </a:t>
            </a:r>
            <a:r>
              <a:rPr lang="tr-TR" b="1" i="1" dirty="0" smtClean="0">
                <a:latin typeface="+mn-lt"/>
              </a:rPr>
              <a:t>MK m. 713 / 1, 2 hükümleri</a:t>
            </a:r>
            <a:endParaRPr lang="tr-TR" b="1" i="1" dirty="0">
              <a:latin typeface="+mn-lt"/>
            </a:endParaRPr>
          </a:p>
        </p:txBody>
      </p:sp>
      <p:sp>
        <p:nvSpPr>
          <p:cNvPr id="3" name="İçerik Yer Tutucusu 2"/>
          <p:cNvSpPr>
            <a:spLocks noGrp="1"/>
          </p:cNvSpPr>
          <p:nvPr>
            <p:ph idx="1"/>
          </p:nvPr>
        </p:nvSpPr>
        <p:spPr/>
        <p:txBody>
          <a:bodyPr>
            <a:normAutofit lnSpcReduction="10000"/>
          </a:bodyPr>
          <a:lstStyle/>
          <a:p>
            <a:pPr marL="0" indent="0" algn="just">
              <a:buNone/>
            </a:pPr>
            <a:r>
              <a:rPr lang="tr-TR" i="1" dirty="0" smtClean="0">
                <a:latin typeface="Times New Roman" panose="02020603050405020304" pitchFamily="18" charset="0"/>
                <a:cs typeface="Times New Roman" panose="02020603050405020304" pitchFamily="18" charset="0"/>
              </a:rPr>
              <a:t>* </a:t>
            </a:r>
            <a:r>
              <a:rPr lang="tr-TR" b="1" i="1" u="sng" dirty="0" smtClean="0">
                <a:latin typeface="Times New Roman" panose="02020603050405020304" pitchFamily="18" charset="0"/>
                <a:cs typeface="Times New Roman" panose="02020603050405020304" pitchFamily="18" charset="0"/>
              </a:rPr>
              <a:t>MK m. 713 / 1, 2 hükümleri: </a:t>
            </a:r>
            <a:r>
              <a:rPr lang="tr-TR" i="1" dirty="0" smtClean="0">
                <a:latin typeface="Times New Roman" panose="02020603050405020304" pitchFamily="18" charset="0"/>
                <a:cs typeface="Times New Roman" panose="02020603050405020304" pitchFamily="18" charset="0"/>
              </a:rPr>
              <a:t>«Tapu </a:t>
            </a:r>
            <a:r>
              <a:rPr lang="tr-TR" i="1" dirty="0">
                <a:latin typeface="Times New Roman" panose="02020603050405020304" pitchFamily="18" charset="0"/>
                <a:cs typeface="Times New Roman" panose="02020603050405020304" pitchFamily="18" charset="0"/>
              </a:rPr>
              <a:t>kütüğünde kayıtlı olmayan bir taşınmazı davasız ve aralıksız olarak yirmi yıl süreyle ve malik sıfatıyla zilyetliğinde bulunduran kişi, o taşınmazın tamamı, bir parçası veya bir payı üzerindeki mülkiyet hakkının tapu kütüğüne tesciline karar verilmesini isteyebilir. </a:t>
            </a:r>
          </a:p>
          <a:p>
            <a:pPr marL="0" indent="0" algn="just">
              <a:buNone/>
            </a:pPr>
            <a:r>
              <a:rPr lang="tr-TR" i="1" dirty="0" smtClean="0">
                <a:latin typeface="Times New Roman" panose="02020603050405020304" pitchFamily="18" charset="0"/>
                <a:cs typeface="Times New Roman" panose="02020603050405020304" pitchFamily="18" charset="0"/>
              </a:rPr>
              <a:t>*Aynı </a:t>
            </a:r>
            <a:r>
              <a:rPr lang="tr-TR" i="1" dirty="0">
                <a:latin typeface="Times New Roman" panose="02020603050405020304" pitchFamily="18" charset="0"/>
                <a:cs typeface="Times New Roman" panose="02020603050405020304" pitchFamily="18" charset="0"/>
              </a:rPr>
              <a:t>koşullar altında, maliki tapu kütüğünden anlaşılamayan veya </a:t>
            </a:r>
            <a:r>
              <a:rPr lang="tr-TR" b="1" i="1" dirty="0">
                <a:latin typeface="Times New Roman" panose="02020603050405020304" pitchFamily="18" charset="0"/>
                <a:cs typeface="Times New Roman" panose="02020603050405020304" pitchFamily="18" charset="0"/>
              </a:rPr>
              <a:t>yirmi yıl önce ölmüş ya da </a:t>
            </a:r>
            <a:r>
              <a:rPr lang="tr-TR" i="1" dirty="0">
                <a:latin typeface="Times New Roman" panose="02020603050405020304" pitchFamily="18" charset="0"/>
                <a:cs typeface="Times New Roman" panose="02020603050405020304" pitchFamily="18" charset="0"/>
              </a:rPr>
              <a:t>hakkında gaiplik kararı verilmiş bir kimse adına kayıtlı bulunan taşınmazın tamamının veya bölünmesinde sakınca olmayan bir parçasının zilyedi de, o taşınmazın tamamı, bir parçası veya bir payı üzerindeki mülkiyet hakkının tapu kütüğüne tesciline karar verilmesini isteyebilir.»</a:t>
            </a:r>
          </a:p>
        </p:txBody>
      </p:sp>
    </p:spTree>
    <p:extLst>
      <p:ext uri="{BB962C8B-B14F-4D97-AF65-F5344CB8AC3E}">
        <p14:creationId xmlns:p14="http://schemas.microsoft.com/office/powerpoint/2010/main" val="26811566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200" b="1" dirty="0" smtClean="0">
                <a:latin typeface="+mn-lt"/>
              </a:rPr>
              <a:t>Anayasa Mahkemesi’nin </a:t>
            </a:r>
            <a:r>
              <a:rPr lang="tr-TR" sz="3200" b="1" i="1" dirty="0" smtClean="0">
                <a:latin typeface="+mn-lt"/>
              </a:rPr>
              <a:t>MK 713 / II Hükmündeki </a:t>
            </a:r>
            <a:r>
              <a:rPr lang="tr-TR" sz="3200" b="1" dirty="0" smtClean="0">
                <a:latin typeface="+mn-lt"/>
              </a:rPr>
              <a:t>«</a:t>
            </a:r>
            <a:r>
              <a:rPr lang="tr-TR" sz="3200" b="1" i="1" dirty="0" smtClean="0">
                <a:latin typeface="+mn-lt"/>
              </a:rPr>
              <a:t>Yirmi Yıl Önce Ölmüş</a:t>
            </a:r>
            <a:r>
              <a:rPr lang="tr-TR" sz="3200" b="1" dirty="0" smtClean="0">
                <a:latin typeface="+mn-lt"/>
              </a:rPr>
              <a:t>» İbaresi İle İlgili </a:t>
            </a:r>
            <a:r>
              <a:rPr lang="tr-TR" sz="3200" b="1" i="1" dirty="0" smtClean="0">
                <a:latin typeface="+mn-lt"/>
              </a:rPr>
              <a:t>İptal Kararı </a:t>
            </a:r>
            <a:endParaRPr lang="tr-TR" sz="3200" b="1" i="1" dirty="0">
              <a:latin typeface="+mn-lt"/>
            </a:endParaRPr>
          </a:p>
        </p:txBody>
      </p:sp>
      <p:sp>
        <p:nvSpPr>
          <p:cNvPr id="3" name="İçerik Yer Tutucusu 2"/>
          <p:cNvSpPr>
            <a:spLocks noGrp="1"/>
          </p:cNvSpPr>
          <p:nvPr>
            <p:ph idx="1"/>
          </p:nvPr>
        </p:nvSpPr>
        <p:spPr>
          <a:xfrm>
            <a:off x="1018504" y="1690688"/>
            <a:ext cx="10515600" cy="4351338"/>
          </a:xfrm>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Ankara 11. Asliye Hukuk Mahkemesi, </a:t>
            </a:r>
            <a:r>
              <a:rPr lang="tr-TR" sz="2400" dirty="0" smtClean="0">
                <a:latin typeface="Times New Roman" panose="02020603050405020304" pitchFamily="18" charset="0"/>
                <a:cs typeface="Times New Roman" panose="02020603050405020304" pitchFamily="18" charset="0"/>
              </a:rPr>
              <a:t>görmekte olduğu davanın dayanağını teşkil eden MK 713 / II hükmündeki «</a:t>
            </a:r>
            <a:r>
              <a:rPr lang="tr-TR" sz="2400" b="1" dirty="0" smtClean="0">
                <a:latin typeface="Times New Roman" panose="02020603050405020304" pitchFamily="18" charset="0"/>
                <a:cs typeface="Times New Roman" panose="02020603050405020304" pitchFamily="18" charset="0"/>
              </a:rPr>
              <a:t>yirmi yıl önce ölmüş» </a:t>
            </a:r>
            <a:r>
              <a:rPr lang="tr-TR" sz="2400" dirty="0" smtClean="0">
                <a:latin typeface="Times New Roman" panose="02020603050405020304" pitchFamily="18" charset="0"/>
                <a:cs typeface="Times New Roman" panose="02020603050405020304" pitchFamily="18" charset="0"/>
              </a:rPr>
              <a:t>ibaresinin </a:t>
            </a:r>
            <a:r>
              <a:rPr lang="tr-TR" sz="2400" b="1" dirty="0" smtClean="0">
                <a:latin typeface="Times New Roman" panose="02020603050405020304" pitchFamily="18" charset="0"/>
                <a:cs typeface="Times New Roman" panose="02020603050405020304" pitchFamily="18" charset="0"/>
              </a:rPr>
              <a:t>Anayasa’nın 2., 10., 13., 35. ve 36. maddelerine </a:t>
            </a:r>
            <a:r>
              <a:rPr lang="tr-TR" sz="2400" dirty="0" smtClean="0">
                <a:latin typeface="Times New Roman" panose="02020603050405020304" pitchFamily="18" charset="0"/>
                <a:cs typeface="Times New Roman" panose="02020603050405020304" pitchFamily="18" charset="0"/>
              </a:rPr>
              <a:t>aykırı olduğu kanısına vararak, bunun </a:t>
            </a:r>
            <a:r>
              <a:rPr lang="tr-TR" sz="2400" b="1" dirty="0" smtClean="0">
                <a:latin typeface="Times New Roman" panose="02020603050405020304" pitchFamily="18" charset="0"/>
                <a:cs typeface="Times New Roman" panose="02020603050405020304" pitchFamily="18" charset="0"/>
              </a:rPr>
              <a:t>iptali</a:t>
            </a:r>
            <a:r>
              <a:rPr lang="tr-TR" sz="2400" dirty="0" smtClean="0">
                <a:latin typeface="Times New Roman" panose="02020603050405020304" pitchFamily="18" charset="0"/>
                <a:cs typeface="Times New Roman" panose="02020603050405020304" pitchFamily="18" charset="0"/>
              </a:rPr>
              <a:t> için konuyu Anayasa Mahkemesi’ne götürmüştür.</a:t>
            </a:r>
          </a:p>
          <a:p>
            <a:pPr algn="just"/>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Anayasa Mahkemesi </a:t>
            </a:r>
            <a:r>
              <a:rPr lang="tr-TR" sz="2400" dirty="0" smtClean="0">
                <a:latin typeface="Times New Roman" panose="02020603050405020304" pitchFamily="18" charset="0"/>
                <a:cs typeface="Times New Roman" panose="02020603050405020304" pitchFamily="18" charset="0"/>
              </a:rPr>
              <a:t>de İtiraz </a:t>
            </a:r>
            <a:r>
              <a:rPr lang="tr-TR" sz="2400" dirty="0">
                <a:latin typeface="Times New Roman" panose="02020603050405020304" pitchFamily="18" charset="0"/>
                <a:cs typeface="Times New Roman" panose="02020603050405020304" pitchFamily="18" charset="0"/>
              </a:rPr>
              <a:t>K</a:t>
            </a:r>
            <a:r>
              <a:rPr lang="tr-TR" sz="2400" dirty="0" smtClean="0">
                <a:latin typeface="Times New Roman" panose="02020603050405020304" pitchFamily="18" charset="0"/>
                <a:cs typeface="Times New Roman" panose="02020603050405020304" pitchFamily="18" charset="0"/>
              </a:rPr>
              <a:t>onusu «</a:t>
            </a:r>
            <a:r>
              <a:rPr lang="tr-TR" sz="2400" b="1" dirty="0" smtClean="0">
                <a:latin typeface="Times New Roman" panose="02020603050405020304" pitchFamily="18" charset="0"/>
                <a:cs typeface="Times New Roman" panose="02020603050405020304" pitchFamily="18" charset="0"/>
              </a:rPr>
              <a:t>ölmüş»</a:t>
            </a:r>
            <a:r>
              <a:rPr lang="tr-TR" sz="2400" dirty="0" smtClean="0">
                <a:latin typeface="Times New Roman" panose="02020603050405020304" pitchFamily="18" charset="0"/>
                <a:cs typeface="Times New Roman" panose="02020603050405020304" pitchFamily="18" charset="0"/>
              </a:rPr>
              <a:t> sözcüğünü Anayasa’nın 2. ve 35. maddelerine aykırı görerek </a:t>
            </a:r>
            <a:r>
              <a:rPr lang="tr-TR" sz="2400" b="1" dirty="0" smtClean="0">
                <a:latin typeface="Times New Roman" panose="02020603050405020304" pitchFamily="18" charset="0"/>
                <a:cs typeface="Times New Roman" panose="02020603050405020304" pitchFamily="18" charset="0"/>
              </a:rPr>
              <a:t>iptal etmiştir. (</a:t>
            </a:r>
            <a:r>
              <a:rPr lang="tr-TR" sz="2400" b="1" i="1" dirty="0" smtClean="0">
                <a:latin typeface="Times New Roman" panose="02020603050405020304" pitchFamily="18" charset="0"/>
                <a:cs typeface="Times New Roman" panose="02020603050405020304" pitchFamily="18" charset="0"/>
              </a:rPr>
              <a:t>AYM  </a:t>
            </a:r>
            <a:r>
              <a:rPr lang="tr-TR" sz="2400" i="1" dirty="0" smtClean="0">
                <a:latin typeface="Times New Roman" panose="02020603050405020304" pitchFamily="18" charset="0"/>
                <a:cs typeface="Times New Roman" panose="02020603050405020304" pitchFamily="18" charset="0"/>
              </a:rPr>
              <a:t>17. 03.2011, 2009 / 58, 2011 / 52 – RG. 23. 7. 2011, s. 28003)</a:t>
            </a:r>
          </a:p>
          <a:p>
            <a:pPr marL="0" indent="0" algn="just">
              <a:buNone/>
            </a:pPr>
            <a:r>
              <a:rPr lang="tr-TR" sz="2400" b="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Anayasa </a:t>
            </a:r>
            <a:r>
              <a:rPr lang="tr-TR" b="1" dirty="0">
                <a:latin typeface="Times New Roman" panose="02020603050405020304" pitchFamily="18" charset="0"/>
                <a:cs typeface="Times New Roman" panose="02020603050405020304" pitchFamily="18" charset="0"/>
              </a:rPr>
              <a:t>Mahkemesi, 17.03.2011 tarihli kararıyla</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RG. 23.7.2011</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 28003</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Medeni Kanun’un 713. maddesinin 2. fıkrasındaki «</a:t>
            </a:r>
            <a:r>
              <a:rPr lang="tr-TR" b="1" i="1" dirty="0">
                <a:latin typeface="Times New Roman" panose="02020603050405020304" pitchFamily="18" charset="0"/>
                <a:cs typeface="Times New Roman" panose="02020603050405020304" pitchFamily="18" charset="0"/>
              </a:rPr>
              <a:t>ölmüş</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sözcüğünü</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Anayasa’nın 2 ve 35</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maddelerine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aykırı bularak iptal etmiştir</a:t>
            </a:r>
            <a:r>
              <a:rPr lang="tr-TR" dirty="0">
                <a:latin typeface="Times New Roman" panose="02020603050405020304" pitchFamily="18" charset="0"/>
                <a:cs typeface="Times New Roman" panose="02020603050405020304" pitchFamily="18" charset="0"/>
              </a:rPr>
              <a:t>. </a:t>
            </a:r>
          </a:p>
          <a:p>
            <a:pPr marL="0" indent="0" algn="just">
              <a:buNone/>
            </a:pPr>
            <a:endParaRPr lang="tr-TR" i="1" dirty="0" smtClean="0">
              <a:latin typeface="Times New Roman" panose="02020603050405020304" pitchFamily="18" charset="0"/>
              <a:cs typeface="Times New Roman" panose="02020603050405020304" pitchFamily="18" charset="0"/>
            </a:endParaRPr>
          </a:p>
          <a:p>
            <a:pPr marL="0" indent="0" algn="just">
              <a:buNone/>
            </a:pP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4675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Anayasa Mahkemesi’nin Konuyla İlgili 17.03.2011 Tarihli  İptal  Kararı </a:t>
            </a:r>
            <a:endParaRPr lang="tr-TR" b="1" dirty="0">
              <a:latin typeface="+mn-lt"/>
            </a:endParaRPr>
          </a:p>
        </p:txBody>
      </p:sp>
      <p:sp>
        <p:nvSpPr>
          <p:cNvPr id="3" name="İçerik Yer Tutucusu 2"/>
          <p:cNvSpPr>
            <a:spLocks noGrp="1"/>
          </p:cNvSpPr>
          <p:nvPr>
            <p:ph idx="1"/>
          </p:nvPr>
        </p:nvSpPr>
        <p:spPr/>
        <p:txBody>
          <a:bodyPr>
            <a:normAutofit/>
          </a:bodyPr>
          <a:lstStyle/>
          <a:p>
            <a:pPr marL="0" indent="0" algn="just">
              <a:buNone/>
            </a:pPr>
            <a:r>
              <a:rPr lang="tr-TR" b="1" dirty="0" smtClean="0">
                <a:latin typeface="Times New Roman" panose="02020603050405020304" pitchFamily="18" charset="0"/>
                <a:cs typeface="Times New Roman" panose="02020603050405020304" pitchFamily="18" charset="0"/>
              </a:rPr>
              <a:t>*</a:t>
            </a:r>
            <a:r>
              <a:rPr lang="tr-TR" sz="2600" b="1" dirty="0" smtClean="0">
                <a:latin typeface="Times New Roman" panose="02020603050405020304" pitchFamily="18" charset="0"/>
                <a:cs typeface="Times New Roman" panose="02020603050405020304" pitchFamily="18" charset="0"/>
              </a:rPr>
              <a:t>Zamanaşımıyla Mülkiyetin Kazanılmasının, Mülkiyet Hakkının özüne dokunup dokunmadığı sorununun incelenmesi bir monografiye konu olabilecek kapsamdadır.</a:t>
            </a:r>
          </a:p>
          <a:p>
            <a:pPr marL="0" indent="0" algn="just">
              <a:buNone/>
            </a:pPr>
            <a:r>
              <a:rPr lang="tr-TR" sz="2600" dirty="0" smtClean="0">
                <a:latin typeface="Times New Roman" panose="02020603050405020304" pitchFamily="18" charset="0"/>
                <a:cs typeface="Times New Roman" panose="02020603050405020304" pitchFamily="18" charset="0"/>
              </a:rPr>
              <a:t>*Sözgelimi, </a:t>
            </a:r>
            <a:r>
              <a:rPr lang="tr-TR" sz="2600" b="1" dirty="0" smtClean="0">
                <a:latin typeface="Times New Roman" panose="02020603050405020304" pitchFamily="18" charset="0"/>
                <a:cs typeface="Times New Roman" panose="02020603050405020304" pitchFamily="18" charset="0"/>
              </a:rPr>
              <a:t>Olağanüstü </a:t>
            </a:r>
            <a:r>
              <a:rPr lang="tr-TR" sz="2600" b="1" dirty="0">
                <a:latin typeface="Times New Roman" panose="02020603050405020304" pitchFamily="18" charset="0"/>
                <a:cs typeface="Times New Roman" panose="02020603050405020304" pitchFamily="18" charset="0"/>
              </a:rPr>
              <a:t>Z</a:t>
            </a:r>
            <a:r>
              <a:rPr lang="tr-TR" sz="2600" b="1" dirty="0" smtClean="0">
                <a:latin typeface="Times New Roman" panose="02020603050405020304" pitchFamily="18" charset="0"/>
                <a:cs typeface="Times New Roman" panose="02020603050405020304" pitchFamily="18" charset="0"/>
              </a:rPr>
              <a:t>amanaşımı </a:t>
            </a:r>
            <a:r>
              <a:rPr lang="tr-TR" sz="2600" b="1" dirty="0">
                <a:latin typeface="Times New Roman" panose="02020603050405020304" pitchFamily="18" charset="0"/>
                <a:cs typeface="Times New Roman" panose="02020603050405020304" pitchFamily="18" charset="0"/>
              </a:rPr>
              <a:t>S</a:t>
            </a:r>
            <a:r>
              <a:rPr lang="tr-TR" sz="2600" b="1" dirty="0" smtClean="0">
                <a:latin typeface="Times New Roman" panose="02020603050405020304" pitchFamily="18" charset="0"/>
                <a:cs typeface="Times New Roman" panose="02020603050405020304" pitchFamily="18" charset="0"/>
              </a:rPr>
              <a:t>üresinin uzatılması, </a:t>
            </a:r>
            <a:r>
              <a:rPr lang="tr-TR" sz="2600" dirty="0" smtClean="0">
                <a:latin typeface="Times New Roman" panose="02020603050405020304" pitchFamily="18" charset="0"/>
                <a:cs typeface="Times New Roman" panose="02020603050405020304" pitchFamily="18" charset="0"/>
              </a:rPr>
              <a:t>hatta </a:t>
            </a:r>
            <a:r>
              <a:rPr lang="tr-TR" sz="2600" b="1" dirty="0" smtClean="0">
                <a:latin typeface="Times New Roman" panose="02020603050405020304" pitchFamily="18" charset="0"/>
                <a:cs typeface="Times New Roman" panose="02020603050405020304" pitchFamily="18" charset="0"/>
              </a:rPr>
              <a:t>Tapulu Taşınmazlarda bu yoldan Mülkiyeti Kazanmanın </a:t>
            </a:r>
            <a:r>
              <a:rPr lang="tr-TR" sz="2600" b="1" dirty="0">
                <a:latin typeface="Times New Roman" panose="02020603050405020304" pitchFamily="18" charset="0"/>
                <a:cs typeface="Times New Roman" panose="02020603050405020304" pitchFamily="18" charset="0"/>
              </a:rPr>
              <a:t>Ş</a:t>
            </a:r>
            <a:r>
              <a:rPr lang="tr-TR" sz="2600" b="1" dirty="0" smtClean="0">
                <a:latin typeface="Times New Roman" panose="02020603050405020304" pitchFamily="18" charset="0"/>
                <a:cs typeface="Times New Roman" panose="02020603050405020304" pitchFamily="18" charset="0"/>
              </a:rPr>
              <a:t>artlarının </a:t>
            </a:r>
            <a:r>
              <a:rPr lang="tr-TR" sz="2600" dirty="0" smtClean="0">
                <a:latin typeface="Times New Roman" panose="02020603050405020304" pitchFamily="18" charset="0"/>
                <a:cs typeface="Times New Roman" panose="02020603050405020304" pitchFamily="18" charset="0"/>
              </a:rPr>
              <a:t>daha da </a:t>
            </a:r>
            <a:r>
              <a:rPr lang="tr-TR" sz="2600" b="1" dirty="0" smtClean="0">
                <a:latin typeface="Times New Roman" panose="02020603050405020304" pitchFamily="18" charset="0"/>
                <a:cs typeface="Times New Roman" panose="02020603050405020304" pitchFamily="18" charset="0"/>
              </a:rPr>
              <a:t>ağırlaştırılması, Malikin Ölümünde </a:t>
            </a:r>
            <a:r>
              <a:rPr lang="tr-TR" sz="2600" dirty="0" smtClean="0">
                <a:latin typeface="Times New Roman" panose="02020603050405020304" pitchFamily="18" charset="0"/>
                <a:cs typeface="Times New Roman" panose="02020603050405020304" pitchFamily="18" charset="0"/>
              </a:rPr>
              <a:t>veya </a:t>
            </a:r>
            <a:r>
              <a:rPr lang="tr-TR" sz="2600" b="1" dirty="0" smtClean="0">
                <a:latin typeface="Times New Roman" panose="02020603050405020304" pitchFamily="18" charset="0"/>
                <a:cs typeface="Times New Roman" panose="02020603050405020304" pitchFamily="18" charset="0"/>
              </a:rPr>
              <a:t>Gaipliğinde Zamanaşımı ile Kazanmanın söz konusu olmaması savunulabilir </a:t>
            </a:r>
            <a:r>
              <a:rPr lang="tr-TR" sz="2600" dirty="0" smtClean="0">
                <a:latin typeface="Times New Roman" panose="02020603050405020304" pitchFamily="18" charset="0"/>
                <a:cs typeface="Times New Roman" panose="02020603050405020304" pitchFamily="18" charset="0"/>
              </a:rPr>
              <a:t>ya da bunun </a:t>
            </a:r>
            <a:r>
              <a:rPr lang="tr-TR" sz="2600" b="1" i="1" dirty="0" smtClean="0">
                <a:latin typeface="Times New Roman" panose="02020603050405020304" pitchFamily="18" charset="0"/>
                <a:cs typeface="Times New Roman" panose="02020603050405020304" pitchFamily="18" charset="0"/>
              </a:rPr>
              <a:t>tamamen aksine,</a:t>
            </a:r>
            <a:r>
              <a:rPr lang="tr-TR" sz="2600" dirty="0" smtClean="0">
                <a:latin typeface="Times New Roman" panose="02020603050405020304" pitchFamily="18" charset="0"/>
                <a:cs typeface="Times New Roman" panose="02020603050405020304" pitchFamily="18" charset="0"/>
              </a:rPr>
              <a:t> </a:t>
            </a:r>
            <a:r>
              <a:rPr lang="tr-TR" sz="2600" b="1" dirty="0" smtClean="0">
                <a:latin typeface="Times New Roman" panose="02020603050405020304" pitchFamily="18" charset="0"/>
                <a:cs typeface="Times New Roman" panose="02020603050405020304" pitchFamily="18" charset="0"/>
              </a:rPr>
              <a:t>Malikin kendisini açıklamayıp Malını </a:t>
            </a:r>
            <a:r>
              <a:rPr lang="tr-TR" sz="2600" b="1" dirty="0">
                <a:latin typeface="Times New Roman" panose="02020603050405020304" pitchFamily="18" charset="0"/>
                <a:cs typeface="Times New Roman" panose="02020603050405020304" pitchFamily="18" charset="0"/>
              </a:rPr>
              <a:t>D</a:t>
            </a:r>
            <a:r>
              <a:rPr lang="tr-TR" sz="2600" b="1" dirty="0" smtClean="0">
                <a:latin typeface="Times New Roman" panose="02020603050405020304" pitchFamily="18" charset="0"/>
                <a:cs typeface="Times New Roman" panose="02020603050405020304" pitchFamily="18" charset="0"/>
              </a:rPr>
              <a:t>olaşıma Sokmaması, </a:t>
            </a:r>
            <a:r>
              <a:rPr lang="tr-TR" sz="2600" b="1" i="1" dirty="0" smtClean="0">
                <a:latin typeface="Times New Roman" panose="02020603050405020304" pitchFamily="18" charset="0"/>
                <a:cs typeface="Times New Roman" panose="02020603050405020304" pitchFamily="18" charset="0"/>
              </a:rPr>
              <a:t>toplum yararına </a:t>
            </a:r>
            <a:r>
              <a:rPr lang="tr-TR" sz="2600" b="1" dirty="0" smtClean="0">
                <a:latin typeface="Times New Roman" panose="02020603050405020304" pitchFamily="18" charset="0"/>
                <a:cs typeface="Times New Roman" panose="02020603050405020304" pitchFamily="18" charset="0"/>
              </a:rPr>
              <a:t>aykırı görülebilir</a:t>
            </a:r>
            <a:r>
              <a:rPr lang="tr-TR" sz="2600" dirty="0" smtClean="0">
                <a:latin typeface="Times New Roman" panose="02020603050405020304" pitchFamily="18" charset="0"/>
                <a:cs typeface="Times New Roman" panose="02020603050405020304" pitchFamily="18" charset="0"/>
              </a:rPr>
              <a:t> (</a:t>
            </a:r>
            <a:r>
              <a:rPr lang="tr-TR" sz="2600" b="1" i="1" dirty="0" smtClean="0">
                <a:latin typeface="Times New Roman" panose="02020603050405020304" pitchFamily="18" charset="0"/>
                <a:cs typeface="Times New Roman" panose="02020603050405020304" pitchFamily="18" charset="0"/>
              </a:rPr>
              <a:t>Anayasa </a:t>
            </a:r>
            <a:r>
              <a:rPr lang="tr-TR" sz="2600" i="1" dirty="0" smtClean="0">
                <a:latin typeface="Times New Roman" panose="02020603050405020304" pitchFamily="18" charset="0"/>
                <a:cs typeface="Times New Roman" panose="02020603050405020304" pitchFamily="18" charset="0"/>
              </a:rPr>
              <a:t>m. 35 / III</a:t>
            </a:r>
            <a:r>
              <a:rPr lang="tr-TR" sz="2600" dirty="0" smtClean="0">
                <a:latin typeface="Times New Roman" panose="02020603050405020304" pitchFamily="18" charset="0"/>
                <a:cs typeface="Times New Roman" panose="02020603050405020304" pitchFamily="18" charset="0"/>
              </a:rPr>
              <a:t>). </a:t>
            </a:r>
          </a:p>
          <a:p>
            <a:pPr marL="0" indent="0" algn="just">
              <a:buNone/>
            </a:pPr>
            <a:endParaRPr lang="tr-TR" sz="2600" dirty="0" smtClean="0">
              <a:latin typeface="Times New Roman" panose="02020603050405020304" pitchFamily="18" charset="0"/>
              <a:cs typeface="Times New Roman" panose="02020603050405020304" pitchFamily="18" charset="0"/>
            </a:endParaRPr>
          </a:p>
          <a:p>
            <a:pPr marL="0" indent="0">
              <a:buNone/>
            </a:pPr>
            <a:endParaRPr lang="tr-TR" sz="3200" dirty="0"/>
          </a:p>
          <a:p>
            <a:pPr marL="0" indent="0" algn="just">
              <a:buNone/>
            </a:pPr>
            <a:endParaRPr lang="tr-TR" sz="3200" dirty="0" smtClean="0"/>
          </a:p>
        </p:txBody>
      </p:sp>
    </p:spTree>
    <p:extLst>
      <p:ext uri="{BB962C8B-B14F-4D97-AF65-F5344CB8AC3E}">
        <p14:creationId xmlns:p14="http://schemas.microsoft.com/office/powerpoint/2010/main" val="402363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3200" dirty="0">
                <a:latin typeface="Times New Roman" panose="02020603050405020304" pitchFamily="18" charset="0"/>
                <a:cs typeface="Times New Roman" panose="02020603050405020304" pitchFamily="18" charset="0"/>
              </a:rPr>
              <a:t>Ders Kitaplarında ve Ders Notlarında bu konudaki tartışmaların işlevsel olarak yeri yoktur.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smtClean="0">
                <a:latin typeface="Times New Roman" panose="02020603050405020304" pitchFamily="18" charset="0"/>
                <a:cs typeface="Times New Roman" panose="02020603050405020304" pitchFamily="18" charset="0"/>
              </a:rPr>
              <a:t>Ancak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Sirmen’in</a:t>
            </a:r>
            <a:r>
              <a:rPr lang="tr-TR" sz="3200" b="1" dirty="0">
                <a:latin typeface="Times New Roman" panose="02020603050405020304" pitchFamily="18" charset="0"/>
                <a:cs typeface="Times New Roman" panose="02020603050405020304" pitchFamily="18" charset="0"/>
              </a:rPr>
              <a:t> de isabetli olarak belirttiği gibi, Anayasa Mahkemesi’nin söz konusu kararının gerekçesine ve sonucuna katılmak mümkün değildir. </a:t>
            </a:r>
          </a:p>
          <a:p>
            <a:pPr marL="0" indent="0" algn="just">
              <a:buNone/>
            </a:pPr>
            <a:r>
              <a:rPr lang="tr-TR" i="1" dirty="0">
                <a:latin typeface="Times New Roman" panose="02020603050405020304" pitchFamily="18" charset="0"/>
                <a:cs typeface="Times New Roman" panose="02020603050405020304" pitchFamily="18" charset="0"/>
              </a:rPr>
              <a:t>(Bu İptal Kararı hakkında ayrıntılı bilgi için bkz.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7</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373, </a:t>
            </a:r>
            <a:r>
              <a:rPr lang="tr-TR" i="1" dirty="0" err="1">
                <a:latin typeface="Times New Roman" panose="02020603050405020304" pitchFamily="18" charset="0"/>
                <a:cs typeface="Times New Roman" panose="02020603050405020304" pitchFamily="18" charset="0"/>
              </a:rPr>
              <a:t>dn</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412)</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2956566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Kararda, </a:t>
            </a:r>
            <a:r>
              <a:rPr lang="tr-TR" dirty="0">
                <a:latin typeface="Times New Roman" panose="02020603050405020304" pitchFamily="18" charset="0"/>
                <a:cs typeface="Times New Roman" panose="02020603050405020304" pitchFamily="18" charset="0"/>
              </a:rPr>
              <a:t>İtiraz Konusu sözcüğün Anayasa’nın 2. ve 35. maddelerine aykırı görülerek iptal edilmiş olması nedeniyle, ayrıca Anayasa’nın 10., 13. ve 36. maddeler yönünden inceleme yapılmasına gerek görülmediği belirtilmiştir. </a:t>
            </a:r>
          </a:p>
          <a:p>
            <a:pPr algn="just"/>
            <a:r>
              <a:rPr lang="tr-TR" b="1" dirty="0" smtClean="0">
                <a:latin typeface="Times New Roman" panose="02020603050405020304" pitchFamily="18" charset="0"/>
                <a:cs typeface="Times New Roman" panose="02020603050405020304" pitchFamily="18" charset="0"/>
              </a:rPr>
              <a:t>Mahkeme</a:t>
            </a:r>
            <a:r>
              <a:rPr lang="tr-TR" dirty="0">
                <a:latin typeface="Times New Roman" panose="02020603050405020304" pitchFamily="18" charset="0"/>
                <a:cs typeface="Times New Roman" panose="02020603050405020304" pitchFamily="18" charset="0"/>
              </a:rPr>
              <a:t>, söz konusu </a:t>
            </a:r>
            <a:r>
              <a:rPr lang="tr-TR" b="1" dirty="0">
                <a:latin typeface="Times New Roman" panose="02020603050405020304" pitchFamily="18" charset="0"/>
                <a:cs typeface="Times New Roman" panose="02020603050405020304" pitchFamily="18" charset="0"/>
              </a:rPr>
              <a:t>713. maddenin II. fıkrasında yer alan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ölmüş</a:t>
            </a:r>
            <a:r>
              <a:rPr lang="tr-TR" b="1" dirty="0">
                <a:latin typeface="Times New Roman" panose="02020603050405020304" pitchFamily="18" charset="0"/>
                <a:cs typeface="Times New Roman" panose="02020603050405020304" pitchFamily="18" charset="0"/>
              </a:rPr>
              <a:t>» sözcüğünün iptali nedeniyle, </a:t>
            </a:r>
            <a:r>
              <a:rPr lang="tr-TR" dirty="0">
                <a:latin typeface="Times New Roman" panose="02020603050405020304" pitchFamily="18" charset="0"/>
                <a:cs typeface="Times New Roman" panose="02020603050405020304" pitchFamily="18" charset="0"/>
              </a:rPr>
              <a:t>metinde ondan sonra gelen «</a:t>
            </a:r>
            <a:r>
              <a:rPr lang="tr-TR" b="1" i="1" dirty="0">
                <a:latin typeface="Times New Roman" panose="02020603050405020304" pitchFamily="18" charset="0"/>
                <a:cs typeface="Times New Roman" panose="02020603050405020304" pitchFamily="18" charset="0"/>
              </a:rPr>
              <a:t>ya da» </a:t>
            </a:r>
            <a:r>
              <a:rPr lang="tr-TR" b="1" dirty="0">
                <a:latin typeface="Times New Roman" panose="02020603050405020304" pitchFamily="18" charset="0"/>
                <a:cs typeface="Times New Roman" panose="02020603050405020304" pitchFamily="18" charset="0"/>
              </a:rPr>
              <a:t>sözcüğünün de </a:t>
            </a:r>
            <a:r>
              <a:rPr lang="tr-TR" dirty="0">
                <a:latin typeface="Times New Roman" panose="02020603050405020304" pitchFamily="18" charset="0"/>
                <a:cs typeface="Times New Roman" panose="02020603050405020304" pitchFamily="18" charset="0"/>
              </a:rPr>
              <a:t>uygulama imkânı kalmadığından bahisle, </a:t>
            </a:r>
            <a:r>
              <a:rPr lang="tr-TR" i="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ya da</a:t>
            </a:r>
            <a:r>
              <a:rPr lang="tr-TR" dirty="0">
                <a:latin typeface="Times New Roman" panose="02020603050405020304" pitchFamily="18" charset="0"/>
                <a:cs typeface="Times New Roman" panose="02020603050405020304" pitchFamily="18" charset="0"/>
              </a:rPr>
              <a:t>» sözcüğünün de </a:t>
            </a:r>
            <a:r>
              <a:rPr lang="tr-TR" b="1" dirty="0">
                <a:latin typeface="Times New Roman" panose="02020603050405020304" pitchFamily="18" charset="0"/>
                <a:cs typeface="Times New Roman" panose="02020603050405020304" pitchFamily="18" charset="0"/>
              </a:rPr>
              <a:t>iptal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edilmesine</a:t>
            </a:r>
            <a:r>
              <a:rPr lang="tr-TR" dirty="0">
                <a:latin typeface="Times New Roman" panose="02020603050405020304" pitchFamily="18" charset="0"/>
                <a:cs typeface="Times New Roman" panose="02020603050405020304" pitchFamily="18" charset="0"/>
              </a:rPr>
              <a:t> karar vermiştir. </a:t>
            </a:r>
          </a:p>
          <a:p>
            <a:pPr marL="0" indent="0">
              <a:buNone/>
            </a:pPr>
            <a:endParaRPr lang="tr-TR" dirty="0"/>
          </a:p>
        </p:txBody>
      </p:sp>
    </p:spTree>
    <p:extLst>
      <p:ext uri="{BB962C8B-B14F-4D97-AF65-F5344CB8AC3E}">
        <p14:creationId xmlns:p14="http://schemas.microsoft.com/office/powerpoint/2010/main" val="143859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Hakkın talep edilebilirliğini ortadan kaldıran genel anlamdaki </a:t>
            </a:r>
            <a:r>
              <a:rPr lang="tr-TR" sz="3200" dirty="0" smtClean="0">
                <a:latin typeface="Times New Roman" panose="02020603050405020304" pitchFamily="18" charset="0"/>
                <a:cs typeface="Times New Roman" panose="02020603050405020304" pitchFamily="18" charset="0"/>
              </a:rPr>
              <a:t>Zamanaşımı </a:t>
            </a:r>
            <a:r>
              <a:rPr lang="tr-TR" sz="3200" dirty="0">
                <a:latin typeface="Times New Roman" panose="02020603050405020304" pitchFamily="18" charset="0"/>
                <a:cs typeface="Times New Roman" panose="02020603050405020304" pitchFamily="18" charset="0"/>
              </a:rPr>
              <a:t>Ayni Haklarda değil, Alacak Haklarında söz konusu olur; </a:t>
            </a:r>
            <a:r>
              <a:rPr lang="tr-TR" sz="3200" b="1" dirty="0">
                <a:latin typeface="Times New Roman" panose="02020603050405020304" pitchFamily="18" charset="0"/>
                <a:cs typeface="Times New Roman" panose="02020603050405020304" pitchFamily="18" charset="0"/>
              </a:rPr>
              <a:t>Kazandırıcı Zamanaşımı</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ise, </a:t>
            </a:r>
            <a:r>
              <a:rPr lang="tr-TR" sz="3200" dirty="0">
                <a:latin typeface="Times New Roman" panose="02020603050405020304" pitchFamily="18" charset="0"/>
                <a:cs typeface="Times New Roman" panose="02020603050405020304" pitchFamily="18" charset="0"/>
              </a:rPr>
              <a:t>sadece </a:t>
            </a:r>
            <a:r>
              <a:rPr lang="tr-TR" sz="3200" b="1" dirty="0">
                <a:latin typeface="Times New Roman" panose="02020603050405020304" pitchFamily="18" charset="0"/>
                <a:cs typeface="Times New Roman" panose="02020603050405020304" pitchFamily="18" charset="0"/>
              </a:rPr>
              <a:t>Ayni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Haklara </a:t>
            </a:r>
            <a:r>
              <a:rPr lang="tr-TR" sz="3200" dirty="0">
                <a:latin typeface="Times New Roman" panose="02020603050405020304" pitchFamily="18" charset="0"/>
                <a:cs typeface="Times New Roman" panose="02020603050405020304" pitchFamily="18" charset="0"/>
              </a:rPr>
              <a:t>İlişkindir. </a:t>
            </a:r>
          </a:p>
          <a:p>
            <a:pPr algn="just"/>
            <a:r>
              <a:rPr lang="tr-TR" sz="3200" dirty="0">
                <a:latin typeface="Times New Roman" panose="02020603050405020304" pitchFamily="18" charset="0"/>
                <a:cs typeface="Times New Roman" panose="02020603050405020304" pitchFamily="18" charset="0"/>
              </a:rPr>
              <a:t>Hakkın talep edilebilirliğini ortadan kaldıran genel anlamdaki zamanaşımı, yani </a:t>
            </a:r>
            <a:r>
              <a:rPr lang="tr-TR" sz="3200" b="1" dirty="0">
                <a:latin typeface="Times New Roman" panose="02020603050405020304" pitchFamily="18" charset="0"/>
                <a:cs typeface="Times New Roman" panose="02020603050405020304" pitchFamily="18" charset="0"/>
              </a:rPr>
              <a:t>Hak Düşürücü Zamanaşımı bir </a:t>
            </a:r>
            <a:r>
              <a:rPr lang="tr-TR" sz="3200" b="1" i="1" dirty="0">
                <a:latin typeface="Times New Roman" panose="02020603050405020304" pitchFamily="18" charset="0"/>
                <a:cs typeface="Times New Roman" panose="02020603050405020304" pitchFamily="18" charset="0"/>
              </a:rPr>
              <a:t>Def’i </a:t>
            </a:r>
            <a:r>
              <a:rPr lang="tr-TR" sz="3200" b="1" dirty="0">
                <a:latin typeface="Times New Roman" panose="02020603050405020304" pitchFamily="18" charset="0"/>
                <a:cs typeface="Times New Roman" panose="02020603050405020304" pitchFamily="18" charset="0"/>
              </a:rPr>
              <a:t>teşkil eder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Oysa </a:t>
            </a:r>
            <a:r>
              <a:rPr lang="tr-TR" sz="3200" b="1" dirty="0">
                <a:latin typeface="Times New Roman" panose="02020603050405020304" pitchFamily="18" charset="0"/>
                <a:cs typeface="Times New Roman" panose="02020603050405020304" pitchFamily="18" charset="0"/>
              </a:rPr>
              <a:t>Kazandırıcı Zamanaşımının </a:t>
            </a:r>
            <a:r>
              <a:rPr lang="tr-TR" sz="3200" dirty="0">
                <a:latin typeface="Times New Roman" panose="02020603050405020304" pitchFamily="18" charset="0"/>
                <a:cs typeface="Times New Roman" panose="02020603050405020304" pitchFamily="18" charset="0"/>
              </a:rPr>
              <a:t>ileri sürülmesi bir </a:t>
            </a:r>
            <a:r>
              <a:rPr lang="tr-TR" sz="3200" b="1" i="1" dirty="0">
                <a:latin typeface="Times New Roman" panose="02020603050405020304" pitchFamily="18" charset="0"/>
                <a:cs typeface="Times New Roman" panose="02020603050405020304" pitchFamily="18" charset="0"/>
              </a:rPr>
              <a:t>İtirazdır. </a:t>
            </a:r>
          </a:p>
        </p:txBody>
      </p:sp>
    </p:spTree>
    <p:extLst>
      <p:ext uri="{BB962C8B-B14F-4D97-AF65-F5344CB8AC3E}">
        <p14:creationId xmlns:p14="http://schemas.microsoft.com/office/powerpoint/2010/main" val="321586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MK 713 / II Hükmünün  Anayasa Mahkemesi’nin İptal Kararından Sonraki Şekli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Böylece MK 713 / </a:t>
            </a:r>
            <a:r>
              <a:rPr lang="tr-TR" b="1" dirty="0" err="1">
                <a:latin typeface="Times New Roman" panose="02020603050405020304" pitchFamily="18" charset="0"/>
                <a:cs typeface="Times New Roman" panose="02020603050405020304" pitchFamily="18" charset="0"/>
              </a:rPr>
              <a:t>II’nin</a:t>
            </a:r>
            <a:r>
              <a:rPr lang="tr-TR" b="1" dirty="0">
                <a:latin typeface="Times New Roman" panose="02020603050405020304" pitchFamily="18" charset="0"/>
                <a:cs typeface="Times New Roman" panose="02020603050405020304" pitchFamily="18" charset="0"/>
              </a:rPr>
              <a:t> Anayasa Mahkemesinin iptal kararından sonraki şekli şöyle olmuştur: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Aynı koşullar altında, maliki tapu kütüğünden anlaşılamayan veya yirmi yıl önce hakkında Gaiplik Kararı verilmiş bir kimse adına kayıtlı bulunan taşınmazın tamamının veya bölünmesinde sakınca olmayan bir parçasını zilyedi de, o taşınmazın tamamı, bir parçası veya bir payı üzerindeki mülkiyet hakkının tapu kütüğüne tesciline karar verilmesini isteyebilir.»</a:t>
            </a:r>
          </a:p>
          <a:p>
            <a:pPr algn="just"/>
            <a:r>
              <a:rPr lang="tr-TR" dirty="0" smtClean="0">
                <a:latin typeface="Times New Roman" panose="02020603050405020304" pitchFamily="18" charset="0"/>
                <a:cs typeface="Times New Roman" panose="02020603050405020304" pitchFamily="18" charset="0"/>
              </a:rPr>
              <a:t> Bu açıklamalardan sonra, </a:t>
            </a:r>
            <a:r>
              <a:rPr lang="tr-TR" b="1" dirty="0" smtClean="0">
                <a:latin typeface="Times New Roman" panose="02020603050405020304" pitchFamily="18" charset="0"/>
                <a:cs typeface="Times New Roman" panose="02020603050405020304" pitchFamily="18" charset="0"/>
              </a:rPr>
              <a:t>Olağanüstü Zamanaşımıyla Kazanmanın Maddi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artlarını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Taşınmaza İlişkin Şartlar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Zilyetliğe İlişkin Şartlar </a:t>
            </a:r>
            <a:r>
              <a:rPr lang="tr-TR" dirty="0" smtClean="0">
                <a:latin typeface="Times New Roman" panose="02020603050405020304" pitchFamily="18" charset="0"/>
                <a:cs typeface="Times New Roman" panose="02020603050405020304" pitchFamily="18" charset="0"/>
              </a:rPr>
              <a:t>biçiminde ikiye ayırarak inceleyebiliriz. </a:t>
            </a:r>
            <a:endParaRPr lang="tr-TR" dirty="0">
              <a:latin typeface="Times New Roman" panose="02020603050405020304" pitchFamily="18" charset="0"/>
              <a:cs typeface="Times New Roman" panose="02020603050405020304" pitchFamily="18" charset="0"/>
            </a:endParaRPr>
          </a:p>
          <a:p>
            <a:pPr marL="0" indent="0" algn="just">
              <a:buNone/>
            </a:pPr>
            <a:endParaRPr lang="tr-TR" dirty="0"/>
          </a:p>
          <a:p>
            <a:endParaRPr lang="tr-TR" dirty="0"/>
          </a:p>
        </p:txBody>
      </p:sp>
    </p:spTree>
    <p:extLst>
      <p:ext uri="{BB962C8B-B14F-4D97-AF65-F5344CB8AC3E}">
        <p14:creationId xmlns:p14="http://schemas.microsoft.com/office/powerpoint/2010/main" val="149624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Olağanüstü Zamanaşımıyla Kazanmanın Maddi Şartları</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281985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69192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Taşınmaza İlişkin Şartlar</a:t>
            </a:r>
            <a:endParaRPr lang="tr-TR" b="1" dirty="0">
              <a:latin typeface="+mn-lt"/>
            </a:endParaRPr>
          </a:p>
        </p:txBody>
      </p:sp>
      <p:sp>
        <p:nvSpPr>
          <p:cNvPr id="3" name="İçerik Yer Tutucusu 2"/>
          <p:cNvSpPr>
            <a:spLocks noGrp="1"/>
          </p:cNvSpPr>
          <p:nvPr>
            <p:ph idx="1"/>
          </p:nvPr>
        </p:nvSpPr>
        <p:spPr>
          <a:xfrm>
            <a:off x="838200" y="1825625"/>
            <a:ext cx="10515600" cy="4812242"/>
          </a:xfrm>
        </p:spPr>
        <p:txBody>
          <a:bodyPr>
            <a:noAutofit/>
          </a:bodyPr>
          <a:lstStyle/>
          <a:p>
            <a:pPr algn="just"/>
            <a:r>
              <a:rPr lang="tr-TR" sz="3600" b="1" u="sng" dirty="0" smtClean="0">
                <a:latin typeface="Times New Roman" panose="02020603050405020304" pitchFamily="18" charset="0"/>
                <a:cs typeface="Times New Roman" panose="02020603050405020304" pitchFamily="18" charset="0"/>
              </a:rPr>
              <a:t>MK m. 713 hükmüne göre</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sadece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Tapu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ütüğünde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ayıtlı </a:t>
            </a:r>
            <a:r>
              <a:rPr lang="tr-TR" sz="3600" b="1" i="1" dirty="0">
                <a:latin typeface="Times New Roman" panose="02020603050405020304" pitchFamily="18" charset="0"/>
                <a:cs typeface="Times New Roman" panose="02020603050405020304" pitchFamily="18" charset="0"/>
              </a:rPr>
              <a:t>O</a:t>
            </a:r>
            <a:r>
              <a:rPr lang="tr-TR" sz="3600" b="1" i="1" dirty="0" smtClean="0">
                <a:latin typeface="Times New Roman" panose="02020603050405020304" pitchFamily="18" charset="0"/>
                <a:cs typeface="Times New Roman" panose="02020603050405020304" pitchFamily="18" charset="0"/>
              </a:rPr>
              <a:t>lmayan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aşınmazlar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Tapu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icilinde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ayıtlı olup </a:t>
            </a:r>
            <a:r>
              <a:rPr lang="tr-TR" sz="3600" dirty="0" smtClean="0">
                <a:latin typeface="Times New Roman" panose="02020603050405020304" pitchFamily="18" charset="0"/>
                <a:cs typeface="Times New Roman" panose="02020603050405020304" pitchFamily="18" charset="0"/>
              </a:rPr>
              <a:t>da</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Sicilden Malikin kim olduğu anlaşılamayan </a:t>
            </a:r>
            <a:r>
              <a:rPr lang="tr-TR" sz="3600" dirty="0" smtClean="0">
                <a:latin typeface="Times New Roman" panose="02020603050405020304" pitchFamily="18" charset="0"/>
                <a:cs typeface="Times New Roman" panose="02020603050405020304" pitchFamily="18" charset="0"/>
              </a:rPr>
              <a:t>veya</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Sicilde  Maliki görünen Kişinin en az yirmi yıl önce Gaipliğine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arar verilmiş olan Taşınmazların Mülkiyeti, </a:t>
            </a:r>
            <a:r>
              <a:rPr lang="tr-TR" sz="3600" b="1" dirty="0" smtClean="0">
                <a:latin typeface="Times New Roman" panose="02020603050405020304" pitchFamily="18" charset="0"/>
                <a:cs typeface="Times New Roman" panose="02020603050405020304" pitchFamily="18" charset="0"/>
              </a:rPr>
              <a:t>Olağanüstü Zamanaşımı </a:t>
            </a:r>
            <a:r>
              <a:rPr lang="tr-TR" sz="3600" dirty="0" smtClean="0">
                <a:latin typeface="Times New Roman" panose="02020603050405020304" pitchFamily="18" charset="0"/>
                <a:cs typeface="Times New Roman" panose="02020603050405020304" pitchFamily="18" charset="0"/>
              </a:rPr>
              <a:t>ile </a:t>
            </a:r>
            <a:r>
              <a:rPr lang="tr-TR" sz="3600" b="1" dirty="0" smtClean="0">
                <a:latin typeface="Times New Roman" panose="02020603050405020304" pitchFamily="18" charset="0"/>
                <a:cs typeface="Times New Roman" panose="02020603050405020304" pitchFamily="18" charset="0"/>
              </a:rPr>
              <a:t>kazanılabilir. </a:t>
            </a:r>
          </a:p>
        </p:txBody>
      </p:sp>
    </p:spTree>
    <p:extLst>
      <p:ext uri="{BB962C8B-B14F-4D97-AF65-F5344CB8AC3E}">
        <p14:creationId xmlns:p14="http://schemas.microsoft.com/office/powerpoint/2010/main" val="42459555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Aslında </a:t>
            </a:r>
            <a:r>
              <a:rPr lang="tr-TR" sz="3200" b="1" dirty="0">
                <a:latin typeface="Times New Roman" panose="02020603050405020304" pitchFamily="18" charset="0"/>
                <a:cs typeface="Times New Roman" panose="02020603050405020304" pitchFamily="18" charset="0"/>
              </a:rPr>
              <a:t>Anayasa Mahkemesi’nin belirttiğimiz İptal Kararından sonra, </a:t>
            </a:r>
            <a:r>
              <a:rPr lang="tr-TR" sz="3200" dirty="0">
                <a:latin typeface="Times New Roman" panose="02020603050405020304" pitchFamily="18" charset="0"/>
                <a:cs typeface="Times New Roman" panose="02020603050405020304" pitchFamily="18" charset="0"/>
              </a:rPr>
              <a:t>Kararda belirtilen gerekçelere dayanarak, </a:t>
            </a:r>
            <a:r>
              <a:rPr lang="tr-TR" sz="3200" b="1" dirty="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713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II hükmündeki </a:t>
            </a:r>
            <a:r>
              <a:rPr lang="tr-TR" sz="3200" dirty="0">
                <a:latin typeface="Times New Roman" panose="02020603050405020304" pitchFamily="18" charset="0"/>
                <a:cs typeface="Times New Roman" panose="02020603050405020304" pitchFamily="18" charset="0"/>
              </a:rPr>
              <a:t>«</a:t>
            </a:r>
            <a:r>
              <a:rPr lang="tr-TR" sz="3200" b="1" i="1" dirty="0">
                <a:latin typeface="Times New Roman" panose="02020603050405020304" pitchFamily="18" charset="0"/>
                <a:cs typeface="Times New Roman" panose="02020603050405020304" pitchFamily="18" charset="0"/>
              </a:rPr>
              <a:t>Yirmi yıl önce</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hakkında gaiplik kararı verilmiş</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ibaresinin iptali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istenebilecektir. </a:t>
            </a:r>
          </a:p>
          <a:p>
            <a:pPr algn="just"/>
            <a:r>
              <a:rPr lang="tr-TR" sz="3200" b="1" dirty="0">
                <a:latin typeface="Times New Roman" panose="02020603050405020304" pitchFamily="18" charset="0"/>
                <a:cs typeface="Times New Roman" panose="02020603050405020304" pitchFamily="18" charset="0"/>
              </a:rPr>
              <a:t>Tapusuz Taşınmazların Mülkiyetinin Olağanüstü Zamanaşımıyla Kazanılmasında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713</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hükmü </a:t>
            </a:r>
            <a:r>
              <a:rPr lang="tr-TR" sz="3200" dirty="0" smtClean="0">
                <a:latin typeface="Times New Roman" panose="02020603050405020304" pitchFamily="18" charset="0"/>
                <a:cs typeface="Times New Roman" panose="02020603050405020304" pitchFamily="18" charset="0"/>
              </a:rPr>
              <a:t>ile </a:t>
            </a:r>
            <a:r>
              <a:rPr lang="tr-TR" sz="3200" dirty="0">
                <a:latin typeface="Times New Roman" panose="02020603050405020304" pitchFamily="18" charset="0"/>
                <a:cs typeface="Times New Roman" panose="02020603050405020304" pitchFamily="18" charset="0"/>
              </a:rPr>
              <a:t>birlikte, </a:t>
            </a:r>
            <a:r>
              <a:rPr lang="tr-TR" sz="3200" b="1" i="1" dirty="0">
                <a:latin typeface="Times New Roman" panose="02020603050405020304" pitchFamily="18" charset="0"/>
                <a:cs typeface="Times New Roman" panose="02020603050405020304" pitchFamily="18" charset="0"/>
              </a:rPr>
              <a:t>KK </a:t>
            </a:r>
            <a:r>
              <a:rPr lang="tr-TR" sz="3200" b="1" i="1" dirty="0" smtClean="0">
                <a:latin typeface="Times New Roman" panose="02020603050405020304" pitchFamily="18" charset="0"/>
                <a:cs typeface="Times New Roman" panose="02020603050405020304" pitchFamily="18" charset="0"/>
              </a:rPr>
              <a:t>m. 33 </a:t>
            </a:r>
            <a:r>
              <a:rPr lang="tr-TR" sz="3200" b="1" i="1" dirty="0">
                <a:latin typeface="Times New Roman" panose="02020603050405020304" pitchFamily="18" charset="0"/>
                <a:cs typeface="Times New Roman" panose="02020603050405020304" pitchFamily="18" charset="0"/>
              </a:rPr>
              <a:t>/ III </a:t>
            </a:r>
            <a:r>
              <a:rPr lang="tr-TR" sz="3200" b="1" i="1" dirty="0" smtClean="0">
                <a:latin typeface="Times New Roman" panose="02020603050405020304" pitchFamily="18" charset="0"/>
                <a:cs typeface="Times New Roman" panose="02020603050405020304" pitchFamily="18" charset="0"/>
              </a:rPr>
              <a:t>hükmü uyarınca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KK 14 hükmü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uygulanacaktır. </a:t>
            </a:r>
          </a:p>
          <a:p>
            <a:pPr marL="0" indent="0">
              <a:buNone/>
            </a:pPr>
            <a:endParaRPr lang="tr-TR" dirty="0"/>
          </a:p>
        </p:txBody>
      </p:sp>
    </p:spTree>
    <p:extLst>
      <p:ext uri="{BB962C8B-B14F-4D97-AF65-F5344CB8AC3E}">
        <p14:creationId xmlns:p14="http://schemas.microsoft.com/office/powerpoint/2010/main" val="42078507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Taşınmaza İlişkin Şartlar</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52400036"/>
              </p:ext>
            </p:extLst>
          </p:nvPr>
        </p:nvGraphicFramePr>
        <p:xfrm>
          <a:off x="745067" y="1690687"/>
          <a:ext cx="10566400" cy="5082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1753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normAutofit fontScale="90000"/>
          </a:bodyPr>
          <a:lstStyle/>
          <a:p>
            <a:pPr lvl="0" algn="ctr"/>
            <a:r>
              <a:rPr lang="tr-TR" b="1" dirty="0" smtClean="0">
                <a:solidFill>
                  <a:schemeClr val="tx1"/>
                </a:solidFill>
                <a:latin typeface="Times New Roman" pitchFamily="18" charset="0"/>
                <a:cs typeface="Times New Roman" pitchFamily="18" charset="0"/>
              </a:rPr>
              <a:t>Taşınmaza İlişkin Şartlar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33459161"/>
              </p:ext>
            </p:extLst>
          </p:nvPr>
        </p:nvGraphicFramePr>
        <p:xfrm>
          <a:off x="1524000" y="692696"/>
          <a:ext cx="9144000" cy="6165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63283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mn-lt"/>
              </a:rPr>
              <a:t>Zamanaşımı Yoluyla Edinilmeye Elverişli Olma</a:t>
            </a:r>
            <a:br>
              <a:rPr lang="tr-TR" b="1" dirty="0" smtClean="0">
                <a:latin typeface="+mn-lt"/>
              </a:rPr>
            </a:br>
            <a:endParaRPr lang="tr-TR" b="1" dirty="0">
              <a:latin typeface="+mn-lt"/>
            </a:endParaRPr>
          </a:p>
        </p:txBody>
      </p:sp>
      <p:sp>
        <p:nvSpPr>
          <p:cNvPr id="3" name="İçerik Yer Tutucusu 2"/>
          <p:cNvSpPr>
            <a:spLocks noGrp="1"/>
          </p:cNvSpPr>
          <p:nvPr>
            <p:ph idx="1"/>
          </p:nvPr>
        </p:nvSpPr>
        <p:spPr/>
        <p:txBody>
          <a:bodyPr>
            <a:normAutofit/>
          </a:bodyPr>
          <a:lstStyle/>
          <a:p>
            <a:pPr lvl="0" algn="just"/>
            <a:r>
              <a:rPr lang="tr-TR" sz="3200" b="1" dirty="0" smtClean="0">
                <a:latin typeface="Times New Roman" pitchFamily="18" charset="0"/>
                <a:cs typeface="Times New Roman" pitchFamily="18" charset="0"/>
              </a:rPr>
              <a:t>Tapuya kayıtlı olsun veya olmasın, bir Taşınmazın Mülkiyetinin Zamanaşımıyla kazanılabilmesi için, o Taşınmazın bu yolla edinilmeye elverişli olması gerekir. </a:t>
            </a:r>
          </a:p>
          <a:p>
            <a:pPr lvl="0" algn="just"/>
            <a:r>
              <a:rPr lang="tr-TR" sz="3200" dirty="0" smtClean="0">
                <a:latin typeface="Times New Roman" pitchFamily="18" charset="0"/>
                <a:cs typeface="Times New Roman" pitchFamily="18" charset="0"/>
              </a:rPr>
              <a:t>Öyleyse, sadece</a:t>
            </a:r>
            <a:r>
              <a:rPr lang="tr-TR" sz="3200" b="1"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Özel </a:t>
            </a:r>
            <a:r>
              <a:rPr lang="tr-TR" sz="3200" b="1" i="1" dirty="0">
                <a:latin typeface="Times New Roman" pitchFamily="18" charset="0"/>
                <a:cs typeface="Times New Roman" pitchFamily="18" charset="0"/>
              </a:rPr>
              <a:t>M</a:t>
            </a:r>
            <a:r>
              <a:rPr lang="tr-TR" sz="3200" b="1" i="1" dirty="0" smtClean="0">
                <a:latin typeface="Times New Roman" pitchFamily="18" charset="0"/>
                <a:cs typeface="Times New Roman" pitchFamily="18" charset="0"/>
              </a:rPr>
              <a:t>ülkiyete elverişli Taşınmazlar</a:t>
            </a:r>
            <a:r>
              <a:rPr lang="tr-TR" sz="3200" b="1" dirty="0" smtClean="0">
                <a:latin typeface="Times New Roman" pitchFamily="18" charset="0"/>
                <a:cs typeface="Times New Roman" pitchFamily="18" charset="0"/>
              </a:rPr>
              <a:t>, Olağanüstü Zamanaşımı yoluyla kazanılabilir. </a:t>
            </a:r>
          </a:p>
          <a:p>
            <a:pPr lvl="0" algn="just"/>
            <a:r>
              <a:rPr lang="tr-TR" sz="3200" dirty="0" smtClean="0">
                <a:latin typeface="Times New Roman" pitchFamily="18" charset="0"/>
                <a:cs typeface="Times New Roman" pitchFamily="18" charset="0"/>
              </a:rPr>
              <a:t>Diğer bir deyişle, </a:t>
            </a:r>
            <a:r>
              <a:rPr lang="tr-TR" sz="3200" b="1" dirty="0" smtClean="0">
                <a:latin typeface="Times New Roman" pitchFamily="18" charset="0"/>
                <a:cs typeface="Times New Roman" pitchFamily="18" charset="0"/>
              </a:rPr>
              <a:t>Özel Mülkiyete konu olmayan Taşınmazlarda</a:t>
            </a:r>
            <a:r>
              <a:rPr lang="tr-TR" sz="3200"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Zamanaşımı ile Mülkiye</a:t>
            </a:r>
            <a:r>
              <a:rPr lang="tr-TR" sz="3200" dirty="0" smtClean="0">
                <a:latin typeface="Times New Roman" pitchFamily="18" charset="0"/>
                <a:cs typeface="Times New Roman" pitchFamily="18" charset="0"/>
              </a:rPr>
              <a:t>t </a:t>
            </a:r>
            <a:r>
              <a:rPr lang="tr-TR" sz="3200" b="1" dirty="0" smtClean="0">
                <a:latin typeface="Times New Roman" pitchFamily="18" charset="0"/>
                <a:cs typeface="Times New Roman" pitchFamily="18" charset="0"/>
              </a:rPr>
              <a:t>kazanılamaz.</a:t>
            </a:r>
            <a:r>
              <a:rPr lang="tr-TR" sz="3200" dirty="0" smtClean="0">
                <a:latin typeface="Times New Roman" pitchFamily="18" charset="0"/>
                <a:cs typeface="Times New Roman" pitchFamily="18" charset="0"/>
              </a:rPr>
              <a:t> </a:t>
            </a:r>
          </a:p>
          <a:p>
            <a:pPr marL="0" lvl="0" indent="0" algn="just">
              <a:buNone/>
            </a:pPr>
            <a:endParaRPr lang="tr-TR" sz="3200" i="1" dirty="0" smtClean="0">
              <a:latin typeface="Times New Roman" pitchFamily="18" charset="0"/>
              <a:cs typeface="Times New Roman" pitchFamily="18" charset="0"/>
            </a:endParaRPr>
          </a:p>
          <a:p>
            <a:pPr lvl="0" algn="just"/>
            <a:endParaRPr lang="tr-TR" sz="3200" i="1"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34284809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r>
              <a:rPr lang="tr-TR" sz="3200" b="1" dirty="0">
                <a:latin typeface="Times New Roman" pitchFamily="18" charset="0"/>
                <a:cs typeface="Times New Roman" pitchFamily="18" charset="0"/>
              </a:rPr>
              <a:t>KK m. 18 / II hükmüne göre</a:t>
            </a:r>
            <a:r>
              <a:rPr lang="tr-TR" sz="3200" dirty="0">
                <a:latin typeface="Times New Roman" pitchFamily="18" charset="0"/>
                <a:cs typeface="Times New Roman" pitchFamily="18" charset="0"/>
              </a:rPr>
              <a:t>, «</a:t>
            </a:r>
            <a:r>
              <a:rPr lang="tr-TR" sz="3200" i="1" dirty="0">
                <a:latin typeface="Times New Roman" pitchFamily="18" charset="0"/>
                <a:cs typeface="Times New Roman" pitchFamily="18" charset="0"/>
              </a:rPr>
              <a:t>Orta malları, hizmet malları, ormanlar ve Devletin hüküm ve tasarrufu altında olup da bir kamu hizmetine tahsis edilen yerler ile kanunları uyarınca Devlete kalan taşınmaz mallar, tapuda kayıtlı olsun olmasın kazandırıcı zamanaşımıyla iktisap edilemez.»</a:t>
            </a:r>
          </a:p>
          <a:p>
            <a:pPr lvl="0" algn="just"/>
            <a:r>
              <a:rPr lang="tr-TR" i="1" dirty="0">
                <a:latin typeface="Times New Roman" pitchFamily="18" charset="0"/>
                <a:cs typeface="Times New Roman" pitchFamily="18" charset="0"/>
              </a:rPr>
              <a:t>(</a:t>
            </a:r>
            <a:r>
              <a:rPr lang="tr-TR" b="1" i="1" dirty="0">
                <a:latin typeface="Times New Roman" pitchFamily="18" charset="0"/>
                <a:cs typeface="Times New Roman" pitchFamily="18" charset="0"/>
              </a:rPr>
              <a:t>Kamu Malları hakkında ayrıntılı bilgi için </a:t>
            </a:r>
            <a:r>
              <a:rPr lang="tr-TR" i="1" dirty="0">
                <a:latin typeface="Times New Roman" pitchFamily="18" charset="0"/>
                <a:cs typeface="Times New Roman" pitchFamily="18" charset="0"/>
              </a:rPr>
              <a:t>bkz. </a:t>
            </a:r>
            <a:r>
              <a:rPr lang="tr-TR" b="1" i="1" dirty="0">
                <a:latin typeface="Times New Roman" pitchFamily="18" charset="0"/>
                <a:cs typeface="Times New Roman" pitchFamily="18" charset="0"/>
              </a:rPr>
              <a:t>Eren, Mülkiyet H., 4. B., </a:t>
            </a:r>
            <a:r>
              <a:rPr lang="tr-TR" i="1" dirty="0">
                <a:latin typeface="Times New Roman" pitchFamily="18" charset="0"/>
                <a:cs typeface="Times New Roman" pitchFamily="18" charset="0"/>
              </a:rPr>
              <a:t>s. 282- 283)</a:t>
            </a:r>
          </a:p>
          <a:p>
            <a:pPr marL="0" indent="0">
              <a:buNone/>
            </a:pPr>
            <a:endParaRPr lang="tr-TR" dirty="0"/>
          </a:p>
        </p:txBody>
      </p:sp>
    </p:spTree>
    <p:extLst>
      <p:ext uri="{BB962C8B-B14F-4D97-AF65-F5344CB8AC3E}">
        <p14:creationId xmlns:p14="http://schemas.microsoft.com/office/powerpoint/2010/main" val="9060966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itchFamily="18" charset="0"/>
                <a:cs typeface="Times New Roman" pitchFamily="18" charset="0"/>
              </a:rPr>
              <a:t>KK m. 18 / II hükmü, </a:t>
            </a:r>
            <a:r>
              <a:rPr lang="tr-TR" b="1" i="1" dirty="0" smtClean="0">
                <a:latin typeface="Times New Roman" pitchFamily="18" charset="0"/>
                <a:cs typeface="Times New Roman" pitchFamily="18" charset="0"/>
              </a:rPr>
              <a:t>Orta Malları</a:t>
            </a:r>
            <a:r>
              <a:rPr lang="tr-TR" b="1" dirty="0" smtClean="0">
                <a:latin typeface="Times New Roman" pitchFamily="18" charset="0"/>
                <a:cs typeface="Times New Roman" pitchFamily="18" charset="0"/>
              </a:rPr>
              <a:t>, </a:t>
            </a:r>
            <a:r>
              <a:rPr lang="tr-TR" b="1" i="1" dirty="0" smtClean="0">
                <a:latin typeface="Times New Roman" pitchFamily="18" charset="0"/>
                <a:cs typeface="Times New Roman" pitchFamily="18" charset="0"/>
              </a:rPr>
              <a:t>Hizmet Malları, Ormanlar</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ve </a:t>
            </a:r>
            <a:r>
              <a:rPr lang="tr-TR" b="1" i="1" dirty="0" smtClean="0">
                <a:latin typeface="Times New Roman" pitchFamily="18" charset="0"/>
                <a:cs typeface="Times New Roman" pitchFamily="18" charset="0"/>
              </a:rPr>
              <a:t>Devletin hüküm ve tasarrufu altında olup </a:t>
            </a:r>
            <a:r>
              <a:rPr lang="tr-TR" dirty="0" smtClean="0">
                <a:latin typeface="Times New Roman" pitchFamily="18" charset="0"/>
                <a:cs typeface="Times New Roman" pitchFamily="18" charset="0"/>
              </a:rPr>
              <a:t>da </a:t>
            </a:r>
            <a:r>
              <a:rPr lang="tr-TR" b="1" dirty="0" smtClean="0">
                <a:latin typeface="Times New Roman" pitchFamily="18" charset="0"/>
                <a:cs typeface="Times New Roman" pitchFamily="18" charset="0"/>
              </a:rPr>
              <a:t>bir </a:t>
            </a:r>
            <a:r>
              <a:rPr lang="tr-TR" b="1" i="1" dirty="0" smtClean="0">
                <a:latin typeface="Times New Roman" pitchFamily="18" charset="0"/>
                <a:cs typeface="Times New Roman" pitchFamily="18" charset="0"/>
              </a:rPr>
              <a:t>Kamu </a:t>
            </a:r>
            <a:r>
              <a:rPr lang="tr-TR" b="1" i="1" dirty="0">
                <a:latin typeface="Times New Roman" pitchFamily="18" charset="0"/>
                <a:cs typeface="Times New Roman" pitchFamily="18" charset="0"/>
              </a:rPr>
              <a:t>H</a:t>
            </a:r>
            <a:r>
              <a:rPr lang="tr-TR" b="1" i="1" dirty="0" smtClean="0">
                <a:latin typeface="Times New Roman" pitchFamily="18" charset="0"/>
                <a:cs typeface="Times New Roman" pitchFamily="18" charset="0"/>
              </a:rPr>
              <a:t>izmetine özgülenen yerlerin </a:t>
            </a:r>
            <a:r>
              <a:rPr lang="tr-TR" b="1" dirty="0" smtClean="0">
                <a:latin typeface="Times New Roman" pitchFamily="18" charset="0"/>
                <a:cs typeface="Times New Roman" pitchFamily="18" charset="0"/>
              </a:rPr>
              <a:t>Zamanaşımıyla edinilemeyeceği hükmünü getirmiştir.  </a:t>
            </a:r>
          </a:p>
          <a:p>
            <a:pPr algn="just"/>
            <a:r>
              <a:rPr lang="tr-TR" dirty="0" smtClean="0">
                <a:latin typeface="Times New Roman" pitchFamily="18" charset="0"/>
                <a:cs typeface="Times New Roman" pitchFamily="18" charset="0"/>
              </a:rPr>
              <a:t>Bu hüküm bağlamında, </a:t>
            </a:r>
            <a:r>
              <a:rPr lang="tr-TR" b="1" dirty="0">
                <a:latin typeface="Times New Roman" pitchFamily="18" charset="0"/>
                <a:cs typeface="Times New Roman" pitchFamily="18" charset="0"/>
              </a:rPr>
              <a:t>Devletin hüküm ve tasarrufu altındaki yerlerden bir </a:t>
            </a:r>
            <a:r>
              <a:rPr lang="tr-TR" b="1" dirty="0" smtClean="0">
                <a:latin typeface="Times New Roman" pitchFamily="18" charset="0"/>
                <a:cs typeface="Times New Roman" pitchFamily="18" charset="0"/>
              </a:rPr>
              <a:t>Kamu Hizmetine </a:t>
            </a:r>
            <a:r>
              <a:rPr lang="tr-TR" b="1" dirty="0">
                <a:latin typeface="Times New Roman" pitchFamily="18" charset="0"/>
                <a:cs typeface="Times New Roman" pitchFamily="18" charset="0"/>
              </a:rPr>
              <a:t>özgülenmemiş olanların </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Ormanlar </a:t>
            </a:r>
            <a:r>
              <a:rPr lang="tr-TR" dirty="0">
                <a:latin typeface="Times New Roman" pitchFamily="18" charset="0"/>
                <a:cs typeface="Times New Roman" pitchFamily="18" charset="0"/>
              </a:rPr>
              <a:t>dışında- </a:t>
            </a:r>
            <a:r>
              <a:rPr lang="tr-TR" b="1" dirty="0" smtClean="0">
                <a:latin typeface="Times New Roman" pitchFamily="18" charset="0"/>
                <a:cs typeface="Times New Roman" pitchFamily="18" charset="0"/>
              </a:rPr>
              <a:t>Zamanaşımıyla </a:t>
            </a:r>
            <a:r>
              <a:rPr lang="tr-TR" b="1" dirty="0">
                <a:latin typeface="Times New Roman" pitchFamily="18" charset="0"/>
                <a:cs typeface="Times New Roman" pitchFamily="18" charset="0"/>
              </a:rPr>
              <a:t>edinilebilmesi</a:t>
            </a:r>
            <a:r>
              <a:rPr lang="tr-TR" dirty="0">
                <a:latin typeface="Times New Roman" pitchFamily="18" charset="0"/>
                <a:cs typeface="Times New Roman" pitchFamily="18" charset="0"/>
              </a:rPr>
              <a:t> için, </a:t>
            </a:r>
            <a:r>
              <a:rPr lang="tr-TR" b="1" dirty="0">
                <a:latin typeface="Times New Roman" pitchFamily="18" charset="0"/>
                <a:cs typeface="Times New Roman" pitchFamily="18" charset="0"/>
              </a:rPr>
              <a:t>bu yerlerin </a:t>
            </a:r>
            <a:r>
              <a:rPr lang="tr-TR" b="1" i="1" dirty="0" smtClean="0">
                <a:latin typeface="Times New Roman" pitchFamily="18" charset="0"/>
                <a:cs typeface="Times New Roman" pitchFamily="18" charset="0"/>
              </a:rPr>
              <a:t>İmar </a:t>
            </a:r>
            <a:r>
              <a:rPr lang="tr-TR" dirty="0">
                <a:latin typeface="Times New Roman" pitchFamily="18" charset="0"/>
                <a:cs typeface="Times New Roman" pitchFamily="18" charset="0"/>
              </a:rPr>
              <a:t>ve</a:t>
            </a:r>
            <a:r>
              <a:rPr lang="tr-TR" b="1" dirty="0">
                <a:latin typeface="Times New Roman" pitchFamily="18" charset="0"/>
                <a:cs typeface="Times New Roman" pitchFamily="18" charset="0"/>
              </a:rPr>
              <a:t> </a:t>
            </a:r>
            <a:r>
              <a:rPr lang="tr-TR" b="1" i="1" dirty="0" smtClean="0">
                <a:latin typeface="Times New Roman" pitchFamily="18" charset="0"/>
                <a:cs typeface="Times New Roman" pitchFamily="18" charset="0"/>
              </a:rPr>
              <a:t>İhya</a:t>
            </a:r>
            <a:r>
              <a:rPr lang="tr-TR" b="1" dirty="0" smtClean="0">
                <a:latin typeface="Times New Roman" pitchFamily="18" charset="0"/>
                <a:cs typeface="Times New Roman" pitchFamily="18" charset="0"/>
              </a:rPr>
              <a:t> </a:t>
            </a:r>
            <a:r>
              <a:rPr lang="tr-TR" b="1" dirty="0">
                <a:latin typeface="Times New Roman" pitchFamily="18" charset="0"/>
                <a:cs typeface="Times New Roman" pitchFamily="18" charset="0"/>
              </a:rPr>
              <a:t>edilerek </a:t>
            </a:r>
            <a:r>
              <a:rPr lang="tr-TR" b="1" i="1" dirty="0" smtClean="0">
                <a:latin typeface="Times New Roman" pitchFamily="18" charset="0"/>
                <a:cs typeface="Times New Roman" pitchFamily="18" charset="0"/>
              </a:rPr>
              <a:t>Özel Mülkiyete </a:t>
            </a:r>
            <a:r>
              <a:rPr lang="tr-TR" b="1" dirty="0">
                <a:latin typeface="Times New Roman" pitchFamily="18" charset="0"/>
                <a:cs typeface="Times New Roman" pitchFamily="18" charset="0"/>
              </a:rPr>
              <a:t>elverişli hale getirilmesi gerekir </a:t>
            </a:r>
            <a:r>
              <a:rPr lang="tr-TR" b="1" i="1" dirty="0">
                <a:latin typeface="Times New Roman" pitchFamily="18" charset="0"/>
                <a:cs typeface="Times New Roman" pitchFamily="18" charset="0"/>
              </a:rPr>
              <a:t>(</a:t>
            </a:r>
            <a:r>
              <a:rPr lang="tr-TR" i="1" dirty="0">
                <a:latin typeface="Times New Roman" pitchFamily="18" charset="0"/>
                <a:cs typeface="Times New Roman" pitchFamily="18" charset="0"/>
              </a:rPr>
              <a:t>KK </a:t>
            </a:r>
            <a:r>
              <a:rPr lang="tr-TR" i="1" dirty="0" smtClean="0">
                <a:latin typeface="Times New Roman" pitchFamily="18" charset="0"/>
                <a:cs typeface="Times New Roman" pitchFamily="18" charset="0"/>
              </a:rPr>
              <a:t> m.17</a:t>
            </a:r>
            <a:r>
              <a:rPr lang="tr-TR" i="1" dirty="0">
                <a:latin typeface="Times New Roman" pitchFamily="18" charset="0"/>
                <a:cs typeface="Times New Roman" pitchFamily="18" charset="0"/>
              </a:rPr>
              <a:t>). </a:t>
            </a:r>
            <a:endParaRPr lang="tr-TR" i="1" dirty="0" smtClean="0">
              <a:latin typeface="Times New Roman" pitchFamily="18" charset="0"/>
              <a:cs typeface="Times New Roman" pitchFamily="18" charset="0"/>
            </a:endParaRPr>
          </a:p>
          <a:p>
            <a:pPr marL="0" lvl="0" indent="0" algn="just">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0419263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Vakıf Mallarında Zilyetlik Yoluyla Kazanma Hükümlerinin Uygulanamaması </a:t>
            </a:r>
            <a:endParaRPr lang="tr-TR" b="1" dirty="0">
              <a:latin typeface="+mn-lt"/>
            </a:endParaRPr>
          </a:p>
        </p:txBody>
      </p:sp>
      <p:sp>
        <p:nvSpPr>
          <p:cNvPr id="3" name="İçerik Yer Tutucusu 2"/>
          <p:cNvSpPr>
            <a:spLocks noGrp="1"/>
          </p:cNvSpPr>
          <p:nvPr>
            <p:ph idx="1"/>
          </p:nvPr>
        </p:nvSpPr>
        <p:spPr/>
        <p:txBody>
          <a:bodyPr>
            <a:normAutofit/>
          </a:bodyPr>
          <a:lstStyle/>
          <a:p>
            <a:pPr lvl="0" algn="just"/>
            <a:r>
              <a:rPr lang="tr-TR" b="1" i="1" dirty="0" smtClean="0">
                <a:latin typeface="Times New Roman" pitchFamily="18" charset="0"/>
                <a:cs typeface="Times New Roman" pitchFamily="18" charset="0"/>
              </a:rPr>
              <a:t>5737 sayılı Vakıflar Kanunu’nun 15. maddesinin 1. fıkrasına göre, </a:t>
            </a:r>
            <a:r>
              <a:rPr lang="tr-TR" b="1" dirty="0">
                <a:latin typeface="Times New Roman" pitchFamily="18" charset="0"/>
                <a:cs typeface="Times New Roman" pitchFamily="18" charset="0"/>
              </a:rPr>
              <a:t>V</a:t>
            </a:r>
            <a:r>
              <a:rPr lang="tr-TR" b="1" dirty="0" smtClean="0">
                <a:latin typeface="Times New Roman" pitchFamily="18" charset="0"/>
                <a:cs typeface="Times New Roman" pitchFamily="18" charset="0"/>
              </a:rPr>
              <a:t>akıfların </a:t>
            </a:r>
            <a:r>
              <a:rPr lang="tr-TR" b="1" dirty="0">
                <a:latin typeface="Times New Roman" pitchFamily="18" charset="0"/>
                <a:cs typeface="Times New Roman" pitchFamily="18" charset="0"/>
              </a:rPr>
              <a:t>H</a:t>
            </a:r>
            <a:r>
              <a:rPr lang="tr-TR" b="1" dirty="0" smtClean="0">
                <a:latin typeface="Times New Roman" pitchFamily="18" charset="0"/>
                <a:cs typeface="Times New Roman" pitchFamily="18" charset="0"/>
              </a:rPr>
              <a:t>ayrat </a:t>
            </a:r>
            <a:r>
              <a:rPr lang="tr-TR" b="1" dirty="0">
                <a:latin typeface="Times New Roman" pitchFamily="18" charset="0"/>
                <a:cs typeface="Times New Roman" pitchFamily="18" charset="0"/>
              </a:rPr>
              <a:t>T</a:t>
            </a:r>
            <a:r>
              <a:rPr lang="tr-TR" b="1" dirty="0" smtClean="0">
                <a:latin typeface="Times New Roman" pitchFamily="18" charset="0"/>
                <a:cs typeface="Times New Roman" pitchFamily="18" charset="0"/>
              </a:rPr>
              <a:t>aşınmazlarında </a:t>
            </a:r>
            <a:r>
              <a:rPr lang="tr-TR" b="1" i="1" dirty="0">
                <a:latin typeface="Times New Roman" pitchFamily="18" charset="0"/>
                <a:cs typeface="Times New Roman" pitchFamily="18" charset="0"/>
              </a:rPr>
              <a:t>M</a:t>
            </a:r>
            <a:r>
              <a:rPr lang="tr-TR" b="1" i="1" dirty="0" smtClean="0">
                <a:latin typeface="Times New Roman" pitchFamily="18" charset="0"/>
                <a:cs typeface="Times New Roman" pitchFamily="18" charset="0"/>
              </a:rPr>
              <a:t>ülkiyet </a:t>
            </a:r>
            <a:r>
              <a:rPr lang="tr-TR" dirty="0" smtClean="0">
                <a:latin typeface="Times New Roman" pitchFamily="18" charset="0"/>
                <a:cs typeface="Times New Roman" pitchFamily="18" charset="0"/>
              </a:rPr>
              <a:t>ve </a:t>
            </a:r>
            <a:r>
              <a:rPr lang="tr-TR" b="1" i="1" dirty="0" smtClean="0">
                <a:latin typeface="Times New Roman" pitchFamily="18" charset="0"/>
                <a:cs typeface="Times New Roman" pitchFamily="18" charset="0"/>
              </a:rPr>
              <a:t>İrtifak Hakları, </a:t>
            </a:r>
            <a:r>
              <a:rPr lang="tr-TR" b="1" dirty="0">
                <a:latin typeface="Times New Roman" pitchFamily="18" charset="0"/>
                <a:cs typeface="Times New Roman" pitchFamily="18" charset="0"/>
              </a:rPr>
              <a:t>Z</a:t>
            </a:r>
            <a:r>
              <a:rPr lang="tr-TR" b="1" dirty="0" smtClean="0">
                <a:latin typeface="Times New Roman" pitchFamily="18" charset="0"/>
                <a:cs typeface="Times New Roman" pitchFamily="18" charset="0"/>
              </a:rPr>
              <a:t>amanaşımıyla kazanılamaz. </a:t>
            </a:r>
          </a:p>
          <a:p>
            <a:pPr lvl="0" algn="just"/>
            <a:r>
              <a:rPr lang="tr-TR" dirty="0" smtClean="0">
                <a:latin typeface="Times New Roman" pitchFamily="18" charset="0"/>
                <a:cs typeface="Times New Roman" pitchFamily="18" charset="0"/>
              </a:rPr>
              <a:t>Yine </a:t>
            </a:r>
            <a:r>
              <a:rPr lang="tr-TR" b="1" i="1" dirty="0" smtClean="0">
                <a:latin typeface="Times New Roman" pitchFamily="18" charset="0"/>
                <a:cs typeface="Times New Roman" pitchFamily="18" charset="0"/>
              </a:rPr>
              <a:t>Vakıflar Kanunu’nun 23. maddesine göre </a:t>
            </a:r>
            <a:r>
              <a:rPr lang="tr-TR" dirty="0" smtClean="0">
                <a:latin typeface="Times New Roman" pitchFamily="18" charset="0"/>
                <a:cs typeface="Times New Roman" pitchFamily="18" charset="0"/>
              </a:rPr>
              <a:t>ise, </a:t>
            </a:r>
            <a:r>
              <a:rPr lang="tr-TR" b="1" dirty="0" smtClean="0">
                <a:latin typeface="Times New Roman" pitchFamily="18" charset="0"/>
                <a:cs typeface="Times New Roman" pitchFamily="18" charset="0"/>
              </a:rPr>
              <a:t>Vakıf </a:t>
            </a:r>
            <a:r>
              <a:rPr lang="tr-TR" b="1" dirty="0">
                <a:latin typeface="Times New Roman" pitchFamily="18" charset="0"/>
                <a:cs typeface="Times New Roman" pitchFamily="18" charset="0"/>
              </a:rPr>
              <a:t>M</a:t>
            </a:r>
            <a:r>
              <a:rPr lang="tr-TR" b="1" dirty="0" smtClean="0">
                <a:latin typeface="Times New Roman" pitchFamily="18" charset="0"/>
                <a:cs typeface="Times New Roman" pitchFamily="18" charset="0"/>
              </a:rPr>
              <a:t>alları üzerinde Zilyetlik Yoluyla </a:t>
            </a:r>
            <a:r>
              <a:rPr lang="tr-TR" b="1" dirty="0">
                <a:latin typeface="Times New Roman" pitchFamily="18" charset="0"/>
                <a:cs typeface="Times New Roman" pitchFamily="18" charset="0"/>
              </a:rPr>
              <a:t>K</a:t>
            </a:r>
            <a:r>
              <a:rPr lang="tr-TR" b="1" dirty="0" smtClean="0">
                <a:latin typeface="Times New Roman" pitchFamily="18" charset="0"/>
                <a:cs typeface="Times New Roman" pitchFamily="18" charset="0"/>
              </a:rPr>
              <a:t>azanma </a:t>
            </a:r>
            <a:r>
              <a:rPr lang="tr-TR" b="1" dirty="0">
                <a:latin typeface="Times New Roman" pitchFamily="18" charset="0"/>
                <a:cs typeface="Times New Roman" pitchFamily="18" charset="0"/>
              </a:rPr>
              <a:t>H</a:t>
            </a:r>
            <a:r>
              <a:rPr lang="tr-TR" b="1" dirty="0" smtClean="0">
                <a:latin typeface="Times New Roman" pitchFamily="18" charset="0"/>
                <a:cs typeface="Times New Roman" pitchFamily="18" charset="0"/>
              </a:rPr>
              <a:t>ükümleri uygulanmaz. </a:t>
            </a:r>
          </a:p>
          <a:p>
            <a:pPr lvl="0" algn="just"/>
            <a:r>
              <a:rPr lang="tr-TR" b="1" i="1" dirty="0" smtClean="0">
                <a:latin typeface="Times New Roman" pitchFamily="18" charset="0"/>
                <a:cs typeface="Times New Roman" pitchFamily="18" charset="0"/>
              </a:rPr>
              <a:t>MK </a:t>
            </a:r>
            <a:r>
              <a:rPr lang="tr-TR" b="1" i="1" dirty="0">
                <a:latin typeface="Times New Roman" pitchFamily="18" charset="0"/>
                <a:cs typeface="Times New Roman" pitchFamily="18" charset="0"/>
              </a:rPr>
              <a:t>117 / </a:t>
            </a:r>
            <a:r>
              <a:rPr lang="tr-TR" b="1" i="1" dirty="0" smtClean="0">
                <a:latin typeface="Times New Roman" pitchFamily="18" charset="0"/>
                <a:cs typeface="Times New Roman" pitchFamily="18" charset="0"/>
              </a:rPr>
              <a:t>I hükmünde</a:t>
            </a:r>
            <a:r>
              <a:rPr lang="tr-TR" b="1" dirty="0" smtClean="0">
                <a:latin typeface="Times New Roman" pitchFamily="18" charset="0"/>
                <a:cs typeface="Times New Roman" pitchFamily="18" charset="0"/>
              </a:rPr>
              <a:t>, </a:t>
            </a:r>
            <a:r>
              <a:rPr lang="tr-TR" dirty="0">
                <a:latin typeface="Times New Roman" pitchFamily="18" charset="0"/>
                <a:cs typeface="Times New Roman" pitchFamily="18" charset="0"/>
              </a:rPr>
              <a:t>V</a:t>
            </a:r>
            <a:r>
              <a:rPr lang="tr-TR" dirty="0" smtClean="0">
                <a:latin typeface="Times New Roman" pitchFamily="18" charset="0"/>
                <a:cs typeface="Times New Roman" pitchFamily="18" charset="0"/>
              </a:rPr>
              <a:t>akıf </a:t>
            </a:r>
            <a:r>
              <a:rPr lang="tr-TR" dirty="0">
                <a:latin typeface="Times New Roman" pitchFamily="18" charset="0"/>
                <a:cs typeface="Times New Roman" pitchFamily="18" charset="0"/>
              </a:rPr>
              <a:t>M</a:t>
            </a:r>
            <a:r>
              <a:rPr lang="tr-TR" dirty="0" smtClean="0">
                <a:latin typeface="Times New Roman" pitchFamily="18" charset="0"/>
                <a:cs typeface="Times New Roman" pitchFamily="18" charset="0"/>
              </a:rPr>
              <a:t>alları </a:t>
            </a:r>
            <a:r>
              <a:rPr lang="tr-TR" dirty="0">
                <a:latin typeface="Times New Roman" pitchFamily="18" charset="0"/>
                <a:cs typeface="Times New Roman" pitchFamily="18" charset="0"/>
              </a:rPr>
              <a:t>hakkında  </a:t>
            </a:r>
            <a:r>
              <a:rPr lang="tr-TR" dirty="0" smtClean="0">
                <a:latin typeface="Times New Roman" pitchFamily="18" charset="0"/>
                <a:cs typeface="Times New Roman" pitchFamily="18" charset="0"/>
              </a:rPr>
              <a:t>Zilyetlik </a:t>
            </a:r>
            <a:r>
              <a:rPr lang="tr-TR" dirty="0">
                <a:latin typeface="Times New Roman" pitchFamily="18" charset="0"/>
                <a:cs typeface="Times New Roman" pitchFamily="18" charset="0"/>
              </a:rPr>
              <a:t>Y</a:t>
            </a:r>
            <a:r>
              <a:rPr lang="tr-TR" dirty="0" smtClean="0">
                <a:latin typeface="Times New Roman" pitchFamily="18" charset="0"/>
                <a:cs typeface="Times New Roman" pitchFamily="18" charset="0"/>
              </a:rPr>
              <a:t>oluyla </a:t>
            </a:r>
            <a:r>
              <a:rPr lang="tr-TR" dirty="0">
                <a:latin typeface="Times New Roman" pitchFamily="18" charset="0"/>
                <a:cs typeface="Times New Roman" pitchFamily="18" charset="0"/>
              </a:rPr>
              <a:t>K</a:t>
            </a:r>
            <a:r>
              <a:rPr lang="tr-TR" dirty="0" smtClean="0">
                <a:latin typeface="Times New Roman" pitchFamily="18" charset="0"/>
                <a:cs typeface="Times New Roman" pitchFamily="18" charset="0"/>
              </a:rPr>
              <a:t>azanma </a:t>
            </a:r>
            <a:r>
              <a:rPr lang="tr-TR" dirty="0">
                <a:latin typeface="Times New Roman" pitchFamily="18" charset="0"/>
                <a:cs typeface="Times New Roman" pitchFamily="18" charset="0"/>
              </a:rPr>
              <a:t>H</a:t>
            </a:r>
            <a:r>
              <a:rPr lang="tr-TR" dirty="0" smtClean="0">
                <a:latin typeface="Times New Roman" pitchFamily="18" charset="0"/>
                <a:cs typeface="Times New Roman" pitchFamily="18" charset="0"/>
              </a:rPr>
              <a:t>ükümlerinin </a:t>
            </a:r>
            <a:r>
              <a:rPr lang="tr-TR" dirty="0">
                <a:latin typeface="Times New Roman" pitchFamily="18" charset="0"/>
                <a:cs typeface="Times New Roman" pitchFamily="18" charset="0"/>
              </a:rPr>
              <a:t>uygulanmayacağı belirtildiğine göre, </a:t>
            </a:r>
            <a:r>
              <a:rPr lang="tr-TR" b="1" i="1" dirty="0" smtClean="0">
                <a:latin typeface="Times New Roman" pitchFamily="18" charset="0"/>
                <a:cs typeface="Times New Roman" pitchFamily="18" charset="0"/>
              </a:rPr>
              <a:t>Medeni Kanun’a tabi Vakıfların </a:t>
            </a:r>
            <a:r>
              <a:rPr lang="tr-TR" b="1" i="1" dirty="0">
                <a:latin typeface="Times New Roman" pitchFamily="18" charset="0"/>
                <a:cs typeface="Times New Roman" pitchFamily="18" charset="0"/>
              </a:rPr>
              <a:t>M</a:t>
            </a:r>
            <a:r>
              <a:rPr lang="tr-TR" b="1" i="1" dirty="0" smtClean="0">
                <a:latin typeface="Times New Roman" pitchFamily="18" charset="0"/>
                <a:cs typeface="Times New Roman" pitchFamily="18" charset="0"/>
              </a:rPr>
              <a:t>allarının </a:t>
            </a:r>
            <a:r>
              <a:rPr lang="tr-TR" dirty="0" smtClean="0">
                <a:latin typeface="Times New Roman" pitchFamily="18" charset="0"/>
                <a:cs typeface="Times New Roman" pitchFamily="18" charset="0"/>
              </a:rPr>
              <a:t>da </a:t>
            </a:r>
            <a:r>
              <a:rPr lang="tr-TR" b="1" dirty="0" smtClean="0">
                <a:latin typeface="Times New Roman" pitchFamily="18" charset="0"/>
                <a:cs typeface="Times New Roman" pitchFamily="18" charset="0"/>
              </a:rPr>
              <a:t>Kazandırıcı </a:t>
            </a:r>
            <a:r>
              <a:rPr lang="tr-TR" b="1" dirty="0">
                <a:latin typeface="Times New Roman" pitchFamily="18" charset="0"/>
                <a:cs typeface="Times New Roman" pitchFamily="18" charset="0"/>
              </a:rPr>
              <a:t>Z</a:t>
            </a:r>
            <a:r>
              <a:rPr lang="tr-TR" b="1" dirty="0" smtClean="0">
                <a:latin typeface="Times New Roman" pitchFamily="18" charset="0"/>
                <a:cs typeface="Times New Roman" pitchFamily="18" charset="0"/>
              </a:rPr>
              <a:t>amanaşımı </a:t>
            </a:r>
            <a:r>
              <a:rPr lang="tr-TR" b="1" dirty="0">
                <a:latin typeface="Times New Roman" pitchFamily="18" charset="0"/>
                <a:cs typeface="Times New Roman" pitchFamily="18" charset="0"/>
              </a:rPr>
              <a:t>Y</a:t>
            </a:r>
            <a:r>
              <a:rPr lang="tr-TR" b="1" dirty="0" smtClean="0">
                <a:latin typeface="Times New Roman" pitchFamily="18" charset="0"/>
                <a:cs typeface="Times New Roman" pitchFamily="18" charset="0"/>
              </a:rPr>
              <a:t>oluyla </a:t>
            </a:r>
            <a:r>
              <a:rPr lang="tr-TR" b="1" dirty="0">
                <a:latin typeface="Times New Roman" pitchFamily="18" charset="0"/>
                <a:cs typeface="Times New Roman" pitchFamily="18" charset="0"/>
              </a:rPr>
              <a:t>E</a:t>
            </a:r>
            <a:r>
              <a:rPr lang="tr-TR" b="1" dirty="0" smtClean="0">
                <a:latin typeface="Times New Roman" pitchFamily="18" charset="0"/>
                <a:cs typeface="Times New Roman" pitchFamily="18" charset="0"/>
              </a:rPr>
              <a:t>dinilmesi mümkün değildir. </a:t>
            </a:r>
          </a:p>
          <a:p>
            <a:pPr marL="0" indent="0">
              <a:buNone/>
            </a:pPr>
            <a:endParaRPr lang="tr-TR" sz="3600" dirty="0"/>
          </a:p>
        </p:txBody>
      </p:sp>
    </p:spTree>
    <p:extLst>
      <p:ext uri="{BB962C8B-B14F-4D97-AF65-F5344CB8AC3E}">
        <p14:creationId xmlns:p14="http://schemas.microsoft.com/office/powerpoint/2010/main" val="2294455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29657"/>
            <a:ext cx="10515600" cy="1325563"/>
          </a:xfrm>
        </p:spPr>
        <p:txBody>
          <a:bodyPr/>
          <a:lstStyle/>
          <a:p>
            <a:endParaRPr lang="tr-TR" dirty="0"/>
          </a:p>
        </p:txBody>
      </p:sp>
      <p:sp>
        <p:nvSpPr>
          <p:cNvPr id="3" name="İçerik Yer Tutucusu 2"/>
          <p:cNvSpPr>
            <a:spLocks noGrp="1"/>
          </p:cNvSpPr>
          <p:nvPr>
            <p:ph idx="1"/>
          </p:nvPr>
        </p:nvSpPr>
        <p:spPr>
          <a:xfrm>
            <a:off x="722489" y="1555220"/>
            <a:ext cx="10631311" cy="5302779"/>
          </a:xfrm>
        </p:spPr>
        <p:txBody>
          <a:bodyPr>
            <a:noAutofit/>
          </a:bodyPr>
          <a:lstStyle/>
          <a:p>
            <a:pPr algn="just"/>
            <a:r>
              <a:rPr lang="tr-TR" sz="3600" b="1" dirty="0" smtClean="0">
                <a:latin typeface="Times New Roman" panose="02020603050405020304" pitchFamily="18" charset="0"/>
                <a:cs typeface="Times New Roman" panose="02020603050405020304" pitchFamily="18" charset="0"/>
              </a:rPr>
              <a:t>Mülkiyet Hakkının, </a:t>
            </a:r>
            <a:r>
              <a:rPr lang="tr-TR" sz="3600" b="1" dirty="0">
                <a:latin typeface="Times New Roman" panose="02020603050405020304" pitchFamily="18" charset="0"/>
                <a:cs typeface="Times New Roman" panose="02020603050405020304" pitchFamily="18" charset="0"/>
              </a:rPr>
              <a:t>Z</a:t>
            </a:r>
            <a:r>
              <a:rPr lang="tr-TR" sz="3600" b="1" dirty="0" smtClean="0">
                <a:latin typeface="Times New Roman" panose="02020603050405020304" pitchFamily="18" charset="0"/>
                <a:cs typeface="Times New Roman" panose="02020603050405020304" pitchFamily="18" charset="0"/>
              </a:rPr>
              <a:t>amanaşımı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oluyla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azanılması ilke olarak düşünülemez. </a:t>
            </a:r>
          </a:p>
          <a:p>
            <a:pPr algn="just"/>
            <a:r>
              <a:rPr lang="tr-TR" sz="3600" dirty="0" smtClean="0">
                <a:latin typeface="Times New Roman" panose="02020603050405020304" pitchFamily="18" charset="0"/>
                <a:cs typeface="Times New Roman" panose="02020603050405020304" pitchFamily="18" charset="0"/>
              </a:rPr>
              <a:t>Ancak, Kanun Koyucu, istisnai de olsa uzun yıllardır Taşınmaz Malını kullanmayan veya ondan yararlanmayan kişinin malından feragat etmiş sayılabileceği gibi bazı düşüncelerle, Mülkiyet Hakkının Zamanaşımı yoluyla kazanılmasını kabul etmiştir. </a:t>
            </a:r>
          </a:p>
          <a:p>
            <a:pPr marL="0" indent="0" algn="just">
              <a:buNone/>
            </a:pPr>
            <a:r>
              <a:rPr lang="tr-TR" sz="36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Eren,</a:t>
            </a:r>
            <a:r>
              <a:rPr lang="tr-TR" sz="3200" i="1" dirty="0" smtClean="0">
                <a:latin typeface="Times New Roman" panose="02020603050405020304" pitchFamily="18" charset="0"/>
                <a:cs typeface="Times New Roman" panose="02020603050405020304" pitchFamily="18" charset="0"/>
              </a:rPr>
              <a:t> Mülkiyet H., 3. B., s.263)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a:t>
            </a:r>
          </a:p>
          <a:p>
            <a:pPr marL="0" indent="0" algn="just">
              <a:buNone/>
            </a:pPr>
            <a:r>
              <a:rPr lang="tr-TR" sz="2400" dirty="0" smtClean="0"/>
              <a:t> </a:t>
            </a:r>
            <a:endParaRPr lang="tr-TR" sz="2400" dirty="0"/>
          </a:p>
        </p:txBody>
      </p:sp>
    </p:spTree>
    <p:extLst>
      <p:ext uri="{BB962C8B-B14F-4D97-AF65-F5344CB8AC3E}">
        <p14:creationId xmlns:p14="http://schemas.microsoft.com/office/powerpoint/2010/main" val="36023554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Kültür ve Tabiat Varlıklarını Koruma Kanunundaki Hüküm </a:t>
            </a:r>
            <a:endParaRPr lang="tr-TR" b="1" dirty="0">
              <a:latin typeface="+mn-lt"/>
            </a:endParaRPr>
          </a:p>
        </p:txBody>
      </p:sp>
      <p:sp>
        <p:nvSpPr>
          <p:cNvPr id="3" name="İçerik Yer Tutucusu 2"/>
          <p:cNvSpPr>
            <a:spLocks noGrp="1"/>
          </p:cNvSpPr>
          <p:nvPr>
            <p:ph idx="1"/>
          </p:nvPr>
        </p:nvSpPr>
        <p:spPr/>
        <p:txBody>
          <a:bodyPr/>
          <a:lstStyle/>
          <a:p>
            <a:pPr algn="just"/>
            <a:r>
              <a:rPr lang="tr-TR" sz="3200" b="1" dirty="0">
                <a:latin typeface="Times New Roman" pitchFamily="18" charset="0"/>
                <a:cs typeface="Times New Roman" pitchFamily="18" charset="0"/>
              </a:rPr>
              <a:t>2863 sayılı Kültür ve Tabiat Varlıklarını Koruma Kanunu’nun 11. maddesinin </a:t>
            </a:r>
            <a:r>
              <a:rPr lang="tr-TR" sz="3200" b="1" dirty="0" smtClean="0">
                <a:latin typeface="Times New Roman" pitchFamily="18" charset="0"/>
                <a:cs typeface="Times New Roman" pitchFamily="18" charset="0"/>
              </a:rPr>
              <a:t>1.fıkrasına göre, </a:t>
            </a:r>
            <a:r>
              <a:rPr lang="tr-TR" sz="3200" dirty="0" smtClean="0">
                <a:latin typeface="Times New Roman" pitchFamily="18" charset="0"/>
                <a:cs typeface="Times New Roman" pitchFamily="18" charset="0"/>
              </a:rPr>
              <a:t>Kültür ve Tabiat Varlıklarını Koruma Bölge Kurullarınca, </a:t>
            </a:r>
            <a:r>
              <a:rPr lang="tr-TR" sz="3200" b="1" dirty="0">
                <a:latin typeface="Times New Roman" pitchFamily="18" charset="0"/>
                <a:cs typeface="Times New Roman" pitchFamily="18" charset="0"/>
              </a:rPr>
              <a:t>B</a:t>
            </a:r>
            <a:r>
              <a:rPr lang="tr-TR" sz="3200" b="1" dirty="0" smtClean="0">
                <a:latin typeface="Times New Roman" pitchFamily="18" charset="0"/>
                <a:cs typeface="Times New Roman" pitchFamily="18" charset="0"/>
              </a:rPr>
              <a:t>irinci grup olarak tescil ve ilan edilen Kültür </a:t>
            </a:r>
            <a:r>
              <a:rPr lang="tr-TR" sz="3200" b="1" dirty="0">
                <a:latin typeface="Times New Roman" pitchFamily="18" charset="0"/>
                <a:cs typeface="Times New Roman" pitchFamily="18" charset="0"/>
              </a:rPr>
              <a:t>V</a:t>
            </a:r>
            <a:r>
              <a:rPr lang="tr-TR" sz="3200" b="1" dirty="0" smtClean="0">
                <a:latin typeface="Times New Roman" pitchFamily="18" charset="0"/>
                <a:cs typeface="Times New Roman" pitchFamily="18" charset="0"/>
              </a:rPr>
              <a:t>arlıklarının bulunduğu Taşınmazlar</a:t>
            </a:r>
            <a:r>
              <a:rPr lang="tr-TR" sz="3200" dirty="0" smtClean="0">
                <a:latin typeface="Times New Roman" pitchFamily="18" charset="0"/>
                <a:cs typeface="Times New Roman" pitchFamily="18" charset="0"/>
              </a:rPr>
              <a:t> ile </a:t>
            </a:r>
            <a:r>
              <a:rPr lang="tr-TR" sz="3200" b="1" dirty="0" smtClean="0">
                <a:latin typeface="Times New Roman" pitchFamily="18" charset="0"/>
                <a:cs typeface="Times New Roman" pitchFamily="18" charset="0"/>
              </a:rPr>
              <a:t>birinci ve ikinci derece Arkeolojik </a:t>
            </a:r>
            <a:r>
              <a:rPr lang="tr-TR" sz="3200" b="1" dirty="0">
                <a:latin typeface="Times New Roman" pitchFamily="18" charset="0"/>
                <a:cs typeface="Times New Roman" pitchFamily="18" charset="0"/>
              </a:rPr>
              <a:t>S</a:t>
            </a:r>
            <a:r>
              <a:rPr lang="tr-TR" sz="3200" b="1" dirty="0" smtClean="0">
                <a:latin typeface="Times New Roman" pitchFamily="18" charset="0"/>
                <a:cs typeface="Times New Roman" pitchFamily="18" charset="0"/>
              </a:rPr>
              <a:t>it alanlarındaki Taşınmazlar</a:t>
            </a:r>
            <a:r>
              <a:rPr lang="tr-TR" sz="3200"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Zilyetlik yoluyla edinilemeyeceği için, </a:t>
            </a:r>
            <a:r>
              <a:rPr lang="tr-TR" sz="3200" dirty="0" smtClean="0">
                <a:latin typeface="Times New Roman" pitchFamily="18" charset="0"/>
                <a:cs typeface="Times New Roman" pitchFamily="18" charset="0"/>
              </a:rPr>
              <a:t>bunların </a:t>
            </a:r>
            <a:r>
              <a:rPr lang="tr-TR" sz="3200" b="1" i="1" dirty="0" smtClean="0">
                <a:latin typeface="Times New Roman" pitchFamily="18" charset="0"/>
                <a:cs typeface="Times New Roman" pitchFamily="18" charset="0"/>
              </a:rPr>
              <a:t>Zamanaşımı yoluyla edinilmesi</a:t>
            </a:r>
            <a:r>
              <a:rPr lang="tr-TR" sz="3200" b="1" dirty="0" smtClean="0">
                <a:latin typeface="Times New Roman" pitchFamily="18" charset="0"/>
                <a:cs typeface="Times New Roman" pitchFamily="18" charset="0"/>
              </a:rPr>
              <a:t> söz konusu değildir. </a:t>
            </a:r>
          </a:p>
          <a:p>
            <a:pPr marL="0" indent="0">
              <a:buNone/>
            </a:pPr>
            <a:endParaRPr lang="tr-TR" dirty="0" smtClean="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28901315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KK m.18 / II hükmü </a:t>
            </a:r>
            <a:endParaRPr lang="tr-TR" b="1" dirty="0">
              <a:latin typeface="+mn-lt"/>
            </a:endParaRP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KK m. 18 / II hükmüne göre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Tapuda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ayıtlı olsun </a:t>
            </a:r>
            <a:r>
              <a:rPr lang="tr-TR" i="1"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olmasın, </a:t>
            </a:r>
            <a:r>
              <a:rPr lang="tr-TR" b="1" dirty="0" smtClean="0">
                <a:latin typeface="Times New Roman" panose="02020603050405020304" pitchFamily="18" charset="0"/>
                <a:cs typeface="Times New Roman" panose="02020603050405020304" pitchFamily="18" charset="0"/>
              </a:rPr>
              <a:t>Kanunları uyarınca Devlete kalan Taşınmazların Mülkiyeti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Olağanüstü Zamanaşımı Yoluyla kazanılamayacağı için, </a:t>
            </a:r>
            <a:r>
              <a:rPr lang="tr-TR" b="1" i="1" dirty="0">
                <a:latin typeface="Times New Roman" panose="02020603050405020304" pitchFamily="18" charset="0"/>
                <a:cs typeface="Times New Roman" panose="02020603050405020304" pitchFamily="18" charset="0"/>
              </a:rPr>
              <a:t>F</a:t>
            </a:r>
            <a:r>
              <a:rPr lang="tr-TR" b="1" i="1" dirty="0" smtClean="0">
                <a:latin typeface="Times New Roman" panose="02020603050405020304" pitchFamily="18" charset="0"/>
                <a:cs typeface="Times New Roman" panose="02020603050405020304" pitchFamily="18" charset="0"/>
              </a:rPr>
              <a:t>irari</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kaçak</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übadil</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mübadeleye tabi tutulan</a:t>
            </a:r>
            <a:r>
              <a:rPr lang="tr-TR" dirty="0" smtClean="0">
                <a:latin typeface="Times New Roman" panose="02020603050405020304" pitchFamily="18" charset="0"/>
                <a:cs typeface="Times New Roman" panose="02020603050405020304" pitchFamily="18" charset="0"/>
              </a:rPr>
              <a:t>) veya </a:t>
            </a:r>
            <a:r>
              <a:rPr lang="tr-TR" b="1" i="1" dirty="0" err="1">
                <a:latin typeface="Times New Roman" panose="02020603050405020304" pitchFamily="18" charset="0"/>
                <a:cs typeface="Times New Roman" panose="02020603050405020304" pitchFamily="18" charset="0"/>
              </a:rPr>
              <a:t>M</a:t>
            </a:r>
            <a:r>
              <a:rPr lang="tr-TR" b="1" i="1" dirty="0" err="1" smtClean="0">
                <a:latin typeface="Times New Roman" panose="02020603050405020304" pitchFamily="18" charset="0"/>
                <a:cs typeface="Times New Roman" panose="02020603050405020304" pitchFamily="18" charset="0"/>
              </a:rPr>
              <a:t>ütegayyip</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kayıp)</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Kişilerden</a:t>
            </a:r>
            <a:r>
              <a:rPr lang="tr-TR" b="1" dirty="0" smtClean="0">
                <a:latin typeface="Times New Roman" panose="02020603050405020304" pitchFamily="18" charset="0"/>
                <a:cs typeface="Times New Roman" panose="02020603050405020304" pitchFamily="18" charset="0"/>
              </a:rPr>
              <a:t> Hazineye kalan Taşınmazların Mülkiyeti, </a:t>
            </a:r>
            <a:r>
              <a:rPr lang="tr-TR" b="1" i="1" dirty="0" smtClean="0">
                <a:latin typeface="Times New Roman" panose="02020603050405020304" pitchFamily="18" charset="0"/>
                <a:cs typeface="Times New Roman" panose="02020603050405020304" pitchFamily="18" charset="0"/>
              </a:rPr>
              <a:t>Olağanüstü Zamanaşımıyla </a:t>
            </a:r>
            <a:r>
              <a:rPr lang="tr-TR" b="1" dirty="0" smtClean="0">
                <a:latin typeface="Times New Roman" panose="02020603050405020304" pitchFamily="18" charset="0"/>
                <a:cs typeface="Times New Roman" panose="02020603050405020304" pitchFamily="18" charset="0"/>
              </a:rPr>
              <a:t>kazanılamaz. </a:t>
            </a:r>
          </a:p>
          <a:p>
            <a:pPr algn="just"/>
            <a:r>
              <a:rPr lang="tr-TR" b="1" dirty="0" smtClean="0">
                <a:latin typeface="Times New Roman" panose="02020603050405020304" pitchFamily="18" charset="0"/>
                <a:cs typeface="Times New Roman" panose="02020603050405020304" pitchFamily="18" charset="0"/>
              </a:rPr>
              <a:t>Yargıtay</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bu Hükmün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Devlete Miras yoluyla kalan Taşınmazların Mülkiyetinin</a:t>
            </a:r>
            <a:r>
              <a:rPr lang="tr-TR" dirty="0" smtClean="0">
                <a:latin typeface="Times New Roman" panose="02020603050405020304" pitchFamily="18" charset="0"/>
                <a:cs typeface="Times New Roman" panose="02020603050405020304" pitchFamily="18" charset="0"/>
              </a:rPr>
              <a:t> de </a:t>
            </a:r>
            <a:r>
              <a:rPr lang="tr-TR" b="1" dirty="0" smtClean="0">
                <a:latin typeface="Times New Roman" panose="02020603050405020304" pitchFamily="18" charset="0"/>
                <a:cs typeface="Times New Roman" panose="02020603050405020304" pitchFamily="18" charset="0"/>
              </a:rPr>
              <a:t>Zamanaşımıyla Kazanılmasını engellediği görüşündedir.</a:t>
            </a: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YHGK. 9.5.1984, 8 – 97 / 514 – YKD. 1986 / 1, s. 8)</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2204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340768"/>
          </a:xfrm>
        </p:spPr>
        <p:txBody>
          <a:bodyPr>
            <a:normAutofit/>
          </a:bodyPr>
          <a:lstStyle/>
          <a:p>
            <a:pPr algn="ctr"/>
            <a:r>
              <a:rPr lang="tr-TR" b="1" dirty="0" smtClean="0">
                <a:solidFill>
                  <a:schemeClr val="tx1"/>
                </a:solidFill>
                <a:latin typeface="Times New Roman" pitchFamily="18" charset="0"/>
                <a:cs typeface="Times New Roman" pitchFamily="18" charset="0"/>
              </a:rPr>
              <a:t>Özel Mülkiyete Konu Olmayan Taşınmazlar</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813771552"/>
              </p:ext>
            </p:extLst>
          </p:nvPr>
        </p:nvGraphicFramePr>
        <p:xfrm>
          <a:off x="1524000" y="1340768"/>
          <a:ext cx="9144000" cy="55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19464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 Kütüğünden Malikin Belli Olmaması </a:t>
            </a:r>
            <a:endParaRPr lang="tr-TR" b="1" dirty="0">
              <a:latin typeface="+mn-lt"/>
            </a:endParaRPr>
          </a:p>
        </p:txBody>
      </p:sp>
      <p:sp>
        <p:nvSpPr>
          <p:cNvPr id="3" name="İçerik Yer Tutucusu 2"/>
          <p:cNvSpPr>
            <a:spLocks noGrp="1"/>
          </p:cNvSpPr>
          <p:nvPr>
            <p:ph idx="1"/>
          </p:nvPr>
        </p:nvSpPr>
        <p:spPr>
          <a:xfrm>
            <a:off x="838200" y="1825625"/>
            <a:ext cx="10594622" cy="4846108"/>
          </a:xfrm>
        </p:spPr>
        <p:txBody>
          <a:bodyPr>
            <a:noAutofit/>
          </a:bodyPr>
          <a:lstStyle/>
          <a:p>
            <a:pPr algn="just"/>
            <a:r>
              <a:rPr lang="tr-TR" b="1" dirty="0" smtClean="0">
                <a:latin typeface="Times New Roman" panose="02020603050405020304" pitchFamily="18" charset="0"/>
                <a:cs typeface="Times New Roman" panose="02020603050405020304" pitchFamily="18" charset="0"/>
              </a:rPr>
              <a:t>Tapusuz Taşınmazlar bakımından Tapu Kütüğü</a:t>
            </a:r>
            <a:r>
              <a:rPr lang="tr-TR" dirty="0" smtClean="0">
                <a:latin typeface="Times New Roman" panose="02020603050405020304" pitchFamily="18" charset="0"/>
                <a:cs typeface="Times New Roman" panose="02020603050405020304" pitchFamily="18" charset="0"/>
              </a:rPr>
              <a:t>, zaten </a:t>
            </a:r>
            <a:r>
              <a:rPr lang="tr-TR" b="1" i="1" dirty="0" smtClean="0">
                <a:latin typeface="Times New Roman" panose="02020603050405020304" pitchFamily="18" charset="0"/>
                <a:cs typeface="Times New Roman" panose="02020603050405020304" pitchFamily="18" charset="0"/>
              </a:rPr>
              <a:t>Maliki </a:t>
            </a:r>
            <a:r>
              <a:rPr lang="tr-TR" b="1" dirty="0" smtClean="0">
                <a:latin typeface="Times New Roman" panose="02020603050405020304" pitchFamily="18" charset="0"/>
                <a:cs typeface="Times New Roman" panose="02020603050405020304" pitchFamily="18" charset="0"/>
              </a:rPr>
              <a:t>hiç göstermemektedir. </a:t>
            </a:r>
          </a:p>
          <a:p>
            <a:pPr algn="just"/>
            <a:r>
              <a:rPr lang="tr-TR" b="1" dirty="0" smtClean="0">
                <a:latin typeface="Times New Roman" panose="02020603050405020304" pitchFamily="18" charset="0"/>
                <a:cs typeface="Times New Roman" panose="02020603050405020304" pitchFamily="18" charset="0"/>
              </a:rPr>
              <a:t>Tapuya Kayıtlı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aşınmazlardan </a:t>
            </a:r>
            <a:r>
              <a:rPr lang="tr-TR" dirty="0" smtClean="0">
                <a:latin typeface="Times New Roman" panose="02020603050405020304" pitchFamily="18" charset="0"/>
                <a:cs typeface="Times New Roman" panose="02020603050405020304" pitchFamily="18" charset="0"/>
              </a:rPr>
              <a:t>da ancak,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ütüğünden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alikinin kim olduğu anlaşılamayan Taşınmazlar </a:t>
            </a:r>
            <a:r>
              <a:rPr lang="tr-TR" dirty="0" smtClean="0">
                <a:latin typeface="Times New Roman" panose="02020603050405020304" pitchFamily="18" charset="0"/>
                <a:cs typeface="Times New Roman" panose="02020603050405020304" pitchFamily="18" charset="0"/>
              </a:rPr>
              <a:t>ile </a:t>
            </a:r>
            <a:r>
              <a:rPr lang="tr-TR" b="1" u="sng" dirty="0" smtClean="0">
                <a:latin typeface="Times New Roman" panose="02020603050405020304" pitchFamily="18" charset="0"/>
                <a:cs typeface="Times New Roman" panose="02020603050405020304" pitchFamily="18" charset="0"/>
              </a:rPr>
              <a:t>yirmi yıl önce </a:t>
            </a:r>
            <a:r>
              <a:rPr lang="tr-TR" b="1" dirty="0" smtClean="0">
                <a:latin typeface="Times New Roman" panose="02020603050405020304" pitchFamily="18" charset="0"/>
                <a:cs typeface="Times New Roman" panose="02020603050405020304" pitchFamily="18" charset="0"/>
              </a:rPr>
              <a:t>hakkında Gaiplik Kararı verilmiş bir kimsenin Kütükte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 olarak göründüğü Taşınmazların</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Olağanüstü Zamanaşımıyla kazanılabilir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713 / II). </a:t>
            </a:r>
          </a:p>
          <a:p>
            <a:pPr algn="just"/>
            <a:r>
              <a:rPr lang="tr-TR" b="1" dirty="0" smtClean="0">
                <a:latin typeface="Times New Roman" panose="02020603050405020304" pitchFamily="18" charset="0"/>
                <a:cs typeface="Times New Roman" panose="02020603050405020304" pitchFamily="18" charset="0"/>
              </a:rPr>
              <a:t>Bu sayılan durumlarda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Tapuya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ayıtlı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aşınmazın gerçek Malikinin</a:t>
            </a:r>
            <a:r>
              <a:rPr lang="tr-TR" b="1" dirty="0" smtClean="0">
                <a:latin typeface="Times New Roman" panose="02020603050405020304" pitchFamily="18" charset="0"/>
                <a:cs typeface="Times New Roman" panose="02020603050405020304" pitchFamily="18" charset="0"/>
              </a:rPr>
              <a:t> kim olduğu belli değildir; </a:t>
            </a:r>
            <a:r>
              <a:rPr lang="tr-TR" dirty="0" smtClean="0">
                <a:latin typeface="Times New Roman" panose="02020603050405020304" pitchFamily="18" charset="0"/>
                <a:cs typeface="Times New Roman" panose="02020603050405020304" pitchFamily="18" charset="0"/>
              </a:rPr>
              <a:t>diğer bir deyişle, </a:t>
            </a:r>
            <a:r>
              <a:rPr lang="tr-TR" b="1" dirty="0" smtClean="0">
                <a:latin typeface="Times New Roman" panose="02020603050405020304" pitchFamily="18" charset="0"/>
                <a:cs typeface="Times New Roman" panose="02020603050405020304" pitchFamily="18" charset="0"/>
              </a:rPr>
              <a:t>Tapu Sicili, </a:t>
            </a:r>
            <a:r>
              <a:rPr lang="tr-TR" b="1" i="1" dirty="0" smtClean="0">
                <a:latin typeface="Times New Roman" panose="02020603050405020304" pitchFamily="18" charset="0"/>
                <a:cs typeface="Times New Roman" panose="02020603050405020304" pitchFamily="18" charset="0"/>
              </a:rPr>
              <a:t>gerçek Maliki </a:t>
            </a:r>
            <a:r>
              <a:rPr lang="tr-TR" b="1" dirty="0" smtClean="0">
                <a:latin typeface="Times New Roman" panose="02020603050405020304" pitchFamily="18" charset="0"/>
                <a:cs typeface="Times New Roman" panose="02020603050405020304" pitchFamily="18" charset="0"/>
              </a:rPr>
              <a:t>göstermemektedir. </a:t>
            </a:r>
          </a:p>
        </p:txBody>
      </p:sp>
    </p:spTree>
    <p:extLst>
      <p:ext uri="{BB962C8B-B14F-4D97-AF65-F5344CB8AC3E}">
        <p14:creationId xmlns:p14="http://schemas.microsoft.com/office/powerpoint/2010/main" val="31220688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Malikin Kim Olduğunun Anlaşılamadığı Durumlar</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Malikin kim olduğunun anlaşılamaması</a:t>
            </a:r>
            <a:r>
              <a:rPr lang="tr-TR" sz="3200" b="1" dirty="0" smtClean="0">
                <a:latin typeface="Times New Roman" panose="02020603050405020304" pitchFamily="18" charset="0"/>
                <a:cs typeface="Times New Roman" panose="02020603050405020304" pitchFamily="18" charset="0"/>
              </a:rPr>
              <a:t>, şu durumlardan ileri gelebilir:</a:t>
            </a:r>
          </a:p>
          <a:p>
            <a:pPr algn="just"/>
            <a:r>
              <a:rPr lang="tr-TR" sz="3200" b="1" i="1" dirty="0" smtClean="0">
                <a:latin typeface="Times New Roman" panose="02020603050405020304" pitchFamily="18" charset="0"/>
                <a:cs typeface="Times New Roman" panose="02020603050405020304" pitchFamily="18" charset="0"/>
              </a:rPr>
              <a:t>Malik </a:t>
            </a:r>
            <a:r>
              <a:rPr lang="tr-TR" sz="3200" b="1" i="1" dirty="0">
                <a:latin typeface="Times New Roman" panose="02020603050405020304" pitchFamily="18" charset="0"/>
                <a:cs typeface="Times New Roman" panose="02020603050405020304" pitchFamily="18" charset="0"/>
              </a:rPr>
              <a:t>sütununun boş </a:t>
            </a:r>
            <a:r>
              <a:rPr lang="tr-TR" sz="3200" b="1" i="1" dirty="0" smtClean="0">
                <a:latin typeface="Times New Roman" panose="02020603050405020304" pitchFamily="18" charset="0"/>
                <a:cs typeface="Times New Roman" panose="02020603050405020304" pitchFamily="18" charset="0"/>
              </a:rPr>
              <a:t>bırakılmış olması</a:t>
            </a:r>
          </a:p>
          <a:p>
            <a:pPr algn="just"/>
            <a:r>
              <a:rPr lang="tr-TR" sz="3200" b="1" i="1" dirty="0" smtClean="0">
                <a:latin typeface="Times New Roman" panose="02020603050405020304" pitchFamily="18" charset="0"/>
                <a:cs typeface="Times New Roman" panose="02020603050405020304" pitchFamily="18" charset="0"/>
              </a:rPr>
              <a:t>Malikin </a:t>
            </a:r>
            <a:r>
              <a:rPr lang="tr-TR" sz="3200" b="1" i="1" dirty="0">
                <a:latin typeface="Times New Roman" panose="02020603050405020304" pitchFamily="18" charset="0"/>
                <a:cs typeface="Times New Roman" panose="02020603050405020304" pitchFamily="18" charset="0"/>
              </a:rPr>
              <a:t>adının silinip yenisinin yazılmamış </a:t>
            </a:r>
            <a:r>
              <a:rPr lang="tr-TR" sz="3200" b="1" i="1" dirty="0" smtClean="0">
                <a:latin typeface="Times New Roman" panose="02020603050405020304" pitchFamily="18" charset="0"/>
                <a:cs typeface="Times New Roman" panose="02020603050405020304" pitchFamily="18" charset="0"/>
              </a:rPr>
              <a:t>olması</a:t>
            </a:r>
          </a:p>
          <a:p>
            <a:pPr algn="just"/>
            <a:r>
              <a:rPr lang="tr-TR" sz="3200" b="1" i="1" dirty="0" smtClean="0">
                <a:latin typeface="Times New Roman" panose="02020603050405020304" pitchFamily="18" charset="0"/>
                <a:cs typeface="Times New Roman" panose="02020603050405020304" pitchFamily="18" charset="0"/>
              </a:rPr>
              <a:t>Sicilde Malikin </a:t>
            </a:r>
            <a:r>
              <a:rPr lang="tr-TR" sz="3200" b="1" i="1" dirty="0">
                <a:latin typeface="Times New Roman" panose="02020603050405020304" pitchFamily="18" charset="0"/>
                <a:cs typeface="Times New Roman" panose="02020603050405020304" pitchFamily="18" charset="0"/>
              </a:rPr>
              <a:t>kimliğinin yeterli biçimde gösterilmemiş </a:t>
            </a:r>
            <a:r>
              <a:rPr lang="tr-TR" sz="3200" b="1" i="1" dirty="0" smtClean="0">
                <a:latin typeface="Times New Roman" panose="02020603050405020304" pitchFamily="18" charset="0"/>
                <a:cs typeface="Times New Roman" panose="02020603050405020304" pitchFamily="18" charset="0"/>
              </a:rPr>
              <a:t>olması</a:t>
            </a:r>
          </a:p>
          <a:p>
            <a:pPr marL="0" indent="0" algn="just">
              <a:buNone/>
            </a:pPr>
            <a:r>
              <a:rPr lang="tr-TR" sz="32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Sicilde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alik </a:t>
            </a:r>
            <a:r>
              <a:rPr lang="tr-TR" dirty="0">
                <a:latin typeface="Times New Roman" panose="02020603050405020304" pitchFamily="18" charset="0"/>
                <a:cs typeface="Times New Roman" panose="02020603050405020304" pitchFamily="18" charset="0"/>
              </a:rPr>
              <a:t>olarak «</a:t>
            </a:r>
            <a:r>
              <a:rPr lang="tr-TR" b="1" dirty="0">
                <a:latin typeface="Times New Roman" panose="02020603050405020304" pitchFamily="18" charset="0"/>
                <a:cs typeface="Times New Roman" panose="02020603050405020304" pitchFamily="18" charset="0"/>
              </a:rPr>
              <a:t>Hasan» </a:t>
            </a:r>
            <a:r>
              <a:rPr lang="tr-TR" dirty="0">
                <a:latin typeface="Times New Roman" panose="02020603050405020304" pitchFamily="18" charset="0"/>
                <a:cs typeface="Times New Roman" panose="02020603050405020304" pitchFamily="18" charset="0"/>
              </a:rPr>
              <a:t>ismi yazılı olup da, bu </a:t>
            </a:r>
            <a:r>
              <a:rPr lang="tr-TR" b="1" dirty="0">
                <a:latin typeface="Times New Roman" panose="02020603050405020304" pitchFamily="18" charset="0"/>
                <a:cs typeface="Times New Roman" panose="02020603050405020304" pitchFamily="18" charset="0"/>
              </a:rPr>
              <a:t>Hasan’ın kim olduğu </a:t>
            </a:r>
            <a:r>
              <a:rPr lang="tr-TR" dirty="0">
                <a:latin typeface="Times New Roman" panose="02020603050405020304" pitchFamily="18" charset="0"/>
                <a:cs typeface="Times New Roman" panose="02020603050405020304" pitchFamily="18" charset="0"/>
              </a:rPr>
              <a:t>anlaşılmamaktadır. </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2652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200" b="1" dirty="0" smtClean="0">
                <a:latin typeface="+mn-lt"/>
              </a:rPr>
              <a:t>Hayali Kişiler Adına Kaydedilen Taşınmazların Mülkiyetinin Olağanüstü Zamanaşımıyla Kazanılması </a:t>
            </a:r>
            <a:endParaRPr lang="tr-TR" sz="3200" b="1"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Mülkiyetin mevcut </a:t>
            </a:r>
            <a:r>
              <a:rPr lang="tr-TR" b="1" i="1" dirty="0">
                <a:latin typeface="Times New Roman" panose="02020603050405020304" pitchFamily="18" charset="0"/>
                <a:cs typeface="Times New Roman" panose="02020603050405020304" pitchFamily="18" charset="0"/>
              </a:rPr>
              <a:t>olmayan bir kişi adına tescil </a:t>
            </a:r>
            <a:r>
              <a:rPr lang="tr-TR" b="1" i="1" dirty="0" smtClean="0">
                <a:latin typeface="Times New Roman" panose="02020603050405020304" pitchFamily="18" charset="0"/>
                <a:cs typeface="Times New Roman" panose="02020603050405020304" pitchFamily="18" charset="0"/>
              </a:rPr>
              <a:t>edilmiş olduğu </a:t>
            </a:r>
            <a:r>
              <a:rPr lang="tr-TR" b="1" i="1" dirty="0">
                <a:latin typeface="Times New Roman" panose="02020603050405020304" pitchFamily="18" charset="0"/>
                <a:cs typeface="Times New Roman" panose="02020603050405020304" pitchFamily="18" charset="0"/>
              </a:rPr>
              <a:t>hallerde </a:t>
            </a:r>
            <a:r>
              <a:rPr lang="tr-TR" b="1" dirty="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Sicilden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alikin </a:t>
            </a:r>
            <a:r>
              <a:rPr lang="tr-TR" b="1" dirty="0">
                <a:latin typeface="Times New Roman" panose="02020603050405020304" pitchFamily="18" charset="0"/>
                <a:cs typeface="Times New Roman" panose="02020603050405020304" pitchFamily="18" charset="0"/>
              </a:rPr>
              <a:t>kim olduğu anlaşılamaz.</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16 Şubat 1912 tarihli «</a:t>
            </a:r>
            <a:r>
              <a:rPr lang="tr-TR" b="1" i="1" dirty="0">
                <a:latin typeface="Times New Roman" panose="02020603050405020304" pitchFamily="18" charset="0"/>
                <a:cs typeface="Times New Roman" panose="02020603050405020304" pitchFamily="18" charset="0"/>
              </a:rPr>
              <a:t>Eşhası </a:t>
            </a:r>
            <a:r>
              <a:rPr lang="tr-TR" b="1" i="1" dirty="0" err="1">
                <a:latin typeface="Times New Roman" panose="02020603050405020304" pitchFamily="18" charset="0"/>
                <a:cs typeface="Times New Roman" panose="02020603050405020304" pitchFamily="18" charset="0"/>
              </a:rPr>
              <a:t>Hükmiyenin</a:t>
            </a:r>
            <a:r>
              <a:rPr lang="tr-TR" b="1" i="1" dirty="0">
                <a:latin typeface="Times New Roman" panose="02020603050405020304" pitchFamily="18" charset="0"/>
                <a:cs typeface="Times New Roman" panose="02020603050405020304" pitchFamily="18" charset="0"/>
              </a:rPr>
              <a:t> Emvali </a:t>
            </a:r>
            <a:r>
              <a:rPr lang="tr-TR" b="1" i="1" dirty="0" err="1">
                <a:latin typeface="Times New Roman" panose="02020603050405020304" pitchFamily="18" charset="0"/>
                <a:cs typeface="Times New Roman" panose="02020603050405020304" pitchFamily="18" charset="0"/>
              </a:rPr>
              <a:t>Gayrimenkuleye</a:t>
            </a:r>
            <a:r>
              <a:rPr lang="tr-TR" b="1" i="1" dirty="0">
                <a:latin typeface="Times New Roman" panose="02020603050405020304" pitchFamily="18" charset="0"/>
                <a:cs typeface="Times New Roman" panose="02020603050405020304" pitchFamily="18" charset="0"/>
              </a:rPr>
              <a:t> Tasarruflarına Dair Muvakkat Kanuna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kadar,</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Tüzel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işilere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a:t>
            </a:r>
            <a:r>
              <a:rPr lang="tr-TR" b="1" dirty="0">
                <a:latin typeface="Times New Roman" panose="02020603050405020304" pitchFamily="18" charset="0"/>
                <a:cs typeface="Times New Roman" panose="02020603050405020304" pitchFamily="18" charset="0"/>
              </a:rPr>
              <a:t>üzerinde </a:t>
            </a:r>
            <a:r>
              <a:rPr lang="tr-TR" b="1" dirty="0" smtClean="0">
                <a:latin typeface="Times New Roman" panose="02020603050405020304" pitchFamily="18" charset="0"/>
                <a:cs typeface="Times New Roman" panose="02020603050405020304" pitchFamily="18" charset="0"/>
              </a:rPr>
              <a:t>Tasarruf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tanınmamış olması </a:t>
            </a:r>
            <a:r>
              <a:rPr lang="tr-TR" dirty="0">
                <a:latin typeface="Times New Roman" panose="02020603050405020304" pitchFamily="18" charset="0"/>
                <a:cs typeface="Times New Roman" panose="02020603050405020304" pitchFamily="18" charset="0"/>
              </a:rPr>
              <a:t>ve bu nedenle de </a:t>
            </a:r>
            <a:r>
              <a:rPr lang="tr-TR" b="1" i="1" dirty="0" smtClean="0">
                <a:latin typeface="Times New Roman" panose="02020603050405020304" pitchFamily="18" charset="0"/>
                <a:cs typeface="Times New Roman" panose="02020603050405020304" pitchFamily="18" charset="0"/>
              </a:rPr>
              <a:t>Cemaatler</a:t>
            </a:r>
            <a:r>
              <a:rPr lang="tr-TR" b="1" dirty="0" smtClean="0">
                <a:latin typeface="Times New Roman" panose="02020603050405020304" pitchFamily="18" charset="0"/>
                <a:cs typeface="Times New Roman" panose="02020603050405020304" pitchFamily="18" charset="0"/>
              </a:rPr>
              <a:t> ve </a:t>
            </a:r>
            <a:r>
              <a:rPr lang="tr-TR" b="1" i="1" dirty="0" smtClean="0">
                <a:latin typeface="Times New Roman" panose="02020603050405020304" pitchFamily="18" charset="0"/>
                <a:cs typeface="Times New Roman" panose="02020603050405020304" pitchFamily="18" charset="0"/>
              </a:rPr>
              <a:t>Müesseselerin</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Azizler adına Taşınmazların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ülkiyetini tescil ettirmeleri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böyle durumlar </a:t>
            </a:r>
            <a:r>
              <a:rPr lang="tr-TR" b="1" dirty="0" smtClean="0">
                <a:latin typeface="Times New Roman" panose="02020603050405020304" pitchFamily="18" charset="0"/>
                <a:cs typeface="Times New Roman" panose="02020603050405020304" pitchFamily="18" charset="0"/>
              </a:rPr>
              <a:t>yaratmıştır.</a:t>
            </a:r>
            <a:endParaRPr lang="tr-TR" b="1"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şekilde </a:t>
            </a:r>
            <a:r>
              <a:rPr lang="tr-TR" b="1" dirty="0" smtClean="0">
                <a:latin typeface="Times New Roman" panose="02020603050405020304" pitchFamily="18" charset="0"/>
                <a:cs typeface="Times New Roman" panose="02020603050405020304" pitchFamily="18" charset="0"/>
              </a:rPr>
              <a:t>Hayali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işiler </a:t>
            </a:r>
            <a:r>
              <a:rPr lang="tr-TR" b="1" dirty="0">
                <a:latin typeface="Times New Roman" panose="02020603050405020304" pitchFamily="18" charset="0"/>
                <a:cs typeface="Times New Roman" panose="02020603050405020304" pitchFamily="18" charset="0"/>
              </a:rPr>
              <a:t>adına kaydedilen </a:t>
            </a:r>
            <a:r>
              <a:rPr lang="tr-TR" b="1" dirty="0" smtClean="0">
                <a:latin typeface="Times New Roman" panose="02020603050405020304" pitchFamily="18" charset="0"/>
                <a:cs typeface="Times New Roman" panose="02020603050405020304" pitchFamily="18" charset="0"/>
              </a:rPr>
              <a:t>Taşınmazların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Olağanüstü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amanaşımıyla </a:t>
            </a:r>
            <a:r>
              <a:rPr lang="tr-TR" dirty="0">
                <a:latin typeface="Times New Roman" panose="02020603050405020304" pitchFamily="18" charset="0"/>
                <a:cs typeface="Times New Roman" panose="02020603050405020304" pitchFamily="18" charset="0"/>
              </a:rPr>
              <a:t>kazanılabilir</a:t>
            </a:r>
            <a:r>
              <a:rPr lang="tr-TR" dirty="0"/>
              <a:t>. </a:t>
            </a:r>
          </a:p>
        </p:txBody>
      </p:sp>
    </p:spTree>
    <p:extLst>
      <p:ext uri="{BB962C8B-B14F-4D97-AF65-F5344CB8AC3E}">
        <p14:creationId xmlns:p14="http://schemas.microsoft.com/office/powerpoint/2010/main" val="21174309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MK m. 713 / II</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hükmündeki </a:t>
            </a:r>
            <a:r>
              <a:rPr lang="tr-TR" sz="3200" dirty="0" smtClean="0">
                <a:latin typeface="Times New Roman" panose="02020603050405020304" pitchFamily="18" charset="0"/>
                <a:cs typeface="Times New Roman" panose="02020603050405020304" pitchFamily="18" charset="0"/>
              </a:rPr>
              <a:t>«</a:t>
            </a:r>
            <a:r>
              <a:rPr lang="tr-TR" sz="3200" b="1" u="sng" dirty="0" smtClean="0">
                <a:latin typeface="Times New Roman" panose="02020603050405020304" pitchFamily="18" charset="0"/>
                <a:cs typeface="Times New Roman" panose="02020603050405020304" pitchFamily="18" charset="0"/>
              </a:rPr>
              <a:t>ölmüş»</a:t>
            </a:r>
            <a:r>
              <a:rPr lang="tr-TR" sz="3200" dirty="0" smtClean="0">
                <a:latin typeface="Times New Roman" panose="02020603050405020304" pitchFamily="18" charset="0"/>
                <a:cs typeface="Times New Roman" panose="02020603050405020304" pitchFamily="18" charset="0"/>
              </a:rPr>
              <a:t> sözcüğü </a:t>
            </a:r>
            <a:r>
              <a:rPr lang="tr-TR" sz="3200" b="1" dirty="0" smtClean="0">
                <a:latin typeface="Times New Roman" panose="02020603050405020304" pitchFamily="18" charset="0"/>
                <a:cs typeface="Times New Roman" panose="02020603050405020304" pitchFamily="18" charset="0"/>
              </a:rPr>
              <a:t>Anayasa Mahkemesi tarafından iptal edilmeden önce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Mülkiyeti adına tescil edilmiş olan kimsenin</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yirmi yıl önce ölmüş olması durumunda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Taşınmaz Olağanüstü Zamanaşımı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edinilebiliyordu. </a:t>
            </a:r>
          </a:p>
          <a:p>
            <a:pPr algn="just"/>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İptal Kararından sonra, böyle bir Taşınmazın Mülkiyeti, </a:t>
            </a:r>
            <a:r>
              <a:rPr lang="tr-TR" sz="3200" b="1" i="1" dirty="0" smtClean="0">
                <a:latin typeface="Times New Roman" panose="02020603050405020304" pitchFamily="18" charset="0"/>
                <a:cs typeface="Times New Roman" panose="02020603050405020304" pitchFamily="18" charset="0"/>
              </a:rPr>
              <a:t>Olağanüstü Zamanaşımıyla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azanılmaya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elverişli olmaktan çıkmıştır. </a:t>
            </a:r>
          </a:p>
        </p:txBody>
      </p:sp>
    </p:spTree>
    <p:extLst>
      <p:ext uri="{BB962C8B-B14F-4D97-AF65-F5344CB8AC3E}">
        <p14:creationId xmlns:p14="http://schemas.microsoft.com/office/powerpoint/2010/main" val="18691930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latin typeface="Times New Roman" panose="02020603050405020304" pitchFamily="18" charset="0"/>
                <a:cs typeface="Times New Roman" panose="02020603050405020304" pitchFamily="18" charset="0"/>
              </a:rPr>
              <a:t>MK m. 713 / II hükmünde </a:t>
            </a:r>
            <a:r>
              <a:rPr lang="tr-TR" sz="3600" dirty="0">
                <a:latin typeface="Times New Roman" panose="02020603050405020304" pitchFamily="18" charset="0"/>
                <a:cs typeface="Times New Roman" panose="02020603050405020304" pitchFamily="18" charset="0"/>
              </a:rPr>
              <a:t>«</a:t>
            </a:r>
            <a:r>
              <a:rPr lang="tr-TR" sz="3600" b="1" u="sng" dirty="0">
                <a:latin typeface="Times New Roman" panose="02020603050405020304" pitchFamily="18" charset="0"/>
                <a:cs typeface="Times New Roman" panose="02020603050405020304" pitchFamily="18" charset="0"/>
              </a:rPr>
              <a:t>hakkında gaiplik kararı verilmiş bir kimse adına kayıtlı bulunan</a:t>
            </a:r>
            <a:r>
              <a:rPr lang="tr-TR" sz="3600" u="sng"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sözcükleri </a:t>
            </a:r>
            <a:r>
              <a:rPr lang="tr-TR" sz="3600" b="1" i="1" dirty="0">
                <a:latin typeface="Times New Roman" panose="02020603050405020304" pitchFamily="18" charset="0"/>
                <a:cs typeface="Times New Roman" panose="02020603050405020304" pitchFamily="18" charset="0"/>
              </a:rPr>
              <a:t>İptal Kararının kapsamı dışında </a:t>
            </a:r>
            <a:r>
              <a:rPr lang="tr-TR" sz="3600" b="1" dirty="0">
                <a:latin typeface="Times New Roman" panose="02020603050405020304" pitchFamily="18" charset="0"/>
                <a:cs typeface="Times New Roman" panose="02020603050405020304" pitchFamily="18" charset="0"/>
              </a:rPr>
              <a:t>kalmaktadır.</a:t>
            </a:r>
            <a:endParaRPr lang="tr-TR" sz="3600" dirty="0">
              <a:latin typeface="Times New Roman" panose="02020603050405020304" pitchFamily="18" charset="0"/>
              <a:cs typeface="Times New Roman" panose="02020603050405020304" pitchFamily="18" charset="0"/>
            </a:endParaRPr>
          </a:p>
          <a:p>
            <a:pPr algn="just"/>
            <a:r>
              <a:rPr lang="tr-TR" sz="3600" dirty="0">
                <a:latin typeface="Times New Roman" panose="02020603050405020304" pitchFamily="18" charset="0"/>
                <a:cs typeface="Times New Roman" panose="02020603050405020304" pitchFamily="18" charset="0"/>
              </a:rPr>
              <a:t>Bu bağlamda, </a:t>
            </a:r>
            <a:r>
              <a:rPr lang="tr-TR" sz="3600" b="1" i="1" dirty="0">
                <a:latin typeface="Times New Roman" panose="02020603050405020304" pitchFamily="18" charset="0"/>
                <a:cs typeface="Times New Roman" panose="02020603050405020304" pitchFamily="18" charset="0"/>
              </a:rPr>
              <a:t>yirmi yıl önce Gaipliğine karar verilmiş olan bir Kimse adına mevcut Tescil </a:t>
            </a:r>
            <a:r>
              <a:rPr lang="tr-TR" sz="3600" dirty="0">
                <a:latin typeface="Times New Roman" panose="02020603050405020304" pitchFamily="18" charset="0"/>
                <a:cs typeface="Times New Roman" panose="02020603050405020304" pitchFamily="18" charset="0"/>
              </a:rPr>
              <a:t>bakımından</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da, </a:t>
            </a:r>
            <a:r>
              <a:rPr lang="tr-TR" sz="3600" b="1" dirty="0">
                <a:latin typeface="Times New Roman" panose="02020603050405020304" pitchFamily="18" charset="0"/>
                <a:cs typeface="Times New Roman" panose="02020603050405020304" pitchFamily="18" charset="0"/>
              </a:rPr>
              <a:t>Taşınmazın Mülkiyetinin Olağanüstü Zamanaşımı Yoluyla Kazanılması </a:t>
            </a:r>
            <a:r>
              <a:rPr lang="tr-TR" sz="3600" dirty="0">
                <a:latin typeface="Times New Roman" panose="02020603050405020304" pitchFamily="18" charset="0"/>
                <a:cs typeface="Times New Roman" panose="02020603050405020304" pitchFamily="18" charset="0"/>
              </a:rPr>
              <a:t>halen</a:t>
            </a:r>
            <a:r>
              <a:rPr lang="tr-TR" sz="3600" b="1" dirty="0">
                <a:latin typeface="Times New Roman" panose="02020603050405020304" pitchFamily="18" charset="0"/>
                <a:cs typeface="Times New Roman" panose="02020603050405020304" pitchFamily="18" charset="0"/>
              </a:rPr>
              <a:t> mümkündür. </a:t>
            </a:r>
          </a:p>
          <a:p>
            <a:pPr algn="just"/>
            <a:endParaRPr lang="tr-TR" sz="3600" dirty="0"/>
          </a:p>
          <a:p>
            <a:endParaRPr lang="tr-TR" dirty="0"/>
          </a:p>
        </p:txBody>
      </p:sp>
    </p:spTree>
    <p:extLst>
      <p:ext uri="{BB962C8B-B14F-4D97-AF65-F5344CB8AC3E}">
        <p14:creationId xmlns:p14="http://schemas.microsoft.com/office/powerpoint/2010/main" val="5441217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Gaipliğine karar verilmiş kişinin Mirasçılarının bulunması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bu Kişi adına kayıtlı Taşınmazın, </a:t>
            </a:r>
            <a:r>
              <a:rPr lang="tr-TR" b="1" dirty="0">
                <a:latin typeface="Times New Roman" panose="02020603050405020304" pitchFamily="18" charset="0"/>
                <a:cs typeface="Times New Roman" panose="02020603050405020304" pitchFamily="18" charset="0"/>
              </a:rPr>
              <a:t>Ü</a:t>
            </a:r>
            <a:r>
              <a:rPr lang="tr-TR" b="1" dirty="0" smtClean="0">
                <a:latin typeface="Times New Roman" panose="02020603050405020304" pitchFamily="18" charset="0"/>
                <a:cs typeface="Times New Roman" panose="02020603050405020304" pitchFamily="18" charset="0"/>
              </a:rPr>
              <a:t>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işiler tarafından Olağanüstü Zamanaşımı yoluyla kazanılmasına engel değildir. </a:t>
            </a:r>
          </a:p>
          <a:p>
            <a:pPr algn="just"/>
            <a:r>
              <a:rPr lang="tr-TR" b="1" dirty="0" smtClean="0">
                <a:latin typeface="Times New Roman" panose="02020603050405020304" pitchFamily="18" charset="0"/>
                <a:cs typeface="Times New Roman" panose="02020603050405020304" pitchFamily="18" charset="0"/>
              </a:rPr>
              <a:t>Bu durumun da istisnaları vardır. </a:t>
            </a:r>
            <a:r>
              <a:rPr lang="tr-TR" b="1" i="1" dirty="0" smtClean="0">
                <a:latin typeface="Times New Roman" panose="02020603050405020304" pitchFamily="18" charset="0"/>
                <a:cs typeface="Times New Roman" panose="02020603050405020304" pitchFamily="18" charset="0"/>
              </a:rPr>
              <a:t>Mirasçılar Zamanaşımı ile Kazanma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üresi dolmadan kendi adlarına tescil yaptırdıkları takdirde</a:t>
            </a:r>
            <a:r>
              <a:rPr lang="tr-TR" dirty="0" smtClean="0">
                <a:latin typeface="Times New Roman" panose="02020603050405020304" pitchFamily="18" charset="0"/>
                <a:cs typeface="Times New Roman" panose="02020603050405020304" pitchFamily="18" charset="0"/>
              </a:rPr>
              <a:t>, artık </a:t>
            </a:r>
            <a:r>
              <a:rPr lang="tr-TR" b="1" dirty="0" smtClean="0">
                <a:latin typeface="Times New Roman" panose="02020603050405020304" pitchFamily="18" charset="0"/>
                <a:cs typeface="Times New Roman" panose="02020603050405020304" pitchFamily="18" charset="0"/>
              </a:rPr>
              <a:t>bu Taşınmaz</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Olağanüstü Zamanaşımı yoluyla </a:t>
            </a:r>
            <a:r>
              <a:rPr lang="tr-TR" b="1" dirty="0" smtClean="0">
                <a:latin typeface="Times New Roman" panose="02020603050405020304" pitchFamily="18" charset="0"/>
                <a:cs typeface="Times New Roman" panose="02020603050405020304" pitchFamily="18" charset="0"/>
              </a:rPr>
              <a:t>kazanılamayacaktır. </a:t>
            </a:r>
          </a:p>
          <a:p>
            <a:pPr algn="just"/>
            <a:r>
              <a:rPr lang="tr-TR" b="1" dirty="0" smtClean="0">
                <a:latin typeface="Times New Roman" panose="02020603050405020304" pitchFamily="18" charset="0"/>
                <a:cs typeface="Times New Roman" panose="02020603050405020304" pitchFamily="18" charset="0"/>
              </a:rPr>
              <a:t>Mirasçılar</a:t>
            </a:r>
            <a:r>
              <a:rPr lang="tr-TR" dirty="0" smtClean="0">
                <a:latin typeface="Times New Roman" panose="02020603050405020304" pitchFamily="18" charset="0"/>
                <a:cs typeface="Times New Roman" panose="02020603050405020304" pitchFamily="18" charset="0"/>
              </a:rPr>
              <a:t> ise, </a:t>
            </a:r>
            <a:r>
              <a:rPr lang="tr-TR" b="1" i="1" dirty="0" smtClean="0">
                <a:latin typeface="Times New Roman" panose="02020603050405020304" pitchFamily="18" charset="0"/>
                <a:cs typeface="Times New Roman" panose="02020603050405020304" pitchFamily="18" charset="0"/>
              </a:rPr>
              <a:t>Kanun gereği Zilyedi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Elbirliği halinde Maliki oldukları Terekedeki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aşınmazlar</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bakımından, </a:t>
            </a:r>
            <a:r>
              <a:rPr lang="tr-TR" b="1" dirty="0" smtClean="0">
                <a:latin typeface="Times New Roman" panose="02020603050405020304" pitchFamily="18" charset="0"/>
                <a:cs typeface="Times New Roman" panose="02020603050405020304" pitchFamily="18" charset="0"/>
              </a:rPr>
              <a:t>kendi aralarında </a:t>
            </a:r>
            <a:r>
              <a:rPr lang="tr-TR" b="1" i="1" dirty="0" smtClean="0">
                <a:latin typeface="Times New Roman" panose="02020603050405020304" pitchFamily="18" charset="0"/>
                <a:cs typeface="Times New Roman" panose="02020603050405020304" pitchFamily="18" charset="0"/>
              </a:rPr>
              <a:t>MK m. </a:t>
            </a:r>
            <a:r>
              <a:rPr lang="tr-TR" b="1" dirty="0" smtClean="0">
                <a:latin typeface="Times New Roman" panose="02020603050405020304" pitchFamily="18" charset="0"/>
                <a:cs typeface="Times New Roman" panose="02020603050405020304" pitchFamily="18" charset="0"/>
              </a:rPr>
              <a:t>7</a:t>
            </a:r>
            <a:r>
              <a:rPr lang="tr-TR" b="1" i="1" dirty="0" smtClean="0">
                <a:latin typeface="Times New Roman" panose="02020603050405020304" pitchFamily="18" charset="0"/>
                <a:cs typeface="Times New Roman" panose="02020603050405020304" pitchFamily="18" charset="0"/>
              </a:rPr>
              <a:t>13 hükmünden </a:t>
            </a:r>
            <a:r>
              <a:rPr lang="tr-TR" b="1" dirty="0" smtClean="0">
                <a:latin typeface="Times New Roman" panose="02020603050405020304" pitchFamily="18" charset="0"/>
                <a:cs typeface="Times New Roman" panose="02020603050405020304" pitchFamily="18" charset="0"/>
              </a:rPr>
              <a:t>yararlanamazlar.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0787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Gaiplik Kararının Olağanüstü Zamanaşımında İşleme Tarihinin Başlangıcı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Gaiplik Kararı bakımından, Gaibin adına Kayıtlı bir Taşınmaz hakkında Olağanüstü Zamanaşımının ne zaman işlemeye başlayacağı tartışmalıdır. </a:t>
            </a:r>
          </a:p>
          <a:p>
            <a:pPr algn="just"/>
            <a:r>
              <a:rPr lang="tr-TR" b="1" i="1" dirty="0" smtClean="0">
                <a:latin typeface="Times New Roman" panose="02020603050405020304" pitchFamily="18" charset="0"/>
                <a:cs typeface="Times New Roman" panose="02020603050405020304" pitchFamily="18" charset="0"/>
              </a:rPr>
              <a:t>MK m. 713 / II hükmü</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hakkında gaiplik kararı verilmiş </a:t>
            </a:r>
            <a:r>
              <a:rPr lang="tr-TR" dirty="0" smtClean="0">
                <a:latin typeface="Times New Roman" panose="02020603050405020304" pitchFamily="18" charset="0"/>
                <a:cs typeface="Times New Roman" panose="02020603050405020304" pitchFamily="18" charset="0"/>
              </a:rPr>
              <a:t>…» demek suretiyle, </a:t>
            </a:r>
            <a:r>
              <a:rPr lang="tr-TR" b="1" dirty="0" smtClean="0">
                <a:latin typeface="Times New Roman" panose="02020603050405020304" pitchFamily="18" charset="0"/>
                <a:cs typeface="Times New Roman" panose="02020603050405020304" pitchFamily="18" charset="0"/>
              </a:rPr>
              <a:t>bu sürenin Gaiplik Kararı tarihinde işlemeye başlaması gerektiğini ifade etmektedir. </a:t>
            </a:r>
          </a:p>
          <a:p>
            <a:pPr algn="just"/>
            <a:r>
              <a:rPr lang="tr-TR" dirty="0" smtClean="0">
                <a:latin typeface="Times New Roman" panose="02020603050405020304" pitchFamily="18" charset="0"/>
                <a:cs typeface="Times New Roman" panose="02020603050405020304" pitchFamily="18" charset="0"/>
              </a:rPr>
              <a:t>Buna karşılık, </a:t>
            </a:r>
            <a:r>
              <a:rPr lang="tr-TR" b="1" i="1" dirty="0" smtClean="0">
                <a:latin typeface="Times New Roman" panose="02020603050405020304" pitchFamily="18" charset="0"/>
                <a:cs typeface="Times New Roman" panose="02020603050405020304" pitchFamily="18" charset="0"/>
              </a:rPr>
              <a:t>MK m. 35 / II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hükmünde</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Gaiplik Kararının,</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lüm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ehlikesi</a:t>
            </a:r>
            <a:r>
              <a:rPr lang="tr-TR" dirty="0" smtClean="0">
                <a:latin typeface="Times New Roman" panose="02020603050405020304" pitchFamily="18" charset="0"/>
                <a:cs typeface="Times New Roman" panose="02020603050405020304" pitchFamily="18" charset="0"/>
              </a:rPr>
              <a:t> veya </a:t>
            </a:r>
            <a:r>
              <a:rPr lang="tr-TR" b="1" i="1" dirty="0" smtClean="0">
                <a:latin typeface="Times New Roman" panose="02020603050405020304" pitchFamily="18" charset="0"/>
                <a:cs typeface="Times New Roman" panose="02020603050405020304" pitchFamily="18" charset="0"/>
              </a:rPr>
              <a:t>Son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aberin alındığı Günden başlayarak </a:t>
            </a:r>
            <a:r>
              <a:rPr lang="tr-TR" b="1" dirty="0" smtClean="0">
                <a:latin typeface="Times New Roman" panose="02020603050405020304" pitchFamily="18" charset="0"/>
                <a:cs typeface="Times New Roman" panose="02020603050405020304" pitchFamily="18" charset="0"/>
              </a:rPr>
              <a:t>hüküm ifade edeceği belirtilmektedir. </a:t>
            </a:r>
          </a:p>
        </p:txBody>
      </p:sp>
    </p:spTree>
    <p:extLst>
      <p:ext uri="{BB962C8B-B14F-4D97-AF65-F5344CB8AC3E}">
        <p14:creationId xmlns:p14="http://schemas.microsoft.com/office/powerpoint/2010/main" val="1542420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Mülkiyet Hakkının Zamanaşımıyla Kazanılmasını haklı kılan düşünceler şunlar olabilir: </a:t>
            </a:r>
          </a:p>
          <a:p>
            <a:pPr algn="just"/>
            <a:r>
              <a:rPr lang="tr-TR" b="1" dirty="0" smtClean="0">
                <a:latin typeface="Times New Roman" panose="02020603050405020304" pitchFamily="18" charset="0"/>
                <a:cs typeface="Times New Roman" panose="02020603050405020304" pitchFamily="18" charset="0"/>
              </a:rPr>
              <a:t>Öncelikle</a:t>
            </a:r>
            <a:r>
              <a:rPr lang="tr-TR" dirty="0">
                <a:latin typeface="Times New Roman" panose="02020603050405020304" pitchFamily="18" charset="0"/>
                <a:cs typeface="Times New Roman" panose="02020603050405020304" pitchFamily="18" charset="0"/>
              </a:rPr>
              <a:t>, Taşınmaz bir Mal üzerindeki Kullanma, Yararlanma, Tasarruf gibi Yetkilerini uzun yıllar kullanmayan bir kişinin bunlardan </a:t>
            </a:r>
            <a:r>
              <a:rPr lang="tr-TR" b="1" dirty="0">
                <a:latin typeface="Times New Roman" panose="02020603050405020304" pitchFamily="18" charset="0"/>
                <a:cs typeface="Times New Roman" panose="02020603050405020304" pitchFamily="18" charset="0"/>
              </a:rPr>
              <a:t>feragat etmiş olduğu </a:t>
            </a:r>
            <a:r>
              <a:rPr lang="tr-TR" dirty="0">
                <a:latin typeface="Times New Roman" panose="02020603050405020304" pitchFamily="18" charset="0"/>
                <a:cs typeface="Times New Roman" panose="02020603050405020304" pitchFamily="18" charset="0"/>
              </a:rPr>
              <a:t>düşünülebilir. </a:t>
            </a:r>
          </a:p>
          <a:p>
            <a:pPr algn="just"/>
            <a:r>
              <a:rPr lang="tr-TR" b="1" dirty="0">
                <a:latin typeface="Times New Roman" panose="02020603050405020304" pitchFamily="18" charset="0"/>
                <a:cs typeface="Times New Roman" panose="02020603050405020304" pitchFamily="18" charset="0"/>
              </a:rPr>
              <a:t>Sonra,</a:t>
            </a:r>
            <a:r>
              <a:rPr lang="tr-TR" dirty="0">
                <a:latin typeface="Times New Roman" panose="02020603050405020304" pitchFamily="18" charset="0"/>
                <a:cs typeface="Times New Roman" panose="02020603050405020304" pitchFamily="18" charset="0"/>
              </a:rPr>
              <a:t> Hukukun Görevi, </a:t>
            </a:r>
            <a:r>
              <a:rPr lang="tr-TR" b="1" dirty="0">
                <a:latin typeface="Times New Roman" panose="02020603050405020304" pitchFamily="18" charset="0"/>
                <a:cs typeface="Times New Roman" panose="02020603050405020304" pitchFamily="18" charset="0"/>
              </a:rPr>
              <a:t>toplum barışını sağlamak olduğu </a:t>
            </a:r>
            <a:r>
              <a:rPr lang="tr-TR" dirty="0">
                <a:latin typeface="Times New Roman" panose="02020603050405020304" pitchFamily="18" charset="0"/>
                <a:cs typeface="Times New Roman" panose="02020603050405020304" pitchFamily="18" charset="0"/>
              </a:rPr>
              <a:t>için, bu barışı çözebilecek çekişmelerin bir çözüme bağlanması gerekir. </a:t>
            </a:r>
          </a:p>
          <a:p>
            <a:pPr algn="just"/>
            <a:r>
              <a:rPr lang="tr-TR" dirty="0">
                <a:latin typeface="Times New Roman" panose="02020603050405020304" pitchFamily="18" charset="0"/>
                <a:cs typeface="Times New Roman" panose="02020603050405020304" pitchFamily="18" charset="0"/>
              </a:rPr>
              <a:t>Kişiler arasında uzayıp giden çekişmelere hukuken bir son verilmeli, «</a:t>
            </a:r>
            <a:r>
              <a:rPr lang="tr-TR" b="1" dirty="0">
                <a:latin typeface="Times New Roman" panose="02020603050405020304" pitchFamily="18" charset="0"/>
                <a:cs typeface="Times New Roman" panose="02020603050405020304" pitchFamily="18" charset="0"/>
              </a:rPr>
              <a:t>fiili durum hukukileştirilmelidir</a:t>
            </a: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41701301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MK m. 35 / II hükmüne </a:t>
            </a:r>
            <a:r>
              <a:rPr lang="tr-TR" sz="3200" b="1" dirty="0">
                <a:latin typeface="Times New Roman" panose="02020603050405020304" pitchFamily="18" charset="0"/>
                <a:cs typeface="Times New Roman" panose="02020603050405020304" pitchFamily="18" charset="0"/>
              </a:rPr>
              <a:t>dayanarak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Olağanüstü Zamanaşımının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Gaiplik Kararının hüküm ifade ettiği Ölüm Tehlikesi </a:t>
            </a:r>
            <a:r>
              <a:rPr lang="tr-TR" sz="3200" dirty="0">
                <a:latin typeface="Times New Roman" panose="02020603050405020304" pitchFamily="18" charset="0"/>
                <a:cs typeface="Times New Roman" panose="02020603050405020304" pitchFamily="18" charset="0"/>
              </a:rPr>
              <a:t>ya da</a:t>
            </a:r>
            <a:r>
              <a:rPr lang="tr-TR" sz="3200" b="1" dirty="0">
                <a:latin typeface="Times New Roman" panose="02020603050405020304" pitchFamily="18" charset="0"/>
                <a:cs typeface="Times New Roman" panose="02020603050405020304" pitchFamily="18" charset="0"/>
              </a:rPr>
              <a:t> Son haberin alındığı günden itibaren hesaplanması gerektiği savunulabilir. </a:t>
            </a:r>
          </a:p>
          <a:p>
            <a:pPr algn="just"/>
            <a:r>
              <a:rPr lang="tr-TR" sz="3200" b="1" dirty="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713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II hükmüne </a:t>
            </a:r>
            <a:r>
              <a:rPr lang="tr-TR" sz="3200" b="1" dirty="0">
                <a:latin typeface="Times New Roman" panose="02020603050405020304" pitchFamily="18" charset="0"/>
                <a:cs typeface="Times New Roman" panose="02020603050405020304" pitchFamily="18" charset="0"/>
              </a:rPr>
              <a:t>dayanan görüş ise, </a:t>
            </a:r>
            <a:r>
              <a:rPr lang="tr-TR" sz="3200" b="1" i="1" u="sng" dirty="0">
                <a:latin typeface="Times New Roman" panose="02020603050405020304" pitchFamily="18" charset="0"/>
                <a:cs typeface="Times New Roman" panose="02020603050405020304" pitchFamily="18" charset="0"/>
              </a:rPr>
              <a:t>Yargıtay</a:t>
            </a:r>
            <a:r>
              <a:rPr lang="tr-TR" sz="3200" b="1"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a:t>
            </a:r>
            <a:r>
              <a:rPr lang="tr-TR" sz="3200" b="1" i="1" u="sng" dirty="0">
                <a:latin typeface="Times New Roman" panose="02020603050405020304" pitchFamily="18" charset="0"/>
                <a:cs typeface="Times New Roman" panose="02020603050405020304" pitchFamily="18" charset="0"/>
              </a:rPr>
              <a:t>Öğreti</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tarafından benimsenmiştir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bu Görüş</a:t>
            </a:r>
            <a:r>
              <a:rPr lang="tr-TR" sz="3200" dirty="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Sürenin </a:t>
            </a:r>
            <a:r>
              <a:rPr lang="tr-TR" sz="3200" b="1" u="sng" dirty="0">
                <a:latin typeface="Times New Roman" panose="02020603050405020304" pitchFamily="18" charset="0"/>
                <a:cs typeface="Times New Roman" panose="02020603050405020304" pitchFamily="18" charset="0"/>
              </a:rPr>
              <a:t>Gaiplik Kararının </a:t>
            </a:r>
            <a:r>
              <a:rPr lang="tr-TR" sz="3200" b="1" u="sng" dirty="0" smtClean="0">
                <a:latin typeface="Times New Roman" panose="02020603050405020304" pitchFamily="18" charset="0"/>
                <a:cs typeface="Times New Roman" panose="02020603050405020304" pitchFamily="18" charset="0"/>
              </a:rPr>
              <a:t>Kesinleşmesi </a:t>
            </a:r>
            <a:r>
              <a:rPr lang="tr-TR" sz="3200" u="sng" dirty="0" smtClean="0">
                <a:latin typeface="Times New Roman" panose="02020603050405020304" pitchFamily="18" charset="0"/>
                <a:cs typeface="Times New Roman" panose="02020603050405020304" pitchFamily="18" charset="0"/>
              </a:rPr>
              <a:t>ile </a:t>
            </a:r>
            <a:r>
              <a:rPr lang="tr-TR" sz="3200" b="1" u="sng" dirty="0">
                <a:latin typeface="Times New Roman" panose="02020603050405020304" pitchFamily="18" charset="0"/>
                <a:cs typeface="Times New Roman" panose="02020603050405020304" pitchFamily="18" charset="0"/>
              </a:rPr>
              <a:t>başlayacağını </a:t>
            </a:r>
            <a:r>
              <a:rPr lang="tr-TR" sz="3200" b="1" dirty="0">
                <a:latin typeface="Times New Roman" panose="02020603050405020304" pitchFamily="18" charset="0"/>
                <a:cs typeface="Times New Roman" panose="02020603050405020304" pitchFamily="18" charset="0"/>
              </a:rPr>
              <a:t>ifade etmektedir. </a:t>
            </a:r>
          </a:p>
          <a:p>
            <a:pPr marL="0" indent="0">
              <a:buNone/>
            </a:pPr>
            <a:endParaRPr lang="tr-TR" dirty="0"/>
          </a:p>
        </p:txBody>
      </p:sp>
    </p:spTree>
    <p:extLst>
      <p:ext uri="{BB962C8B-B14F-4D97-AF65-F5344CB8AC3E}">
        <p14:creationId xmlns:p14="http://schemas.microsoft.com/office/powerpoint/2010/main" val="144943473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MK m. 713 / II hükmünde belirtilmemekle </a:t>
            </a:r>
            <a:r>
              <a:rPr lang="tr-TR" sz="3600" dirty="0" smtClean="0">
                <a:latin typeface="Times New Roman" panose="02020603050405020304" pitchFamily="18" charset="0"/>
                <a:cs typeface="Times New Roman" panose="02020603050405020304" pitchFamily="18" charset="0"/>
              </a:rPr>
              <a:t>beraber, </a:t>
            </a:r>
            <a:r>
              <a:rPr lang="tr-TR" sz="3600" b="1" i="1" dirty="0" smtClean="0">
                <a:latin typeface="Times New Roman" panose="02020603050405020304" pitchFamily="18" charset="0"/>
                <a:cs typeface="Times New Roman" panose="02020603050405020304" pitchFamily="18" charset="0"/>
              </a:rPr>
              <a:t>Taşınmazın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ülkiyetinin Tescilden </a:t>
            </a:r>
            <a:r>
              <a:rPr lang="tr-TR" sz="3600" b="1" i="1" dirty="0">
                <a:latin typeface="Times New Roman" panose="02020603050405020304" pitchFamily="18" charset="0"/>
                <a:cs typeface="Times New Roman" panose="02020603050405020304" pitchFamily="18" charset="0"/>
              </a:rPr>
              <a:t>Ö</a:t>
            </a:r>
            <a:r>
              <a:rPr lang="tr-TR" sz="3600" b="1" i="1" dirty="0" smtClean="0">
                <a:latin typeface="Times New Roman" panose="02020603050405020304" pitchFamily="18" charset="0"/>
                <a:cs typeface="Times New Roman" panose="02020603050405020304" pitchFamily="18" charset="0"/>
              </a:rPr>
              <a:t>nce kazanıldığı </a:t>
            </a:r>
            <a:r>
              <a:rPr lang="tr-TR" sz="3600" dirty="0" smtClean="0">
                <a:latin typeface="Times New Roman" panose="02020603050405020304" pitchFamily="18" charset="0"/>
                <a:cs typeface="Times New Roman" panose="02020603050405020304" pitchFamily="18" charset="0"/>
              </a:rPr>
              <a:t>fakat </a:t>
            </a:r>
            <a:r>
              <a:rPr lang="tr-TR" sz="3600" b="1" i="1" dirty="0">
                <a:latin typeface="Times New Roman" panose="02020603050405020304" pitchFamily="18" charset="0"/>
                <a:cs typeface="Times New Roman" panose="02020603050405020304" pitchFamily="18" charset="0"/>
              </a:rPr>
              <a:t>A</a:t>
            </a:r>
            <a:r>
              <a:rPr lang="tr-TR" sz="3600" b="1" i="1" dirty="0" smtClean="0">
                <a:latin typeface="Times New Roman" panose="02020603050405020304" pitchFamily="18" charset="0"/>
                <a:cs typeface="Times New Roman" panose="02020603050405020304" pitchFamily="18" charset="0"/>
              </a:rPr>
              <a:t>çıklayıcı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escilin yapılmadığı hallerde </a:t>
            </a:r>
            <a:r>
              <a:rPr lang="tr-TR" sz="3600" dirty="0" smtClean="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aşınmazın </a:t>
            </a:r>
            <a:r>
              <a:rPr lang="tr-TR" sz="3600" b="1" dirty="0">
                <a:latin typeface="Times New Roman" panose="02020603050405020304" pitchFamily="18" charset="0"/>
                <a:cs typeface="Times New Roman" panose="02020603050405020304" pitchFamily="18" charset="0"/>
              </a:rPr>
              <a:t>O</a:t>
            </a:r>
            <a:r>
              <a:rPr lang="tr-TR" sz="3600" b="1" dirty="0" smtClean="0">
                <a:latin typeface="Times New Roman" panose="02020603050405020304" pitchFamily="18" charset="0"/>
                <a:cs typeface="Times New Roman" panose="02020603050405020304" pitchFamily="18" charset="0"/>
              </a:rPr>
              <a:t>lağanüstü Zamanaşımı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edinmeye elverişli olduğu kabul edilmektedir. </a:t>
            </a:r>
            <a:r>
              <a:rPr lang="tr-TR" sz="3600" dirty="0" smtClean="0">
                <a:latin typeface="Times New Roman" panose="02020603050405020304" pitchFamily="18" charset="0"/>
                <a:cs typeface="Times New Roman" panose="02020603050405020304" pitchFamily="18" charset="0"/>
              </a:rPr>
              <a:t>Çünkü burada </a:t>
            </a:r>
            <a:r>
              <a:rPr lang="tr-TR" sz="3600" b="1" dirty="0" smtClean="0">
                <a:latin typeface="Times New Roman" panose="02020603050405020304" pitchFamily="18" charset="0"/>
                <a:cs typeface="Times New Roman" panose="02020603050405020304" pitchFamily="18" charset="0"/>
              </a:rPr>
              <a:t>Tapu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icilindeki Tescil</a:t>
            </a:r>
            <a:r>
              <a:rPr lang="tr-TR" sz="3600" b="1" i="1"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G</a:t>
            </a:r>
            <a:r>
              <a:rPr lang="tr-TR" sz="3600" b="1" i="1" dirty="0" smtClean="0">
                <a:latin typeface="Times New Roman" panose="02020603050405020304" pitchFamily="18" charset="0"/>
                <a:cs typeface="Times New Roman" panose="02020603050405020304" pitchFamily="18" charset="0"/>
              </a:rPr>
              <a:t>erçek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aliki </a:t>
            </a:r>
            <a:r>
              <a:rPr lang="tr-TR" sz="3600" b="1" dirty="0" smtClean="0">
                <a:latin typeface="Times New Roman" panose="02020603050405020304" pitchFamily="18" charset="0"/>
                <a:cs typeface="Times New Roman" panose="02020603050405020304" pitchFamily="18" charset="0"/>
              </a:rPr>
              <a:t>göstermemektedir. </a:t>
            </a:r>
          </a:p>
          <a:p>
            <a:pPr marL="0" indent="0" algn="just">
              <a:buNone/>
            </a:pPr>
            <a:endParaRPr lang="tr-TR" dirty="0"/>
          </a:p>
        </p:txBody>
      </p:sp>
    </p:spTree>
    <p:extLst>
      <p:ext uri="{BB962C8B-B14F-4D97-AF65-F5344CB8AC3E}">
        <p14:creationId xmlns:p14="http://schemas.microsoft.com/office/powerpoint/2010/main" val="19908478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Mülkiyetin yolsuz tescil edilmiş olduğu hallerde</a:t>
            </a:r>
            <a:r>
              <a:rPr lang="tr-TR" b="1" dirty="0">
                <a:latin typeface="Times New Roman" panose="02020603050405020304" pitchFamily="18" charset="0"/>
                <a:cs typeface="Times New Roman" panose="02020603050405020304" pitchFamily="18" charset="0"/>
              </a:rPr>
              <a:t>, adına </a:t>
            </a:r>
            <a:r>
              <a:rPr lang="tr-TR" b="1" dirty="0" smtClean="0">
                <a:latin typeface="Times New Roman" panose="02020603050405020304" pitchFamily="18" charset="0"/>
                <a:cs typeface="Times New Roman" panose="02020603050405020304" pitchFamily="18" charset="0"/>
              </a:rPr>
              <a:t>Yolsuz Tescil </a:t>
            </a:r>
            <a:r>
              <a:rPr lang="tr-TR" b="1" dirty="0">
                <a:latin typeface="Times New Roman" panose="02020603050405020304" pitchFamily="18" charset="0"/>
                <a:cs typeface="Times New Roman" panose="02020603050405020304" pitchFamily="18" charset="0"/>
              </a:rPr>
              <a:t>bulunan </a:t>
            </a:r>
            <a:r>
              <a:rPr lang="tr-TR" b="1" dirty="0" smtClean="0">
                <a:latin typeface="Times New Roman" panose="02020603050405020304" pitchFamily="18" charset="0"/>
                <a:cs typeface="Times New Roman" panose="02020603050405020304" pitchFamily="18" charset="0"/>
              </a:rPr>
              <a:t>Kişi </a:t>
            </a:r>
            <a:r>
              <a:rPr lang="tr-TR" b="1" i="1" dirty="0">
                <a:latin typeface="Times New Roman" panose="02020603050405020304" pitchFamily="18" charset="0"/>
                <a:cs typeface="Times New Roman" panose="02020603050405020304" pitchFamily="18" charset="0"/>
              </a:rPr>
              <a:t>iyiniyetli zilyet ise</a:t>
            </a:r>
            <a:r>
              <a:rPr lang="tr-TR" b="1" dirty="0">
                <a:latin typeface="Times New Roman" panose="02020603050405020304" pitchFamily="18" charset="0"/>
                <a:cs typeface="Times New Roman" panose="02020603050405020304" pitchFamily="18" charset="0"/>
              </a:rPr>
              <a:t>, MK </a:t>
            </a:r>
            <a:r>
              <a:rPr lang="tr-TR" b="1" dirty="0" smtClean="0">
                <a:latin typeface="Times New Roman" panose="02020603050405020304" pitchFamily="18" charset="0"/>
                <a:cs typeface="Times New Roman" panose="02020603050405020304" pitchFamily="18" charset="0"/>
              </a:rPr>
              <a:t>m. 712 hükmünden </a:t>
            </a:r>
            <a:r>
              <a:rPr lang="tr-TR" b="1" dirty="0">
                <a:latin typeface="Times New Roman" panose="02020603050405020304" pitchFamily="18" charset="0"/>
                <a:cs typeface="Times New Roman" panose="02020603050405020304" pitchFamily="18" charset="0"/>
              </a:rPr>
              <a:t>yararlanır</a:t>
            </a:r>
            <a:r>
              <a:rPr lang="tr-TR" dirty="0">
                <a:latin typeface="Times New Roman" panose="02020603050405020304" pitchFamily="18" charset="0"/>
                <a:cs typeface="Times New Roman" panose="02020603050405020304" pitchFamily="18" charset="0"/>
              </a:rPr>
              <a:t>, fakat </a:t>
            </a:r>
            <a:r>
              <a:rPr lang="tr-TR" b="1" i="1" dirty="0">
                <a:latin typeface="Times New Roman" panose="02020603050405020304" pitchFamily="18" charset="0"/>
                <a:cs typeface="Times New Roman" panose="02020603050405020304" pitchFamily="18" charset="0"/>
              </a:rPr>
              <a:t>iyiniyetli değilse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712 hükmünden </a:t>
            </a:r>
            <a:r>
              <a:rPr lang="tr-TR" b="1" dirty="0">
                <a:latin typeface="Times New Roman" panose="02020603050405020304" pitchFamily="18" charset="0"/>
                <a:cs typeface="Times New Roman" panose="02020603050405020304" pitchFamily="18" charset="0"/>
              </a:rPr>
              <a:t>yararlanamaz. </a:t>
            </a: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bu Taşınmaz</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adına Yolsuz Tescil bulunan </a:t>
            </a:r>
            <a:r>
              <a:rPr lang="tr-TR" b="1" i="1" dirty="0" smtClean="0">
                <a:latin typeface="Times New Roman" panose="02020603050405020304" pitchFamily="18" charset="0"/>
                <a:cs typeface="Times New Roman" panose="02020603050405020304" pitchFamily="18" charset="0"/>
              </a:rPr>
              <a:t>Kişi </a:t>
            </a:r>
            <a:r>
              <a:rPr lang="tr-TR" b="1" i="1" dirty="0">
                <a:latin typeface="Times New Roman" panose="02020603050405020304" pitchFamily="18" charset="0"/>
                <a:cs typeface="Times New Roman" panose="02020603050405020304" pitchFamily="18" charset="0"/>
              </a:rPr>
              <a:t>tarafından </a:t>
            </a:r>
            <a:r>
              <a:rPr lang="tr-TR" b="1" dirty="0">
                <a:latin typeface="Times New Roman" panose="02020603050405020304" pitchFamily="18" charset="0"/>
                <a:cs typeface="Times New Roman" panose="02020603050405020304" pitchFamily="18" charset="0"/>
              </a:rPr>
              <a:t>Olağanüstü </a:t>
            </a:r>
            <a:r>
              <a:rPr lang="tr-TR" b="1" dirty="0" smtClean="0">
                <a:latin typeface="Times New Roman" panose="02020603050405020304" pitchFamily="18" charset="0"/>
                <a:cs typeface="Times New Roman" panose="02020603050405020304" pitchFamily="18" charset="0"/>
              </a:rPr>
              <a:t>Zamanaşımı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edinmeye elverişli sayılmalıdır. </a:t>
            </a:r>
          </a:p>
          <a:p>
            <a:pPr algn="just"/>
            <a:r>
              <a:rPr lang="tr-TR" dirty="0">
                <a:latin typeface="Times New Roman" panose="02020603050405020304" pitchFamily="18" charset="0"/>
                <a:cs typeface="Times New Roman" panose="02020603050405020304" pitchFamily="18" charset="0"/>
              </a:rPr>
              <a:t>Bunun nedeni, </a:t>
            </a:r>
            <a:r>
              <a:rPr lang="tr-TR" b="1" dirty="0">
                <a:latin typeface="Times New Roman" panose="02020603050405020304" pitchFamily="18" charset="0"/>
                <a:cs typeface="Times New Roman" panose="02020603050405020304" pitchFamily="18" charset="0"/>
              </a:rPr>
              <a:t>Tapu Kütüğünde kaydı bulunmayan </a:t>
            </a:r>
            <a:r>
              <a:rPr lang="tr-TR" b="1" dirty="0" err="1">
                <a:latin typeface="Times New Roman" panose="02020603050405020304" pitchFamily="18" charset="0"/>
                <a:cs typeface="Times New Roman" panose="02020603050405020304" pitchFamily="18" charset="0"/>
              </a:rPr>
              <a:t>Kötüniyetli</a:t>
            </a:r>
            <a:r>
              <a:rPr lang="tr-TR" b="1" dirty="0">
                <a:latin typeface="Times New Roman" panose="02020603050405020304" pitchFamily="18" charset="0"/>
                <a:cs typeface="Times New Roman" panose="02020603050405020304" pitchFamily="18" charset="0"/>
              </a:rPr>
              <a:t> Kişinin,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Kütüğünde Malik olarak kaydedilmiş olan </a:t>
            </a:r>
            <a:r>
              <a:rPr lang="tr-TR" b="1" i="1" dirty="0" err="1">
                <a:latin typeface="Times New Roman" panose="02020603050405020304" pitchFamily="18" charset="0"/>
                <a:cs typeface="Times New Roman" panose="02020603050405020304" pitchFamily="18" charset="0"/>
              </a:rPr>
              <a:t>Kötüniyetli</a:t>
            </a:r>
            <a:r>
              <a:rPr lang="tr-TR" b="1" i="1" dirty="0">
                <a:latin typeface="Times New Roman" panose="02020603050405020304" pitchFamily="18" charset="0"/>
                <a:cs typeface="Times New Roman" panose="02020603050405020304" pitchFamily="18" charset="0"/>
              </a:rPr>
              <a:t> Kişiye tercih </a:t>
            </a:r>
            <a:r>
              <a:rPr lang="tr-TR" b="1" i="1" dirty="0" smtClean="0">
                <a:latin typeface="Times New Roman" panose="02020603050405020304" pitchFamily="18" charset="0"/>
                <a:cs typeface="Times New Roman" panose="02020603050405020304" pitchFamily="18" charset="0"/>
              </a:rPr>
              <a:t>edilmesi hususunun </a:t>
            </a:r>
            <a:r>
              <a:rPr lang="tr-TR" b="1" dirty="0">
                <a:latin typeface="Times New Roman" panose="02020603050405020304" pitchFamily="18" charset="0"/>
                <a:cs typeface="Times New Roman" panose="02020603050405020304" pitchFamily="18" charset="0"/>
              </a:rPr>
              <a:t>haklı bir gerekçesinin olmamasıdır.  </a:t>
            </a:r>
          </a:p>
          <a:p>
            <a:pPr marL="0" indent="0">
              <a:buNone/>
            </a:pPr>
            <a:endParaRPr lang="tr-TR" dirty="0"/>
          </a:p>
        </p:txBody>
      </p:sp>
    </p:spTree>
    <p:extLst>
      <p:ext uri="{BB962C8B-B14F-4D97-AF65-F5344CB8AC3E}">
        <p14:creationId xmlns:p14="http://schemas.microsoft.com/office/powerpoint/2010/main" val="7026645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Tapu Kütüğünde birden çok kaydı bulunan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her Kayıtta farklı kişilerin Malik olarak gözüktüğü Taşınmazlar </a:t>
            </a:r>
            <a:r>
              <a:rPr lang="tr-TR" b="1" dirty="0" smtClean="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lağanüstü</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Zamanaşımı ile edinmeye elverişli sayılmaktadır. </a:t>
            </a:r>
          </a:p>
          <a:p>
            <a:pPr algn="just"/>
            <a:r>
              <a:rPr lang="tr-TR" dirty="0" smtClean="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 birbiriyle çelişen kayıtlar içerdiği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kimin Malik olduğu Sicilden anlaşılamamaktadır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icilindeki Tescil,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erçek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alikin Hakkını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Olağanüstü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amanaşımına karşı koruyacak bir etkiye sahip değildir. </a:t>
            </a:r>
          </a:p>
          <a:p>
            <a:pPr algn="just"/>
            <a:r>
              <a:rPr lang="tr-TR" dirty="0" smtClean="0">
                <a:latin typeface="Times New Roman" panose="02020603050405020304" pitchFamily="18" charset="0"/>
                <a:cs typeface="Times New Roman" panose="02020603050405020304" pitchFamily="18" charset="0"/>
              </a:rPr>
              <a:t>Dolayısıyla, </a:t>
            </a:r>
            <a:r>
              <a:rPr lang="tr-TR" b="1" dirty="0" smtClean="0">
                <a:latin typeface="Times New Roman" panose="02020603050405020304" pitchFamily="18" charset="0"/>
                <a:cs typeface="Times New Roman" panose="02020603050405020304" pitchFamily="18" charset="0"/>
              </a:rPr>
              <a:t>adına yolsuz tescil bulunan </a:t>
            </a:r>
            <a:r>
              <a:rPr lang="tr-TR" b="1" i="1" dirty="0" err="1" smtClean="0">
                <a:latin typeface="Times New Roman" panose="02020603050405020304" pitchFamily="18" charset="0"/>
                <a:cs typeface="Times New Roman" panose="02020603050405020304" pitchFamily="18" charset="0"/>
              </a:rPr>
              <a:t>Kötüniyetli</a:t>
            </a:r>
            <a:r>
              <a:rPr lang="tr-TR" b="1" i="1" dirty="0" smtClean="0">
                <a:latin typeface="Times New Roman" panose="02020603050405020304" pitchFamily="18" charset="0"/>
                <a:cs typeface="Times New Roman" panose="02020603050405020304" pitchFamily="18" charset="0"/>
              </a:rPr>
              <a:t> Zilyet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diğer bir Üçüncü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ülkiyetini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lağanüstü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amanaşımıyla kazanabilir. </a:t>
            </a:r>
            <a:endParaRPr lang="tr-TR"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249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Geçerli bir Terk sebebi bulunmaksızın Mülkiyetin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erkin edilmiş olduğu durumlarda</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Taşınmazın Mülkiyeti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şgal değil, </a:t>
            </a:r>
            <a:r>
              <a:rPr lang="tr-TR" b="1" u="sng" dirty="0" smtClean="0">
                <a:latin typeface="Times New Roman" panose="02020603050405020304" pitchFamily="18" charset="0"/>
                <a:cs typeface="Times New Roman" panose="02020603050405020304" pitchFamily="18" charset="0"/>
              </a:rPr>
              <a:t>Olağanüstü </a:t>
            </a:r>
            <a:r>
              <a:rPr lang="tr-TR" b="1" u="sng" dirty="0">
                <a:latin typeface="Times New Roman" panose="02020603050405020304" pitchFamily="18" charset="0"/>
                <a:cs typeface="Times New Roman" panose="02020603050405020304" pitchFamily="18" charset="0"/>
              </a:rPr>
              <a:t>Z</a:t>
            </a:r>
            <a:r>
              <a:rPr lang="tr-TR" b="1" u="sng" dirty="0" smtClean="0">
                <a:latin typeface="Times New Roman" panose="02020603050405020304" pitchFamily="18" charset="0"/>
                <a:cs typeface="Times New Roman" panose="02020603050405020304" pitchFamily="18" charset="0"/>
              </a:rPr>
              <a:t>amanaşımı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oluyla </a:t>
            </a:r>
            <a:r>
              <a:rPr lang="tr-TR" b="1" dirty="0" smtClean="0">
                <a:latin typeface="Times New Roman" panose="02020603050405020304" pitchFamily="18" charset="0"/>
                <a:cs typeface="Times New Roman" panose="02020603050405020304" pitchFamily="18" charset="0"/>
              </a:rPr>
              <a:t>kazanılabilir</a:t>
            </a:r>
            <a:r>
              <a:rPr lang="tr-TR" dirty="0" smtClean="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MK m. 713 / 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göre, </a:t>
            </a:r>
            <a:r>
              <a:rPr lang="tr-TR" b="1" dirty="0" smtClean="0">
                <a:latin typeface="Times New Roman" panose="02020603050405020304" pitchFamily="18" charset="0"/>
                <a:cs typeface="Times New Roman" panose="02020603050405020304" pitchFamily="18" charset="0"/>
              </a:rPr>
              <a:t>Tapusuz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aşınmazlarda, </a:t>
            </a:r>
            <a:r>
              <a:rPr lang="tr-TR" b="1" i="1" dirty="0" smtClean="0">
                <a:latin typeface="Times New Roman" panose="02020603050405020304" pitchFamily="18" charset="0"/>
                <a:cs typeface="Times New Roman" panose="02020603050405020304" pitchFamily="18" charset="0"/>
              </a:rPr>
              <a:t>Taşınmazın bir parçası üzerinde </a:t>
            </a:r>
            <a:r>
              <a:rPr lang="tr-TR" b="1" dirty="0" smtClean="0">
                <a:latin typeface="Times New Roman" panose="02020603050405020304" pitchFamily="18" charset="0"/>
                <a:cs typeface="Times New Roman" panose="02020603050405020304" pitchFamily="18" charset="0"/>
              </a:rPr>
              <a:t>Zamanaşımı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oluyla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 kazanılabilir. </a:t>
            </a:r>
          </a:p>
          <a:p>
            <a:pPr algn="just"/>
            <a:r>
              <a:rPr lang="tr-TR" b="1" i="1" dirty="0" smtClean="0">
                <a:latin typeface="Times New Roman" panose="02020603050405020304" pitchFamily="18" charset="0"/>
                <a:cs typeface="Times New Roman" panose="02020603050405020304" pitchFamily="18" charset="0"/>
              </a:rPr>
              <a:t>MK m. 713 / II hükmü gereğince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apulu bir Taşınmazın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ölünmesinde sakınca olmayan bir Parçasının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ilyedi de, o Parçanın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ülkiyetinin kendi adına Tescilini isteyebilir. </a:t>
            </a:r>
          </a:p>
          <a:p>
            <a:pPr algn="just"/>
            <a:r>
              <a:rPr lang="tr-TR" dirty="0" smtClean="0">
                <a:latin typeface="Times New Roman" panose="02020603050405020304" pitchFamily="18" charset="0"/>
                <a:cs typeface="Times New Roman" panose="02020603050405020304" pitchFamily="18" charset="0"/>
              </a:rPr>
              <a:t>Bu bağlamda, </a:t>
            </a:r>
            <a:r>
              <a:rPr lang="tr-TR" b="1" i="1" dirty="0" smtClean="0">
                <a:latin typeface="Times New Roman" panose="02020603050405020304" pitchFamily="18" charset="0"/>
                <a:cs typeface="Times New Roman" panose="02020603050405020304" pitchFamily="18" charset="0"/>
              </a:rPr>
              <a:t>bölünmenin sakıncalı olup olmadığı hususu, </a:t>
            </a:r>
            <a:r>
              <a:rPr lang="tr-TR" b="1" dirty="0" smtClean="0">
                <a:latin typeface="Times New Roman" panose="02020603050405020304" pitchFamily="18" charset="0"/>
                <a:cs typeface="Times New Roman" panose="02020603050405020304" pitchFamily="18" charset="0"/>
              </a:rPr>
              <a:t>Toprağa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İmara ilişkin Mevzuata </a:t>
            </a:r>
            <a:r>
              <a:rPr lang="tr-TR" dirty="0" smtClean="0">
                <a:latin typeface="Times New Roman" panose="02020603050405020304" pitchFamily="18" charset="0"/>
                <a:cs typeface="Times New Roman" panose="02020603050405020304" pitchFamily="18" charset="0"/>
              </a:rPr>
              <a:t>göre belirlenecektir. </a:t>
            </a:r>
          </a:p>
          <a:p>
            <a:pPr marL="0" indent="0" algn="just">
              <a:buNone/>
            </a:pPr>
            <a:endParaRPr lang="tr-TR" dirty="0" smtClean="0"/>
          </a:p>
        </p:txBody>
      </p:sp>
    </p:spTree>
    <p:extLst>
      <p:ext uri="{BB962C8B-B14F-4D97-AF65-F5344CB8AC3E}">
        <p14:creationId xmlns:p14="http://schemas.microsoft.com/office/powerpoint/2010/main" val="12342252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Aslında </a:t>
            </a:r>
            <a:r>
              <a:rPr lang="tr-TR" sz="3200" b="1" dirty="0">
                <a:latin typeface="Times New Roman" panose="02020603050405020304" pitchFamily="18" charset="0"/>
                <a:cs typeface="Times New Roman" panose="02020603050405020304" pitchFamily="18" charset="0"/>
              </a:rPr>
              <a:t>Kadastro Kanunu’nun 15. maddesinin II. fıkrasında </a:t>
            </a:r>
            <a:r>
              <a:rPr lang="tr-TR" sz="3200" dirty="0" smtClean="0">
                <a:latin typeface="Times New Roman" panose="02020603050405020304" pitchFamily="18" charset="0"/>
                <a:cs typeface="Times New Roman" panose="02020603050405020304" pitchFamily="18" charset="0"/>
              </a:rPr>
              <a:t>da, </a:t>
            </a:r>
            <a:r>
              <a:rPr lang="tr-TR" sz="3200" dirty="0">
                <a:latin typeface="Times New Roman" panose="02020603050405020304" pitchFamily="18" charset="0"/>
                <a:cs typeface="Times New Roman" panose="02020603050405020304" pitchFamily="18" charset="0"/>
              </a:rPr>
              <a:t>aynı esas kabul edilmiştir. </a:t>
            </a:r>
          </a:p>
          <a:p>
            <a:pPr algn="just"/>
            <a:r>
              <a:rPr lang="tr-TR" sz="3200" b="1" dirty="0">
                <a:latin typeface="Times New Roman" panose="02020603050405020304" pitchFamily="18" charset="0"/>
                <a:cs typeface="Times New Roman" panose="02020603050405020304" pitchFamily="18" charset="0"/>
              </a:rPr>
              <a:t>Kadastro Kanunu’nun 33. maddesinin III. fıkrası gereğince</a:t>
            </a:r>
            <a:r>
              <a:rPr lang="tr-TR" sz="3200" dirty="0">
                <a:latin typeface="Times New Roman" panose="02020603050405020304" pitchFamily="18" charset="0"/>
                <a:cs typeface="Times New Roman" panose="02020603050405020304" pitchFamily="18" charset="0"/>
              </a:rPr>
              <a:t>, bu hüküm </a:t>
            </a:r>
            <a:r>
              <a:rPr lang="tr-TR" sz="3200" dirty="0" smtClean="0">
                <a:latin typeface="Times New Roman" panose="02020603050405020304" pitchFamily="18" charset="0"/>
                <a:cs typeface="Times New Roman" panose="02020603050405020304" pitchFamily="18" charset="0"/>
              </a:rPr>
              <a:t>Kadastro </a:t>
            </a:r>
            <a:r>
              <a:rPr lang="tr-TR" sz="3200" dirty="0">
                <a:latin typeface="Times New Roman" panose="02020603050405020304" pitchFamily="18" charset="0"/>
                <a:cs typeface="Times New Roman" panose="02020603050405020304" pitchFamily="18" charset="0"/>
              </a:rPr>
              <a:t>görmüş yerler hariç, Kadastro Kanunu’nun uygulandığı, yani </a:t>
            </a:r>
            <a:r>
              <a:rPr lang="tr-TR" sz="3200" dirty="0" smtClean="0">
                <a:latin typeface="Times New Roman" panose="02020603050405020304" pitchFamily="18" charset="0"/>
                <a:cs typeface="Times New Roman" panose="02020603050405020304" pitchFamily="18" charset="0"/>
              </a:rPr>
              <a:t>Kadastro Faaliyetlerinin </a:t>
            </a:r>
            <a:r>
              <a:rPr lang="tr-TR" sz="3200" dirty="0">
                <a:latin typeface="Times New Roman" panose="02020603050405020304" pitchFamily="18" charset="0"/>
                <a:cs typeface="Times New Roman" panose="02020603050405020304" pitchFamily="18" charset="0"/>
              </a:rPr>
              <a:t>yürütüldüğü yerler dışında da </a:t>
            </a:r>
            <a:r>
              <a:rPr lang="tr-TR" sz="3200" dirty="0" smtClean="0">
                <a:latin typeface="Times New Roman" panose="02020603050405020304" pitchFamily="18" charset="0"/>
                <a:cs typeface="Times New Roman" panose="02020603050405020304" pitchFamily="18" charset="0"/>
              </a:rPr>
              <a:t>uygulanacaktır.</a:t>
            </a:r>
          </a:p>
          <a:p>
            <a:pPr algn="just"/>
            <a:r>
              <a:rPr lang="tr-TR" sz="3200" b="1" dirty="0" smtClean="0">
                <a:latin typeface="Times New Roman" panose="02020603050405020304" pitchFamily="18" charset="0"/>
                <a:cs typeface="Times New Roman" panose="02020603050405020304" pitchFamily="18" charset="0"/>
              </a:rPr>
              <a:t>Paylı Mülkiyete </a:t>
            </a:r>
            <a:r>
              <a:rPr lang="tr-TR" sz="3200" b="1" dirty="0">
                <a:latin typeface="Times New Roman" panose="02020603050405020304" pitchFamily="18" charset="0"/>
                <a:cs typeface="Times New Roman" panose="02020603050405020304" pitchFamily="18" charset="0"/>
              </a:rPr>
              <a:t>tabi </a:t>
            </a:r>
            <a:r>
              <a:rPr lang="tr-TR" sz="3200" b="1" dirty="0" smtClean="0">
                <a:latin typeface="Times New Roman" panose="02020603050405020304" pitchFamily="18" charset="0"/>
                <a:cs typeface="Times New Roman" panose="02020603050405020304" pitchFamily="18" charset="0"/>
              </a:rPr>
              <a:t>Taşınmazda</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Payların</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713 hükmü uyarınca, </a:t>
            </a:r>
            <a:r>
              <a:rPr lang="tr-TR" sz="3200" b="1" dirty="0" smtClean="0">
                <a:latin typeface="Times New Roman" panose="02020603050405020304" pitchFamily="18" charset="0"/>
                <a:cs typeface="Times New Roman" panose="02020603050405020304" pitchFamily="18" charset="0"/>
              </a:rPr>
              <a:t>Olağanüstü Zamanaşımı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kazanılması </a:t>
            </a:r>
            <a:r>
              <a:rPr lang="tr-TR" sz="3200" b="1" dirty="0" smtClean="0">
                <a:latin typeface="Times New Roman" panose="02020603050405020304" pitchFamily="18" charset="0"/>
                <a:cs typeface="Times New Roman" panose="02020603050405020304" pitchFamily="18" charset="0"/>
              </a:rPr>
              <a:t>mümkündür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 713/ II</a:t>
            </a:r>
            <a:r>
              <a:rPr lang="tr-TR" sz="3200" dirty="0" smtClean="0">
                <a:latin typeface="Times New Roman" panose="02020603050405020304" pitchFamily="18" charset="0"/>
                <a:cs typeface="Times New Roman" panose="02020603050405020304" pitchFamily="18" charset="0"/>
              </a:rPr>
              <a:t>) ve bu olanak da, </a:t>
            </a:r>
            <a:r>
              <a:rPr lang="tr-TR" sz="3200" b="1" i="1" dirty="0">
                <a:latin typeface="Times New Roman" panose="02020603050405020304" pitchFamily="18" charset="0"/>
                <a:cs typeface="Times New Roman" panose="02020603050405020304" pitchFamily="18" charset="0"/>
              </a:rPr>
              <a:t>KK </a:t>
            </a:r>
            <a:r>
              <a:rPr lang="tr-TR" sz="3200" b="1" i="1" dirty="0" smtClean="0">
                <a:latin typeface="Times New Roman" panose="02020603050405020304" pitchFamily="18" charset="0"/>
                <a:cs typeface="Times New Roman" panose="02020603050405020304" pitchFamily="18" charset="0"/>
              </a:rPr>
              <a:t>m.15 </a:t>
            </a:r>
            <a:r>
              <a:rPr lang="tr-TR" sz="3200" b="1" i="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II hükmünde </a:t>
            </a:r>
            <a:r>
              <a:rPr lang="tr-TR" sz="3200" dirty="0">
                <a:latin typeface="Times New Roman" panose="02020603050405020304" pitchFamily="18" charset="0"/>
                <a:cs typeface="Times New Roman" panose="02020603050405020304" pitchFamily="18" charset="0"/>
              </a:rPr>
              <a:t>açıkça belirtilmiştir. </a:t>
            </a:r>
          </a:p>
          <a:p>
            <a:pPr marL="0" indent="0">
              <a:buNone/>
            </a:pPr>
            <a:endParaRPr lang="tr-TR" dirty="0"/>
          </a:p>
        </p:txBody>
      </p:sp>
    </p:spTree>
    <p:extLst>
      <p:ext uri="{BB962C8B-B14F-4D97-AF65-F5344CB8AC3E}">
        <p14:creationId xmlns:p14="http://schemas.microsoft.com/office/powerpoint/2010/main" val="20189473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Zilyetliğe İlişkin Şartlar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35259340"/>
              </p:ext>
            </p:extLst>
          </p:nvPr>
        </p:nvGraphicFramePr>
        <p:xfrm>
          <a:off x="838200" y="1825624"/>
          <a:ext cx="10515600"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934952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Zilyetliğe İlişkin Şartlar</a:t>
            </a:r>
            <a:endParaRPr lang="tr-TR" sz="3600" b="1" i="1" dirty="0">
              <a:latin typeface="+mn-lt"/>
            </a:endParaRPr>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Olağanüstü Zamanaşımı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kazanacak olan Kimsenin, Taşınmaza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 Sıfatıyla </a:t>
            </a:r>
            <a:r>
              <a:rPr lang="tr-TR" b="1" dirty="0" smtClean="0">
                <a:latin typeface="Times New Roman" panose="02020603050405020304" pitchFamily="18" charset="0"/>
                <a:cs typeface="Times New Roman" panose="02020603050405020304" pitchFamily="18" charset="0"/>
              </a:rPr>
              <a:t>davasız ve aralıksız </a:t>
            </a:r>
            <a:r>
              <a:rPr lang="tr-TR" b="1" i="1" dirty="0" smtClean="0">
                <a:latin typeface="Times New Roman" panose="02020603050405020304" pitchFamily="18" charset="0"/>
                <a:cs typeface="Times New Roman" panose="02020603050405020304" pitchFamily="18" charset="0"/>
              </a:rPr>
              <a:t>yirmi yıl Süreyle </a:t>
            </a:r>
            <a:r>
              <a:rPr lang="tr-TR" b="1" dirty="0" smtClean="0">
                <a:latin typeface="Times New Roman" panose="02020603050405020304" pitchFamily="18" charset="0"/>
                <a:cs typeface="Times New Roman" panose="02020603050405020304" pitchFamily="18" charset="0"/>
              </a:rPr>
              <a:t>Zilyet bulunması gerekir. </a:t>
            </a:r>
          </a:p>
          <a:p>
            <a:r>
              <a:rPr lang="tr-TR" b="1" u="sng" dirty="0" smtClean="0">
                <a:latin typeface="Times New Roman" panose="02020603050405020304" pitchFamily="18" charset="0"/>
                <a:cs typeface="Times New Roman" panose="02020603050405020304" pitchFamily="18" charset="0"/>
              </a:rPr>
              <a:t>Buna göre, Zilyetliğe ilişkin Şartlar şunlardır: </a:t>
            </a:r>
          </a:p>
          <a:p>
            <a:pPr algn="just"/>
            <a:r>
              <a:rPr lang="tr-TR" b="1" i="1" dirty="0" smtClean="0">
                <a:latin typeface="Times New Roman" panose="02020603050405020304" pitchFamily="18" charset="0"/>
                <a:cs typeface="Times New Roman" panose="02020603050405020304" pitchFamily="18" charset="0"/>
              </a:rPr>
              <a:t>Malik Sıfatıyla Zilyetlik </a:t>
            </a:r>
          </a:p>
          <a:p>
            <a:pPr algn="just"/>
            <a:r>
              <a:rPr lang="tr-TR" b="1" i="1" dirty="0" smtClean="0">
                <a:latin typeface="Times New Roman" panose="02020603050405020304" pitchFamily="18" charset="0"/>
                <a:cs typeface="Times New Roman" panose="02020603050405020304" pitchFamily="18" charset="0"/>
              </a:rPr>
              <a:t>Zilyetliğin Davasız Sürmüş Olması</a:t>
            </a:r>
          </a:p>
          <a:p>
            <a:pPr algn="just"/>
            <a:r>
              <a:rPr lang="tr-TR" b="1" i="1" dirty="0" smtClean="0">
                <a:latin typeface="Times New Roman" panose="02020603050405020304" pitchFamily="18" charset="0"/>
                <a:cs typeface="Times New Roman" panose="02020603050405020304" pitchFamily="18" charset="0"/>
              </a:rPr>
              <a:t>Zilyetliğin Aralıksız Sürmüş Olması </a:t>
            </a:r>
          </a:p>
          <a:p>
            <a:pPr algn="just"/>
            <a:r>
              <a:rPr lang="tr-TR" b="1" i="1" dirty="0" smtClean="0">
                <a:latin typeface="Times New Roman" panose="02020603050405020304" pitchFamily="18" charset="0"/>
                <a:cs typeface="Times New Roman" panose="02020603050405020304" pitchFamily="18" charset="0"/>
              </a:rPr>
              <a:t>Zilyetliğin Yirmi Yıl Sürmüş Olması</a:t>
            </a:r>
          </a:p>
        </p:txBody>
      </p:sp>
    </p:spTree>
    <p:extLst>
      <p:ext uri="{BB962C8B-B14F-4D97-AF65-F5344CB8AC3E}">
        <p14:creationId xmlns:p14="http://schemas.microsoft.com/office/powerpoint/2010/main" val="7871493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Malik Sıfatıyla Zilyetlik </a:t>
            </a:r>
          </a:p>
        </p:txBody>
      </p:sp>
      <p:sp>
        <p:nvSpPr>
          <p:cNvPr id="3" name="İçerik Yer Tutucusu 2"/>
          <p:cNvSpPr>
            <a:spLocks noGrp="1"/>
          </p:cNvSpPr>
          <p:nvPr>
            <p:ph idx="1"/>
          </p:nvPr>
        </p:nvSpPr>
        <p:spPr/>
        <p:txBody>
          <a:bodyPr/>
          <a:lstStyle/>
          <a:p>
            <a:pPr algn="just"/>
            <a:r>
              <a:rPr lang="tr-TR" sz="3200" b="1" u="sng" dirty="0" smtClean="0">
                <a:latin typeface="Times New Roman" panose="02020603050405020304" pitchFamily="18" charset="0"/>
                <a:cs typeface="Times New Roman" panose="02020603050405020304" pitchFamily="18" charset="0"/>
              </a:rPr>
              <a:t>Malik Sıfatıyla Zilyet</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Malik </a:t>
            </a:r>
            <a:r>
              <a:rPr lang="tr-TR" sz="3200" b="1" dirty="0">
                <a:latin typeface="Times New Roman" panose="02020603050405020304" pitchFamily="18" charset="0"/>
                <a:cs typeface="Times New Roman" panose="02020603050405020304" pitchFamily="18" charset="0"/>
              </a:rPr>
              <a:t>gibi davranan, </a:t>
            </a:r>
            <a:r>
              <a:rPr lang="tr-TR" sz="3200" b="1" dirty="0" smtClean="0">
                <a:latin typeface="Times New Roman" panose="02020603050405020304" pitchFamily="18" charset="0"/>
                <a:cs typeface="Times New Roman" panose="02020603050405020304" pitchFamily="18" charset="0"/>
              </a:rPr>
              <a:t>Başkasının </a:t>
            </a:r>
            <a:r>
              <a:rPr lang="tr-TR" sz="3200" b="1" dirty="0">
                <a:latin typeface="Times New Roman" panose="02020603050405020304" pitchFamily="18" charset="0"/>
                <a:cs typeface="Times New Roman" panose="02020603050405020304" pitchFamily="18" charset="0"/>
              </a:rPr>
              <a:t>kendisinden daha </a:t>
            </a:r>
            <a:r>
              <a:rPr lang="tr-TR" sz="3200" b="1" dirty="0" smtClean="0">
                <a:latin typeface="Times New Roman" panose="02020603050405020304" pitchFamily="18" charset="0"/>
                <a:cs typeface="Times New Roman" panose="02020603050405020304" pitchFamily="18" charset="0"/>
              </a:rPr>
              <a:t>Üstün Zilyetliğini </a:t>
            </a:r>
            <a:r>
              <a:rPr lang="tr-TR" sz="3200" b="1" dirty="0">
                <a:latin typeface="Times New Roman" panose="02020603050405020304" pitchFamily="18" charset="0"/>
                <a:cs typeface="Times New Roman" panose="02020603050405020304" pitchFamily="18" charset="0"/>
              </a:rPr>
              <a:t>tanımayan, </a:t>
            </a:r>
            <a:r>
              <a:rPr lang="tr-TR" sz="3200" b="1" dirty="0" smtClean="0">
                <a:latin typeface="Times New Roman" panose="02020603050405020304" pitchFamily="18" charset="0"/>
                <a:cs typeface="Times New Roman" panose="02020603050405020304" pitchFamily="18" charset="0"/>
              </a:rPr>
              <a:t>Kendisi </a:t>
            </a:r>
            <a:r>
              <a:rPr lang="tr-TR" sz="3200" b="1" dirty="0">
                <a:latin typeface="Times New Roman" panose="02020603050405020304" pitchFamily="18" charset="0"/>
                <a:cs typeface="Times New Roman" panose="02020603050405020304" pitchFamily="18" charset="0"/>
              </a:rPr>
              <a:t>için </a:t>
            </a:r>
            <a:r>
              <a:rPr lang="tr-TR" sz="3200" b="1" dirty="0" smtClean="0">
                <a:latin typeface="Times New Roman" panose="02020603050405020304" pitchFamily="18" charset="0"/>
                <a:cs typeface="Times New Roman" panose="02020603050405020304" pitchFamily="18" charset="0"/>
              </a:rPr>
              <a:t>Zilyet </a:t>
            </a:r>
            <a:r>
              <a:rPr lang="tr-TR" sz="3200" b="1" dirty="0">
                <a:latin typeface="Times New Roman" panose="02020603050405020304" pitchFamily="18" charset="0"/>
                <a:cs typeface="Times New Roman" panose="02020603050405020304" pitchFamily="18" charset="0"/>
              </a:rPr>
              <a:t>olan kimsedir. </a:t>
            </a:r>
          </a:p>
          <a:p>
            <a:pPr algn="just"/>
            <a:r>
              <a:rPr lang="tr-TR" sz="3200" dirty="0">
                <a:latin typeface="Times New Roman" panose="02020603050405020304" pitchFamily="18" charset="0"/>
                <a:cs typeface="Times New Roman" panose="02020603050405020304" pitchFamily="18" charset="0"/>
              </a:rPr>
              <a:t>Bu bağlamda, </a:t>
            </a:r>
            <a:r>
              <a:rPr lang="tr-TR" sz="3200" b="1" i="1" dirty="0" smtClean="0">
                <a:latin typeface="Times New Roman" panose="02020603050405020304" pitchFamily="18" charset="0"/>
                <a:cs typeface="Times New Roman" panose="02020603050405020304" pitchFamily="18" charset="0"/>
              </a:rPr>
              <a:t>Zilyedi </a:t>
            </a:r>
            <a:r>
              <a:rPr lang="tr-TR" sz="3200" b="1" i="1" dirty="0">
                <a:latin typeface="Times New Roman" panose="02020603050405020304" pitchFamily="18" charset="0"/>
                <a:cs typeface="Times New Roman" panose="02020603050405020304" pitchFamily="18" charset="0"/>
              </a:rPr>
              <a:t>olduğu </a:t>
            </a:r>
            <a:r>
              <a:rPr lang="tr-TR" sz="3200" b="1" i="1" dirty="0" smtClean="0">
                <a:latin typeface="Times New Roman" panose="02020603050405020304" pitchFamily="18" charset="0"/>
                <a:cs typeface="Times New Roman" panose="02020603050405020304" pitchFamily="18" charset="0"/>
              </a:rPr>
              <a:t>Taşınmaz </a:t>
            </a:r>
            <a:r>
              <a:rPr lang="tr-TR" sz="3200" b="1" i="1" dirty="0">
                <a:latin typeface="Times New Roman" panose="02020603050405020304" pitchFamily="18" charset="0"/>
                <a:cs typeface="Times New Roman" panose="02020603050405020304" pitchFamily="18" charset="0"/>
              </a:rPr>
              <a:t>için </a:t>
            </a:r>
            <a:r>
              <a:rPr lang="tr-TR" sz="3200" b="1" i="1" dirty="0" smtClean="0">
                <a:latin typeface="Times New Roman" panose="02020603050405020304" pitchFamily="18" charset="0"/>
                <a:cs typeface="Times New Roman" panose="02020603050405020304" pitchFamily="18" charset="0"/>
              </a:rPr>
              <a:t>Kira Bedeli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kendiliğinden </a:t>
            </a:r>
            <a:r>
              <a:rPr lang="tr-TR" sz="3200" b="1" i="1" dirty="0" err="1">
                <a:latin typeface="Times New Roman" panose="02020603050405020304" pitchFamily="18" charset="0"/>
                <a:cs typeface="Times New Roman" panose="02020603050405020304" pitchFamily="18" charset="0"/>
              </a:rPr>
              <a:t>Ecrimisil</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ödeyen kimse, </a:t>
            </a:r>
            <a:r>
              <a:rPr lang="tr-TR" sz="3200" b="1" i="1" dirty="0">
                <a:latin typeface="Times New Roman" panose="02020603050405020304" pitchFamily="18" charset="0"/>
                <a:cs typeface="Times New Roman" panose="02020603050405020304" pitchFamily="18" charset="0"/>
              </a:rPr>
              <a:t>Malik Sıfatıyla Zilyet </a:t>
            </a:r>
            <a:r>
              <a:rPr lang="tr-TR" sz="3200" b="1" dirty="0">
                <a:latin typeface="Times New Roman" panose="02020603050405020304" pitchFamily="18" charset="0"/>
                <a:cs typeface="Times New Roman" panose="02020603050405020304" pitchFamily="18" charset="0"/>
              </a:rPr>
              <a:t>değildir. </a:t>
            </a:r>
          </a:p>
          <a:p>
            <a:pPr algn="just"/>
            <a:r>
              <a:rPr lang="tr-TR" sz="3200" b="1" dirty="0">
                <a:latin typeface="Times New Roman" panose="02020603050405020304" pitchFamily="18" charset="0"/>
                <a:cs typeface="Times New Roman" panose="02020603050405020304" pitchFamily="18" charset="0"/>
              </a:rPr>
              <a:t>Zilyetliğin </a:t>
            </a:r>
            <a:r>
              <a:rPr lang="tr-TR" sz="3200" b="1" dirty="0" smtClean="0">
                <a:latin typeface="Times New Roman" panose="02020603050405020304" pitchFamily="18" charset="0"/>
                <a:cs typeface="Times New Roman" panose="02020603050405020304" pitchFamily="18" charset="0"/>
              </a:rPr>
              <a:t>İspatı</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Olağanüstü Zamanaşımı Yoluyla Mülkiyeti kazandığını iddia eden Zilyede </a:t>
            </a:r>
            <a:r>
              <a:rPr lang="tr-TR" sz="3200" b="1" dirty="0">
                <a:latin typeface="Times New Roman" panose="02020603050405020304" pitchFamily="18" charset="0"/>
                <a:cs typeface="Times New Roman" panose="02020603050405020304" pitchFamily="18" charset="0"/>
              </a:rPr>
              <a:t>düşer. </a:t>
            </a:r>
          </a:p>
          <a:p>
            <a:endParaRPr lang="tr-TR" dirty="0"/>
          </a:p>
        </p:txBody>
      </p:sp>
    </p:spTree>
    <p:extLst>
      <p:ext uri="{BB962C8B-B14F-4D97-AF65-F5344CB8AC3E}">
        <p14:creationId xmlns:p14="http://schemas.microsoft.com/office/powerpoint/2010/main" val="35333740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Taşınmazı önce </a:t>
            </a:r>
            <a:r>
              <a:rPr lang="tr-TR" sz="3200" b="1" i="1" dirty="0" smtClean="0">
                <a:latin typeface="Times New Roman" panose="02020603050405020304" pitchFamily="18" charset="0"/>
                <a:cs typeface="Times New Roman" panose="02020603050405020304" pitchFamily="18" charset="0"/>
              </a:rPr>
              <a:t>Fer’i Zilyet </a:t>
            </a:r>
            <a:r>
              <a:rPr lang="tr-TR" sz="3200" b="1" i="1" dirty="0">
                <a:latin typeface="Times New Roman" panose="02020603050405020304" pitchFamily="18" charset="0"/>
                <a:cs typeface="Times New Roman" panose="02020603050405020304" pitchFamily="18" charset="0"/>
              </a:rPr>
              <a:t>olarak ele geçirmiş bir kimse sonradan </a:t>
            </a:r>
            <a:r>
              <a:rPr lang="tr-TR" sz="3200" b="1" i="1" dirty="0" smtClean="0">
                <a:latin typeface="Times New Roman" panose="02020603050405020304" pitchFamily="18" charset="0"/>
                <a:cs typeface="Times New Roman" panose="02020603050405020304" pitchFamily="18" charset="0"/>
              </a:rPr>
              <a:t>Malik Sıfatıyla </a:t>
            </a:r>
            <a:r>
              <a:rPr lang="tr-TR" sz="3200" b="1" i="1" dirty="0">
                <a:latin typeface="Times New Roman" panose="02020603050405020304" pitchFamily="18" charset="0"/>
                <a:cs typeface="Times New Roman" panose="02020603050405020304" pitchFamily="18" charset="0"/>
              </a:rPr>
              <a:t>hareket ettiğini iddia ederse</a:t>
            </a:r>
            <a:r>
              <a:rPr lang="tr-TR" sz="3200" b="1" dirty="0">
                <a:latin typeface="Times New Roman" panose="02020603050405020304" pitchFamily="18" charset="0"/>
                <a:cs typeface="Times New Roman" panose="02020603050405020304" pitchFamily="18" charset="0"/>
              </a:rPr>
              <a:t>, bu </a:t>
            </a:r>
            <a:r>
              <a:rPr lang="tr-TR" sz="3200" b="1" dirty="0" smtClean="0">
                <a:latin typeface="Times New Roman" panose="02020603050405020304" pitchFamily="18" charset="0"/>
                <a:cs typeface="Times New Roman" panose="02020603050405020304" pitchFamily="18" charset="0"/>
              </a:rPr>
              <a:t>İddiasını </a:t>
            </a:r>
            <a:r>
              <a:rPr lang="tr-TR" sz="3200" b="1" dirty="0">
                <a:latin typeface="Times New Roman" panose="02020603050405020304" pitchFamily="18" charset="0"/>
                <a:cs typeface="Times New Roman" panose="02020603050405020304" pitchFamily="18" charset="0"/>
              </a:rPr>
              <a:t>ispat etmelidir</a:t>
            </a:r>
            <a:r>
              <a:rPr lang="tr-TR" sz="3200" dirty="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Taşınmaza kiracı olarak giren Zilyet, bir süre Kira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edelini ödedikten sonra, Kira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edelini ödemekten vazgeçerek Malik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ıfatıyla </a:t>
            </a:r>
            <a:r>
              <a:rPr lang="tr-TR" dirty="0">
                <a:latin typeface="Times New Roman" panose="02020603050405020304" pitchFamily="18" charset="0"/>
                <a:cs typeface="Times New Roman" panose="02020603050405020304" pitchFamily="18" charset="0"/>
              </a:rPr>
              <a:t>Z</a:t>
            </a:r>
            <a:r>
              <a:rPr lang="tr-TR" dirty="0" smtClean="0">
                <a:latin typeface="Times New Roman" panose="02020603050405020304" pitchFamily="18" charset="0"/>
                <a:cs typeface="Times New Roman" panose="02020603050405020304" pitchFamily="18" charset="0"/>
              </a:rPr>
              <a:t>ilyet olabilir ve bunu da ispatlayarak MK m. 713 hükmünden yararlanabilir. </a:t>
            </a:r>
          </a:p>
          <a:p>
            <a:pPr algn="just"/>
            <a:r>
              <a:rPr lang="tr-TR" sz="3200" b="1" dirty="0" smtClean="0">
                <a:latin typeface="Times New Roman" panose="02020603050405020304" pitchFamily="18" charset="0"/>
                <a:cs typeface="Times New Roman" panose="02020603050405020304" pitchFamily="18" charset="0"/>
              </a:rPr>
              <a:t>MK m. 713 hükmü, </a:t>
            </a:r>
            <a:r>
              <a:rPr lang="tr-TR" sz="3200" b="1" u="sng" dirty="0" err="1">
                <a:latin typeface="Times New Roman" panose="02020603050405020304" pitchFamily="18" charset="0"/>
                <a:cs typeface="Times New Roman" panose="02020603050405020304" pitchFamily="18" charset="0"/>
              </a:rPr>
              <a:t>İ</a:t>
            </a:r>
            <a:r>
              <a:rPr lang="tr-TR" sz="3200" b="1" u="sng" dirty="0" err="1" smtClean="0">
                <a:latin typeface="Times New Roman" panose="02020603050405020304" pitchFamily="18" charset="0"/>
                <a:cs typeface="Times New Roman" panose="02020603050405020304" pitchFamily="18" charset="0"/>
              </a:rPr>
              <a:t>yiniyeti</a:t>
            </a:r>
            <a:r>
              <a:rPr lang="tr-TR" sz="3200" b="1" u="sng" dirty="0" smtClean="0">
                <a:latin typeface="Times New Roman" panose="02020603050405020304" pitchFamily="18" charset="0"/>
                <a:cs typeface="Times New Roman" panose="02020603050405020304" pitchFamily="18" charset="0"/>
              </a:rPr>
              <a:t>  aramadığı için, </a:t>
            </a:r>
            <a:r>
              <a:rPr lang="tr-TR" sz="3200" b="1" i="1" dirty="0" smtClean="0">
                <a:latin typeface="Times New Roman" panose="02020603050405020304" pitchFamily="18" charset="0"/>
                <a:cs typeface="Times New Roman" panose="02020603050405020304" pitchFamily="18" charset="0"/>
              </a:rPr>
              <a:t>Gasıp</a:t>
            </a:r>
            <a:r>
              <a:rPr lang="tr-TR" sz="3200" b="1" dirty="0" smtClean="0">
                <a:latin typeface="Times New Roman" panose="02020603050405020304" pitchFamily="18" charset="0"/>
                <a:cs typeface="Times New Roman" panose="02020603050405020304" pitchFamily="18" charset="0"/>
              </a:rPr>
              <a:t> dahi </a:t>
            </a:r>
            <a:r>
              <a:rPr lang="tr-TR" sz="3200" b="1" i="1" dirty="0" smtClean="0">
                <a:latin typeface="Times New Roman" panose="02020603050405020304" pitchFamily="18" charset="0"/>
                <a:cs typeface="Times New Roman" panose="02020603050405020304" pitchFamily="18" charset="0"/>
              </a:rPr>
              <a:t>Olağanüstü Zamanaşımından </a:t>
            </a:r>
            <a:r>
              <a:rPr lang="tr-TR" sz="3200" b="1" dirty="0" smtClean="0">
                <a:latin typeface="Times New Roman" panose="02020603050405020304" pitchFamily="18" charset="0"/>
                <a:cs typeface="Times New Roman" panose="02020603050405020304" pitchFamily="18" charset="0"/>
              </a:rPr>
              <a:t>yararlanabilir.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2665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3301</TotalTime>
  <Words>10497</Words>
  <Application>Microsoft Office PowerPoint</Application>
  <PresentationFormat>Geniş ekran</PresentationFormat>
  <Paragraphs>580</Paragraphs>
  <Slides>160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160</vt:i4>
      </vt:variant>
    </vt:vector>
  </HeadingPairs>
  <TitlesOfParts>
    <vt:vector size="165" baseType="lpstr">
      <vt:lpstr>Arial</vt:lpstr>
      <vt:lpstr>Calibri</vt:lpstr>
      <vt:lpstr>Calibri Light</vt:lpstr>
      <vt:lpstr>Times New Roman</vt:lpstr>
      <vt:lpstr>Office Teması</vt:lpstr>
      <vt:lpstr>  A.Ü.H.F.  3/A EŞYA HUKUKU DERS NOTLARI (2.Dönem- 13. Hafta – 13.5.2020-  </vt:lpstr>
      <vt:lpstr>Taşınmaz Mülkiyetinin Zamanaşımı Yoluyla Kazanılması </vt:lpstr>
      <vt:lpstr>Özel Hukuk Bakımından Zamanaşımının Anlamları </vt:lpstr>
      <vt:lpstr>Zamanaşımının Birinci Anlamı – Hak Düşürücü Zamanaşımı </vt:lpstr>
      <vt:lpstr>Kazandırıcı Zamanaşımı </vt:lpstr>
      <vt:lpstr>PowerPoint Sunusu</vt:lpstr>
      <vt:lpstr>PowerPoint Sunusu</vt:lpstr>
      <vt:lpstr>PowerPoint Sunusu</vt:lpstr>
      <vt:lpstr>PowerPoint Sunusu</vt:lpstr>
      <vt:lpstr>PowerPoint Sunusu</vt:lpstr>
      <vt:lpstr>Kazandırıcı Zamanaşımının Fonksiyonları</vt:lpstr>
      <vt:lpstr>PowerPoint Sunusu</vt:lpstr>
      <vt:lpstr>PowerPoint Sunusu</vt:lpstr>
      <vt:lpstr>PowerPoint Sunusu</vt:lpstr>
      <vt:lpstr>Kazandırıcı Zamanaşımının Fonksiyonları </vt:lpstr>
      <vt:lpstr>Taşınmaz Mülkiyetinin Zamanaşımı İle Kazanılması: Uzunca bir Süre devam eden ve İtiraza uğramayan Zilyetliğe dayanarak Hak kazanılmasıdır.</vt:lpstr>
      <vt:lpstr>Olağan (Sicile Dayanan) Zamanaşımı  </vt:lpstr>
      <vt:lpstr>PowerPoint Sunusu</vt:lpstr>
      <vt:lpstr>Olağan Zamanaşımıyla Kazanmanın Şartları</vt:lpstr>
      <vt:lpstr>İlk Şart: Taşınmazın Tapu Sicilinde Kayıtlı Olması </vt:lpstr>
      <vt:lpstr>PowerPoint Sunusu</vt:lpstr>
      <vt:lpstr>PowerPoint Sunusu</vt:lpstr>
      <vt:lpstr>PowerPoint Sunusu</vt:lpstr>
      <vt:lpstr>Çift Tapu Durumu – Olağan Zamanaşımı İlişkisi </vt:lpstr>
      <vt:lpstr>İkinci Şart: Tapu Sicilinde  Yolsuz Bir Tescil Bulunması</vt:lpstr>
      <vt:lpstr>Yolsuz Tescilin Tanımı </vt:lpstr>
      <vt:lpstr>PowerPoint Sunusu</vt:lpstr>
      <vt:lpstr>PowerPoint Sunusu</vt:lpstr>
      <vt:lpstr>Üçüncü Şart: Yolsuz Tescille Malik Olarak Görünen Kimsenin Malik Sıfatıyla Zilyet Olması</vt:lpstr>
      <vt:lpstr>PowerPoint Sunusu</vt:lpstr>
      <vt:lpstr>PowerPoint Sunusu</vt:lpstr>
      <vt:lpstr>PowerPoint Sunusu</vt:lpstr>
      <vt:lpstr>PowerPoint Sunusu</vt:lpstr>
      <vt:lpstr>Dördüncü Şart: Zilyetliğin İyiniyetle Davasız ve Aralıksız On Yıl Sürmesi </vt:lpstr>
      <vt:lpstr>PowerPoint Sunusu</vt:lpstr>
      <vt:lpstr>PowerPoint Sunusu</vt:lpstr>
      <vt:lpstr>PowerPoint Sunusu</vt:lpstr>
      <vt:lpstr>Zilyetliğin Davasız Olması </vt:lpstr>
      <vt:lpstr>Dava Dışında İyiniyetin Ortadan Kalktığı Haller </vt:lpstr>
      <vt:lpstr>PowerPoint Sunusu</vt:lpstr>
      <vt:lpstr>Zilyetliğin Aralıksız On Yıl sürmüş olması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Olağan Zamanaşımıyla Kazanmanın Hükmü</vt:lpstr>
      <vt:lpstr>Zamanaşımı ile Kazanmanın Hükümlerinin Zaman Bakımından Etkisi </vt:lpstr>
      <vt:lpstr>PowerPoint Sunusu</vt:lpstr>
      <vt:lpstr>Olağan Zamanaşımı İle Kazanmanın Hükümleri</vt:lpstr>
      <vt:lpstr>Olağanüstü (Sicil Dışı) Zamanaşımı (Sirmen, Eşya H., 7. B., s. 372 vd.; Oğuzman / Seliçi / Oktay- Özdemir, Eşya H., 19. B., s. 430 vd.; Eren, Mülkiyet H., 4. B., s. 276 vd.;  Ertaş, Eşya H., 12. B., s. 317 vd.) </vt:lpstr>
      <vt:lpstr>Genel Olarak Olağanüstü Zamanaşımı</vt:lpstr>
      <vt:lpstr>PowerPoint Sunusu</vt:lpstr>
      <vt:lpstr>PowerPoint Sunusu</vt:lpstr>
      <vt:lpstr>PowerPoint Sunusu</vt:lpstr>
      <vt:lpstr>PowerPoint Sunusu</vt:lpstr>
      <vt:lpstr>PowerPoint Sunusu</vt:lpstr>
      <vt:lpstr>Olağanüstü Zamanaşımıyla Kazanmanın Şartları </vt:lpstr>
      <vt:lpstr>Kadastro Dışında Uygulanacak Hükümler /  Olağanüstü Zamanaşımıyla Kazanmanın Şartları – Maddi Şartlar </vt:lpstr>
      <vt:lpstr>Olağanüstü Zamanaşımıyla Kazanmanın Maddi Şartları - MK m. 713 / 1, 2 hükümleri</vt:lpstr>
      <vt:lpstr>Anayasa Mahkemesi’nin MK 713 / II Hükmündeki «Yirmi Yıl Önce Ölmüş» İbaresi İle İlgili İptal Kararı </vt:lpstr>
      <vt:lpstr>Anayasa Mahkemesi’nin Konuyla İlgili 17.03.2011 Tarihli  İptal  Kararı </vt:lpstr>
      <vt:lpstr>PowerPoint Sunusu</vt:lpstr>
      <vt:lpstr>PowerPoint Sunusu</vt:lpstr>
      <vt:lpstr>MK 713 / II Hükmünün  Anayasa Mahkemesi’nin İptal Kararından Sonraki Şekli </vt:lpstr>
      <vt:lpstr>Olağanüstü Zamanaşımıyla Kazanmanın Maddi Şartları</vt:lpstr>
      <vt:lpstr>Taşınmaza İlişkin Şartlar</vt:lpstr>
      <vt:lpstr>PowerPoint Sunusu</vt:lpstr>
      <vt:lpstr>Taşınmaza İlişkin Şartlar</vt:lpstr>
      <vt:lpstr>Taşınmaza İlişkin Şartlar </vt:lpstr>
      <vt:lpstr>Zamanaşımı Yoluyla Edinilmeye Elverişli Olma </vt:lpstr>
      <vt:lpstr>PowerPoint Sunusu</vt:lpstr>
      <vt:lpstr>PowerPoint Sunusu</vt:lpstr>
      <vt:lpstr>Vakıf Mallarında Zilyetlik Yoluyla Kazanma Hükümlerinin Uygulanamaması </vt:lpstr>
      <vt:lpstr>Kültür ve Tabiat Varlıklarını Koruma Kanunundaki Hüküm </vt:lpstr>
      <vt:lpstr>KK m.18 / II hükmü </vt:lpstr>
      <vt:lpstr>Özel Mülkiyete Konu Olmayan Taşınmazlar</vt:lpstr>
      <vt:lpstr>Tapu Kütüğünden Malikin Belli Olmaması </vt:lpstr>
      <vt:lpstr>Malikin Kim Olduğunun Anlaşılamadığı Durumlar</vt:lpstr>
      <vt:lpstr>Hayali Kişiler Adına Kaydedilen Taşınmazların Mülkiyetinin Olağanüstü Zamanaşımıyla Kazanılması </vt:lpstr>
      <vt:lpstr>PowerPoint Sunusu</vt:lpstr>
      <vt:lpstr>PowerPoint Sunusu</vt:lpstr>
      <vt:lpstr>PowerPoint Sunusu</vt:lpstr>
      <vt:lpstr>Gaiplik Kararının Olağanüstü Zamanaşımında İşleme Tarihinin Başlangıcı </vt:lpstr>
      <vt:lpstr>PowerPoint Sunusu</vt:lpstr>
      <vt:lpstr>PowerPoint Sunusu</vt:lpstr>
      <vt:lpstr>PowerPoint Sunusu</vt:lpstr>
      <vt:lpstr>PowerPoint Sunusu</vt:lpstr>
      <vt:lpstr>PowerPoint Sunusu</vt:lpstr>
      <vt:lpstr>PowerPoint Sunusu</vt:lpstr>
      <vt:lpstr>Zilyetliğe İlişkin Şartlar </vt:lpstr>
      <vt:lpstr>Zilyetliğe İlişkin Şartlar</vt:lpstr>
      <vt:lpstr>Malik Sıfatıyla Zilyetlik </vt:lpstr>
      <vt:lpstr>PowerPoint Sunusu</vt:lpstr>
      <vt:lpstr>PowerPoint Sunusu</vt:lpstr>
      <vt:lpstr>PowerPoint Sunusu</vt:lpstr>
      <vt:lpstr>Kadastro Kanunu’nun 14. maddesinde belirtilen Belgeler </vt:lpstr>
      <vt:lpstr>PowerPoint Sunusu</vt:lpstr>
      <vt:lpstr>PowerPoint Sunusu</vt:lpstr>
      <vt:lpstr>Zilyetliğin Davasız Sürmüş Olması</vt:lpstr>
      <vt:lpstr>PowerPoint Sunusu</vt:lpstr>
      <vt:lpstr>PowerPoint Sunusu</vt:lpstr>
      <vt:lpstr>19.10.2017 tarihli İçtihadı Birleştirme Kararı ve Davasızlık Şartına İlişkin Kaynakça</vt:lpstr>
      <vt:lpstr>Zilyetliğin Aralıksız Sürmüş Olması </vt:lpstr>
      <vt:lpstr>PowerPoint Sunusu</vt:lpstr>
      <vt:lpstr>PowerPoint Sunusu</vt:lpstr>
      <vt:lpstr>PowerPoint Sunusu</vt:lpstr>
      <vt:lpstr>PowerPoint Sunusu</vt:lpstr>
      <vt:lpstr>PowerPoint Sunusu</vt:lpstr>
      <vt:lpstr>PowerPoint Sunusu</vt:lpstr>
      <vt:lpstr>PowerPoint Sunusu</vt:lpstr>
      <vt:lpstr>Zilyetliğin Yirmi Yıl Sürmüş Olması </vt:lpstr>
      <vt:lpstr>PowerPoint Sunusu</vt:lpstr>
      <vt:lpstr>PowerPoint Sunusu</vt:lpstr>
      <vt:lpstr>PowerPoint Sunusu</vt:lpstr>
      <vt:lpstr>Taşınmaz Mülkiyetinin Olağanüstü Zamanaşımı İle Kazanılmasının Şekli Şartları</vt:lpstr>
      <vt:lpstr>Şekli Şartlar- (Tescil Davası ve İlan) (Sirmen, Eşya H., 7. B., s. 381 vd., Eren, Mülkiyet H., 4. B., s. 300 vd.; Ertaş, Eşya H., s. 326 vd.; Oğuzman / Seliçi  / Oktay / Özdemir, Eşya H., s. 454 vd.)</vt:lpstr>
      <vt:lpstr>PowerPoint Sunusu</vt:lpstr>
      <vt:lpstr>Tescil Davası ve İlan </vt:lpstr>
      <vt:lpstr>PowerPoint Sunusu</vt:lpstr>
      <vt:lpstr>PowerPoint Sunusu</vt:lpstr>
      <vt:lpstr>PowerPoint Sunusu</vt:lpstr>
      <vt:lpstr>PowerPoint Sunusu</vt:lpstr>
      <vt:lpstr>İtiraz Edilmemiş Veya İtirazın Yerinde Görülmemiş Olması </vt:lpstr>
      <vt:lpstr>PowerPoint Sunusu</vt:lpstr>
      <vt:lpstr>PowerPoint Sunusu</vt:lpstr>
      <vt:lpstr>PowerPoint Sunusu</vt:lpstr>
      <vt:lpstr>Olağanüstü Zamanaşımıyla Kazanmanın Hükmü</vt:lpstr>
      <vt:lpstr>PowerPoint Sunusu</vt:lpstr>
      <vt:lpstr>Kadastro Yapılırken Uygulanan Hükümler </vt:lpstr>
      <vt:lpstr>KK 13 / Ba , KK 13 / Son Hükümleri </vt:lpstr>
      <vt:lpstr>KK m. 13 / Bb Hükümleri </vt:lpstr>
      <vt:lpstr>KK 13 / Bc  Hükmündeki Değişiklik </vt:lpstr>
      <vt:lpstr>KK 14- Tapusuz Taşınmazların Mülkiyetinin Tesciline İlişkin Hükümler </vt:lpstr>
      <vt:lpstr>PowerPoint Sunusu</vt:lpstr>
      <vt:lpstr>PowerPoint Sunusu</vt:lpstr>
      <vt:lpstr>PowerPoint Sunusu</vt:lpstr>
      <vt:lpstr>PowerPoint Sunusu</vt:lpstr>
      <vt:lpstr>PowerPoint Sunusu</vt:lpstr>
      <vt:lpstr>Kadastrodan Sonra İmar ve İhya Yoluyla Kazanma </vt:lpstr>
      <vt:lpstr>PowerPoint Sunusu</vt:lpstr>
      <vt:lpstr>PowerPoint Sunusu</vt:lpstr>
      <vt:lpstr>1515 Sayılı Tapu Kayıtlarından Hukuki Kıymetlerini Kaybetmiş Olanların Tasfiyesine Dair Kanun </vt:lpstr>
      <vt:lpstr>1515 Sayılı Kanun’un 1. Maddesi </vt:lpstr>
      <vt:lpstr>PowerPoint Sunusu</vt:lpstr>
      <vt:lpstr>Taşınmaz Mülkiyetinin Kaybı </vt:lpstr>
      <vt:lpstr>PowerPoint Sunusu</vt:lpstr>
      <vt:lpstr>Taşınmaz Mülkiyetinin Kaybının Çeşitleri </vt:lpstr>
      <vt:lpstr>Taşınmaz Mülkiyetinin Mutlak Kaybı </vt:lpstr>
      <vt:lpstr>PowerPoint Sunusu</vt:lpstr>
      <vt:lpstr>PowerPoint Sunusu</vt:lpstr>
      <vt:lpstr>PowerPoint Sunusu</vt:lpstr>
      <vt:lpstr>Taşınmaz Mülkiyetinin Nispi Kaybı </vt:lpstr>
      <vt:lpstr>PowerPoint Sunusu</vt:lpstr>
      <vt:lpstr>Taşınmaz Mülkiyetinin Kaybı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Taşınmaz Mülkiyetinin Zamanaşımı Yoluyla Kazanılması</dc:title>
  <dc:creator>user</dc:creator>
  <cp:lastModifiedBy>user</cp:lastModifiedBy>
  <cp:revision>1060</cp:revision>
  <cp:lastPrinted>2015-04-14T09:48:20Z</cp:lastPrinted>
  <dcterms:created xsi:type="dcterms:W3CDTF">2015-04-12T09:19:54Z</dcterms:created>
  <dcterms:modified xsi:type="dcterms:W3CDTF">2020-05-12T23:19:44Z</dcterms:modified>
</cp:coreProperties>
</file>