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22" r:id="rId1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deti/shkolnyjj-pomoshhnik" TargetMode="External"/><Relationship Id="rId2" Type="http://schemas.openxmlformats.org/officeDocument/2006/relationships/hyperlink" Target="https://www.litres.ru/tamara-babasheva/uchimsya-pisat-sochinenie-metodicheskoe-rukovodstvo-dlya-shkolnikov/chitat-onlay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&#1077;&#1075;&#1101;&#1096;&#1072;.&#1088;&#1092;/news/esse/2019-06-02-98" TargetMode="External"/><Relationship Id="rId4" Type="http://schemas.openxmlformats.org/officeDocument/2006/relationships/hyperlink" Target="https://4ege.ru/sochinenie/57181-klishe-k-itogovomu-sochineniyu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</a:t>
            </a:r>
            <a:r>
              <a:rPr lang="tr-TR" sz="2400" dirty="0"/>
              <a:t>2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Kaynak</a:t>
            </a:r>
            <a:r>
              <a:rPr lang="tr-TR" dirty="0" err="1">
                <a:latin typeface="Bookman Old Style" panose="02050604050505020204" pitchFamily="18" charset="0"/>
              </a:rPr>
              <a:t>ça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latin typeface="Bookman Old Style" panose="02050604050505020204" pitchFamily="18" charset="0"/>
              </a:rPr>
              <a:t>K</a:t>
            </a:r>
            <a:r>
              <a:rPr lang="ru-RU" sz="1700" dirty="0">
                <a:latin typeface="Bookman Old Style" panose="02050604050505020204" pitchFamily="18" charset="0"/>
              </a:rPr>
              <a:t>о</a:t>
            </a:r>
            <a:r>
              <a:rPr lang="en-US" sz="1700" dirty="0" err="1">
                <a:latin typeface="Bookman Old Style" panose="02050604050505020204" pitchFamily="18" charset="0"/>
              </a:rPr>
              <a:t>lesova</a:t>
            </a:r>
            <a:r>
              <a:rPr lang="ru-RU" sz="1700" dirty="0">
                <a:latin typeface="Bookman Old Style" panose="02050604050505020204" pitchFamily="18" charset="0"/>
              </a:rPr>
              <a:t>, </a:t>
            </a:r>
            <a:r>
              <a:rPr lang="tr-TR" sz="1700" dirty="0">
                <a:latin typeface="Bookman Old Style" panose="02050604050505020204" pitchFamily="18" charset="0"/>
              </a:rPr>
              <a:t>D.V. ve </a:t>
            </a:r>
            <a:r>
              <a:rPr lang="tr-TR" sz="1700" dirty="0" err="1">
                <a:latin typeface="Bookman Old Style" panose="02050604050505020204" pitchFamily="18" charset="0"/>
              </a:rPr>
              <a:t>Horitonov</a:t>
            </a:r>
            <a:r>
              <a:rPr lang="tr-TR" sz="1700" dirty="0">
                <a:latin typeface="Bookman Old Style" panose="02050604050505020204" pitchFamily="18" charset="0"/>
              </a:rPr>
              <a:t>, A.A. </a:t>
            </a:r>
            <a:r>
              <a:rPr lang="tr-TR" sz="1700" dirty="0" err="1">
                <a:latin typeface="Bookman Old Style" panose="02050604050505020204" pitchFamily="18" charset="0"/>
              </a:rPr>
              <a:t>Zolotoye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pero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Zlatoust</a:t>
            </a:r>
            <a:r>
              <a:rPr lang="tr-TR" sz="1700" dirty="0">
                <a:latin typeface="Bookman Old Style" panose="02050604050505020204" pitchFamily="18" charset="0"/>
              </a:rPr>
              <a:t>, S.-P., 2007.</a:t>
            </a:r>
            <a:endParaRPr lang="ru-RU" sz="1700" dirty="0">
              <a:latin typeface="Bookman Old Style" panose="02050604050505020204" pitchFamily="18" charset="0"/>
            </a:endParaRPr>
          </a:p>
          <a:p>
            <a:r>
              <a:rPr lang="tr-TR" sz="1700" dirty="0" err="1">
                <a:latin typeface="Bookman Old Style" panose="02050604050505020204" pitchFamily="18" charset="0"/>
              </a:rPr>
              <a:t>Bityuçova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Ye.S</a:t>
            </a:r>
            <a:r>
              <a:rPr lang="tr-TR" sz="1700" dirty="0">
                <a:latin typeface="Bookman Old Style" panose="02050604050505020204" pitchFamily="18" charset="0"/>
              </a:rPr>
              <a:t>. </a:t>
            </a:r>
            <a:r>
              <a:rPr lang="tr-TR" sz="1700" dirty="0" err="1">
                <a:latin typeface="Bookman Old Style" panose="02050604050505020204" pitchFamily="18" charset="0"/>
              </a:rPr>
              <a:t>Uçimsya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pisat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soçineniye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Ekzamen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Moskva</a:t>
            </a:r>
            <a:r>
              <a:rPr lang="tr-TR" sz="1700" dirty="0">
                <a:latin typeface="Bookman Old Style" panose="02050604050505020204" pitchFamily="18" charset="0"/>
              </a:rPr>
              <a:t>, 2019.</a:t>
            </a:r>
          </a:p>
          <a:p>
            <a:r>
              <a:rPr lang="tr-TR" sz="1700" dirty="0" err="1">
                <a:latin typeface="Bookman Old Style" panose="02050604050505020204" pitchFamily="18" charset="0"/>
              </a:rPr>
              <a:t>Babaşeva</a:t>
            </a:r>
            <a:r>
              <a:rPr lang="tr-TR" sz="1700" dirty="0">
                <a:latin typeface="Bookman Old Style" panose="02050604050505020204" pitchFamily="18" charset="0"/>
              </a:rPr>
              <a:t>, T., </a:t>
            </a:r>
            <a:r>
              <a:rPr lang="tr-TR" sz="1700" dirty="0" err="1">
                <a:latin typeface="Bookman Old Style" panose="02050604050505020204" pitchFamily="18" charset="0"/>
              </a:rPr>
              <a:t>Uçimsya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pisat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soçineniye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en-US" sz="1700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ru-RU" sz="1700" dirty="0">
                <a:latin typeface="Bookman Old Style" panose="02050604050505020204" pitchFamily="18" charset="0"/>
              </a:rPr>
              <a:t>http://rosental-book.ru/styli_xlii.html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ru-RU" sz="1700" b="0" i="0" strike="noStrike" dirty="0">
                <a:effectLst/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700" b="0" i="0" dirty="0">
              <a:effectLst/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tr-TR" sz="17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35E9-D154-49D5-9E77-9F3BB3F1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Bookman Old Style" panose="02050604050505020204" pitchFamily="18" charset="0"/>
              </a:rPr>
              <a:t>Формулировка проблемы</a:t>
            </a:r>
            <a:endParaRPr lang="en-US" sz="54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F549-AF3F-4D94-8440-84953418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4063"/>
            <a:ext cx="10058400" cy="3849624"/>
          </a:xfrm>
        </p:spPr>
        <p:txBody>
          <a:bodyPr>
            <a:normAutofit/>
          </a:bodyPr>
          <a:lstStyle/>
          <a:p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b="1" i="0" dirty="0">
                <a:effectLst/>
                <a:latin typeface="Bookman Old Style" panose="02050604050505020204" pitchFamily="18" charset="0"/>
              </a:rPr>
              <a:t>Слово "проблема" (или "вопрос") обязательно должно прозвучать в тексте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. Причем не надо путать проблему с авторской позицией к этой проблеме. Проблема формулируется либо как вопрос, либо сочетанием слова «проблема» с существительным в родительном падеже 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(например, проблема одиночества)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. Надо быть внимательными при выявлении проблемы текста. </a:t>
            </a:r>
          </a:p>
          <a:p>
            <a:r>
              <a:rPr lang="ru-RU" sz="2000" b="0" i="0" dirty="0">
                <a:effectLst/>
                <a:latin typeface="Bookman Old Style" panose="02050604050505020204" pitchFamily="18" charset="0"/>
              </a:rPr>
              <a:t>Неправильно выделенная проблема ставит под удар содержание всего сочинения!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5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D31C-A390-482D-A1D3-B721AEEF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Bookman Old Style" panose="02050604050505020204" pitchFamily="18" charset="0"/>
              </a:rPr>
              <a:t>Формулировка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57E8-BE2F-49E7-9857-EB5C93B42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0" i="0" dirty="0">
                <a:effectLst/>
                <a:latin typeface="Bookman Old Style" panose="02050604050505020204" pitchFamily="18" charset="0"/>
              </a:rPr>
              <a:t>Определяя проблему, Вы должны задуматься над тем, каким образом содержание текста касается вас, других людей, всего человечества. Помните, что описанная в тексте конкретная ситуация — это иллюстрация, частный случай, рассматриваемый автором. Поэтому </a:t>
            </a:r>
            <a:r>
              <a:rPr lang="ru-RU" sz="2000" b="1" i="0" dirty="0">
                <a:effectLst/>
                <a:latin typeface="Bookman Old Style" panose="02050604050505020204" pitchFamily="18" charset="0"/>
              </a:rPr>
              <a:t>формулируйте проблему так, чтобы она охватывала не только случай, рассмотренный в тексте, но и многие подобные ситуации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.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b="0" i="0" dirty="0">
                <a:effectLst/>
                <a:latin typeface="Bookman Old Style" panose="02050604050505020204" pitchFamily="18" charset="0"/>
              </a:rPr>
              <a:t>Если Вы считаете, что Вы уловили проблему, но не знаете, единственная ли она в тексте, то не рискуйте. Просто напишите: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● В тексте поднимается много проблем, одна из которых – проблема…;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● Автор заставляет задуматься над множеством проблем, одна из которых – проблема…</a:t>
            </a:r>
            <a:br>
              <a:rPr lang="ru-RU" sz="2000" dirty="0">
                <a:latin typeface="Bookman Old Style" panose="02050604050505020204" pitchFamily="18" charset="0"/>
              </a:rPr>
            </a:b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0BAE-8DFD-45B4-A26F-07DE72FC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Bookman Old Style" panose="02050604050505020204" pitchFamily="18" charset="0"/>
              </a:rPr>
              <a:t>Формулировка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7177-E3D8-4F38-9258-77BE0517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>
                <a:effectLst/>
                <a:latin typeface="Bookman Old Style" panose="02050604050505020204" pitchFamily="18" charset="0"/>
              </a:rPr>
              <a:t>Очень выигрышно проблему обозначить с помощью </a:t>
            </a:r>
            <a:r>
              <a:rPr lang="ru-RU" sz="2000" b="1" i="0" dirty="0">
                <a:effectLst/>
                <a:latin typeface="Bookman Old Style" panose="02050604050505020204" pitchFamily="18" charset="0"/>
              </a:rPr>
              <a:t>риторического вопроса</a:t>
            </a:r>
            <a:r>
              <a:rPr lang="ru-RU" sz="2000" b="0" i="0" dirty="0">
                <a:effectLst/>
                <a:latin typeface="Bookman Old Style" panose="02050604050505020204" pitchFamily="18" charset="0"/>
              </a:rPr>
              <a:t>, например: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Что такое настоящая дружба? </a:t>
            </a:r>
          </a:p>
          <a:p>
            <a:r>
              <a:rPr lang="ru-RU" sz="2000" b="0" i="1" dirty="0">
                <a:effectLst/>
                <a:latin typeface="Bookman Old Style" panose="02050604050505020204" pitchFamily="18" charset="0"/>
              </a:rPr>
              <a:t>Каких друзей можно назвать настоящими? </a:t>
            </a:r>
          </a:p>
          <a:p>
            <a:r>
              <a:rPr lang="ru-RU" sz="2000" b="0" i="1" dirty="0">
                <a:effectLst/>
                <a:latin typeface="Bookman Old Style" panose="02050604050505020204" pitchFamily="18" charset="0"/>
              </a:rPr>
              <a:t>Над этими вопросами размышляет NN (ФИО автора) в своём очерке (рассказе, тексте и т. п.).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8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F87D-4C0D-4FDB-B991-5550747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формулировки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FCA94-3850-4362-9560-C6A48240A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b="0" i="1" dirty="0">
                <a:effectLst/>
                <a:latin typeface="Bookman Old Style" panose="02050604050505020204" pitchFamily="18" charset="0"/>
              </a:rPr>
              <a:t>Автор поднимает проблему...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Автор затрагивает важную проблему...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Автора текста размышляет над проблемой...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В тексте поднимается проблема…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Проблема, которую рассматривает автор, заключается в том, что...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Текст Д. С. Лихачёва заставил меня задуматься над проблемой...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Волнующую всех нас проблему... поднимает писатель Д. Гранин.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Я думаю, что проблема, поставленная автором, – это...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F87D-4C0D-4FDB-B991-5550747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Клише для формулировки проблемы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FCA94-3850-4362-9560-C6A48240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2014194"/>
            <a:ext cx="10058400" cy="384962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400" b="0" i="1" dirty="0">
                <a:solidFill>
                  <a:srgbClr val="800080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sz="2000" b="0" i="1" dirty="0">
                <a:effectLst/>
                <a:latin typeface="Arial" panose="020B0604020202020204" pitchFamily="34" charset="0"/>
              </a:rPr>
              <a:t>Проблема... не может не волновать современного человека. Задумался над ней и В. Тендряков.</a:t>
            </a:r>
            <a:br>
              <a:rPr lang="ru-RU" sz="2000" b="0" i="1" dirty="0">
                <a:effectLst/>
                <a:latin typeface="Arial" panose="020B0604020202020204" pitchFamily="34" charset="0"/>
              </a:rPr>
            </a:br>
            <a:r>
              <a:rPr lang="ru-RU" sz="2000" b="0" i="1" dirty="0">
                <a:effectLst/>
                <a:latin typeface="Arial" panose="020B0604020202020204" pitchFamily="34" charset="0"/>
              </a:rPr>
              <a:t>• Проблема, обозначенная таким-то автором, заключается в следующем:...</a:t>
            </a:r>
            <a:br>
              <a:rPr lang="ru-RU" sz="2000" b="0" i="1" dirty="0">
                <a:effectLst/>
                <a:latin typeface="Arial" panose="020B0604020202020204" pitchFamily="34" charset="0"/>
              </a:rPr>
            </a:br>
            <a:r>
              <a:rPr lang="ru-RU" sz="2000" b="0" i="1" dirty="0">
                <a:effectLst/>
                <a:latin typeface="Arial" panose="020B0604020202020204" pitchFamily="34" charset="0"/>
              </a:rPr>
              <a:t>• Что такое...? (В чём заключается...? Какую роль в жизни человека играет...?) Эту важную проблему поднимает автор.</a:t>
            </a:r>
            <a:br>
              <a:rPr lang="ru-RU" sz="2000" b="0" i="1" dirty="0">
                <a:effectLst/>
                <a:latin typeface="Arial" panose="020B0604020202020204" pitchFamily="34" charset="0"/>
              </a:rPr>
            </a:br>
            <a:r>
              <a:rPr lang="ru-RU" sz="2000" b="0" i="1" dirty="0">
                <a:effectLst/>
                <a:latin typeface="Arial" panose="020B0604020202020204" pitchFamily="34" charset="0"/>
              </a:rPr>
              <a:t>• Почему люди любят? Приносит ли любовь людям счастье? Над этими сложными вопросами рассуждает автор/писатель.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3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C846-C510-4F2A-88EB-694FEC2E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74861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Проблема, рассматриваемая автором, может быть: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CA90-0D8D-4A28-9ED1-F04E2D77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05878"/>
            <a:ext cx="10058400" cy="274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sz="2200" b="0" i="1" dirty="0">
                <a:effectLst/>
                <a:latin typeface="Bookman Old Style" panose="02050604050505020204" pitchFamily="18" charset="0"/>
              </a:rPr>
              <a:t>Актуальной (приведите промер)</a:t>
            </a:r>
            <a:br>
              <a:rPr lang="ru-RU" sz="2200" b="0" i="1" dirty="0">
                <a:effectLst/>
                <a:latin typeface="Bookman Old Style" panose="02050604050505020204" pitchFamily="18" charset="0"/>
              </a:rPr>
            </a:br>
            <a:r>
              <a:rPr lang="ru-RU" sz="2200" b="0" i="1" dirty="0">
                <a:effectLst/>
                <a:latin typeface="Bookman Old Style" panose="02050604050505020204" pitchFamily="18" charset="0"/>
              </a:rPr>
              <a:t>• Общественно значимой (приведите промер)</a:t>
            </a:r>
            <a:br>
              <a:rPr lang="ru-RU" sz="2200" b="0" i="1" dirty="0">
                <a:effectLst/>
                <a:latin typeface="Bookman Old Style" panose="02050604050505020204" pitchFamily="18" charset="0"/>
              </a:rPr>
            </a:br>
            <a:r>
              <a:rPr lang="ru-RU" sz="2200" b="0" i="1" dirty="0">
                <a:effectLst/>
                <a:latin typeface="Bookman Old Style" panose="02050604050505020204" pitchFamily="18" charset="0"/>
              </a:rPr>
              <a:t>• Глубокой (приведите промер)</a:t>
            </a:r>
            <a:br>
              <a:rPr lang="ru-RU" sz="2200" b="0" i="1" dirty="0">
                <a:effectLst/>
                <a:latin typeface="Bookman Old Style" panose="02050604050505020204" pitchFamily="18" charset="0"/>
              </a:rPr>
            </a:br>
            <a:r>
              <a:rPr lang="ru-RU" sz="2200" b="0" i="1" dirty="0">
                <a:effectLst/>
                <a:latin typeface="Bookman Old Style" panose="02050604050505020204" pitchFamily="18" charset="0"/>
              </a:rPr>
              <a:t>• Философской (приведите промер)</a:t>
            </a:r>
            <a:br>
              <a:rPr lang="ru-RU" sz="2200" b="0" i="1" dirty="0">
                <a:effectLst/>
                <a:latin typeface="Bookman Old Style" panose="02050604050505020204" pitchFamily="18" charset="0"/>
              </a:rPr>
            </a:br>
            <a:r>
              <a:rPr lang="ru-RU" sz="2200" b="0" i="1" dirty="0">
                <a:effectLst/>
                <a:latin typeface="Bookman Old Style" panose="02050604050505020204" pitchFamily="18" charset="0"/>
              </a:rPr>
              <a:t>• Политической (приведите промер)</a:t>
            </a:r>
            <a:br>
              <a:rPr lang="ru-RU" sz="2200" b="0" i="1" dirty="0">
                <a:effectLst/>
                <a:latin typeface="Bookman Old Style" panose="02050604050505020204" pitchFamily="18" charset="0"/>
              </a:rPr>
            </a:br>
            <a:r>
              <a:rPr lang="ru-RU" sz="2200" b="0" i="1" dirty="0">
                <a:effectLst/>
                <a:latin typeface="Bookman Old Style" panose="02050604050505020204" pitchFamily="18" charset="0"/>
              </a:rPr>
              <a:t>• Нравственной (приведите промер)</a:t>
            </a:r>
            <a:br>
              <a:rPr lang="ru-RU" sz="2200" b="0" i="1" dirty="0">
                <a:effectLst/>
                <a:latin typeface="Bookman Old Style" panose="02050604050505020204" pitchFamily="18" charset="0"/>
              </a:rPr>
            </a:br>
            <a:r>
              <a:rPr lang="ru-RU" sz="2200" b="0" i="1" dirty="0">
                <a:effectLst/>
                <a:latin typeface="Bookman Old Style" panose="02050604050505020204" pitchFamily="18" charset="0"/>
              </a:rPr>
              <a:t>• Злободневной (приведите промер)</a:t>
            </a:r>
            <a:br>
              <a:rPr lang="ru-RU" sz="2200" b="0" i="1" dirty="0">
                <a:effectLst/>
                <a:latin typeface="Bookman Old Style" panose="02050604050505020204" pitchFamily="18" charset="0"/>
              </a:rPr>
            </a:br>
            <a:br>
              <a:rPr lang="ru-RU" sz="2200" b="0" i="1" dirty="0">
                <a:solidFill>
                  <a:srgbClr val="555555"/>
                </a:solidFill>
                <a:effectLst/>
                <a:latin typeface="Bookman Old Style" panose="02050604050505020204" pitchFamily="18" charset="0"/>
              </a:rPr>
            </a:br>
            <a:endParaRPr lang="en-US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4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C846-C510-4F2A-88EB-694FEC2E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Проблема, рассматриваемая автором, может быть: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CA90-0D8D-4A28-9ED1-F04E2D774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•  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Животрепещущей (приведите промер)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Насущной (приведите промер)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Острой (приведите промер)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Важной (приведите промер)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Серьезной (приведите промер)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Спорной (приведите промер)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Наболевшей и т.п.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FB1E-120D-4FD0-A802-A4693CC4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Примеры формулировки проблем</a:t>
            </a:r>
            <a:r>
              <a:rPr lang="ru-RU" dirty="0">
                <a:solidFill>
                  <a:srgbClr val="555555"/>
                </a:solidFill>
                <a:latin typeface="Bookman Old Style" panose="02050604050505020204" pitchFamily="18" charset="0"/>
              </a:rPr>
              <a:t>: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BDF59-C8E3-42B8-8E32-D6295C59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2000" b="0" i="1" dirty="0">
                <a:effectLst/>
                <a:latin typeface="Bookman Old Style" panose="02050604050505020204" pitchFamily="18" charset="0"/>
              </a:rPr>
              <a:t>.Роль (чего-то или кого-то) в жизни человека.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2.Проблема влияния (чего-то или кого-то) на человека.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3.Проблема предназначения (чего-то или кого-то).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4.Проблема (чего-то или кого-то) в нашей стране.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5.Проблема вытеснения (чего-то) (чем-то).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6.Проблема взаимоотношений поколений («отцов и детей»).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7.Проблема памяти (о ком-то или о чём-либо).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8.Проблема нравственного выбора.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9.Проблема гуманного отношения к людям, нуждающимся в помощи.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20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755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2</vt:lpstr>
      <vt:lpstr>Формулировка проблемы</vt:lpstr>
      <vt:lpstr>Формулировка проблемы</vt:lpstr>
      <vt:lpstr>Формулировка проблемы</vt:lpstr>
      <vt:lpstr>Клише для формулировки проблемы</vt:lpstr>
      <vt:lpstr>Клише для формулировки проблемы</vt:lpstr>
      <vt:lpstr>Проблема, рассматриваемая автором, может быть: </vt:lpstr>
      <vt:lpstr>Проблема, рассматриваемая автором, может быть: </vt:lpstr>
      <vt:lpstr>Примеры формулировки проблем: 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2020-07-05T04:38:34Z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