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5"/>
  </p:notesMasterIdLst>
  <p:sldIdLst>
    <p:sldId id="264" r:id="rId5"/>
    <p:sldId id="338" r:id="rId6"/>
    <p:sldId id="339" r:id="rId7"/>
    <p:sldId id="341" r:id="rId8"/>
    <p:sldId id="342" r:id="rId9"/>
    <p:sldId id="343" r:id="rId10"/>
    <p:sldId id="344" r:id="rId11"/>
    <p:sldId id="345" r:id="rId12"/>
    <p:sldId id="346" r:id="rId13"/>
    <p:sldId id="322" r:id="rId14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CC6DBDFE-DD3D-4291-A404-1B97A83A6EA8}" type="datetimeFigureOut">
              <a:rPr lang="en-US" smtClean="0"/>
              <a:t>7/5/2020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064">
              <a:defRPr/>
            </a:pPr>
            <a:fld id="{33AEA074-24A7-4657-AE02-A51F68EA6AA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res.ru/tamara-babasheva/uchimsya-pisat-sochinenie-metodicheskoe-rukovodstvo-dlya-shkolnikov/chitat-onlayn/" TargetMode="External"/><Relationship Id="rId2" Type="http://schemas.openxmlformats.org/officeDocument/2006/relationships/hyperlink" Target="https://&#1077;&#1075;&#1101;&#1096;&#1072;.&#1088;&#1092;/news/esse/2019-06-02-9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4ege.ru/russkiy/50617-12-tekstov-dlya-napisaniya-sochineniy.html" TargetMode="External"/><Relationship Id="rId5" Type="http://schemas.openxmlformats.org/officeDocument/2006/relationships/hyperlink" Target="https://4ege.ru/sochinenie/57181-klishe-k-itogovomu-sochineniyu.html" TargetMode="External"/><Relationship Id="rId4" Type="http://schemas.openxmlformats.org/officeDocument/2006/relationships/hyperlink" Target="https://azbyka.ru/deti/shkolnyjj-pomoshhni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ru-RU" sz="6000" dirty="0"/>
              <a:t>Сочинение</a:t>
            </a:r>
            <a:br>
              <a:rPr lang="tr-TR" sz="6000" dirty="0"/>
            </a:br>
            <a:br>
              <a:rPr lang="ru-RU" sz="6000" dirty="0"/>
            </a:br>
            <a:r>
              <a:rPr lang="ru-RU" sz="2400" dirty="0"/>
              <a:t>урок 6</a:t>
            </a: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1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06C1A-A9E6-4AC5-ADE2-249CD039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Kaynak</a:t>
            </a:r>
            <a:r>
              <a:rPr lang="tr-TR" dirty="0" err="1"/>
              <a:t>ça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0CE3A-908E-4E3F-891C-5AC7A37C9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https://xn--80aff1fya.xn--p1ai/news/esse/2019-06-02-98</a:t>
            </a:r>
            <a:endParaRPr lang="ru-RU" sz="19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r>
              <a:rPr lang="ru-RU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</a:t>
            </a:r>
            <a:r>
              <a:rPr lang="en-US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lesova</a:t>
            </a:r>
            <a:r>
              <a:rPr lang="ru-RU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D.V. ve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Horitonov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A.A.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Zolotoye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Zlatoust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S.-P., 2007.</a:t>
            </a:r>
            <a:endParaRPr lang="ru-RU" sz="19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Bityuçova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Ye.S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Uçimsya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pisat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soçineniye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Ekzamen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Moskva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2019.</a:t>
            </a:r>
          </a:p>
          <a:p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Babaşeva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T.,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Uçimsya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pisat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soçineniye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https://www.litres.ru/tamara-babasheva/uchimsya-pisat-sochinenie-metodicheskoe-rukovodstvo-dlya-shkolnikov/chitat-onlayn/</a:t>
            </a:r>
            <a:endParaRPr lang="tr-TR" sz="19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https://azbyka.ru/deti/shkolnyjj-pomoshhnik</a:t>
            </a:r>
            <a:endParaRPr lang="tr-TR" sz="19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http://rosental-book.ru/styli_xlii.html</a:t>
            </a:r>
            <a:endParaRPr lang="tr-TR" sz="19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900" b="0" i="1" strike="noStrike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https://4ege.ru/sochinenie/57181-klishe-k-itogovomu-sochineniyu.html</a:t>
            </a:r>
            <a:endParaRPr lang="ru-RU" sz="1900" b="0" i="1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https://xn--80aff1fya.xn--p1ai/news/esse/2019-06-02-98</a:t>
            </a:r>
            <a:endParaRPr lang="tr-TR" sz="19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https://4ege.ru/russkiy/50617-12-tekstov-dlya-napisaniya-sochineniy.html</a:t>
            </a:r>
            <a:endParaRPr lang="ru-RU" sz="19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900" i="1" dirty="0">
                <a:latin typeface="Bookman Old Style" panose="02050604050505020204" pitchFamily="18" charset="0"/>
              </a:rPr>
              <a:t>https://zen.yandex.ru/id/5d10dc1ce1551900b0ad9384</a:t>
            </a:r>
            <a:r>
              <a:rPr lang="ru-RU" sz="1900" i="1" dirty="0">
                <a:latin typeface="Bookman Old Style" panose="02050604050505020204" pitchFamily="18" charset="0"/>
              </a:rPr>
              <a:t>)</a:t>
            </a:r>
            <a:endParaRPr lang="tr-TR" sz="1900" i="1" dirty="0">
              <a:latin typeface="Bookman Old Style" panose="0205060405050502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82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Авторское мнение, авторская точка зрения. Позиция автора.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79982"/>
            <a:ext cx="10058400" cy="3849624"/>
          </a:xfrm>
        </p:spPr>
        <p:txBody>
          <a:bodyPr>
            <a:noAutofit/>
          </a:bodyPr>
          <a:lstStyle/>
          <a:p>
            <a:r>
              <a:rPr lang="ru-RU" sz="2000" i="1" dirty="0">
                <a:latin typeface="Bookman Old Style" panose="02050604050505020204" pitchFamily="18" charset="0"/>
              </a:rPr>
              <a:t>Что хотел сказать своим читателям автор, создавая текст?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Как автор оценивает описываемую конкретную ситуацию, поступки героев?</a:t>
            </a:r>
          </a:p>
          <a:p>
            <a:pPr marL="0" indent="0">
              <a:buNone/>
            </a:pPr>
            <a:endParaRPr lang="ru-RU" sz="20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Авторская позиция может быть явной, когда в тексте даётся прямая оценка описанных фактов, событий, звучит призыв к читателю. 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Авторская позиция может быть прямо не выражена. Тогда её выявление требует умения видеть скрытый смысл, понимать иронию, раскрывать сложные метафоры и т.д.</a:t>
            </a:r>
          </a:p>
        </p:txBody>
      </p:sp>
    </p:spTree>
    <p:extLst>
      <p:ext uri="{BB962C8B-B14F-4D97-AF65-F5344CB8AC3E}">
        <p14:creationId xmlns:p14="http://schemas.microsoft.com/office/powerpoint/2010/main" val="3364871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574" y="642594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Авторское мнение, авторская точка зрения. Позиция автора.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4" y="2365782"/>
            <a:ext cx="10058400" cy="3849624"/>
          </a:xfrm>
        </p:spPr>
        <p:txBody>
          <a:bodyPr>
            <a:noAutofit/>
          </a:bodyPr>
          <a:lstStyle/>
          <a:p>
            <a:endParaRPr lang="ru-RU" sz="2000" i="1" dirty="0">
              <a:latin typeface="Bookman Old Style" panose="02050604050505020204" pitchFamily="18" charset="0"/>
            </a:endParaRPr>
          </a:p>
          <a:p>
            <a:r>
              <a:rPr lang="ru-RU" sz="2000" i="1" dirty="0">
                <a:latin typeface="Bookman Old Style" panose="02050604050505020204" pitchFamily="18" charset="0"/>
              </a:rPr>
              <a:t>Часто бывает сложно разграничить позиции автора и героя-рассказчика. 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Если герой совершает дурные поступки или высказывает мысли, противоречащие общепризнанным нормам морали, то автор, скорее всего, не одобряет такого героя и его отношение к жизни.</a:t>
            </a:r>
          </a:p>
        </p:txBody>
      </p:sp>
    </p:spTree>
    <p:extLst>
      <p:ext uri="{BB962C8B-B14F-4D97-AF65-F5344CB8AC3E}">
        <p14:creationId xmlns:p14="http://schemas.microsoft.com/office/powerpoint/2010/main" val="177410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574" y="642594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Клише для выражения авторского мнения. 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026" y="2014194"/>
            <a:ext cx="10058400" cy="3849624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Bookman Old Style" panose="02050604050505020204" pitchFamily="18" charset="0"/>
              </a:rPr>
              <a:t>Если повествование ведется от первого лица: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Позиция автора такова:…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Автор стремится донести до читателя мысль о том, что…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Автор убеждает нас в том, что…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Основная мысль текста заключается в том, что…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Автор доказывает, что…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Позиция автора заключается в том, что...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По мнению автора, … (С позиции автора, …; С точки зрения автора, …)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В тексте доказывается мысль о том, что...</a:t>
            </a:r>
          </a:p>
        </p:txBody>
      </p:sp>
    </p:spTree>
    <p:extLst>
      <p:ext uri="{BB962C8B-B14F-4D97-AF65-F5344CB8AC3E}">
        <p14:creationId xmlns:p14="http://schemas.microsoft.com/office/powerpoint/2010/main" val="2592680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574" y="642594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Клише для выражения авторского мнения. 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026" y="2014194"/>
            <a:ext cx="10058400" cy="3849624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Bookman Old Style" panose="02050604050505020204" pitchFamily="18" charset="0"/>
              </a:rPr>
              <a:t>Если повествование не ведется от первого лица: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Хотя точка зрения автора не выражена явно, логика текста убеждает нас в том, что…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Хотя точка зрения автора не выражена явно, эмоциональная окраска текста убеждает нас в том, что…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Автор не выражает свою точку зрения явно, но мы понимаем, что…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Мне довольно трудно выявить авторскую точку зрения, так как текст художественный, NN не даёт готового решения вопроса о том, что … Он заставляет читателя самостоятельно сделать вывод, найти решения проблемы. </a:t>
            </a:r>
          </a:p>
        </p:txBody>
      </p:sp>
    </p:spTree>
    <p:extLst>
      <p:ext uri="{BB962C8B-B14F-4D97-AF65-F5344CB8AC3E}">
        <p14:creationId xmlns:p14="http://schemas.microsoft.com/office/powerpoint/2010/main" val="2198646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574" y="642594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Клише для комментарий к авторскому мнению 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026" y="2014194"/>
            <a:ext cx="10058400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• </a:t>
            </a:r>
            <a:r>
              <a:rPr lang="ru-RU" sz="2000" i="1" dirty="0">
                <a:latin typeface="Bookman Old Style" panose="02050604050505020204" pitchFamily="18" charset="0"/>
              </a:rPr>
              <a:t>посвящает свою статью;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эмоционально воздействует на читателя;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делает читателя своим союзником;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образно воссоздаёт картину происходящего (изображаемого);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раскрывает сущность поставленных проблем;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точно формулирует мысль;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заставляет читателя задуматься над проблемой;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показывает злободневность рассматриваемой им проблемы;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пытается найти причины негативных (позитивных) явлений;</a:t>
            </a:r>
          </a:p>
          <a:p>
            <a:pPr marL="0" indent="0">
              <a:buNone/>
            </a:pPr>
            <a:endParaRPr lang="ru-RU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223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574" y="642594"/>
            <a:ext cx="10058400" cy="1371600"/>
          </a:xfrm>
        </p:spPr>
        <p:txBody>
          <a:bodyPr>
            <a:norm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Клише для выражения одобрения автора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026" y="2014194"/>
            <a:ext cx="10058400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Автор восхищается...;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Автор поражается...,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Автор удивляется...,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Автор словно приглашает вместе с нами полюбоваться...,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Автор с интересом наблюдает за тем...,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Как добрый друг и мудрый советчик, автор беседует с нами о....;</a:t>
            </a:r>
          </a:p>
          <a:p>
            <a:pPr marL="0" indent="0">
              <a:buNone/>
            </a:pPr>
            <a:endParaRPr lang="ru-RU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31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574" y="642594"/>
            <a:ext cx="10058400" cy="1371600"/>
          </a:xfrm>
        </p:spPr>
        <p:txBody>
          <a:bodyPr>
            <a:norm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Клише для выражения  осуждений автора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026" y="2014194"/>
            <a:ext cx="10058400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Автор с болью в сердце пишет а том, что...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Автор с горечью говорит о...;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У автора вызывает негодование...;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Автор не может смириться с тем...,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Автор с горькой иронией пишет о том...;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Своё эмоциональное, взволнованное рассуждение автор заканчивает не менее тревожным выводом...</a:t>
            </a:r>
          </a:p>
        </p:txBody>
      </p:sp>
    </p:spTree>
    <p:extLst>
      <p:ext uri="{BB962C8B-B14F-4D97-AF65-F5344CB8AC3E}">
        <p14:creationId xmlns:p14="http://schemas.microsoft.com/office/powerpoint/2010/main" val="188279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818" y="510073"/>
            <a:ext cx="10058400" cy="1371600"/>
          </a:xfrm>
        </p:spPr>
        <p:txBody>
          <a:bodyPr>
            <a:norm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Клише для выражения  нейтральной позиции автора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026" y="2252733"/>
            <a:ext cx="10058400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Автор размышляет о...,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Автор словно приглашает читателя к диалогу...,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Автор делится своими мыслями (наблюдениями)...,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Автор ставит перед читателями важную, злободневную проблему...,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Автор пытается объяснить сложные жизненные (философские) понятия</a:t>
            </a:r>
          </a:p>
        </p:txBody>
      </p:sp>
    </p:spTree>
    <p:extLst>
      <p:ext uri="{BB962C8B-B14F-4D97-AF65-F5344CB8AC3E}">
        <p14:creationId xmlns:p14="http://schemas.microsoft.com/office/powerpoint/2010/main" val="2878067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845C69-3606-4A2B-939D-F598C4C3C9D7}">
  <ds:schemaRefs>
    <ds:schemaRef ds:uri="http://purl.org/dc/terms/"/>
    <ds:schemaRef ds:uri="http://purl.org/dc/dcmitype/"/>
    <ds:schemaRef ds:uri="16c05727-aa75-4e4a-9b5f-8a80a1165891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BDF1F60-49BD-4B11-B3A4-6A0802385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9F2BE0-1FF2-439A-B846-85F875F54B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{5CEBF760-98D4-428E-AD52-660ACA3B0B91}tf11531919_wac</Template>
  <TotalTime>0</TotalTime>
  <Words>684</Words>
  <Application>Microsoft Office PowerPoint</Application>
  <PresentationFormat>Widescreen</PresentationFormat>
  <Paragraphs>69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 Unicode MS</vt:lpstr>
      <vt:lpstr>Avenir Next LT Pro</vt:lpstr>
      <vt:lpstr>Avenir Next LT Pro Light</vt:lpstr>
      <vt:lpstr>Bookman Old Style</vt:lpstr>
      <vt:lpstr>Calibri</vt:lpstr>
      <vt:lpstr>Garamond</vt:lpstr>
      <vt:lpstr>SavonVTI</vt:lpstr>
      <vt:lpstr>Сочинение  урок 6</vt:lpstr>
      <vt:lpstr>Авторское мнение, авторская точка зрения. Позиция автора.</vt:lpstr>
      <vt:lpstr>Авторское мнение, авторская точка зрения. Позиция автора.</vt:lpstr>
      <vt:lpstr>Клише для выражения авторского мнения. </vt:lpstr>
      <vt:lpstr>Клише для выражения авторского мнения. </vt:lpstr>
      <vt:lpstr>Клише для комментарий к авторскому мнению </vt:lpstr>
      <vt:lpstr>Клише для выражения одобрения автора</vt:lpstr>
      <vt:lpstr>Клише для выражения  осуждений автора</vt:lpstr>
      <vt:lpstr>Клише для выражения  нейтральной позиции автора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2020-07-04T19:02:27Z</dcterms:created>
  <dcterms:modified xsi:type="dcterms:W3CDTF">2020-07-05T06:15:38Z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