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4"/>
  </p:notesMasterIdLst>
  <p:sldIdLst>
    <p:sldId id="264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22" r:id="rId13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CC6DBDFE-DD3D-4291-A404-1B97A83A6EA8}" type="datetimeFigureOut">
              <a:rPr lang="en-US" smtClean="0"/>
              <a:t>7/5/2020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064">
              <a:defRPr/>
            </a:pPr>
            <a:fld id="{33AEA074-24A7-4657-AE02-A51F68EA6AA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064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7/5/2020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tres.ru/tamara-babasheva/uchimsya-pisat-sochinenie-metodicheskoe-rukovodstvo-dlya-shkolnikov/chitat-onlayn/" TargetMode="External"/><Relationship Id="rId2" Type="http://schemas.openxmlformats.org/officeDocument/2006/relationships/hyperlink" Target="https://&#1077;&#1075;&#1101;&#1096;&#1072;.&#1088;&#1092;/news/esse/2019-06-02-9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4ege.ru/russkiy/50617-12-tekstov-dlya-napisaniya-sochineniy.html" TargetMode="External"/><Relationship Id="rId5" Type="http://schemas.openxmlformats.org/officeDocument/2006/relationships/hyperlink" Target="https://4ege.ru/sochinenie/57181-klishe-k-itogovomu-sochineniyu.html" TargetMode="External"/><Relationship Id="rId4" Type="http://schemas.openxmlformats.org/officeDocument/2006/relationships/hyperlink" Target="https://azbyka.ru/deti/shkolnyjj-pomoshhni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ru-RU" sz="6000" dirty="0"/>
              <a:t>Сочинение</a:t>
            </a:r>
            <a:br>
              <a:rPr lang="tr-TR" sz="6000" dirty="0"/>
            </a:br>
            <a:br>
              <a:rPr lang="ru-RU" sz="6000" dirty="0"/>
            </a:br>
            <a:r>
              <a:rPr lang="ru-RU" sz="2400" dirty="0"/>
              <a:t>урок 8</a:t>
            </a: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sz="18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8382"/>
            <a:ext cx="10058400" cy="1371600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Заключительная часть сочинения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79982"/>
            <a:ext cx="10058400" cy="3849624"/>
          </a:xfrm>
        </p:spPr>
        <p:txBody>
          <a:bodyPr>
            <a:noAutofit/>
          </a:bodyPr>
          <a:lstStyle/>
          <a:p>
            <a:r>
              <a:rPr lang="ru-RU" sz="2000" i="1" dirty="0">
                <a:latin typeface="Bookman Old Style" panose="02050604050505020204" pitchFamily="18" charset="0"/>
              </a:rPr>
              <a:t>В заключительной части нужно подвести итог всему сказанному, сделать обобщение, вывод. Как и вступление, заключение должно быть органично связано с основным текстом.</a:t>
            </a:r>
          </a:p>
          <a:p>
            <a:pPr marL="0" indent="0">
              <a:buNone/>
            </a:pPr>
            <a:r>
              <a:rPr lang="ru-RU" sz="2000" b="1" i="1" dirty="0">
                <a:latin typeface="Bookman Old Style" panose="02050604050505020204" pitchFamily="18" charset="0"/>
              </a:rPr>
              <a:t>Способы оформления заключения:</a:t>
            </a:r>
          </a:p>
          <a:p>
            <a:r>
              <a:rPr lang="ru-RU" sz="2000" i="1" dirty="0">
                <a:latin typeface="Bookman Old Style" panose="02050604050505020204" pitchFamily="18" charset="0"/>
              </a:rPr>
              <a:t>Обобщение основных мыслей автора</a:t>
            </a:r>
          </a:p>
          <a:p>
            <a:r>
              <a:rPr lang="ru-RU" sz="2000" i="1" dirty="0">
                <a:latin typeface="Bookman Old Style" panose="02050604050505020204" pitchFamily="18" charset="0"/>
              </a:rPr>
              <a:t>Риторический вопрос</a:t>
            </a:r>
          </a:p>
          <a:p>
            <a:r>
              <a:rPr lang="ru-RU" sz="2000" i="1" dirty="0">
                <a:latin typeface="Bookman Old Style" panose="02050604050505020204" pitchFamily="18" charset="0"/>
              </a:rPr>
              <a:t>Использование цитаты</a:t>
            </a:r>
          </a:p>
        </p:txBody>
      </p:sp>
    </p:spTree>
    <p:extLst>
      <p:ext uri="{BB962C8B-B14F-4D97-AF65-F5344CB8AC3E}">
        <p14:creationId xmlns:p14="http://schemas.microsoft.com/office/powerpoint/2010/main" val="3364871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8382"/>
            <a:ext cx="10058400" cy="1371600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Обобщение основных мыслей автора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79982"/>
            <a:ext cx="10058400" cy="3849624"/>
          </a:xfrm>
        </p:spPr>
        <p:txBody>
          <a:bodyPr>
            <a:noAutofit/>
          </a:bodyPr>
          <a:lstStyle/>
          <a:p>
            <a:r>
              <a:rPr lang="ru-RU" sz="2000" i="1" dirty="0">
                <a:latin typeface="Bookman Old Style" panose="02050604050505020204" pitchFamily="18" charset="0"/>
              </a:rPr>
              <a:t> Обобщение основных мыслей автора – самая типичная и логичная концовка сочинения.</a:t>
            </a:r>
          </a:p>
          <a:p>
            <a:r>
              <a:rPr lang="ru-RU" sz="2000" i="1" dirty="0">
                <a:latin typeface="Bookman Old Style" panose="02050604050505020204" pitchFamily="18" charset="0"/>
              </a:rPr>
              <a:t>«Таким образом, </a:t>
            </a:r>
            <a:r>
              <a:rPr lang="ru-RU" sz="2000" i="1" dirty="0" err="1">
                <a:latin typeface="Bookman Old Style" panose="02050604050505020204" pitchFamily="18" charset="0"/>
              </a:rPr>
              <a:t>А.Лиханов</a:t>
            </a:r>
            <a:r>
              <a:rPr lang="ru-RU" sz="2000" i="1" dirty="0">
                <a:latin typeface="Bookman Old Style" panose="02050604050505020204" pitchFamily="18" charset="0"/>
              </a:rPr>
              <a:t> поднимает проблему, важную для каждого из нас, призывает сохранять детство в душе, не оставлять в прошлом радостное, по-детски непосредственное восприятие жизни. А ведь окружающий мир поистине прекрасен. Просто, взрослея, люди часто забывают об этом.»</a:t>
            </a:r>
          </a:p>
        </p:txBody>
      </p:sp>
    </p:spTree>
    <p:extLst>
      <p:ext uri="{BB962C8B-B14F-4D97-AF65-F5344CB8AC3E}">
        <p14:creationId xmlns:p14="http://schemas.microsoft.com/office/powerpoint/2010/main" val="2646998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8382"/>
            <a:ext cx="10058400" cy="1371600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Риторический вопрос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79982"/>
            <a:ext cx="10058400" cy="3849624"/>
          </a:xfrm>
        </p:spPr>
        <p:txBody>
          <a:bodyPr>
            <a:noAutofit/>
          </a:bodyPr>
          <a:lstStyle/>
          <a:p>
            <a:r>
              <a:rPr lang="ru-RU" sz="2000" i="1" dirty="0">
                <a:latin typeface="Bookman Old Style" panose="02050604050505020204" pitchFamily="18" charset="0"/>
              </a:rPr>
              <a:t> Вопросительное предложение, в том числе риторический вопрос, в конце сочинения также возвращает читателя к проблеме текста, подчёркивая её актуальность.</a:t>
            </a:r>
          </a:p>
          <a:p>
            <a:endParaRPr lang="ru-RU" sz="2000" i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«Художественная литература дарит нам несметные сокровища человеческого духа! Разве имеет право кто-либо из нас отказываться от этого бесценного дара?»</a:t>
            </a:r>
          </a:p>
        </p:txBody>
      </p:sp>
    </p:spTree>
    <p:extLst>
      <p:ext uri="{BB962C8B-B14F-4D97-AF65-F5344CB8AC3E}">
        <p14:creationId xmlns:p14="http://schemas.microsoft.com/office/powerpoint/2010/main" val="2545379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8382"/>
            <a:ext cx="10058400" cy="1371600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Призыв, обращение к читателю.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01078"/>
            <a:ext cx="10058400" cy="3528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«Итак, перед тем как включить телевизор и погрузиться в чудесный, но ненастоящий мир, подумайте о том, нет ли вокруг вас людей, которые нуждаются в утешении, помощи, просто в добром живом слове. Вспомните: вас окружает подлинный мир, полный звуков, красок, ощущений. Подумайте: кем Вы хотите быть – творцом своей жизни или просто зрителем?»</a:t>
            </a:r>
          </a:p>
        </p:txBody>
      </p:sp>
    </p:spTree>
    <p:extLst>
      <p:ext uri="{BB962C8B-B14F-4D97-AF65-F5344CB8AC3E}">
        <p14:creationId xmlns:p14="http://schemas.microsoft.com/office/powerpoint/2010/main" val="2746031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8382"/>
            <a:ext cx="10058400" cy="1371600"/>
          </a:xfrm>
        </p:spPr>
        <p:txBody>
          <a:bodyPr/>
          <a:lstStyle/>
          <a:p>
            <a:r>
              <a:rPr lang="ru-RU" sz="4000" i="1" dirty="0">
                <a:latin typeface="Bookman Old Style" panose="02050604050505020204" pitchFamily="18" charset="0"/>
              </a:rPr>
              <a:t>Использование цитаты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79982"/>
            <a:ext cx="10058400" cy="3528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 Не каждая цитата может быть в заключении. Это должно быть высказывание, достаточно полно выражающее мысли автора. Уместно использование небольшого фрагмента, который содержит ключевые слова текста, или цитаты из другого источника, точно отражающей позицию автора исходного текста.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«В заключение я хочу снова обратиться к мысли древнегреческого философа Сократа. Итак, заговори со мной, мой новый собеседник, чтобы я тебя увидел, чтобы я понял, что ты за человек и чего мне ждать от тебя!»</a:t>
            </a:r>
          </a:p>
        </p:txBody>
      </p:sp>
    </p:spTree>
    <p:extLst>
      <p:ext uri="{BB962C8B-B14F-4D97-AF65-F5344CB8AC3E}">
        <p14:creationId xmlns:p14="http://schemas.microsoft.com/office/powerpoint/2010/main" val="571954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8382"/>
            <a:ext cx="10058400" cy="1371600"/>
          </a:xfrm>
        </p:spPr>
        <p:txBody>
          <a:bodyPr/>
          <a:lstStyle/>
          <a:p>
            <a:r>
              <a:rPr lang="ru-RU" i="1" dirty="0">
                <a:latin typeface="Bookman Old Style" panose="02050604050505020204" pitchFamily="18" charset="0"/>
              </a:rPr>
              <a:t>Речевые клише для заключения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79982"/>
            <a:ext cx="10058400" cy="3528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 • Таким образом, на основании вышеизложенного можно сделать вывод…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Подводя итог, хочется сказать…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Сущность вышеизложенного сводится к следующему…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На основании прочитанного текста можно сделать вывод…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Обобщая сказанное, можно сказать, что… Из этого следует, что…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Я искренне благодарна(ен) автору текста, потому что он заставил меня задуматься о том, что…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Этот текст ещё раз убедил меня в том, что…</a:t>
            </a:r>
          </a:p>
          <a:p>
            <a:pPr marL="0" indent="0">
              <a:buNone/>
            </a:pPr>
            <a:endParaRPr lang="ru-RU" sz="20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073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8382"/>
            <a:ext cx="10058400" cy="1371600"/>
          </a:xfrm>
        </p:spPr>
        <p:txBody>
          <a:bodyPr/>
          <a:lstStyle/>
          <a:p>
            <a:r>
              <a:rPr lang="ru-RU" i="1" dirty="0">
                <a:latin typeface="Bookman Old Style" panose="02050604050505020204" pitchFamily="18" charset="0"/>
              </a:rPr>
              <a:t>Речевые клише для заключения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79982"/>
            <a:ext cx="10058400" cy="3528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В заключение я должна(ен) сказать, что старания автора не прошли даром – они пробудили в моей душе желание лучше осмыслить проблему…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Этот текст заставил меня ещё глубже задуматься над проблемой..., переоценить её важность в нашей жизни…</a:t>
            </a:r>
          </a:p>
          <a:p>
            <a:r>
              <a:rPr lang="ru-RU" sz="2000" i="1" dirty="0">
                <a:latin typeface="Bookman Old Style" panose="02050604050505020204" pitchFamily="18" charset="0"/>
              </a:rPr>
              <a:t>Подводя итог всему вышесказанному…</a:t>
            </a:r>
          </a:p>
          <a:p>
            <a:r>
              <a:rPr lang="ru-RU" sz="2000" i="1" dirty="0">
                <a:latin typeface="Bookman Old Style" panose="02050604050505020204" pitchFamily="18" charset="0"/>
              </a:rPr>
              <a:t>Завершая свое сочинение</a:t>
            </a:r>
          </a:p>
          <a:p>
            <a:r>
              <a:rPr lang="ru-RU" sz="2000" i="1" dirty="0">
                <a:latin typeface="Bookman Old Style" panose="02050604050505020204" pitchFamily="18" charset="0"/>
              </a:rPr>
              <a:t>В конце я хотел(а) бы …</a:t>
            </a:r>
          </a:p>
          <a:p>
            <a:pPr marL="0" indent="0">
              <a:buNone/>
            </a:pPr>
            <a:endParaRPr lang="ru-RU" sz="20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252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06C1A-A9E6-4AC5-ADE2-249CD0392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Kaynak</a:t>
            </a:r>
            <a:r>
              <a:rPr lang="tr-TR" dirty="0" err="1"/>
              <a:t>ça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0CE3A-908E-4E3F-891C-5AC7A37C9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https://xn--80aff1fya.xn--p1ai/news/esse/2019-06-02-98</a:t>
            </a:r>
            <a:endParaRPr lang="ru-RU" sz="1900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</a:t>
            </a:r>
            <a:r>
              <a:rPr lang="ru-RU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</a:t>
            </a:r>
            <a:r>
              <a:rPr lang="en-US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lesova</a:t>
            </a:r>
            <a:r>
              <a:rPr lang="ru-RU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D.V. ve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Horitonov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A.A.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Zolotoye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pero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Zlatoust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S.-P., 2007.</a:t>
            </a:r>
            <a:endParaRPr lang="ru-RU" sz="1900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Bityuçova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Ye.S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Uçimsya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pisat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soçineniye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Ekzamen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Moskva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2019.</a:t>
            </a:r>
          </a:p>
          <a:p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Babaşeva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T.,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Uçimsya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pisat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soçineniye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https://www.litres.ru/tamara-babasheva/uchimsya-pisat-sochinenie-metodicheskoe-rukovodstvo-dlya-shkolnikov/chitat-onlayn/</a:t>
            </a:r>
            <a:endParaRPr lang="tr-TR" sz="1900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https://azbyka.ru/deti/shkolnyjj-pomoshhnik</a:t>
            </a:r>
            <a:endParaRPr lang="tr-TR" sz="1900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http://rosental-book.ru/styli_xlii.html</a:t>
            </a:r>
            <a:endParaRPr lang="tr-TR" sz="1900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1900" b="0" i="1" strike="noStrike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https://4ege.ru/sochinenie/57181-klishe-k-itogovomu-sochineniyu.html</a:t>
            </a:r>
            <a:endParaRPr lang="ru-RU" sz="1900" b="0" i="1" dirty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https://xn--80aff1fya.xn--p1ai/news/esse/2019-06-02-98</a:t>
            </a:r>
            <a:endParaRPr lang="tr-TR" sz="1900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https://4ege.ru/russkiy/50617-12-tekstov-dlya-napisaniya-sochineniy.html</a:t>
            </a:r>
            <a:endParaRPr lang="ru-RU" sz="1900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900" i="1" dirty="0">
                <a:latin typeface="Bookman Old Style" panose="02050604050505020204" pitchFamily="18" charset="0"/>
              </a:rPr>
              <a:t>https://zen.yandex.ru/id/5d10dc1ce1551900b0ad9384</a:t>
            </a:r>
            <a:r>
              <a:rPr lang="ru-RU" sz="1900" i="1" dirty="0">
                <a:latin typeface="Bookman Old Style" panose="02050604050505020204" pitchFamily="18" charset="0"/>
              </a:rPr>
              <a:t>)</a:t>
            </a:r>
            <a:endParaRPr lang="tr-TR" sz="1900" i="1" dirty="0">
              <a:latin typeface="Bookman Old Style" panose="020506040505050202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2822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845C69-3606-4A2B-939D-F598C4C3C9D7}">
  <ds:schemaRefs>
    <ds:schemaRef ds:uri="http://purl.org/dc/terms/"/>
    <ds:schemaRef ds:uri="http://purl.org/dc/dcmitype/"/>
    <ds:schemaRef ds:uri="16c05727-aa75-4e4a-9b5f-8a80a1165891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71af3243-3dd4-4a8d-8c0d-dd76da1f02a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BDF1F60-49BD-4B11-B3A4-6A08023856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9F2BE0-1FF2-439A-B846-85F875F54B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{5CEBF760-98D4-428E-AD52-660ACA3B0B91}tf11531919_wac</Template>
  <TotalTime>0</TotalTime>
  <Words>629</Words>
  <Application>Microsoft Office PowerPoint</Application>
  <PresentationFormat>Widescreen</PresentationFormat>
  <Paragraphs>45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 Unicode MS</vt:lpstr>
      <vt:lpstr>Avenir Next LT Pro</vt:lpstr>
      <vt:lpstr>Avenir Next LT Pro Light</vt:lpstr>
      <vt:lpstr>Bookman Old Style</vt:lpstr>
      <vt:lpstr>Calibri</vt:lpstr>
      <vt:lpstr>Garamond</vt:lpstr>
      <vt:lpstr>SavonVTI</vt:lpstr>
      <vt:lpstr>Сочинение  урок 8</vt:lpstr>
      <vt:lpstr>Заключительная часть сочинения</vt:lpstr>
      <vt:lpstr>Обобщение основных мыслей автора</vt:lpstr>
      <vt:lpstr>Риторический вопрос</vt:lpstr>
      <vt:lpstr>Призыв, обращение к читателю.</vt:lpstr>
      <vt:lpstr>Использование цитаты</vt:lpstr>
      <vt:lpstr>Речевые клише для заключения</vt:lpstr>
      <vt:lpstr>Речевые клише для заключения</vt:lpstr>
      <vt:lpstr>Kaynakça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2020-07-04T19:02:27Z</dcterms:created>
  <dcterms:modified xsi:type="dcterms:W3CDTF">2020-07-05T07:11:37Z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