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sldIdLst>
    <p:sldId id="264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22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ochnik.ru/blog/otlichie-esse-ot-sochinenija-kak-ne-pereputat-eti-vidy-rabot/" TargetMode="External"/><Relationship Id="rId5" Type="http://schemas.openxmlformats.org/officeDocument/2006/relationships/hyperlink" Target="https://5-ege.ru/primery-tropov" TargetMode="External"/><Relationship Id="rId4" Type="http://schemas.openxmlformats.org/officeDocument/2006/relationships/hyperlink" Target="https://russkiiyazyk.ru/leksika/trop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14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Эссе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Жанр философской, литературно-критической, публицистической и художественной литературы — сочинение небольшого объёма по какому-л. частному вопросу, написанное в свободной, индивидуально-авторской манере изложения.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Цель эссе — создание художественно-публицистического текста, который покажет авторское мнение и заставит читателя разделить или оспорить его. Это делает эссе похожим на сочинение-рассуждение, но в эссе должно быть больше аргументов, причем брать их можно не только из литературы, но и из общественной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96087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Эссе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7703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Главное отличие эссе от сочинения — цель работы. Сочинение задают, чтобы ученики или студенты: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развивали навыки письменной речи;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учились формулировать собственные мысли;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анализировали художественные произведения;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работали с текстом;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выявляли причинно-следственные связи.</a:t>
            </a:r>
          </a:p>
        </p:txBody>
      </p:sp>
    </p:spTree>
    <p:extLst>
      <p:ext uri="{BB962C8B-B14F-4D97-AF65-F5344CB8AC3E}">
        <p14:creationId xmlns:p14="http://schemas.microsoft.com/office/powerpoint/2010/main" val="82020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Эссе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322" y="1664736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В отличие от сочинения, у эссе нет четкого плана и формы, все зависит от темы работы и ее понимания автором. Оно может начинаться как с формулировки проблемы, так и с уже готового решения для нее, которое потом автор подробно аргументирует.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Работы также могут отличаться по объему. Сочинение предполагает полное раскрытие темы, для которого обычно хватает 250-400 слов. Эссе может быть как гораздо короче (150 слов), так и длиннее (1500-2000 слов). Все зависит от специфики темы и ее авторского восприятия.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90965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Эссе или сочинение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322" y="1664736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В эссе сильнее, чем в сочинении, проявляется авторское начало, а потому готовить его сложнее. В сочинении собственные мысли можно заменить позицией критика, отметив лишь свое согласие или несогласие с его доводами. В эссе это невозможно: оно строится на авторском стержне и личном мнении относительно проблемной ситуации.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Чтобы написать сочинение, достаточно знать сюжет литературного произведения и его оценку критиками. Чтобы написать эссе, нужно хорошо представлять себе смысл проблемы, понимать ее значение для общества и иметь собственное видение борьбы с ней.</a:t>
            </a:r>
          </a:p>
        </p:txBody>
      </p:sp>
    </p:spTree>
    <p:extLst>
      <p:ext uri="{BB962C8B-B14F-4D97-AF65-F5344CB8AC3E}">
        <p14:creationId xmlns:p14="http://schemas.microsoft.com/office/powerpoint/2010/main" val="25537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732452"/>
            <a:ext cx="10058400" cy="1371600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Структура и план эссе</a:t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322" y="1664736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Структура определяется предъявляемыми требованиями: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r>
              <a:rPr lang="ru-RU" sz="2000" i="1" dirty="0">
                <a:latin typeface="Bookman Old Style" panose="02050604050505020204" pitchFamily="18" charset="0"/>
              </a:rPr>
              <a:t>мысли автора по проблеме излагаются в форме кратких тезисов (Т);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мысль должна быть подкреплена доказательствами, поэтому за тезисом следуют аргументы (А).</a:t>
            </a:r>
          </a:p>
        </p:txBody>
      </p:sp>
    </p:spTree>
    <p:extLst>
      <p:ext uri="{BB962C8B-B14F-4D97-AF65-F5344CB8AC3E}">
        <p14:creationId xmlns:p14="http://schemas.microsoft.com/office/powerpoint/2010/main" val="4645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732452"/>
            <a:ext cx="10058400" cy="1371600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Структура и план эссе</a:t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322" y="1664736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Структура определяется предъявляемыми требованиями: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r>
              <a:rPr lang="ru-RU" sz="2000" i="1" dirty="0">
                <a:latin typeface="Bookman Old Style" panose="02050604050505020204" pitchFamily="18" charset="0"/>
              </a:rPr>
              <a:t>мысли автора по проблеме излагаются в форме кратких тезисов (Т);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мысль должна быть подкреплена доказательствами, поэтому за тезисом следуют аргументы (А).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Аргументы - это факты, явления общественной жизни, события, жизненные ситуации и жизненный опыт, научные доказательства, ссылки на мнение ученых и др. Лучше приводить два аргумента в пользу каждого тезиса: один аргумент кажется неубедительным, три аргумента могут "перегрузить" изложение, выполненное в жанре, ориентированном на краткость и образность.</a:t>
            </a:r>
          </a:p>
        </p:txBody>
      </p:sp>
    </p:spTree>
    <p:extLst>
      <p:ext uri="{BB962C8B-B14F-4D97-AF65-F5344CB8AC3E}">
        <p14:creationId xmlns:p14="http://schemas.microsoft.com/office/powerpoint/2010/main" val="166422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732452"/>
            <a:ext cx="10058400" cy="1371600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Структура и план эссе</a:t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322" y="1664736"/>
            <a:ext cx="10058400" cy="3528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Эссе имеет кольцевую структуру (количество тезисов и аргументов зависит от темы, избранного плана, логики развития мысли):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- вступление;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- тезис, аргументы;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- тезис, аргументы;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- тезис, аргументы;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- заключение.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129240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800" i="1" dirty="0" err="1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800" i="1" dirty="0" err="1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800" i="1" dirty="0" err="1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800" i="1" dirty="0"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800" i="1" dirty="0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https://russkiiyazyk.ru/leksika/tropy.html</a:t>
            </a:r>
            <a:endParaRPr lang="ru-RU" sz="1800" i="1" dirty="0">
              <a:latin typeface="Bookman Old Style" panose="02050604050505020204" pitchFamily="18" charset="0"/>
            </a:endParaRPr>
          </a:p>
          <a:p>
            <a:r>
              <a:rPr lang="ru-RU" sz="1800" i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https://5-ege.ru/primery-tropov</a:t>
            </a:r>
            <a:endParaRPr lang="ru-RU" sz="1800" i="1" dirty="0">
              <a:latin typeface="Bookman Old Style" panose="02050604050505020204" pitchFamily="18" charset="0"/>
            </a:endParaRPr>
          </a:p>
          <a:p>
            <a:r>
              <a:rPr lang="en-US" sz="1800" i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https://zaochnik.ru/blog/otlichie-esse-ot-sochinenija-kak-ne-pereputat-eti-vidy-rabot/</a:t>
            </a:r>
            <a:endParaRPr lang="ru-RU" sz="18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598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14</vt:lpstr>
      <vt:lpstr>Эссе</vt:lpstr>
      <vt:lpstr>Эссе</vt:lpstr>
      <vt:lpstr>Эссе</vt:lpstr>
      <vt:lpstr>Эссе или сочинение</vt:lpstr>
      <vt:lpstr>Структура и план эссе </vt:lpstr>
      <vt:lpstr>Структура и план эссе </vt:lpstr>
      <vt:lpstr>Структура и план эссе 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2020-07-05T11:07:08Z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