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3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FBC19B-6BCD-9345-95EE-F9229D7C0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şeflik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FC5BA21-95F6-3048-B5F2-82E28BFC0E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85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D60C86-1B5F-354C-9BE8-73E316AB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EE5071-7720-0C41-AF17-0D08BF82F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Kaynak:</a:t>
            </a:r>
          </a:p>
          <a:p>
            <a:r>
              <a:rPr lang="tr-TR" dirty="0" err="1"/>
              <a:t>Ted</a:t>
            </a:r>
            <a:r>
              <a:rPr lang="tr-TR" dirty="0"/>
              <a:t>. </a:t>
            </a:r>
            <a:r>
              <a:rPr lang="tr-TR" dirty="0" err="1"/>
              <a:t>Lewellen</a:t>
            </a:r>
            <a:r>
              <a:rPr lang="tr-TR" dirty="0"/>
              <a:t>, Siyasal Antropoloji, </a:t>
            </a:r>
            <a:r>
              <a:rPr lang="tr-TR"/>
              <a:t>Birleşik Yayınevi</a:t>
            </a:r>
          </a:p>
        </p:txBody>
      </p:sp>
    </p:spTree>
    <p:extLst>
      <p:ext uri="{BB962C8B-B14F-4D97-AF65-F5344CB8AC3E}">
        <p14:creationId xmlns:p14="http://schemas.microsoft.com/office/powerpoint/2010/main" val="60241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4D5624-9640-594F-99D3-2EEA850C7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A3E091-A26C-A847-B1B9-2E2CB483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Şeflik sistemi merkezileşmiş sistemler içerisinde yer alır. Nüfus, nüfuz ve toplumsal </a:t>
            </a:r>
            <a:r>
              <a:rPr lang="tr-TR" sz="2800" dirty="0" err="1"/>
              <a:t>tabakalaşma</a:t>
            </a:r>
            <a:r>
              <a:rPr lang="tr-TR" sz="2800" dirty="0"/>
              <a:t> bakımından önceki sistemlerden ayrılır. </a:t>
            </a:r>
          </a:p>
        </p:txBody>
      </p:sp>
    </p:spTree>
    <p:extLst>
      <p:ext uri="{BB962C8B-B14F-4D97-AF65-F5344CB8AC3E}">
        <p14:creationId xmlns:p14="http://schemas.microsoft.com/office/powerpoint/2010/main" val="100633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0B7BD0-F5DE-AF49-AAE7-854387DFE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9DF0B7-4E3E-2849-A0BC-542D3A98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Ekonomik olarak yaygın tarım ve balıkçılık görülür</a:t>
            </a:r>
          </a:p>
          <a:p>
            <a:endParaRPr lang="tr-TR" dirty="0"/>
          </a:p>
          <a:p>
            <a:r>
              <a:rPr lang="tr-TR" dirty="0"/>
              <a:t>Ekonomik olarak artı değer üretimi söz konusu olduğu için toplumsal </a:t>
            </a:r>
            <a:r>
              <a:rPr lang="tr-TR" dirty="0" err="1"/>
              <a:t>tabakalaşma</a:t>
            </a:r>
            <a:r>
              <a:rPr lang="tr-TR" dirty="0"/>
              <a:t> mevuttur.</a:t>
            </a:r>
          </a:p>
          <a:p>
            <a:r>
              <a:rPr lang="tr-TR" dirty="0"/>
              <a:t>Buna bağlı olarak lider durumundaki şefin otoritesi baskın durumundadır.</a:t>
            </a:r>
          </a:p>
        </p:txBody>
      </p:sp>
    </p:spTree>
    <p:extLst>
      <p:ext uri="{BB962C8B-B14F-4D97-AF65-F5344CB8AC3E}">
        <p14:creationId xmlns:p14="http://schemas.microsoft.com/office/powerpoint/2010/main" val="53060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D849E2-34BC-5B40-878E-586F21A66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62833F-D207-6444-B784-1273FCF5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 Şeflikler soy ortaklığına dayanır ve toprak soyun ortak malıdır.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- Ancak bireysel eşyalar konusunda kişisel mülkiyet söz konusudur.</a:t>
            </a:r>
          </a:p>
        </p:txBody>
      </p:sp>
    </p:spTree>
    <p:extLst>
      <p:ext uri="{BB962C8B-B14F-4D97-AF65-F5344CB8AC3E}">
        <p14:creationId xmlns:p14="http://schemas.microsoft.com/office/powerpoint/2010/main" val="210459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696A6B-0E4F-D540-ACB7-5B9087DE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6D768C-54AB-024B-AD1B-7851973EB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Toplumsal </a:t>
            </a:r>
            <a:r>
              <a:rPr lang="tr-TR" dirty="0" err="1"/>
              <a:t>tabakalaşma</a:t>
            </a:r>
            <a:r>
              <a:rPr lang="tr-TR" dirty="0"/>
              <a:t> vardır, liderlik soyun üst sıradaki bir soydan gelmesi beklenir.</a:t>
            </a:r>
          </a:p>
          <a:p>
            <a:endParaRPr lang="tr-TR" dirty="0"/>
          </a:p>
          <a:p>
            <a:r>
              <a:rPr lang="tr-TR" dirty="0"/>
              <a:t>Dinsel </a:t>
            </a:r>
            <a:r>
              <a:rPr lang="tr-TR" dirty="0" err="1"/>
              <a:t>ortodoksi</a:t>
            </a:r>
            <a:r>
              <a:rPr lang="tr-TR" dirty="0"/>
              <a:t> görülür, ruhban sınıfı vardır.</a:t>
            </a:r>
          </a:p>
          <a:p>
            <a:endParaRPr lang="tr-TR" dirty="0"/>
          </a:p>
          <a:p>
            <a:r>
              <a:rPr lang="tr-TR" dirty="0"/>
              <a:t>Ata temelli bir din söz konusudur. Bu şekildeki inanç soyun meşruluğu ve kuvvetli bağlar kurması için işlevseldir.</a:t>
            </a:r>
          </a:p>
        </p:txBody>
      </p:sp>
    </p:spTree>
    <p:extLst>
      <p:ext uri="{BB962C8B-B14F-4D97-AF65-F5344CB8AC3E}">
        <p14:creationId xmlns:p14="http://schemas.microsoft.com/office/powerpoint/2010/main" val="375890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A038D3-4D1F-DA45-B71C-6E61666D4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829BD2-A862-6243-A256-88C6AFF5B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Gayrıresmi</a:t>
            </a:r>
            <a:r>
              <a:rPr lang="tr-TR" dirty="0"/>
              <a:t> yasalar vardır.</a:t>
            </a:r>
          </a:p>
          <a:p>
            <a:r>
              <a:rPr lang="tr-TR" dirty="0"/>
              <a:t>Yasaları ve tabuları çiğneyenlere zor kullanılır.</a:t>
            </a:r>
          </a:p>
          <a:p>
            <a:r>
              <a:rPr lang="tr-TR" dirty="0"/>
              <a:t>Kabile ve takım topluluklarının hukuk sistemlerine göre daha belirgindir.</a:t>
            </a:r>
          </a:p>
        </p:txBody>
      </p:sp>
    </p:spTree>
    <p:extLst>
      <p:ext uri="{BB962C8B-B14F-4D97-AF65-F5344CB8AC3E}">
        <p14:creationId xmlns:p14="http://schemas.microsoft.com/office/powerpoint/2010/main" val="3285408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8D92B5-A726-004B-B7CF-E38FF9EBF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D442A7-CFF0-7C42-A935-9D2A00BA8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Ekonomik bölüşümü şefin yaptığı bir sistem söz konusudur.</a:t>
            </a:r>
          </a:p>
          <a:p>
            <a:pPr marL="0" indent="0">
              <a:buNone/>
            </a:pPr>
            <a:r>
              <a:rPr lang="tr-TR" dirty="0"/>
              <a:t>Şeflik sisteminde alt tabakalarda bulunan bireyler arasında takas sistemi görülür.</a:t>
            </a:r>
          </a:p>
        </p:txBody>
      </p:sp>
    </p:spTree>
    <p:extLst>
      <p:ext uri="{BB962C8B-B14F-4D97-AF65-F5344CB8AC3E}">
        <p14:creationId xmlns:p14="http://schemas.microsoft.com/office/powerpoint/2010/main" val="92971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7812E5-9B84-DE4A-A948-03726030A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32A219-D433-494B-8365-35674A6F9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/>
              <a:t>Şeflik sisteminin görüldüğü toplumlar</a:t>
            </a:r>
          </a:p>
          <a:p>
            <a:pPr>
              <a:buFontTx/>
              <a:buChar char="-"/>
            </a:pPr>
            <a:r>
              <a:rPr lang="tr-TR" dirty="0" err="1"/>
              <a:t>Sömürgeöncesi</a:t>
            </a:r>
            <a:r>
              <a:rPr lang="tr-TR" dirty="0"/>
              <a:t> </a:t>
            </a:r>
            <a:r>
              <a:rPr lang="tr-TR" dirty="0" err="1"/>
              <a:t>Hawai</a:t>
            </a:r>
            <a:endParaRPr lang="tr-TR" dirty="0"/>
          </a:p>
          <a:p>
            <a:pPr>
              <a:buFontTx/>
              <a:buChar char="-"/>
            </a:pPr>
            <a:r>
              <a:rPr lang="tr-TR" dirty="0" err="1"/>
              <a:t>Kwakietl</a:t>
            </a:r>
            <a:r>
              <a:rPr lang="tr-TR" dirty="0"/>
              <a:t> (Kanada)</a:t>
            </a:r>
          </a:p>
          <a:p>
            <a:pPr>
              <a:buFontTx/>
              <a:buChar char="-"/>
            </a:pPr>
            <a:r>
              <a:rPr lang="tr-TR" dirty="0"/>
              <a:t> </a:t>
            </a:r>
            <a:r>
              <a:rPr lang="tr-TR" dirty="0" err="1"/>
              <a:t>Tikopia</a:t>
            </a:r>
            <a:endParaRPr lang="tr-TR" dirty="0"/>
          </a:p>
          <a:p>
            <a:pPr>
              <a:buFontTx/>
              <a:buChar char="-"/>
            </a:pPr>
            <a:r>
              <a:rPr lang="tr-TR" dirty="0" err="1"/>
              <a:t>Dagurlar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274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16CC4B-F06F-CC4D-A77D-08A9401B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B6C31-D286-9644-BA46-F8FEBA3E7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Şeflikler devletin öncül sistemi olabileceği gibi devletleşmeden de varlıklarını sürdürebilirler.</a:t>
            </a:r>
          </a:p>
          <a:p>
            <a:endParaRPr lang="tr-TR" dirty="0"/>
          </a:p>
          <a:p>
            <a:r>
              <a:rPr lang="tr-TR" dirty="0"/>
              <a:t>Bu bakımdan siyasal sistemlerin tamamı için evrimsel bir çizgi çizilemez.</a:t>
            </a:r>
          </a:p>
        </p:txBody>
      </p:sp>
    </p:spTree>
    <p:extLst>
      <p:ext uri="{BB962C8B-B14F-4D97-AF65-F5344CB8AC3E}">
        <p14:creationId xmlns:p14="http://schemas.microsoft.com/office/powerpoint/2010/main" val="3860891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Entegral</Template>
  <TotalTime>27</TotalTime>
  <Words>198</Words>
  <Application>Microsoft Macintosh PowerPoint</Application>
  <PresentationFormat>Geniş ekran</PresentationFormat>
  <Paragraphs>29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Entegral</vt:lpstr>
      <vt:lpstr>şeflik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şeflik</dc:title>
  <dc:creator>Zehra Münüsoğlu</dc:creator>
  <cp:lastModifiedBy>Zehra Münüsoğlu</cp:lastModifiedBy>
  <cp:revision>4</cp:revision>
  <dcterms:created xsi:type="dcterms:W3CDTF">2020-06-28T05:43:26Z</dcterms:created>
  <dcterms:modified xsi:type="dcterms:W3CDTF">2020-06-30T03:54:10Z</dcterms:modified>
</cp:coreProperties>
</file>