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F2D1685-851D-43A4-A550-563C9D7F2572}"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6CB263-92C7-417F-BBCF-D60BC730AE1B}" type="slidenum">
              <a:rPr lang="tr-TR" smtClean="0"/>
              <a:t>‹#›</a:t>
            </a:fld>
            <a:endParaRPr lang="tr-TR"/>
          </a:p>
        </p:txBody>
      </p:sp>
    </p:spTree>
    <p:extLst>
      <p:ext uri="{BB962C8B-B14F-4D97-AF65-F5344CB8AC3E}">
        <p14:creationId xmlns:p14="http://schemas.microsoft.com/office/powerpoint/2010/main" val="1796866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F2D1685-851D-43A4-A550-563C9D7F2572}"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6CB263-92C7-417F-BBCF-D60BC730AE1B}" type="slidenum">
              <a:rPr lang="tr-TR" smtClean="0"/>
              <a:t>‹#›</a:t>
            </a:fld>
            <a:endParaRPr lang="tr-TR"/>
          </a:p>
        </p:txBody>
      </p:sp>
    </p:spTree>
    <p:extLst>
      <p:ext uri="{BB962C8B-B14F-4D97-AF65-F5344CB8AC3E}">
        <p14:creationId xmlns:p14="http://schemas.microsoft.com/office/powerpoint/2010/main" val="37470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F2D1685-851D-43A4-A550-563C9D7F2572}"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6CB263-92C7-417F-BBCF-D60BC730AE1B}" type="slidenum">
              <a:rPr lang="tr-TR" smtClean="0"/>
              <a:t>‹#›</a:t>
            </a:fld>
            <a:endParaRPr lang="tr-TR"/>
          </a:p>
        </p:txBody>
      </p:sp>
    </p:spTree>
    <p:extLst>
      <p:ext uri="{BB962C8B-B14F-4D97-AF65-F5344CB8AC3E}">
        <p14:creationId xmlns:p14="http://schemas.microsoft.com/office/powerpoint/2010/main" val="416558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F2D1685-851D-43A4-A550-563C9D7F2572}"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6CB263-92C7-417F-BBCF-D60BC730AE1B}" type="slidenum">
              <a:rPr lang="tr-TR" smtClean="0"/>
              <a:t>‹#›</a:t>
            </a:fld>
            <a:endParaRPr lang="tr-TR"/>
          </a:p>
        </p:txBody>
      </p:sp>
    </p:spTree>
    <p:extLst>
      <p:ext uri="{BB962C8B-B14F-4D97-AF65-F5344CB8AC3E}">
        <p14:creationId xmlns:p14="http://schemas.microsoft.com/office/powerpoint/2010/main" val="399709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F2D1685-851D-43A4-A550-563C9D7F2572}"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6CB263-92C7-417F-BBCF-D60BC730AE1B}" type="slidenum">
              <a:rPr lang="tr-TR" smtClean="0"/>
              <a:t>‹#›</a:t>
            </a:fld>
            <a:endParaRPr lang="tr-TR"/>
          </a:p>
        </p:txBody>
      </p:sp>
    </p:spTree>
    <p:extLst>
      <p:ext uri="{BB962C8B-B14F-4D97-AF65-F5344CB8AC3E}">
        <p14:creationId xmlns:p14="http://schemas.microsoft.com/office/powerpoint/2010/main" val="2756440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F2D1685-851D-43A4-A550-563C9D7F2572}"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6CB263-92C7-417F-BBCF-D60BC730AE1B}" type="slidenum">
              <a:rPr lang="tr-TR" smtClean="0"/>
              <a:t>‹#›</a:t>
            </a:fld>
            <a:endParaRPr lang="tr-TR"/>
          </a:p>
        </p:txBody>
      </p:sp>
    </p:spTree>
    <p:extLst>
      <p:ext uri="{BB962C8B-B14F-4D97-AF65-F5344CB8AC3E}">
        <p14:creationId xmlns:p14="http://schemas.microsoft.com/office/powerpoint/2010/main" val="1232172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F2D1685-851D-43A4-A550-563C9D7F2572}" type="datetimeFigureOut">
              <a:rPr lang="tr-TR" smtClean="0"/>
              <a:t>10.07.2020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26CB263-92C7-417F-BBCF-D60BC730AE1B}" type="slidenum">
              <a:rPr lang="tr-TR" smtClean="0"/>
              <a:t>‹#›</a:t>
            </a:fld>
            <a:endParaRPr lang="tr-TR"/>
          </a:p>
        </p:txBody>
      </p:sp>
    </p:spTree>
    <p:extLst>
      <p:ext uri="{BB962C8B-B14F-4D97-AF65-F5344CB8AC3E}">
        <p14:creationId xmlns:p14="http://schemas.microsoft.com/office/powerpoint/2010/main" val="3182160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F2D1685-851D-43A4-A550-563C9D7F2572}" type="datetimeFigureOut">
              <a:rPr lang="tr-TR" smtClean="0"/>
              <a:t>10.07.2020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26CB263-92C7-417F-BBCF-D60BC730AE1B}" type="slidenum">
              <a:rPr lang="tr-TR" smtClean="0"/>
              <a:t>‹#›</a:t>
            </a:fld>
            <a:endParaRPr lang="tr-TR"/>
          </a:p>
        </p:txBody>
      </p:sp>
    </p:spTree>
    <p:extLst>
      <p:ext uri="{BB962C8B-B14F-4D97-AF65-F5344CB8AC3E}">
        <p14:creationId xmlns:p14="http://schemas.microsoft.com/office/powerpoint/2010/main" val="91258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F2D1685-851D-43A4-A550-563C9D7F2572}" type="datetimeFigureOut">
              <a:rPr lang="tr-TR" smtClean="0"/>
              <a:t>10.07.2020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26CB263-92C7-417F-BBCF-D60BC730AE1B}" type="slidenum">
              <a:rPr lang="tr-TR" smtClean="0"/>
              <a:t>‹#›</a:t>
            </a:fld>
            <a:endParaRPr lang="tr-TR"/>
          </a:p>
        </p:txBody>
      </p:sp>
    </p:spTree>
    <p:extLst>
      <p:ext uri="{BB962C8B-B14F-4D97-AF65-F5344CB8AC3E}">
        <p14:creationId xmlns:p14="http://schemas.microsoft.com/office/powerpoint/2010/main" val="310626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F2D1685-851D-43A4-A550-563C9D7F2572}"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6CB263-92C7-417F-BBCF-D60BC730AE1B}" type="slidenum">
              <a:rPr lang="tr-TR" smtClean="0"/>
              <a:t>‹#›</a:t>
            </a:fld>
            <a:endParaRPr lang="tr-TR"/>
          </a:p>
        </p:txBody>
      </p:sp>
    </p:spTree>
    <p:extLst>
      <p:ext uri="{BB962C8B-B14F-4D97-AF65-F5344CB8AC3E}">
        <p14:creationId xmlns:p14="http://schemas.microsoft.com/office/powerpoint/2010/main" val="2983401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F2D1685-851D-43A4-A550-563C9D7F2572}"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6CB263-92C7-417F-BBCF-D60BC730AE1B}" type="slidenum">
              <a:rPr lang="tr-TR" smtClean="0"/>
              <a:t>‹#›</a:t>
            </a:fld>
            <a:endParaRPr lang="tr-TR"/>
          </a:p>
        </p:txBody>
      </p:sp>
    </p:spTree>
    <p:extLst>
      <p:ext uri="{BB962C8B-B14F-4D97-AF65-F5344CB8AC3E}">
        <p14:creationId xmlns:p14="http://schemas.microsoft.com/office/powerpoint/2010/main" val="4186316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2D1685-851D-43A4-A550-563C9D7F2572}" type="datetimeFigureOut">
              <a:rPr lang="tr-TR" smtClean="0"/>
              <a:t>10.07.2020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6CB263-92C7-417F-BBCF-D60BC730AE1B}" type="slidenum">
              <a:rPr lang="tr-TR" smtClean="0"/>
              <a:t>‹#›</a:t>
            </a:fld>
            <a:endParaRPr lang="tr-TR"/>
          </a:p>
        </p:txBody>
      </p:sp>
    </p:spTree>
    <p:extLst>
      <p:ext uri="{BB962C8B-B14F-4D97-AF65-F5344CB8AC3E}">
        <p14:creationId xmlns:p14="http://schemas.microsoft.com/office/powerpoint/2010/main" val="2535026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YAHUDİ MEZHEPLERİ</a:t>
            </a:r>
            <a:endParaRPr lang="tr-TR" dirty="0"/>
          </a:p>
        </p:txBody>
      </p:sp>
      <p:sp>
        <p:nvSpPr>
          <p:cNvPr id="3" name="İçerik Yer Tutucusu 2"/>
          <p:cNvSpPr>
            <a:spLocks noGrp="1"/>
          </p:cNvSpPr>
          <p:nvPr>
            <p:ph idx="1"/>
          </p:nvPr>
        </p:nvSpPr>
        <p:spPr>
          <a:xfrm>
            <a:off x="631767" y="1690688"/>
            <a:ext cx="10722033" cy="4486275"/>
          </a:xfrm>
        </p:spPr>
        <p:txBody>
          <a:bodyPr>
            <a:normAutofit lnSpcReduction="10000"/>
          </a:bodyPr>
          <a:lstStyle/>
          <a:p>
            <a:r>
              <a:rPr lang="tr-TR" dirty="0" err="1" smtClean="0"/>
              <a:t>yahudilikte</a:t>
            </a:r>
            <a:r>
              <a:rPr lang="tr-TR" dirty="0" smtClean="0"/>
              <a:t> </a:t>
            </a:r>
            <a:r>
              <a:rPr lang="tr-TR" dirty="0"/>
              <a:t>ilk dönemde </a:t>
            </a:r>
            <a:r>
              <a:rPr lang="tr-TR" dirty="0" err="1"/>
              <a:t>Samiriler</a:t>
            </a:r>
            <a:r>
              <a:rPr lang="tr-TR" dirty="0"/>
              <a:t>, </a:t>
            </a:r>
            <a:r>
              <a:rPr lang="tr-TR" dirty="0" err="1"/>
              <a:t>Sadukiler</a:t>
            </a:r>
            <a:r>
              <a:rPr lang="tr-TR" dirty="0"/>
              <a:t>, Ferisiler ve </a:t>
            </a:r>
            <a:r>
              <a:rPr lang="tr-TR" dirty="0" err="1"/>
              <a:t>Esseniler</a:t>
            </a:r>
            <a:r>
              <a:rPr lang="tr-TR" dirty="0"/>
              <a:t> adıyla bilinen mezhepler vardır. Ortaçağda, </a:t>
            </a:r>
            <a:r>
              <a:rPr lang="tr-TR" dirty="0" err="1"/>
              <a:t>Karailik</a:t>
            </a:r>
            <a:r>
              <a:rPr lang="tr-TR" dirty="0"/>
              <a:t> adıyla bir mezhep ortaya çıkmıştır. Modern dönemde, Reformist, Muhafazakar, Ortodoks ve </a:t>
            </a:r>
            <a:r>
              <a:rPr lang="tr-TR" dirty="0" err="1"/>
              <a:t>Yenidenyapılanmacı</a:t>
            </a:r>
            <a:r>
              <a:rPr lang="tr-TR" dirty="0"/>
              <a:t> Yahudilik Yahudi mezhepleri arasında sayılır. Ortodoks Yahudilik, ilk dönemde </a:t>
            </a:r>
            <a:r>
              <a:rPr lang="tr-TR" dirty="0" err="1"/>
              <a:t>Ferisilikle</a:t>
            </a:r>
            <a:r>
              <a:rPr lang="tr-TR" dirty="0"/>
              <a:t> başlayan ve Rabbanî Yahudilikle devam eden ana bünyenin günümüzdeki temsilcisidir. Ortodokslar, bu bakımdan klasik Yahudilik anlayışını devam ettirirler. Bu mezhep ve gruplar dışında Yahudiler arasında 20. yüzyılda birçok yeni dini hareket ortaya çıkmıştır. 1960’larda ortaya çıkan </a:t>
            </a:r>
            <a:r>
              <a:rPr lang="tr-TR" i="1" dirty="0"/>
              <a:t>Hümanist Yahudilik</a:t>
            </a:r>
            <a:r>
              <a:rPr lang="tr-TR" dirty="0"/>
              <a:t> Tevrat’ın tanrısını ve yasalarını reddeder. İsrail’de son zamanlarda kendinden söz ettiren </a:t>
            </a:r>
            <a:r>
              <a:rPr lang="tr-TR" i="1" dirty="0" err="1"/>
              <a:t>Mesihî</a:t>
            </a:r>
            <a:r>
              <a:rPr lang="tr-TR" i="1" dirty="0"/>
              <a:t> Yahudilik</a:t>
            </a:r>
            <a:r>
              <a:rPr lang="tr-TR" dirty="0"/>
              <a:t> ise İsa’nın </a:t>
            </a:r>
            <a:r>
              <a:rPr lang="tr-TR" dirty="0" err="1"/>
              <a:t>mesihliğini</a:t>
            </a:r>
            <a:r>
              <a:rPr lang="tr-TR" dirty="0"/>
              <a:t> ve Yeni Ahit’i kabul eder.</a:t>
            </a:r>
          </a:p>
          <a:p>
            <a:endParaRPr lang="tr-TR" dirty="0"/>
          </a:p>
        </p:txBody>
      </p:sp>
    </p:spTree>
    <p:extLst>
      <p:ext uri="{BB962C8B-B14F-4D97-AF65-F5344CB8AC3E}">
        <p14:creationId xmlns:p14="http://schemas.microsoft.com/office/powerpoint/2010/main" val="200588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marL="7620" indent="712470">
              <a:lnSpc>
                <a:spcPct val="150000"/>
              </a:lnSpc>
              <a:spcAft>
                <a:spcPts val="1000"/>
              </a:spcAft>
            </a:pPr>
            <a:r>
              <a:rPr lang="tr-TR" b="1" dirty="0" smtClean="0">
                <a:effectLst/>
                <a:latin typeface="Times New Roman" panose="02020603050405020304" pitchFamily="18" charset="0"/>
                <a:ea typeface="Calibri" panose="020F0502020204030204" pitchFamily="34" charset="0"/>
                <a:cs typeface="Times New Roman" panose="02020603050405020304" pitchFamily="18" charset="0"/>
              </a:rPr>
              <a:t/>
            </a:r>
            <a:br>
              <a:rPr lang="tr-TR" b="1" dirty="0" smtClean="0">
                <a:effectLst/>
                <a:latin typeface="Times New Roman" panose="02020603050405020304" pitchFamily="18" charset="0"/>
                <a:ea typeface="Calibri" panose="020F0502020204030204" pitchFamily="34" charset="0"/>
                <a:cs typeface="Times New Roman" panose="02020603050405020304" pitchFamily="18" charset="0"/>
              </a:rPr>
            </a:br>
            <a:r>
              <a:rPr lang="tr-TR" b="1" dirty="0" smtClean="0">
                <a:effectLst/>
                <a:latin typeface="Times New Roman" panose="02020603050405020304" pitchFamily="18" charset="0"/>
                <a:ea typeface="Calibri" panose="020F0502020204030204" pitchFamily="34" charset="0"/>
                <a:cs typeface="Times New Roman" panose="02020603050405020304" pitchFamily="18" charset="0"/>
              </a:rPr>
              <a:t>İlk Dönem Yahudi Mezhepleri</a:t>
            </a:r>
            <a:r>
              <a:rPr lang="tr-TR" sz="4000" dirty="0" smtClean="0">
                <a:effectLst/>
                <a:latin typeface="Calibri" panose="020F0502020204030204" pitchFamily="34" charset="0"/>
                <a:ea typeface="Calibri" panose="020F0502020204030204" pitchFamily="34" charset="0"/>
                <a:cs typeface="Times New Roman" panose="02020603050405020304" pitchFamily="18" charset="0"/>
              </a:rPr>
              <a:t/>
            </a:r>
            <a:br>
              <a:rPr lang="tr-TR" sz="4000" dirty="0" smtClean="0">
                <a:effectLst/>
                <a:latin typeface="Calibri" panose="020F0502020204030204" pitchFamily="34" charset="0"/>
                <a:ea typeface="Calibri" panose="020F0502020204030204" pitchFamily="34" charset="0"/>
                <a:cs typeface="Times New Roman" panose="02020603050405020304" pitchFamily="18" charset="0"/>
              </a:rPr>
            </a:br>
            <a:r>
              <a:rPr lang="tr-TR" b="1" dirty="0" err="1" smtClean="0">
                <a:effectLst/>
                <a:latin typeface="Times New Roman" panose="02020603050405020304" pitchFamily="18" charset="0"/>
                <a:ea typeface="Calibri" panose="020F0502020204030204" pitchFamily="34" charset="0"/>
                <a:cs typeface="Times New Roman" panose="02020603050405020304" pitchFamily="18" charset="0"/>
              </a:rPr>
              <a:t>Samirîler</a:t>
            </a:r>
            <a:r>
              <a:rPr lang="tr-TR" sz="4000" dirty="0" smtClean="0">
                <a:effectLst/>
                <a:latin typeface="Calibri" panose="020F0502020204030204" pitchFamily="34" charset="0"/>
                <a:ea typeface="Calibri" panose="020F0502020204030204" pitchFamily="34" charset="0"/>
                <a:cs typeface="Times New Roman" panose="02020603050405020304" pitchFamily="18" charset="0"/>
              </a:rPr>
              <a:t/>
            </a:r>
            <a:br>
              <a:rPr lang="tr-TR" sz="4000" dirty="0" smtClean="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p:cNvSpPr>
            <a:spLocks noGrp="1"/>
          </p:cNvSpPr>
          <p:nvPr>
            <p:ph idx="1"/>
          </p:nvPr>
        </p:nvSpPr>
        <p:spPr>
          <a:xfrm>
            <a:off x="714895" y="1825624"/>
            <a:ext cx="10638905" cy="5032375"/>
          </a:xfrm>
        </p:spPr>
        <p:txBody>
          <a:bodyPr>
            <a:normAutofit fontScale="77500" lnSpcReduction="20000"/>
          </a:bodyPr>
          <a:lstStyle/>
          <a:p>
            <a:pPr algn="just">
              <a:lnSpc>
                <a:spcPct val="150000"/>
              </a:lnSpc>
              <a:spcAft>
                <a:spcPts val="1000"/>
              </a:spcAft>
            </a:pP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Samirîler</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M.Ö. 722 yılında kuzeydeki İsrail krallığının Asurlular tarafından yıkılmasından sonra ortaya çıkmıştır. Asurlular, bölgedeki kontrollerini sağlamak için Asur’dan bir grup insanı buraya getirip yerleştirmişlerdi. Bu grup daha sonra Yahudi inançlarını benimsedi. Fakat Yahudiler, İsrail ırkından olmamaları yüzünden bunları samimî Yahudi kabul etmediler. Geldikleri bölgeye nispetle onlara </a:t>
            </a:r>
            <a:r>
              <a:rPr lang="tr-TR" i="1" dirty="0" err="1" smtClean="0">
                <a:effectLst/>
                <a:latin typeface="Times New Roman" panose="02020603050405020304" pitchFamily="18" charset="0"/>
                <a:ea typeface="Calibri" panose="020F0502020204030204" pitchFamily="34" charset="0"/>
                <a:cs typeface="Times New Roman" panose="02020603050405020304" pitchFamily="18" charset="0"/>
              </a:rPr>
              <a:t>Kutim</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dediler.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Şomron</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şehrinde oturmalarından dolayı onlara genel olarak “</a:t>
            </a:r>
            <a:r>
              <a:rPr lang="tr-TR" i="1" dirty="0" err="1" smtClean="0">
                <a:effectLst/>
                <a:latin typeface="Times New Roman" panose="02020603050405020304" pitchFamily="18" charset="0"/>
                <a:ea typeface="Calibri" panose="020F0502020204030204" pitchFamily="34" charset="0"/>
                <a:cs typeface="Times New Roman" panose="02020603050405020304" pitchFamily="18" charset="0"/>
              </a:rPr>
              <a:t>Şomronlular</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anlamında İbranice </a:t>
            </a:r>
            <a:r>
              <a:rPr lang="tr-TR" i="1" dirty="0" err="1" smtClean="0">
                <a:effectLst/>
                <a:latin typeface="Times New Roman" panose="02020603050405020304" pitchFamily="18" charset="0"/>
                <a:ea typeface="Calibri" panose="020F0502020204030204" pitchFamily="34" charset="0"/>
                <a:cs typeface="Times New Roman" panose="02020603050405020304" pitchFamily="18" charset="0"/>
              </a:rPr>
              <a:t>Şomronim</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denmiştir. Batı kaynakları onlardan </a:t>
            </a:r>
            <a:r>
              <a:rPr lang="tr-TR" i="1" dirty="0" err="1" smtClean="0">
                <a:effectLst/>
                <a:latin typeface="Times New Roman" panose="02020603050405020304" pitchFamily="18" charset="0"/>
                <a:ea typeface="Calibri" panose="020F0502020204030204" pitchFamily="34" charset="0"/>
                <a:cs typeface="Times New Roman" panose="02020603050405020304" pitchFamily="18" charset="0"/>
              </a:rPr>
              <a:t>Samaritan</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Arapça kaynaklar </a:t>
            </a:r>
            <a:r>
              <a:rPr lang="tr-TR" i="1" dirty="0" err="1" smtClean="0">
                <a:effectLst/>
                <a:latin typeface="Times New Roman" panose="02020603050405020304" pitchFamily="18" charset="0"/>
                <a:ea typeface="Calibri" panose="020F0502020204030204" pitchFamily="34" charset="0"/>
                <a:cs typeface="Times New Roman" panose="02020603050405020304" pitchFamily="18" charset="0"/>
              </a:rPr>
              <a:t>Samiriyyun</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olarak bahsetmiştir. Türkçe kaynaklara da </a:t>
            </a:r>
            <a:r>
              <a:rPr lang="tr-TR" i="1" dirty="0" err="1" smtClean="0">
                <a:effectLst/>
                <a:latin typeface="Times New Roman" panose="02020603050405020304" pitchFamily="18" charset="0"/>
                <a:ea typeface="Calibri" panose="020F0502020204030204" pitchFamily="34" charset="0"/>
                <a:cs typeface="Times New Roman" panose="02020603050405020304" pitchFamily="18" charset="0"/>
              </a:rPr>
              <a:t>Samiriler</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şeklinde geçmiştir.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Samiriler</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ise kendilerine </a:t>
            </a:r>
            <a:r>
              <a:rPr lang="tr-TR" i="1" dirty="0" err="1" smtClean="0">
                <a:effectLst/>
                <a:latin typeface="Times New Roman" panose="02020603050405020304" pitchFamily="18" charset="0"/>
                <a:ea typeface="Calibri" panose="020F0502020204030204" pitchFamily="34" charset="0"/>
                <a:cs typeface="Times New Roman" panose="02020603050405020304" pitchFamily="18" charset="0"/>
              </a:rPr>
              <a:t>Şamerim</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(koruyup gözetenler) demektedirler.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Samirîler</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bugün İsrail’in Nablus şehrinde ve Tel-Aviv yakınlarındaki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Holon</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kasabasında yaşamaktadırlar. Dinî merkezleri Nablus’tur.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696345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8502" y="215496"/>
            <a:ext cx="10515600" cy="1325563"/>
          </a:xfrm>
        </p:spPr>
        <p:txBody>
          <a:bodyPr/>
          <a:lstStyle/>
          <a:p>
            <a:endParaRPr lang="tr-TR"/>
          </a:p>
        </p:txBody>
      </p:sp>
      <p:sp>
        <p:nvSpPr>
          <p:cNvPr id="3" name="İçerik Yer Tutucusu 2"/>
          <p:cNvSpPr>
            <a:spLocks noGrp="1"/>
          </p:cNvSpPr>
          <p:nvPr>
            <p:ph idx="1"/>
          </p:nvPr>
        </p:nvSpPr>
        <p:spPr>
          <a:xfrm>
            <a:off x="498764" y="814647"/>
            <a:ext cx="10855036" cy="5362316"/>
          </a:xfrm>
        </p:spPr>
        <p:txBody>
          <a:bodyPr>
            <a:normAutofit/>
          </a:bodyPr>
          <a:lstStyle/>
          <a:p>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Samiriler</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kendilerini Yahudi kabul etmezler, fakat İsrail ırkından olduklarına inanırlar. Hz. Musa’nın dininin gerçek uygulayıcısı olarak kendilerini görürler. Bu yüzden de kendilerine </a:t>
            </a:r>
            <a:r>
              <a:rPr lang="tr-TR" i="1" dirty="0" err="1" smtClean="0">
                <a:effectLst/>
                <a:latin typeface="Times New Roman" panose="02020603050405020304" pitchFamily="18" charset="0"/>
                <a:ea typeface="Calibri" panose="020F0502020204030204" pitchFamily="34" charset="0"/>
                <a:cs typeface="Times New Roman" panose="02020603050405020304" pitchFamily="18" charset="0"/>
              </a:rPr>
              <a:t>Şamerim</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derler. Ellerinde, Yahudilerinkinden farklı bir Tevrat nüshası vardır.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Samirîlerin</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Tevrat’ı ile Yahudilerin elinde bulunan Tevrat arasında altı bine yakın fark bulunmaktadır.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Samirîlerin</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kıblesi Nablus’taki Gerizim Dağı’dır. Onların ibadet biçimleri Müslümanların ibadetine daha yakındır. İbadet öncesinde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abtest</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alırlar. İbadet yerlerine camilerde olduğu gibi halı ve kilim vardır. İbadetleri, namaza büyük oranda benzemektedir; rükû ve secde gibi erkânları vardır. Yahudilerin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terkettiği</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Tevrat yasalarının pek çoğunu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Samiriler</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uygulamaktadır. Kurbanla ilgili yasalar bunlardan biridir.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Samiriler</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Gerizim Dağı’nda yakma hayvan kurbanı uygulamasını hala devam ettirmektedirler.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828003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effectLst/>
                <a:latin typeface="Times New Roman" panose="02020603050405020304" pitchFamily="18" charset="0"/>
                <a:ea typeface="Calibri" panose="020F0502020204030204" pitchFamily="34" charset="0"/>
                <a:cs typeface="Times New Roman" panose="02020603050405020304" pitchFamily="18" charset="0"/>
              </a:rPr>
              <a:t>Sadukiler</a:t>
            </a:r>
            <a:r>
              <a:rPr lang="tr-TR"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4000" dirty="0" smtClean="0">
                <a:effectLst/>
                <a:latin typeface="Calibri" panose="020F0502020204030204" pitchFamily="34" charset="0"/>
                <a:ea typeface="Calibri" panose="020F0502020204030204" pitchFamily="34" charset="0"/>
                <a:cs typeface="Times New Roman" panose="02020603050405020304" pitchFamily="18" charset="0"/>
              </a:rPr>
              <a:t/>
            </a:r>
            <a:br>
              <a:rPr lang="tr-TR" sz="4000" dirty="0" smtClean="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p:cNvSpPr>
            <a:spLocks noGrp="1"/>
          </p:cNvSpPr>
          <p:nvPr>
            <p:ph idx="1"/>
          </p:nvPr>
        </p:nvSpPr>
        <p:spPr>
          <a:xfrm>
            <a:off x="349135" y="1113905"/>
            <a:ext cx="11004665" cy="5063058"/>
          </a:xfrm>
        </p:spPr>
        <p:txBody>
          <a:bodyPr>
            <a:normAutofit fontScale="62500" lnSpcReduction="20000"/>
          </a:bodyPr>
          <a:lstStyle/>
          <a:p>
            <a:pPr algn="just">
              <a:lnSpc>
                <a:spcPct val="150000"/>
              </a:lnSpc>
              <a:spcAft>
                <a:spcPts val="1000"/>
              </a:spcAft>
            </a:pP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Sadukiler</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kendileri hakkında herhangi bir kayıt bırakmamışlardır. Onlar hakkındaki bilgiler Yahudi tarihçi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Yosefus</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ile Romalı tarihçi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Pliny’nin</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eserlerinde ve Yeni Ahit’te yer almaktadır. </a:t>
            </a:r>
            <a:r>
              <a:rPr lang="tr-TR" i="1" dirty="0" err="1" smtClean="0">
                <a:effectLst/>
                <a:latin typeface="Times New Roman" panose="02020603050405020304" pitchFamily="18" charset="0"/>
                <a:ea typeface="Calibri" panose="020F0502020204030204" pitchFamily="34" charset="0"/>
                <a:cs typeface="Times New Roman" panose="02020603050405020304" pitchFamily="18" charset="0"/>
              </a:rPr>
              <a:t>Saduki</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isminin kökeni ve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Sadukilerin</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kohenlerle</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ilişkisi belli değildir.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Saduki</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isminin Hz. Davut zamanında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başkohen</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tr-TR" i="1" dirty="0" err="1" smtClean="0">
                <a:effectLst/>
                <a:latin typeface="Times New Roman" panose="02020603050405020304" pitchFamily="18" charset="0"/>
                <a:ea typeface="Calibri" panose="020F0502020204030204" pitchFamily="34" charset="0"/>
                <a:cs typeface="Times New Roman" panose="02020603050405020304" pitchFamily="18" charset="0"/>
              </a:rPr>
              <a:t>kohen</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 ha-</a:t>
            </a:r>
            <a:r>
              <a:rPr lang="tr-TR" i="1" dirty="0" err="1" smtClean="0">
                <a:effectLst/>
                <a:latin typeface="Times New Roman" panose="02020603050405020304" pitchFamily="18" charset="0"/>
                <a:ea typeface="Calibri" panose="020F0502020204030204" pitchFamily="34" charset="0"/>
                <a:cs typeface="Times New Roman" panose="02020603050405020304" pitchFamily="18" charset="0"/>
              </a:rPr>
              <a:t>gadol</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olan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Zadok’tan</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gelmiş olabileceği tahmin edilmektedir. Dış kaynaklardan elde edilen bilgilere göre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Sadukiler</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sonradan oluşan Sözlü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Tora’yı</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kabul etmezlerdi. Sadece Tevrat’a inanırlar, Tevrat’ta açıkça ne yazıyorsa onu kabul ederlerdi. Bundan dolayı Tevrat’ta açıkça yer almayan kıyamet, tekrar dirilme ve ahiret hayatının varlığını reddetmişlerdi. Yeni Ahit onlardan </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“Kıyamet yoktur diyen </a:t>
            </a:r>
            <a:r>
              <a:rPr lang="tr-TR" i="1" dirty="0" err="1" smtClean="0">
                <a:effectLst/>
                <a:latin typeface="Times New Roman" panose="02020603050405020304" pitchFamily="18" charset="0"/>
                <a:ea typeface="Calibri" panose="020F0502020204030204" pitchFamily="34" charset="0"/>
                <a:cs typeface="Times New Roman" panose="02020603050405020304" pitchFamily="18" charset="0"/>
              </a:rPr>
              <a:t>Sadukiler</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diye söz etmektedir. (Matta, 22: 23)</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Sadukilerin</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dini, günlük takdimeler ve kutsal zamanlarla ilgili ritüellerle mabet ibadeti etrafında odaklanmıştı. Yahudi kavminin soydan geçen aristokratları olan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Sadukiler</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yöneticilerle daima iyi geçinmişlerdi. Bu yüzden sayılarına oranla etkileri daha fazla idi.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Cohn-Sherbok</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2010, 57) Ancak, mabede bağlı aristokrat bir dini sınıf olan </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Sadukiler</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mabedin M.S. 70 yılında Romalılar tarafından yıkılmasıyla tarih sahnesinden silinmişlerdir. Halktan geniş kabul gören muhalifleri Ferisiler ise başka adlar altında günümüze kadar varlığını devam ettirmişlerdir.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906916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Ferisiler</a:t>
            </a:r>
            <a:endParaRPr lang="tr-TR" dirty="0"/>
          </a:p>
        </p:txBody>
      </p:sp>
      <p:sp>
        <p:nvSpPr>
          <p:cNvPr id="3" name="İçerik Yer Tutucusu 2"/>
          <p:cNvSpPr>
            <a:spLocks noGrp="1"/>
          </p:cNvSpPr>
          <p:nvPr>
            <p:ph idx="1"/>
          </p:nvPr>
        </p:nvSpPr>
        <p:spPr>
          <a:xfrm>
            <a:off x="482138" y="1080655"/>
            <a:ext cx="10871662" cy="5096308"/>
          </a:xfrm>
        </p:spPr>
        <p:txBody>
          <a:bodyPr>
            <a:normAutofit fontScale="85000" lnSpcReduction="20000"/>
          </a:bodyPr>
          <a:lstStyle/>
          <a:p>
            <a:endParaRPr lang="tr-TR" dirty="0"/>
          </a:p>
          <a:p>
            <a:r>
              <a:rPr lang="tr-TR" dirty="0"/>
              <a:t>Yahudilerin çoğunluğunun desteğini alan </a:t>
            </a:r>
            <a:r>
              <a:rPr lang="tr-TR" dirty="0" err="1"/>
              <a:t>Ferisilerin</a:t>
            </a:r>
            <a:r>
              <a:rPr lang="tr-TR" dirty="0"/>
              <a:t> isminin kökeni ve anlamı hakkında farklı görüşler vardır. Bir görüşe göre </a:t>
            </a:r>
            <a:r>
              <a:rPr lang="tr-TR" i="1" dirty="0"/>
              <a:t>ferisi</a:t>
            </a:r>
            <a:r>
              <a:rPr lang="tr-TR" dirty="0"/>
              <a:t> kelimesi ayrılanlar, </a:t>
            </a:r>
            <a:r>
              <a:rPr lang="tr-TR" dirty="0" err="1"/>
              <a:t>itizal</a:t>
            </a:r>
            <a:r>
              <a:rPr lang="tr-TR" dirty="0"/>
              <a:t> edenler anlamına gelmektedir. </a:t>
            </a:r>
            <a:r>
              <a:rPr lang="tr-TR" dirty="0" err="1"/>
              <a:t>Haşmonaim</a:t>
            </a:r>
            <a:r>
              <a:rPr lang="tr-TR" dirty="0"/>
              <a:t> dönemindeki politikaları beğenmedikleri için onlara ayrılanlar anlamında </a:t>
            </a:r>
            <a:r>
              <a:rPr lang="tr-TR" i="1" dirty="0"/>
              <a:t>ferisi</a:t>
            </a:r>
            <a:r>
              <a:rPr lang="tr-TR" dirty="0"/>
              <a:t> denmiştir. Ferisiler ise bunu reddetmekte ve bu kelimenin “</a:t>
            </a:r>
            <a:r>
              <a:rPr lang="tr-TR" i="1" dirty="0"/>
              <a:t>yorumlayanlar”</a:t>
            </a:r>
            <a:r>
              <a:rPr lang="tr-TR" dirty="0"/>
              <a:t> anlamına geldiğini savunmaktadırlar. </a:t>
            </a:r>
          </a:p>
          <a:p>
            <a:r>
              <a:rPr lang="tr-TR" dirty="0" err="1"/>
              <a:t>Ferisilerin</a:t>
            </a:r>
            <a:r>
              <a:rPr lang="tr-TR" dirty="0"/>
              <a:t> liderleri rabbi denilen din adamlarıydı. Bunlar resmi din adamı </a:t>
            </a:r>
            <a:r>
              <a:rPr lang="tr-TR" dirty="0" err="1"/>
              <a:t>kohenler</a:t>
            </a:r>
            <a:r>
              <a:rPr lang="tr-TR" dirty="0"/>
              <a:t> sınıfından değildi. Tevrat’ın yorumu ve fıkıh çalışmalarıyla uğraşırlardı. </a:t>
            </a:r>
            <a:r>
              <a:rPr lang="tr-TR" dirty="0" err="1"/>
              <a:t>Halaka</a:t>
            </a:r>
            <a:r>
              <a:rPr lang="tr-TR" dirty="0"/>
              <a:t> denilen dini hukuk sistemi onların bu çalışmalarıyla meydana gelmiştir. Ferisiler, </a:t>
            </a:r>
            <a:r>
              <a:rPr lang="tr-TR" dirty="0" err="1"/>
              <a:t>itikâdî</a:t>
            </a:r>
            <a:r>
              <a:rPr lang="tr-TR" dirty="0"/>
              <a:t> ve amelî konularda Tevrat’ta olmayan hükümler koymuşlardı. </a:t>
            </a:r>
            <a:r>
              <a:rPr lang="tr-TR" dirty="0" err="1"/>
              <a:t>Sadukilerin</a:t>
            </a:r>
            <a:r>
              <a:rPr lang="tr-TR" dirty="0"/>
              <a:t> reddettiği yeniden dirilme ve ahiret inancı bunların başında gelmektedir. Ferisiler bunları Tevrat’taki bazı dolaylı cümlelerden yorum yoluyla çıkarmışlardı. Tevrat’ın </a:t>
            </a:r>
            <a:r>
              <a:rPr lang="tr-TR" dirty="0" err="1"/>
              <a:t>muâmelât</a:t>
            </a:r>
            <a:r>
              <a:rPr lang="tr-TR" dirty="0"/>
              <a:t> ve </a:t>
            </a:r>
            <a:r>
              <a:rPr lang="tr-TR" dirty="0" err="1"/>
              <a:t>ukûbatla</a:t>
            </a:r>
            <a:r>
              <a:rPr lang="tr-TR" dirty="0"/>
              <a:t> ilgili yasalarının bazı hükümlerini de değiştirmişlerdi. Onlar kendilerini Yahudi halkının manevi öncüleri görürlerdi. Tevrat’ın yanında onun yorumunun yani kendi ürünleri olan Sözlü </a:t>
            </a:r>
            <a:r>
              <a:rPr lang="tr-TR" dirty="0" err="1"/>
              <a:t>Tora’nın</a:t>
            </a:r>
            <a:r>
              <a:rPr lang="tr-TR" dirty="0"/>
              <a:t> otoritesini kabul ederlerdi. İbadet yeri ve ilim merkezi sinagoglarda faaliyet gösterirlerdi. Köylere kadar yayılmışlardı. Yeni Ahit’te </a:t>
            </a:r>
            <a:r>
              <a:rPr lang="tr-TR" dirty="0" err="1"/>
              <a:t>Ferisilerden</a:t>
            </a:r>
            <a:r>
              <a:rPr lang="tr-TR" dirty="0"/>
              <a:t> ikiyüzlüler, kör </a:t>
            </a:r>
            <a:r>
              <a:rPr lang="tr-TR" dirty="0" err="1"/>
              <a:t>klavuzlar</a:t>
            </a:r>
            <a:r>
              <a:rPr lang="tr-TR" dirty="0"/>
              <a:t> diye söz edilmektedir. ( Matta, 22: 15-19; 23:24) </a:t>
            </a:r>
            <a:r>
              <a:rPr lang="tr-TR" dirty="0" err="1"/>
              <a:t>İncilllere</a:t>
            </a:r>
            <a:r>
              <a:rPr lang="tr-TR" dirty="0"/>
              <a:t> göre Hz. İsa ile en çok Ferisiler uğraşmıştır.</a:t>
            </a:r>
          </a:p>
          <a:p>
            <a:endParaRPr lang="tr-TR" dirty="0"/>
          </a:p>
        </p:txBody>
      </p:sp>
    </p:spTree>
    <p:extLst>
      <p:ext uri="{BB962C8B-B14F-4D97-AF65-F5344CB8AC3E}">
        <p14:creationId xmlns:p14="http://schemas.microsoft.com/office/powerpoint/2010/main" val="1292869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Esseniler</a:t>
            </a:r>
            <a:endParaRPr lang="tr-TR" dirty="0"/>
          </a:p>
        </p:txBody>
      </p:sp>
      <p:sp>
        <p:nvSpPr>
          <p:cNvPr id="3" name="İçerik Yer Tutucusu 2"/>
          <p:cNvSpPr>
            <a:spLocks noGrp="1"/>
          </p:cNvSpPr>
          <p:nvPr>
            <p:ph idx="1"/>
          </p:nvPr>
        </p:nvSpPr>
        <p:spPr>
          <a:xfrm>
            <a:off x="448887" y="1413164"/>
            <a:ext cx="10904913" cy="4763799"/>
          </a:xfrm>
        </p:spPr>
        <p:txBody>
          <a:bodyPr>
            <a:normAutofit fontScale="85000" lnSpcReduction="10000"/>
          </a:bodyPr>
          <a:lstStyle/>
          <a:p>
            <a:endParaRPr lang="tr-TR" dirty="0"/>
          </a:p>
          <a:p>
            <a:r>
              <a:rPr lang="tr-TR" i="1" dirty="0" err="1"/>
              <a:t>Esseni</a:t>
            </a:r>
            <a:r>
              <a:rPr lang="tr-TR" dirty="0"/>
              <a:t> isminin (</a:t>
            </a:r>
            <a:r>
              <a:rPr lang="tr-TR" i="1" dirty="0" err="1"/>
              <a:t>issiyim</a:t>
            </a:r>
            <a:r>
              <a:rPr lang="tr-TR" dirty="0"/>
              <a:t>) kökeni ve anlamı hakkında farklı görüşler vardır. </a:t>
            </a:r>
            <a:r>
              <a:rPr lang="tr-TR" dirty="0" err="1"/>
              <a:t>Essenilere</a:t>
            </a:r>
            <a:r>
              <a:rPr lang="tr-TR" dirty="0"/>
              <a:t> </a:t>
            </a:r>
            <a:r>
              <a:rPr lang="tr-TR" i="1" dirty="0"/>
              <a:t>Ölü Deniz Cemaati</a:t>
            </a:r>
            <a:r>
              <a:rPr lang="tr-TR" dirty="0"/>
              <a:t> de denir. </a:t>
            </a:r>
            <a:r>
              <a:rPr lang="tr-TR" dirty="0" err="1"/>
              <a:t>Esseniler</a:t>
            </a:r>
            <a:r>
              <a:rPr lang="tr-TR" dirty="0"/>
              <a:t> siyasi ve dinî karışıklıklara katılmayıp çöle sığınmış ve </a:t>
            </a:r>
            <a:r>
              <a:rPr lang="tr-TR" dirty="0" err="1"/>
              <a:t>münzevî</a:t>
            </a:r>
            <a:r>
              <a:rPr lang="tr-TR" dirty="0"/>
              <a:t> bir hayat yaşamışlardır. </a:t>
            </a:r>
            <a:r>
              <a:rPr lang="tr-TR" dirty="0" err="1"/>
              <a:t>Essenilerde</a:t>
            </a:r>
            <a:r>
              <a:rPr lang="tr-TR" dirty="0"/>
              <a:t> dünyaya önem vermeyip ruhu temizlemek için inzivaya çekilmek önemlidir. Onlar ruhun bedende hapsedilmiş olduğuna inanırlardı. </a:t>
            </a:r>
            <a:r>
              <a:rPr lang="tr-TR" dirty="0" err="1"/>
              <a:t>Aslolan</a:t>
            </a:r>
            <a:r>
              <a:rPr lang="tr-TR" dirty="0"/>
              <a:t> ruhu özgürleştirmekti. Mülk edinmezler ve bekâr bir hayat sürmeye çalışırlardı. Kurban takdim etmezlerdi. Hayvan kurbanı yerine kendilerini Tanrı’ya kurban adadıklarını düşünürlerdi. Savaşa karşı idiler. Bundan dolayı savaş malzemelerinin yapımıyla ilgili iş ve mesleklerden kaçınırlardı. Yemek öncesi temizliğe büyük önem verirlerdi. </a:t>
            </a:r>
            <a:r>
              <a:rPr lang="tr-TR" dirty="0" err="1"/>
              <a:t>Essenilik</a:t>
            </a:r>
            <a:r>
              <a:rPr lang="tr-TR" dirty="0"/>
              <a:t> aslında bir mezhepten ziyade </a:t>
            </a:r>
            <a:r>
              <a:rPr lang="tr-TR" dirty="0" err="1"/>
              <a:t>batınî</a:t>
            </a:r>
            <a:r>
              <a:rPr lang="tr-TR" dirty="0"/>
              <a:t> bir tarikattır.  Miladi altıncı asırdan sonra tarih sahnesinden silinmiştir.</a:t>
            </a:r>
          </a:p>
          <a:p>
            <a:r>
              <a:rPr lang="tr-TR" dirty="0"/>
              <a:t>Bazı araştırmacılar tarafından Hıristiyanlıkla bu mezhep arasında bağlantı kurulmakta, Hıristiyanlığın doğuşu bu mezhebe bağlanmaktadır. Hatta Hz. İsa’nın bir </a:t>
            </a:r>
            <a:r>
              <a:rPr lang="tr-TR" dirty="0" err="1"/>
              <a:t>Esseni</a:t>
            </a:r>
            <a:r>
              <a:rPr lang="tr-TR" dirty="0"/>
              <a:t> olduğu da iddia edilmektedir. 1947’de bulunan </a:t>
            </a:r>
            <a:r>
              <a:rPr lang="tr-TR" i="1" dirty="0"/>
              <a:t>Ölü Deniz Yazmaları</a:t>
            </a:r>
            <a:r>
              <a:rPr lang="tr-TR" dirty="0"/>
              <a:t> bu mezhep hakkında önemli bilgiler içermektedir.</a:t>
            </a:r>
          </a:p>
        </p:txBody>
      </p:sp>
    </p:spTree>
    <p:extLst>
      <p:ext uri="{BB962C8B-B14F-4D97-AF65-F5344CB8AC3E}">
        <p14:creationId xmlns:p14="http://schemas.microsoft.com/office/powerpoint/2010/main" val="1018227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Modern Dönem Yahudi Mezhepleri</a:t>
            </a:r>
            <a:r>
              <a:rPr lang="tr-TR" dirty="0" smtClean="0"/>
              <a:t/>
            </a:r>
            <a:br>
              <a:rPr lang="tr-TR" dirty="0" smtClean="0"/>
            </a:br>
            <a:r>
              <a:rPr lang="tr-TR" b="1" dirty="0" smtClean="0"/>
              <a:t>Ortodoks Yahudilik</a:t>
            </a:r>
            <a:r>
              <a:rPr lang="tr-TR" dirty="0" smtClean="0"/>
              <a:t/>
            </a:r>
            <a:br>
              <a:rPr lang="tr-TR" dirty="0" smtClean="0"/>
            </a:br>
            <a:endParaRPr lang="tr-TR" dirty="0"/>
          </a:p>
        </p:txBody>
      </p:sp>
      <p:sp>
        <p:nvSpPr>
          <p:cNvPr id="3" name="İçerik Yer Tutucusu 2"/>
          <p:cNvSpPr>
            <a:spLocks noGrp="1"/>
          </p:cNvSpPr>
          <p:nvPr>
            <p:ph idx="1"/>
          </p:nvPr>
        </p:nvSpPr>
        <p:spPr>
          <a:xfrm>
            <a:off x="615142" y="1825624"/>
            <a:ext cx="10738658" cy="5032376"/>
          </a:xfrm>
        </p:spPr>
        <p:txBody>
          <a:bodyPr>
            <a:normAutofit/>
          </a:bodyPr>
          <a:lstStyle/>
          <a:p>
            <a:r>
              <a:rPr lang="tr-TR" dirty="0" smtClean="0"/>
              <a:t>Günümüzde </a:t>
            </a:r>
            <a:r>
              <a:rPr lang="tr-TR" dirty="0"/>
              <a:t>en fazla mensubu olan Yahudi mezhebidir. Çoğunlukla İsrail’de hâkimdir ve devletin resmî mezhebidir. Ortodoks Yahudiler, yazılı </a:t>
            </a:r>
            <a:r>
              <a:rPr lang="tr-TR" dirty="0" err="1"/>
              <a:t>Tevratın</a:t>
            </a:r>
            <a:r>
              <a:rPr lang="tr-TR" dirty="0"/>
              <a:t> Tanrı tarafından Hz. Musa’ya yazdırıldığına, Sözlü </a:t>
            </a:r>
            <a:r>
              <a:rPr lang="tr-TR" dirty="0" err="1"/>
              <a:t>Tevratın</a:t>
            </a:r>
            <a:r>
              <a:rPr lang="tr-TR" dirty="0"/>
              <a:t> (</a:t>
            </a:r>
            <a:r>
              <a:rPr lang="tr-TR" dirty="0" err="1"/>
              <a:t>Mişna</a:t>
            </a:r>
            <a:r>
              <a:rPr lang="tr-TR" dirty="0"/>
              <a:t>, </a:t>
            </a:r>
            <a:r>
              <a:rPr lang="tr-TR" dirty="0" err="1"/>
              <a:t>Talmud</a:t>
            </a:r>
            <a:r>
              <a:rPr lang="tr-TR" dirty="0"/>
              <a:t>) da sözlü olarak </a:t>
            </a:r>
            <a:r>
              <a:rPr lang="tr-TR" dirty="0" err="1"/>
              <a:t>vahyedildiğine</a:t>
            </a:r>
            <a:r>
              <a:rPr lang="tr-TR" dirty="0"/>
              <a:t> inanırlar. </a:t>
            </a:r>
          </a:p>
          <a:p>
            <a:r>
              <a:rPr lang="tr-TR" dirty="0"/>
              <a:t>Ortodoks inançta, Yahudilerin </a:t>
            </a:r>
            <a:r>
              <a:rPr lang="tr-TR" dirty="0" err="1"/>
              <a:t>Tevratın</a:t>
            </a:r>
            <a:r>
              <a:rPr lang="tr-TR" dirty="0"/>
              <a:t> kanunlarına uymadıkları için sürgüne gönderildikleri yer alır. </a:t>
            </a:r>
            <a:r>
              <a:rPr lang="tr-TR" dirty="0" err="1"/>
              <a:t>Maymonides’in</a:t>
            </a:r>
            <a:r>
              <a:rPr lang="tr-TR" dirty="0"/>
              <a:t> 13 maddelik iman esası, dogma olarak kabul edilir. Ortodoks Yahudiliğe göre, Yahudiler, </a:t>
            </a:r>
            <a:r>
              <a:rPr lang="tr-TR" dirty="0" err="1"/>
              <a:t>tevbe</a:t>
            </a:r>
            <a:r>
              <a:rPr lang="tr-TR" dirty="0"/>
              <a:t> eder ve Tevrat’ın bütün kurallarını gözetirse, </a:t>
            </a:r>
            <a:r>
              <a:rPr lang="tr-TR" dirty="0" err="1"/>
              <a:t>mesih</a:t>
            </a:r>
            <a:r>
              <a:rPr lang="tr-TR" dirty="0"/>
              <a:t> gelecek, sürgün sona erecek, Yahudiler gerçek evine dönecek ve mabet yeniden inşa edilecektir. Ortodoks olmayan Yahudileri günahkâr olarak değerlendirirler.</a:t>
            </a:r>
          </a:p>
          <a:p>
            <a:endParaRPr lang="tr-TR" dirty="0"/>
          </a:p>
        </p:txBody>
      </p:sp>
    </p:spTree>
    <p:extLst>
      <p:ext uri="{BB962C8B-B14F-4D97-AF65-F5344CB8AC3E}">
        <p14:creationId xmlns:p14="http://schemas.microsoft.com/office/powerpoint/2010/main" val="985901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Reformist Yahudilik</a:t>
            </a:r>
            <a:r>
              <a:rPr lang="tr-TR" dirty="0" smtClean="0"/>
              <a:t/>
            </a:r>
            <a:br>
              <a:rPr lang="tr-TR" dirty="0" smtClean="0"/>
            </a:br>
            <a:endParaRPr lang="tr-TR" dirty="0"/>
          </a:p>
        </p:txBody>
      </p:sp>
      <p:sp>
        <p:nvSpPr>
          <p:cNvPr id="3" name="İçerik Yer Tutucusu 2"/>
          <p:cNvSpPr>
            <a:spLocks noGrp="1"/>
          </p:cNvSpPr>
          <p:nvPr>
            <p:ph idx="1"/>
          </p:nvPr>
        </p:nvSpPr>
        <p:spPr>
          <a:xfrm>
            <a:off x="399011" y="1163782"/>
            <a:ext cx="10954789" cy="5013181"/>
          </a:xfrm>
        </p:spPr>
        <p:txBody>
          <a:bodyPr>
            <a:normAutofit fontScale="77500" lnSpcReduction="20000"/>
          </a:bodyPr>
          <a:lstStyle/>
          <a:p>
            <a:r>
              <a:rPr lang="tr-TR" dirty="0" smtClean="0"/>
              <a:t>19</a:t>
            </a:r>
            <a:r>
              <a:rPr lang="tr-TR" dirty="0"/>
              <a:t>. yüzyılın başlarında Alman Yahudileri arasında ortaya çıkmıştır. Din ile dünya işlerinin ayrılması, Yahudilik ile Çağdaş Modern anlayışın birleştirilmesi, başka toplumlar ile karışmaya engel Yahudi Kültürünün yumuşatılması, kadın-erkek ayırımının kaldırılması gibi hususlar öne çıkarılarak reform yapılmıştır. Reformun ilk fikir babası Abraham </a:t>
            </a:r>
            <a:r>
              <a:rPr lang="tr-TR" dirty="0" err="1"/>
              <a:t>Geiger</a:t>
            </a:r>
            <a:r>
              <a:rPr lang="tr-TR" dirty="0"/>
              <a:t> ve </a:t>
            </a:r>
            <a:r>
              <a:rPr lang="tr-TR" dirty="0" err="1"/>
              <a:t>Moses</a:t>
            </a:r>
            <a:r>
              <a:rPr lang="tr-TR" dirty="0"/>
              <a:t> </a:t>
            </a:r>
            <a:r>
              <a:rPr lang="tr-TR" dirty="0" err="1"/>
              <a:t>Mendelsohn’dur</a:t>
            </a:r>
            <a:r>
              <a:rPr lang="tr-TR" dirty="0"/>
              <a:t>. Almanya’da başlayan reform, daha sonra Amerika’ya taşınmış ve gelişmesini Amerika Yahudileri arasında göstermiştir. Reformist Yahudiler, bugün Amerikan Yahudilerinin çoğunluğunu teşkil eder.</a:t>
            </a:r>
          </a:p>
          <a:p>
            <a:r>
              <a:rPr lang="tr-TR" dirty="0"/>
              <a:t>Reformist Yahudilik, günümüzde lâikleşmiş Yahudilik şeklini almıştır. Yahudiliğe sadece kültürel bir olgu olarak bakılır. </a:t>
            </a:r>
            <a:r>
              <a:rPr lang="tr-TR" dirty="0" err="1"/>
              <a:t>Tanah’ın</a:t>
            </a:r>
            <a:r>
              <a:rPr lang="tr-TR" dirty="0"/>
              <a:t> </a:t>
            </a:r>
            <a:r>
              <a:rPr lang="tr-TR" dirty="0" err="1"/>
              <a:t>ilâhîliği</a:t>
            </a:r>
            <a:r>
              <a:rPr lang="tr-TR" dirty="0"/>
              <a:t> ve günlük hayattaki etkisi tartışmalıdır. </a:t>
            </a:r>
            <a:r>
              <a:rPr lang="tr-TR" dirty="0" err="1"/>
              <a:t>Şabat</a:t>
            </a:r>
            <a:r>
              <a:rPr lang="tr-TR" dirty="0"/>
              <a:t> ve </a:t>
            </a:r>
            <a:r>
              <a:rPr lang="tr-TR" dirty="0" err="1"/>
              <a:t>Koşer</a:t>
            </a:r>
            <a:r>
              <a:rPr lang="tr-TR" dirty="0"/>
              <a:t> kuralları gözetilmez. Sinagogda kadınlarla erkekler </a:t>
            </a:r>
            <a:r>
              <a:rPr lang="tr-TR" dirty="0" err="1"/>
              <a:t>yanyana</a:t>
            </a:r>
            <a:r>
              <a:rPr lang="tr-TR" dirty="0"/>
              <a:t> oturur. Sinagoglarda kadınlar da haham olarak görev alır ve </a:t>
            </a:r>
            <a:r>
              <a:rPr lang="tr-TR" dirty="0" err="1"/>
              <a:t>âyinleri</a:t>
            </a:r>
            <a:r>
              <a:rPr lang="tr-TR" dirty="0"/>
              <a:t> yönetir. Sinagogda başa </a:t>
            </a:r>
            <a:r>
              <a:rPr lang="tr-TR" dirty="0" err="1"/>
              <a:t>kipa</a:t>
            </a:r>
            <a:r>
              <a:rPr lang="tr-TR" dirty="0"/>
              <a:t> giyme zorunluluğu yoktur. Dış evlilik kabul edilir. Yahudiliğe ihtidada hiçbir sınırlama yoktur. Diğer din ve inançlara saygıyla bakılır. Dinde yenilik taraftarıdır. Cumartesi yasaklarının bazısı kaldırılmıştır. Kutsal Toprak ülküsü reddedilir, yaşanılan her yerin kutsal olduğu savunulur. </a:t>
            </a:r>
            <a:r>
              <a:rPr lang="tr-TR" dirty="0" err="1"/>
              <a:t>Talmud</a:t>
            </a:r>
            <a:r>
              <a:rPr lang="tr-TR" dirty="0"/>
              <a:t> inkâr edilir ve </a:t>
            </a:r>
            <a:r>
              <a:rPr lang="tr-TR" dirty="0" err="1"/>
              <a:t>mesih</a:t>
            </a:r>
            <a:r>
              <a:rPr lang="tr-TR" dirty="0"/>
              <a:t> anlayışı reddedilir. </a:t>
            </a:r>
          </a:p>
          <a:p>
            <a:r>
              <a:rPr lang="tr-TR" dirty="0"/>
              <a:t>Reformist Yahudiler için Yahudilik, </a:t>
            </a:r>
            <a:r>
              <a:rPr lang="tr-TR" dirty="0" err="1"/>
              <a:t>İsrailoğulları’na</a:t>
            </a:r>
            <a:r>
              <a:rPr lang="tr-TR" dirty="0"/>
              <a:t> ait bir dindir. Ancak Yahudi olmayanlar da kendi din ve gelenekleri ile kurtuluşa erebilir. Ruhun ölümsüzlüğüne, yeniden dirilmeye, ceza ve mükâfata inanmayan Reformist Yahudiler, felsefelerini bu dünya üzerine oluşturmuştur.</a:t>
            </a:r>
          </a:p>
          <a:p>
            <a:endParaRPr lang="tr-TR" dirty="0"/>
          </a:p>
        </p:txBody>
      </p:sp>
    </p:spTree>
    <p:extLst>
      <p:ext uri="{BB962C8B-B14F-4D97-AF65-F5344CB8AC3E}">
        <p14:creationId xmlns:p14="http://schemas.microsoft.com/office/powerpoint/2010/main" val="3296967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Muhafazakar Yahudilik</a:t>
            </a:r>
            <a:r>
              <a:rPr lang="tr-TR" dirty="0" smtClean="0"/>
              <a:t/>
            </a:r>
            <a:br>
              <a:rPr lang="tr-TR" dirty="0" smtClean="0"/>
            </a:br>
            <a:endParaRPr lang="tr-TR" dirty="0"/>
          </a:p>
        </p:txBody>
      </p:sp>
      <p:sp>
        <p:nvSpPr>
          <p:cNvPr id="3" name="İçerik Yer Tutucusu 2"/>
          <p:cNvSpPr>
            <a:spLocks noGrp="1"/>
          </p:cNvSpPr>
          <p:nvPr>
            <p:ph idx="1"/>
          </p:nvPr>
        </p:nvSpPr>
        <p:spPr>
          <a:xfrm>
            <a:off x="498763" y="1163782"/>
            <a:ext cx="11288683" cy="5486400"/>
          </a:xfrm>
        </p:spPr>
        <p:txBody>
          <a:bodyPr>
            <a:normAutofit fontScale="92500" lnSpcReduction="20000"/>
          </a:bodyPr>
          <a:lstStyle/>
          <a:p>
            <a:r>
              <a:rPr lang="tr-TR" dirty="0" smtClean="0"/>
              <a:t>19</a:t>
            </a:r>
            <a:r>
              <a:rPr lang="tr-TR" dirty="0"/>
              <a:t>. yüzyılın ortalarına doğru Alman Yahudileri arasında, Reformist </a:t>
            </a:r>
            <a:r>
              <a:rPr lang="tr-TR" dirty="0" err="1"/>
              <a:t>Yahudîliğe</a:t>
            </a:r>
            <a:r>
              <a:rPr lang="tr-TR" dirty="0"/>
              <a:t> bir tepki olarak doğmuştur. Muhafazakâr </a:t>
            </a:r>
            <a:r>
              <a:rPr lang="tr-TR" dirty="0" err="1"/>
              <a:t>Yahudîlik</a:t>
            </a:r>
            <a:r>
              <a:rPr lang="tr-TR" dirty="0"/>
              <a:t>, ilk ortaya çıktığı dönemlerde Ortodoksluktan ayırt edilememiştir. Çünkü onlarda da Sinagogda Ortodoks </a:t>
            </a:r>
            <a:r>
              <a:rPr lang="tr-TR" dirty="0" err="1"/>
              <a:t>Siddur</a:t>
            </a:r>
            <a:r>
              <a:rPr lang="tr-TR" dirty="0"/>
              <a:t> dua kitapları kullanılmış ve kadınlar ile erkekler ayrı ayrı oturtulmuştur. Muhafazakârlar ile Reformistler arasındaki en önemli fark, ibadeti İbranice yerine İngilizce yapmalarıdır. </a:t>
            </a:r>
          </a:p>
          <a:p>
            <a:r>
              <a:rPr lang="tr-TR" dirty="0"/>
              <a:t>Muhafazakâr Yahudilik, yapısı itibariyle Ortodoks Yahudiliğin bir tür Amerikan versiyonudur. </a:t>
            </a:r>
          </a:p>
          <a:p>
            <a:r>
              <a:rPr lang="tr-TR" dirty="0"/>
              <a:t>Muhafazakâr Yahudilik, günümüzde eski </a:t>
            </a:r>
            <a:r>
              <a:rPr lang="tr-TR" dirty="0" err="1"/>
              <a:t>Yahudî</a:t>
            </a:r>
            <a:r>
              <a:rPr lang="tr-TR" dirty="0"/>
              <a:t> Şeriatı </a:t>
            </a:r>
            <a:r>
              <a:rPr lang="tr-TR" dirty="0" err="1"/>
              <a:t>Halakha'yı</a:t>
            </a:r>
            <a:r>
              <a:rPr lang="tr-TR" dirty="0"/>
              <a:t> reddetmemekte ancak </a:t>
            </a:r>
            <a:r>
              <a:rPr lang="tr-TR" dirty="0" err="1"/>
              <a:t>değişebilirliğini</a:t>
            </a:r>
            <a:r>
              <a:rPr lang="tr-TR" dirty="0"/>
              <a:t> kabul etmektedir. Sinagogda, Reformistlerde olduğu gibi, kadın erkek </a:t>
            </a:r>
            <a:r>
              <a:rPr lang="tr-TR" dirty="0" err="1"/>
              <a:t>yanyana</a:t>
            </a:r>
            <a:r>
              <a:rPr lang="tr-TR" dirty="0"/>
              <a:t> oturmakta, kadınlardan da haham olabilmekte ve kadın, </a:t>
            </a:r>
            <a:r>
              <a:rPr lang="tr-TR" i="1" dirty="0" err="1"/>
              <a:t>minyan</a:t>
            </a:r>
            <a:r>
              <a:rPr lang="tr-TR" dirty="0"/>
              <a:t> denilen on kişilik cemaate katılabilmektedir. İhtida konusunda Ortodokslar kadar titizdirler ancak </a:t>
            </a:r>
            <a:r>
              <a:rPr lang="tr-TR" dirty="0" err="1"/>
              <a:t>Şabat</a:t>
            </a:r>
            <a:r>
              <a:rPr lang="tr-TR" dirty="0"/>
              <a:t> Kurallarını uygulamada Ortodokslar kadar titiz değillerdir. Dış evliliği kabul etmezler. Reformistlerin aksine, Yahudi bir anneden doğmayan çocuğu </a:t>
            </a:r>
            <a:r>
              <a:rPr lang="tr-TR" dirty="0" err="1"/>
              <a:t>Yahudî</a:t>
            </a:r>
            <a:r>
              <a:rPr lang="tr-TR" dirty="0"/>
              <a:t> saymazlar</a:t>
            </a:r>
            <a:r>
              <a:rPr lang="tr-TR" dirty="0" smtClean="0"/>
              <a:t>.</a:t>
            </a:r>
          </a:p>
          <a:p>
            <a:pPr marL="0" indent="0">
              <a:buNone/>
            </a:pPr>
            <a:endParaRPr lang="tr-TR" dirty="0"/>
          </a:p>
          <a:p>
            <a:r>
              <a:rPr lang="tr-TR" sz="2100" dirty="0" smtClean="0"/>
              <a:t>Kaynak:  Prof. Dr. Durmuş Arık’ın,  Açık Erişim Ders </a:t>
            </a:r>
            <a:r>
              <a:rPr lang="tr-TR" sz="2100" dirty="0" err="1" smtClean="0"/>
              <a:t>Notları’ndan</a:t>
            </a:r>
            <a:r>
              <a:rPr lang="tr-TR" sz="2100" dirty="0" smtClean="0"/>
              <a:t> alıntılanmıştır.</a:t>
            </a:r>
            <a:endParaRPr lang="tr-TR" sz="2100" dirty="0"/>
          </a:p>
        </p:txBody>
      </p:sp>
    </p:spTree>
    <p:extLst>
      <p:ext uri="{BB962C8B-B14F-4D97-AF65-F5344CB8AC3E}">
        <p14:creationId xmlns:p14="http://schemas.microsoft.com/office/powerpoint/2010/main" val="318376079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Temel</Template>
  <TotalTime>8</TotalTime>
  <Words>1404</Words>
  <Application>Microsoft Office PowerPoint</Application>
  <PresentationFormat>Geniş ekran</PresentationFormat>
  <Paragraphs>29</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YAHUDİ MEZHEPLERİ</vt:lpstr>
      <vt:lpstr> İlk Dönem Yahudi Mezhepleri Samirîler </vt:lpstr>
      <vt:lpstr>PowerPoint Sunusu</vt:lpstr>
      <vt:lpstr>Sadukiler   </vt:lpstr>
      <vt:lpstr>Ferisiler</vt:lpstr>
      <vt:lpstr>Esseniler</vt:lpstr>
      <vt:lpstr>Modern Dönem Yahudi Mezhepleri Ortodoks Yahudilik </vt:lpstr>
      <vt:lpstr>Reformist Yahudilik </vt:lpstr>
      <vt:lpstr>Muhafazakar Yahudilik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YAHUDİ MEZHEPLERİ</dc:title>
  <dc:creator>USER</dc:creator>
  <cp:lastModifiedBy>user</cp:lastModifiedBy>
  <cp:revision>1</cp:revision>
  <dcterms:created xsi:type="dcterms:W3CDTF">2020-04-06T07:58:11Z</dcterms:created>
  <dcterms:modified xsi:type="dcterms:W3CDTF">2020-07-10T15:19:23Z</dcterms:modified>
</cp:coreProperties>
</file>