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9472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2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B2252A97-2A3D-495C-B7C7-32017C4A2719}" type="datetimeFigureOut">
              <a:rPr lang="tr-TR" smtClean="0"/>
              <a:t>7.06.2017</a:t>
            </a:fld>
            <a:endParaRPr lang="tr-TR"/>
          </a:p>
        </p:txBody>
      </p:sp>
      <p:sp>
        <p:nvSpPr>
          <p:cNvPr id="4" name="Altbilgi Yer Tutucusu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742053BD-392B-4E47-AE24-04CB2CBF7451}" type="slidenum">
              <a:rPr lang="tr-TR" smtClean="0"/>
              <a:t>‹#›</a:t>
            </a:fld>
            <a:endParaRPr lang="tr-TR"/>
          </a:p>
        </p:txBody>
      </p:sp>
    </p:spTree>
    <p:extLst>
      <p:ext uri="{BB962C8B-B14F-4D97-AF65-F5344CB8AC3E}">
        <p14:creationId xmlns:p14="http://schemas.microsoft.com/office/powerpoint/2010/main" val="247252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DA99A4FB-3715-4F49-9CC5-4CCABDAC068E}" type="datetimeFigureOut">
              <a:rPr lang="tr-TR" smtClean="0"/>
              <a:t>7.06.2017</a:t>
            </a:fld>
            <a:endParaRPr lang="tr-TR"/>
          </a:p>
        </p:txBody>
      </p:sp>
      <p:sp>
        <p:nvSpPr>
          <p:cNvPr id="4" name="Slayt Görüntüsü Yer Tutucusu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87900"/>
            <a:ext cx="5486400" cy="3916363"/>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48800"/>
            <a:ext cx="2971800" cy="49847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48800"/>
            <a:ext cx="2971800" cy="498475"/>
          </a:xfrm>
          <a:prstGeom prst="rect">
            <a:avLst/>
          </a:prstGeom>
        </p:spPr>
        <p:txBody>
          <a:bodyPr vert="horz" lIns="91440" tIns="45720" rIns="91440" bIns="45720" rtlCol="0" anchor="b"/>
          <a:lstStyle>
            <a:lvl1pPr algn="r">
              <a:defRPr sz="1200"/>
            </a:lvl1pPr>
          </a:lstStyle>
          <a:p>
            <a:fld id="{06D04E81-A4A2-4294-89F7-EC1007A3658F}" type="slidenum">
              <a:rPr lang="tr-TR" smtClean="0"/>
              <a:t>‹#›</a:t>
            </a:fld>
            <a:endParaRPr lang="tr-TR"/>
          </a:p>
        </p:txBody>
      </p:sp>
    </p:spTree>
    <p:extLst>
      <p:ext uri="{BB962C8B-B14F-4D97-AF65-F5344CB8AC3E}">
        <p14:creationId xmlns:p14="http://schemas.microsoft.com/office/powerpoint/2010/main" val="177273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6D04E81-A4A2-4294-89F7-EC1007A3658F}" type="slidenum">
              <a:rPr lang="tr-TR" smtClean="0"/>
              <a:t>1</a:t>
            </a:fld>
            <a:endParaRPr lang="tr-TR"/>
          </a:p>
        </p:txBody>
      </p:sp>
    </p:spTree>
    <p:extLst>
      <p:ext uri="{BB962C8B-B14F-4D97-AF65-F5344CB8AC3E}">
        <p14:creationId xmlns:p14="http://schemas.microsoft.com/office/powerpoint/2010/main" val="2431192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0A4B6202-8260-4B7A-ABE6-12B3F0E4AF72}" type="datetime1">
              <a:rPr lang="tr-TR" smtClean="0"/>
              <a:t>7.06.2017</a:t>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tr-TR" smtClean="0"/>
              <a:t>HALİSE KADER ZENGİN</a:t>
            </a:r>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6469A10-D8C0-4A37-94F8-64C43C220642}" type="slidenum">
              <a:rPr lang="tr-TR" smtClean="0"/>
              <a:t>‹#›</a:t>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1939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6778B21-9CF9-4FB6-8F84-B5088CE1C3C3}" type="datetime1">
              <a:rPr lang="tr-TR" smtClean="0"/>
              <a:t>7.06.2017</a:t>
            </a:fld>
            <a:endParaRPr lang="tr-TR"/>
          </a:p>
        </p:txBody>
      </p:sp>
      <p:sp>
        <p:nvSpPr>
          <p:cNvPr id="6" name="Footer Placeholder 5"/>
          <p:cNvSpPr>
            <a:spLocks noGrp="1"/>
          </p:cNvSpPr>
          <p:nvPr>
            <p:ph type="ftr" sz="quarter" idx="11"/>
          </p:nvPr>
        </p:nvSpPr>
        <p:spPr/>
        <p:txBody>
          <a:bodyPr/>
          <a:lstStyle/>
          <a:p>
            <a:r>
              <a:rPr lang="tr-TR" smtClean="0"/>
              <a:t>HALİSE KADER ZENGİN</a:t>
            </a:r>
            <a:endParaRPr lang="tr-TR"/>
          </a:p>
        </p:txBody>
      </p:sp>
      <p:sp>
        <p:nvSpPr>
          <p:cNvPr id="7" name="Slide Number Placeholder 6"/>
          <p:cNvSpPr>
            <a:spLocks noGrp="1"/>
          </p:cNvSpPr>
          <p:nvPr>
            <p:ph type="sldNum" sz="quarter" idx="12"/>
          </p:nvPr>
        </p:nvSpPr>
        <p:spPr/>
        <p:txBody>
          <a:bodyPr/>
          <a:lstStyle/>
          <a:p>
            <a:fld id="{46469A10-D8C0-4A37-94F8-64C43C220642}" type="slidenum">
              <a:rPr lang="tr-TR" smtClean="0"/>
              <a:t>‹#›</a:t>
            </a:fld>
            <a:endParaRPr lang="tr-TR"/>
          </a:p>
        </p:txBody>
      </p:sp>
    </p:spTree>
    <p:extLst>
      <p:ext uri="{BB962C8B-B14F-4D97-AF65-F5344CB8AC3E}">
        <p14:creationId xmlns:p14="http://schemas.microsoft.com/office/powerpoint/2010/main" val="136814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E68A339-CE19-429E-AE1B-F53CF3422841}" type="datetime1">
              <a:rPr lang="tr-TR" smtClean="0"/>
              <a:t>7.06.2017</a:t>
            </a:fld>
            <a:endParaRPr lang="tr-TR"/>
          </a:p>
        </p:txBody>
      </p:sp>
      <p:sp>
        <p:nvSpPr>
          <p:cNvPr id="6" name="Footer Placeholder 5"/>
          <p:cNvSpPr>
            <a:spLocks noGrp="1"/>
          </p:cNvSpPr>
          <p:nvPr>
            <p:ph type="ftr" sz="quarter" idx="11"/>
          </p:nvPr>
        </p:nvSpPr>
        <p:spPr/>
        <p:txBody>
          <a:bodyPr/>
          <a:lstStyle/>
          <a:p>
            <a:r>
              <a:rPr lang="tr-TR" smtClean="0"/>
              <a:t>HALİSE KADER ZENGİN</a:t>
            </a:r>
            <a:endParaRPr lang="tr-TR"/>
          </a:p>
        </p:txBody>
      </p:sp>
      <p:sp>
        <p:nvSpPr>
          <p:cNvPr id="7" name="Slide Number Placeholder 6"/>
          <p:cNvSpPr>
            <a:spLocks noGrp="1"/>
          </p:cNvSpPr>
          <p:nvPr>
            <p:ph type="sldNum" sz="quarter" idx="12"/>
          </p:nvPr>
        </p:nvSpPr>
        <p:spPr/>
        <p:txBody>
          <a:bodyPr/>
          <a:lstStyle/>
          <a:p>
            <a:fld id="{46469A10-D8C0-4A37-94F8-64C43C220642}" type="slidenum">
              <a:rPr lang="tr-TR" smtClean="0"/>
              <a:t>‹#›</a:t>
            </a:fld>
            <a:endParaRPr lang="tr-TR"/>
          </a:p>
        </p:txBody>
      </p:sp>
    </p:spTree>
    <p:extLst>
      <p:ext uri="{BB962C8B-B14F-4D97-AF65-F5344CB8AC3E}">
        <p14:creationId xmlns:p14="http://schemas.microsoft.com/office/powerpoint/2010/main" val="44481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2625236-141A-4F6C-A325-05FA7823F08B}" type="datetime1">
              <a:rPr lang="tr-TR" smtClean="0"/>
              <a:t>7.06.2017</a:t>
            </a:fld>
            <a:endParaRPr lang="tr-TR"/>
          </a:p>
        </p:txBody>
      </p:sp>
      <p:sp>
        <p:nvSpPr>
          <p:cNvPr id="6" name="Footer Placeholder 5"/>
          <p:cNvSpPr>
            <a:spLocks noGrp="1"/>
          </p:cNvSpPr>
          <p:nvPr>
            <p:ph type="ftr" sz="quarter" idx="11"/>
          </p:nvPr>
        </p:nvSpPr>
        <p:spPr/>
        <p:txBody>
          <a:bodyPr/>
          <a:lstStyle/>
          <a:p>
            <a:r>
              <a:rPr lang="tr-TR" smtClean="0"/>
              <a:t>HALİSE KADER ZENGİN</a:t>
            </a:r>
            <a:endParaRPr lang="tr-TR"/>
          </a:p>
        </p:txBody>
      </p:sp>
      <p:sp>
        <p:nvSpPr>
          <p:cNvPr id="7" name="Slide Number Placeholder 6"/>
          <p:cNvSpPr>
            <a:spLocks noGrp="1"/>
          </p:cNvSpPr>
          <p:nvPr>
            <p:ph type="sldNum" sz="quarter" idx="12"/>
          </p:nvPr>
        </p:nvSpPr>
        <p:spPr/>
        <p:txBody>
          <a:bodyPr/>
          <a:lstStyle/>
          <a:p>
            <a:fld id="{46469A10-D8C0-4A37-94F8-64C43C220642}" type="slidenum">
              <a:rPr lang="tr-TR" smtClean="0"/>
              <a:t>‹#›</a:t>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46162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B7CD8B3-37E5-4EA1-BD85-F1DCDD31A217}" type="datetime1">
              <a:rPr lang="tr-TR" smtClean="0"/>
              <a:t>7.06.2017</a:t>
            </a:fld>
            <a:endParaRPr lang="tr-TR"/>
          </a:p>
        </p:txBody>
      </p:sp>
      <p:sp>
        <p:nvSpPr>
          <p:cNvPr id="6" name="Footer Placeholder 5"/>
          <p:cNvSpPr>
            <a:spLocks noGrp="1"/>
          </p:cNvSpPr>
          <p:nvPr>
            <p:ph type="ftr" sz="quarter" idx="11"/>
          </p:nvPr>
        </p:nvSpPr>
        <p:spPr/>
        <p:txBody>
          <a:bodyPr/>
          <a:lstStyle/>
          <a:p>
            <a:r>
              <a:rPr lang="tr-TR" smtClean="0"/>
              <a:t>HALİSE KADER ZENGİN</a:t>
            </a:r>
            <a:endParaRPr lang="tr-TR"/>
          </a:p>
        </p:txBody>
      </p:sp>
      <p:sp>
        <p:nvSpPr>
          <p:cNvPr id="7" name="Slide Number Placeholder 6"/>
          <p:cNvSpPr>
            <a:spLocks noGrp="1"/>
          </p:cNvSpPr>
          <p:nvPr>
            <p:ph type="sldNum" sz="quarter" idx="12"/>
          </p:nvPr>
        </p:nvSpPr>
        <p:spPr/>
        <p:txBody>
          <a:bodyPr/>
          <a:lstStyle/>
          <a:p>
            <a:fld id="{46469A10-D8C0-4A37-94F8-64C43C220642}" type="slidenum">
              <a:rPr lang="tr-TR" smtClean="0"/>
              <a:t>‹#›</a:t>
            </a:fld>
            <a:endParaRPr lang="tr-TR"/>
          </a:p>
        </p:txBody>
      </p:sp>
    </p:spTree>
    <p:extLst>
      <p:ext uri="{BB962C8B-B14F-4D97-AF65-F5344CB8AC3E}">
        <p14:creationId xmlns:p14="http://schemas.microsoft.com/office/powerpoint/2010/main" val="348345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B8A6F791-76D1-468B-99EF-3DF297B9C1BA}" type="datetime1">
              <a:rPr lang="tr-TR" smtClean="0"/>
              <a:t>7.06.2017</a:t>
            </a:fld>
            <a:endParaRPr lang="tr-TR"/>
          </a:p>
        </p:txBody>
      </p:sp>
      <p:sp>
        <p:nvSpPr>
          <p:cNvPr id="4" name="Footer Placeholder 3"/>
          <p:cNvSpPr>
            <a:spLocks noGrp="1"/>
          </p:cNvSpPr>
          <p:nvPr>
            <p:ph type="ftr" sz="quarter" idx="11"/>
          </p:nvPr>
        </p:nvSpPr>
        <p:spPr/>
        <p:txBody>
          <a:bodyPr/>
          <a:lstStyle/>
          <a:p>
            <a:r>
              <a:rPr lang="tr-TR" smtClean="0"/>
              <a:t>HALİSE KADER ZENGİN</a:t>
            </a:r>
            <a:endParaRPr lang="tr-TR"/>
          </a:p>
        </p:txBody>
      </p:sp>
      <p:sp>
        <p:nvSpPr>
          <p:cNvPr id="5" name="Slide Number Placeholder 4"/>
          <p:cNvSpPr>
            <a:spLocks noGrp="1"/>
          </p:cNvSpPr>
          <p:nvPr>
            <p:ph type="sldNum" sz="quarter" idx="12"/>
          </p:nvPr>
        </p:nvSpPr>
        <p:spPr/>
        <p:txBody>
          <a:bodyPr/>
          <a:lstStyle/>
          <a:p>
            <a:fld id="{46469A10-D8C0-4A37-94F8-64C43C220642}" type="slidenum">
              <a:rPr lang="tr-TR" smtClean="0"/>
              <a:t>‹#›</a:t>
            </a:fld>
            <a:endParaRPr lang="tr-TR"/>
          </a:p>
        </p:txBody>
      </p:sp>
    </p:spTree>
    <p:extLst>
      <p:ext uri="{BB962C8B-B14F-4D97-AF65-F5344CB8AC3E}">
        <p14:creationId xmlns:p14="http://schemas.microsoft.com/office/powerpoint/2010/main" val="1203497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920189E6-6F4A-4DC5-852A-4DB9C38326B4}" type="datetime1">
              <a:rPr lang="tr-TR" smtClean="0"/>
              <a:t>7.06.2017</a:t>
            </a:fld>
            <a:endParaRPr lang="tr-TR"/>
          </a:p>
        </p:txBody>
      </p:sp>
      <p:sp>
        <p:nvSpPr>
          <p:cNvPr id="4" name="Footer Placeholder 3"/>
          <p:cNvSpPr>
            <a:spLocks noGrp="1"/>
          </p:cNvSpPr>
          <p:nvPr>
            <p:ph type="ftr" sz="quarter" idx="11"/>
          </p:nvPr>
        </p:nvSpPr>
        <p:spPr/>
        <p:txBody>
          <a:bodyPr/>
          <a:lstStyle/>
          <a:p>
            <a:r>
              <a:rPr lang="tr-TR" smtClean="0"/>
              <a:t>HALİSE KADER ZENGİN</a:t>
            </a:r>
            <a:endParaRPr lang="tr-TR"/>
          </a:p>
        </p:txBody>
      </p:sp>
      <p:sp>
        <p:nvSpPr>
          <p:cNvPr id="5" name="Slide Number Placeholder 4"/>
          <p:cNvSpPr>
            <a:spLocks noGrp="1"/>
          </p:cNvSpPr>
          <p:nvPr>
            <p:ph type="sldNum" sz="quarter" idx="12"/>
          </p:nvPr>
        </p:nvSpPr>
        <p:spPr/>
        <p:txBody>
          <a:bodyPr/>
          <a:lstStyle/>
          <a:p>
            <a:fld id="{46469A10-D8C0-4A37-94F8-64C43C220642}" type="slidenum">
              <a:rPr lang="tr-TR" smtClean="0"/>
              <a:t>‹#›</a:t>
            </a:fld>
            <a:endParaRPr lang="tr-TR"/>
          </a:p>
        </p:txBody>
      </p:sp>
    </p:spTree>
    <p:extLst>
      <p:ext uri="{BB962C8B-B14F-4D97-AF65-F5344CB8AC3E}">
        <p14:creationId xmlns:p14="http://schemas.microsoft.com/office/powerpoint/2010/main" val="2588961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023BA0-9153-4544-9E9E-D134D2C69A2B}" type="datetime1">
              <a:rPr lang="tr-TR" smtClean="0"/>
              <a:t>7.06.2017</a:t>
            </a:fld>
            <a:endParaRPr lang="tr-TR"/>
          </a:p>
        </p:txBody>
      </p:sp>
      <p:sp>
        <p:nvSpPr>
          <p:cNvPr id="5" name="Footer Placeholder 4"/>
          <p:cNvSpPr>
            <a:spLocks noGrp="1"/>
          </p:cNvSpPr>
          <p:nvPr>
            <p:ph type="ftr" sz="quarter" idx="11"/>
          </p:nvPr>
        </p:nvSpPr>
        <p:spPr/>
        <p:txBody>
          <a:bodyPr/>
          <a:lstStyle/>
          <a:p>
            <a:r>
              <a:rPr lang="tr-TR" smtClean="0"/>
              <a:t>HALİSE KADER ZENGİN</a:t>
            </a:r>
            <a:endParaRPr lang="tr-TR"/>
          </a:p>
        </p:txBody>
      </p:sp>
      <p:sp>
        <p:nvSpPr>
          <p:cNvPr id="6" name="Slide Number Placeholder 5"/>
          <p:cNvSpPr>
            <a:spLocks noGrp="1"/>
          </p:cNvSpPr>
          <p:nvPr>
            <p:ph type="sldNum" sz="quarter" idx="12"/>
          </p:nvPr>
        </p:nvSpPr>
        <p:spPr/>
        <p:txBody>
          <a:bodyPr/>
          <a:lstStyle/>
          <a:p>
            <a:fld id="{46469A10-D8C0-4A37-94F8-64C43C220642}" type="slidenum">
              <a:rPr lang="tr-TR" smtClean="0"/>
              <a:t>‹#›</a:t>
            </a:fld>
            <a:endParaRPr lang="tr-TR"/>
          </a:p>
        </p:txBody>
      </p:sp>
    </p:spTree>
    <p:extLst>
      <p:ext uri="{BB962C8B-B14F-4D97-AF65-F5344CB8AC3E}">
        <p14:creationId xmlns:p14="http://schemas.microsoft.com/office/powerpoint/2010/main" val="3863590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1264AAC-8095-4444-A477-59B57631F7A0}" type="datetime1">
              <a:rPr lang="tr-TR" smtClean="0"/>
              <a:t>7.06.2017</a:t>
            </a:fld>
            <a:endParaRPr lang="tr-TR"/>
          </a:p>
        </p:txBody>
      </p:sp>
      <p:sp>
        <p:nvSpPr>
          <p:cNvPr id="5" name="Footer Placeholder 4"/>
          <p:cNvSpPr>
            <a:spLocks noGrp="1"/>
          </p:cNvSpPr>
          <p:nvPr>
            <p:ph type="ftr" sz="quarter" idx="11"/>
          </p:nvPr>
        </p:nvSpPr>
        <p:spPr/>
        <p:txBody>
          <a:bodyPr/>
          <a:lstStyle/>
          <a:p>
            <a:r>
              <a:rPr lang="tr-TR" smtClean="0"/>
              <a:t>HALİSE KADER ZENGİN</a:t>
            </a:r>
            <a:endParaRPr lang="tr-TR"/>
          </a:p>
        </p:txBody>
      </p:sp>
      <p:sp>
        <p:nvSpPr>
          <p:cNvPr id="6" name="Slide Number Placeholder 5"/>
          <p:cNvSpPr>
            <a:spLocks noGrp="1"/>
          </p:cNvSpPr>
          <p:nvPr>
            <p:ph type="sldNum" sz="quarter" idx="12"/>
          </p:nvPr>
        </p:nvSpPr>
        <p:spPr/>
        <p:txBody>
          <a:bodyPr/>
          <a:lstStyle/>
          <a:p>
            <a:fld id="{46469A10-D8C0-4A37-94F8-64C43C220642}" type="slidenum">
              <a:rPr lang="tr-TR" smtClean="0"/>
              <a:t>‹#›</a:t>
            </a:fld>
            <a:endParaRPr lang="tr-TR"/>
          </a:p>
        </p:txBody>
      </p:sp>
    </p:spTree>
    <p:extLst>
      <p:ext uri="{BB962C8B-B14F-4D97-AF65-F5344CB8AC3E}">
        <p14:creationId xmlns:p14="http://schemas.microsoft.com/office/powerpoint/2010/main" val="3447656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6E169AB-EE28-44E9-95D9-5CA100AD6F76}" type="datetime1">
              <a:rPr lang="tr-TR" smtClean="0"/>
              <a:t>7.06.2017</a:t>
            </a:fld>
            <a:endParaRPr lang="tr-TR"/>
          </a:p>
        </p:txBody>
      </p:sp>
      <p:sp>
        <p:nvSpPr>
          <p:cNvPr id="5" name="Footer Placeholder 4"/>
          <p:cNvSpPr>
            <a:spLocks noGrp="1"/>
          </p:cNvSpPr>
          <p:nvPr>
            <p:ph type="ftr" sz="quarter" idx="11"/>
          </p:nvPr>
        </p:nvSpPr>
        <p:spPr/>
        <p:txBody>
          <a:bodyPr/>
          <a:lstStyle/>
          <a:p>
            <a:r>
              <a:rPr lang="tr-TR" smtClean="0"/>
              <a:t>HALİSE KADER ZENGİN</a:t>
            </a:r>
            <a:endParaRPr lang="tr-TR"/>
          </a:p>
        </p:txBody>
      </p:sp>
      <p:sp>
        <p:nvSpPr>
          <p:cNvPr id="6" name="Slide Number Placeholder 5"/>
          <p:cNvSpPr>
            <a:spLocks noGrp="1"/>
          </p:cNvSpPr>
          <p:nvPr>
            <p:ph type="sldNum" sz="quarter" idx="12"/>
          </p:nvPr>
        </p:nvSpPr>
        <p:spPr/>
        <p:txBody>
          <a:bodyPr/>
          <a:lstStyle/>
          <a:p>
            <a:fld id="{46469A10-D8C0-4A37-94F8-64C43C220642}" type="slidenum">
              <a:rPr lang="tr-TR" smtClean="0"/>
              <a:t>‹#›</a:t>
            </a:fld>
            <a:endParaRPr lang="tr-TR"/>
          </a:p>
        </p:txBody>
      </p:sp>
    </p:spTree>
    <p:extLst>
      <p:ext uri="{BB962C8B-B14F-4D97-AF65-F5344CB8AC3E}">
        <p14:creationId xmlns:p14="http://schemas.microsoft.com/office/powerpoint/2010/main" val="2302876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49AA7ED-3525-493A-8E30-5618A41B8FB3}" type="datetime1">
              <a:rPr lang="tr-TR" smtClean="0"/>
              <a:t>7.06.2017</a:t>
            </a:fld>
            <a:endParaRPr lang="tr-TR"/>
          </a:p>
        </p:txBody>
      </p:sp>
      <p:sp>
        <p:nvSpPr>
          <p:cNvPr id="5" name="Footer Placeholder 4"/>
          <p:cNvSpPr>
            <a:spLocks noGrp="1"/>
          </p:cNvSpPr>
          <p:nvPr>
            <p:ph type="ftr" sz="quarter" idx="11"/>
          </p:nvPr>
        </p:nvSpPr>
        <p:spPr/>
        <p:txBody>
          <a:bodyPr/>
          <a:lstStyle/>
          <a:p>
            <a:r>
              <a:rPr lang="tr-TR" smtClean="0"/>
              <a:t>HALİSE KADER ZENGİN</a:t>
            </a:r>
            <a:endParaRPr lang="tr-TR"/>
          </a:p>
        </p:txBody>
      </p:sp>
      <p:sp>
        <p:nvSpPr>
          <p:cNvPr id="6" name="Slide Number Placeholder 5"/>
          <p:cNvSpPr>
            <a:spLocks noGrp="1"/>
          </p:cNvSpPr>
          <p:nvPr>
            <p:ph type="sldNum" sz="quarter" idx="12"/>
          </p:nvPr>
        </p:nvSpPr>
        <p:spPr/>
        <p:txBody>
          <a:bodyPr/>
          <a:lstStyle/>
          <a:p>
            <a:fld id="{46469A10-D8C0-4A37-94F8-64C43C220642}" type="slidenum">
              <a:rPr lang="tr-TR" smtClean="0"/>
              <a:t>‹#›</a:t>
            </a:fld>
            <a:endParaRPr lang="tr-TR"/>
          </a:p>
        </p:txBody>
      </p:sp>
    </p:spTree>
    <p:extLst>
      <p:ext uri="{BB962C8B-B14F-4D97-AF65-F5344CB8AC3E}">
        <p14:creationId xmlns:p14="http://schemas.microsoft.com/office/powerpoint/2010/main" val="144448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E3D87A3-9B8B-49F1-A633-290D1F243937}" type="datetime1">
              <a:rPr lang="tr-TR" smtClean="0"/>
              <a:t>7.06.2017</a:t>
            </a:fld>
            <a:endParaRPr lang="tr-TR"/>
          </a:p>
        </p:txBody>
      </p:sp>
      <p:sp>
        <p:nvSpPr>
          <p:cNvPr id="6" name="Footer Placeholder 5"/>
          <p:cNvSpPr>
            <a:spLocks noGrp="1"/>
          </p:cNvSpPr>
          <p:nvPr>
            <p:ph type="ftr" sz="quarter" idx="11"/>
          </p:nvPr>
        </p:nvSpPr>
        <p:spPr/>
        <p:txBody>
          <a:bodyPr/>
          <a:lstStyle/>
          <a:p>
            <a:r>
              <a:rPr lang="tr-TR" smtClean="0"/>
              <a:t>HALİSE KADER ZENGİN</a:t>
            </a:r>
            <a:endParaRPr lang="tr-TR"/>
          </a:p>
        </p:txBody>
      </p:sp>
      <p:sp>
        <p:nvSpPr>
          <p:cNvPr id="7" name="Slide Number Placeholder 6"/>
          <p:cNvSpPr>
            <a:spLocks noGrp="1"/>
          </p:cNvSpPr>
          <p:nvPr>
            <p:ph type="sldNum" sz="quarter" idx="12"/>
          </p:nvPr>
        </p:nvSpPr>
        <p:spPr/>
        <p:txBody>
          <a:bodyPr/>
          <a:lstStyle/>
          <a:p>
            <a:fld id="{46469A10-D8C0-4A37-94F8-64C43C220642}" type="slidenum">
              <a:rPr lang="tr-TR" smtClean="0"/>
              <a:t>‹#›</a:t>
            </a:fld>
            <a:endParaRPr lang="tr-TR"/>
          </a:p>
        </p:txBody>
      </p:sp>
    </p:spTree>
    <p:extLst>
      <p:ext uri="{BB962C8B-B14F-4D97-AF65-F5344CB8AC3E}">
        <p14:creationId xmlns:p14="http://schemas.microsoft.com/office/powerpoint/2010/main" val="374203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2D2B2BE-3A34-4256-BFE4-2C0E32FD216B}" type="datetime1">
              <a:rPr lang="tr-TR" smtClean="0"/>
              <a:t>7.06.2017</a:t>
            </a:fld>
            <a:endParaRPr lang="tr-TR"/>
          </a:p>
        </p:txBody>
      </p:sp>
      <p:sp>
        <p:nvSpPr>
          <p:cNvPr id="8" name="Footer Placeholder 7"/>
          <p:cNvSpPr>
            <a:spLocks noGrp="1"/>
          </p:cNvSpPr>
          <p:nvPr>
            <p:ph type="ftr" sz="quarter" idx="11"/>
          </p:nvPr>
        </p:nvSpPr>
        <p:spPr/>
        <p:txBody>
          <a:bodyPr/>
          <a:lstStyle/>
          <a:p>
            <a:r>
              <a:rPr lang="tr-TR" smtClean="0"/>
              <a:t>HALİSE KADER ZENGİN</a:t>
            </a:r>
            <a:endParaRPr lang="tr-TR"/>
          </a:p>
        </p:txBody>
      </p:sp>
      <p:sp>
        <p:nvSpPr>
          <p:cNvPr id="9" name="Slide Number Placeholder 8"/>
          <p:cNvSpPr>
            <a:spLocks noGrp="1"/>
          </p:cNvSpPr>
          <p:nvPr>
            <p:ph type="sldNum" sz="quarter" idx="12"/>
          </p:nvPr>
        </p:nvSpPr>
        <p:spPr/>
        <p:txBody>
          <a:bodyPr/>
          <a:lstStyle/>
          <a:p>
            <a:fld id="{46469A10-D8C0-4A37-94F8-64C43C220642}" type="slidenum">
              <a:rPr lang="tr-TR" smtClean="0"/>
              <a:t>‹#›</a:t>
            </a:fld>
            <a:endParaRPr lang="tr-TR"/>
          </a:p>
        </p:txBody>
      </p:sp>
    </p:spTree>
    <p:extLst>
      <p:ext uri="{BB962C8B-B14F-4D97-AF65-F5344CB8AC3E}">
        <p14:creationId xmlns:p14="http://schemas.microsoft.com/office/powerpoint/2010/main" val="288288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397F11C-6481-4691-BE87-C00097D04154}" type="datetime1">
              <a:rPr lang="tr-TR" smtClean="0"/>
              <a:t>7.06.2017</a:t>
            </a:fld>
            <a:endParaRPr lang="tr-TR"/>
          </a:p>
        </p:txBody>
      </p:sp>
      <p:sp>
        <p:nvSpPr>
          <p:cNvPr id="4" name="Footer Placeholder 3"/>
          <p:cNvSpPr>
            <a:spLocks noGrp="1"/>
          </p:cNvSpPr>
          <p:nvPr>
            <p:ph type="ftr" sz="quarter" idx="11"/>
          </p:nvPr>
        </p:nvSpPr>
        <p:spPr/>
        <p:txBody>
          <a:bodyPr/>
          <a:lstStyle/>
          <a:p>
            <a:r>
              <a:rPr lang="tr-TR" smtClean="0"/>
              <a:t>HALİSE KADER ZENGİN</a:t>
            </a:r>
            <a:endParaRPr lang="tr-TR"/>
          </a:p>
        </p:txBody>
      </p:sp>
      <p:sp>
        <p:nvSpPr>
          <p:cNvPr id="5" name="Slide Number Placeholder 4"/>
          <p:cNvSpPr>
            <a:spLocks noGrp="1"/>
          </p:cNvSpPr>
          <p:nvPr>
            <p:ph type="sldNum" sz="quarter" idx="12"/>
          </p:nvPr>
        </p:nvSpPr>
        <p:spPr/>
        <p:txBody>
          <a:bodyPr/>
          <a:lstStyle/>
          <a:p>
            <a:fld id="{46469A10-D8C0-4A37-94F8-64C43C220642}" type="slidenum">
              <a:rPr lang="tr-TR" smtClean="0"/>
              <a:t>‹#›</a:t>
            </a:fld>
            <a:endParaRPr lang="tr-TR"/>
          </a:p>
        </p:txBody>
      </p:sp>
    </p:spTree>
    <p:extLst>
      <p:ext uri="{BB962C8B-B14F-4D97-AF65-F5344CB8AC3E}">
        <p14:creationId xmlns:p14="http://schemas.microsoft.com/office/powerpoint/2010/main" val="348233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E56FE-8E1A-4B2A-9146-52BDBD31C981}" type="datetime1">
              <a:rPr lang="tr-TR" smtClean="0"/>
              <a:t>7.06.2017</a:t>
            </a:fld>
            <a:endParaRPr lang="tr-TR"/>
          </a:p>
        </p:txBody>
      </p:sp>
      <p:sp>
        <p:nvSpPr>
          <p:cNvPr id="3" name="Footer Placeholder 2"/>
          <p:cNvSpPr>
            <a:spLocks noGrp="1"/>
          </p:cNvSpPr>
          <p:nvPr>
            <p:ph type="ftr" sz="quarter" idx="11"/>
          </p:nvPr>
        </p:nvSpPr>
        <p:spPr/>
        <p:txBody>
          <a:bodyPr/>
          <a:lstStyle/>
          <a:p>
            <a:r>
              <a:rPr lang="tr-TR" smtClean="0"/>
              <a:t>HALİSE KADER ZENGİN</a:t>
            </a:r>
            <a:endParaRPr lang="tr-TR"/>
          </a:p>
        </p:txBody>
      </p:sp>
      <p:sp>
        <p:nvSpPr>
          <p:cNvPr id="4" name="Slide Number Placeholder 3"/>
          <p:cNvSpPr>
            <a:spLocks noGrp="1"/>
          </p:cNvSpPr>
          <p:nvPr>
            <p:ph type="sldNum" sz="quarter" idx="12"/>
          </p:nvPr>
        </p:nvSpPr>
        <p:spPr/>
        <p:txBody>
          <a:bodyPr/>
          <a:lstStyle/>
          <a:p>
            <a:fld id="{46469A10-D8C0-4A37-94F8-64C43C220642}" type="slidenum">
              <a:rPr lang="tr-TR" smtClean="0"/>
              <a:t>‹#›</a:t>
            </a:fld>
            <a:endParaRPr lang="tr-TR"/>
          </a:p>
        </p:txBody>
      </p:sp>
    </p:spTree>
    <p:extLst>
      <p:ext uri="{BB962C8B-B14F-4D97-AF65-F5344CB8AC3E}">
        <p14:creationId xmlns:p14="http://schemas.microsoft.com/office/powerpoint/2010/main" val="418327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C7340D7-B864-420C-A87D-6C262D999681}" type="datetime1">
              <a:rPr lang="tr-TR" smtClean="0"/>
              <a:t>7.06.2017</a:t>
            </a:fld>
            <a:endParaRPr lang="tr-TR"/>
          </a:p>
        </p:txBody>
      </p:sp>
      <p:sp>
        <p:nvSpPr>
          <p:cNvPr id="6" name="Footer Placeholder 5"/>
          <p:cNvSpPr>
            <a:spLocks noGrp="1"/>
          </p:cNvSpPr>
          <p:nvPr>
            <p:ph type="ftr" sz="quarter" idx="11"/>
          </p:nvPr>
        </p:nvSpPr>
        <p:spPr/>
        <p:txBody>
          <a:bodyPr/>
          <a:lstStyle/>
          <a:p>
            <a:r>
              <a:rPr lang="tr-TR" smtClean="0"/>
              <a:t>HALİSE KADER ZENGİN</a:t>
            </a:r>
            <a:endParaRPr lang="tr-TR"/>
          </a:p>
        </p:txBody>
      </p:sp>
      <p:sp>
        <p:nvSpPr>
          <p:cNvPr id="7" name="Slide Number Placeholder 6"/>
          <p:cNvSpPr>
            <a:spLocks noGrp="1"/>
          </p:cNvSpPr>
          <p:nvPr>
            <p:ph type="sldNum" sz="quarter" idx="12"/>
          </p:nvPr>
        </p:nvSpPr>
        <p:spPr/>
        <p:txBody>
          <a:bodyPr/>
          <a:lstStyle/>
          <a:p>
            <a:fld id="{46469A10-D8C0-4A37-94F8-64C43C220642}" type="slidenum">
              <a:rPr lang="tr-TR" smtClean="0"/>
              <a:t>‹#›</a:t>
            </a:fld>
            <a:endParaRPr lang="tr-TR"/>
          </a:p>
        </p:txBody>
      </p:sp>
    </p:spTree>
    <p:extLst>
      <p:ext uri="{BB962C8B-B14F-4D97-AF65-F5344CB8AC3E}">
        <p14:creationId xmlns:p14="http://schemas.microsoft.com/office/powerpoint/2010/main" val="138564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684E2BD-BFB6-4B26-95CF-EF93C3BA43C6}" type="datetime1">
              <a:rPr lang="tr-TR" smtClean="0"/>
              <a:t>7.06.2017</a:t>
            </a:fld>
            <a:endParaRPr lang="tr-TR"/>
          </a:p>
        </p:txBody>
      </p:sp>
      <p:sp>
        <p:nvSpPr>
          <p:cNvPr id="6" name="Footer Placeholder 5"/>
          <p:cNvSpPr>
            <a:spLocks noGrp="1"/>
          </p:cNvSpPr>
          <p:nvPr>
            <p:ph type="ftr" sz="quarter" idx="11"/>
          </p:nvPr>
        </p:nvSpPr>
        <p:spPr/>
        <p:txBody>
          <a:bodyPr/>
          <a:lstStyle/>
          <a:p>
            <a:r>
              <a:rPr lang="tr-TR" smtClean="0"/>
              <a:t>HALİSE KADER ZENGİN</a:t>
            </a:r>
            <a:endParaRPr lang="tr-TR"/>
          </a:p>
        </p:txBody>
      </p:sp>
      <p:sp>
        <p:nvSpPr>
          <p:cNvPr id="7" name="Slide Number Placeholder 6"/>
          <p:cNvSpPr>
            <a:spLocks noGrp="1"/>
          </p:cNvSpPr>
          <p:nvPr>
            <p:ph type="sldNum" sz="quarter" idx="12"/>
          </p:nvPr>
        </p:nvSpPr>
        <p:spPr/>
        <p:txBody>
          <a:bodyPr/>
          <a:lstStyle/>
          <a:p>
            <a:fld id="{46469A10-D8C0-4A37-94F8-64C43C220642}" type="slidenum">
              <a:rPr lang="tr-TR" smtClean="0"/>
              <a:t>‹#›</a:t>
            </a:fld>
            <a:endParaRPr lang="tr-TR"/>
          </a:p>
        </p:txBody>
      </p:sp>
    </p:spTree>
    <p:extLst>
      <p:ext uri="{BB962C8B-B14F-4D97-AF65-F5344CB8AC3E}">
        <p14:creationId xmlns:p14="http://schemas.microsoft.com/office/powerpoint/2010/main" val="314174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006F01F2-CA6B-4F78-87A1-45E5E5FE1191}" type="datetime1">
              <a:rPr lang="tr-TR" smtClean="0"/>
              <a:t>7.06.2017</a:t>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tr-TR" smtClean="0"/>
              <a:t>HALİSE KADER ZENGİN</a:t>
            </a:r>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6469A10-D8C0-4A37-94F8-64C43C220642}" type="slidenum">
              <a:rPr lang="tr-TR" smtClean="0"/>
              <a:t>‹#›</a:t>
            </a:fld>
            <a:endParaRPr lang="tr-TR"/>
          </a:p>
        </p:txBody>
      </p:sp>
    </p:spTree>
    <p:extLst>
      <p:ext uri="{BB962C8B-B14F-4D97-AF65-F5344CB8AC3E}">
        <p14:creationId xmlns:p14="http://schemas.microsoft.com/office/powerpoint/2010/main" val="28397375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PRAGMATİZM-</a:t>
            </a:r>
            <a:endParaRPr lang="tr-TR" dirty="0"/>
          </a:p>
        </p:txBody>
      </p:sp>
      <p:sp>
        <p:nvSpPr>
          <p:cNvPr id="3" name="Alt Başlık 2"/>
          <p:cNvSpPr>
            <a:spLocks noGrp="1"/>
          </p:cNvSpPr>
          <p:nvPr>
            <p:ph type="subTitle" idx="1"/>
          </p:nvPr>
        </p:nvSpPr>
        <p:spPr/>
        <p:txBody>
          <a:bodyPr/>
          <a:lstStyle/>
          <a:p>
            <a:r>
              <a:rPr lang="tr-TR" dirty="0"/>
              <a:t>J.DEWEY</a:t>
            </a:r>
          </a:p>
          <a:p>
            <a:endParaRPr lang="tr-TR" dirty="0"/>
          </a:p>
        </p:txBody>
      </p:sp>
      <p:sp>
        <p:nvSpPr>
          <p:cNvPr id="4" name="Altbilgi Yer Tutucusu 3"/>
          <p:cNvSpPr>
            <a:spLocks noGrp="1"/>
          </p:cNvSpPr>
          <p:nvPr>
            <p:ph type="ftr" sz="quarter" idx="11"/>
          </p:nvPr>
        </p:nvSpPr>
        <p:spPr/>
        <p:txBody>
          <a:bodyPr/>
          <a:lstStyle/>
          <a:p>
            <a:r>
              <a:rPr lang="tr-TR" smtClean="0"/>
              <a:t>HALİSE KADER ZENGİN</a:t>
            </a:r>
            <a:endParaRPr lang="tr-TR"/>
          </a:p>
        </p:txBody>
      </p:sp>
    </p:spTree>
    <p:extLst>
      <p:ext uri="{BB962C8B-B14F-4D97-AF65-F5344CB8AC3E}">
        <p14:creationId xmlns:p14="http://schemas.microsoft.com/office/powerpoint/2010/main" val="49702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err="1" smtClean="0"/>
              <a:t>j.dewey</a:t>
            </a:r>
            <a:r>
              <a:rPr lang="tr-TR" dirty="0" smtClean="0"/>
              <a:t>- eğitim </a:t>
            </a:r>
            <a:r>
              <a:rPr lang="tr-TR" dirty="0" smtClean="0"/>
              <a:t>felsefesinin </a:t>
            </a:r>
            <a:r>
              <a:rPr lang="tr-TR" dirty="0" smtClean="0"/>
              <a:t>temeli</a:t>
            </a:r>
            <a:endParaRPr lang="tr-TR" dirty="0"/>
          </a:p>
        </p:txBody>
      </p:sp>
      <p:sp>
        <p:nvSpPr>
          <p:cNvPr id="3" name="İçerik Yer Tutucusu 2"/>
          <p:cNvSpPr>
            <a:spLocks noGrp="1"/>
          </p:cNvSpPr>
          <p:nvPr>
            <p:ph sz="quarter" idx="13"/>
          </p:nvPr>
        </p:nvSpPr>
        <p:spPr/>
        <p:txBody>
          <a:bodyPr>
            <a:normAutofit fontScale="92500" lnSpcReduction="10000"/>
          </a:bodyPr>
          <a:lstStyle/>
          <a:p>
            <a:r>
              <a:rPr lang="tr-TR" dirty="0" smtClean="0">
                <a:latin typeface="Arial" panose="020B0604020202020204" pitchFamily="34" charset="0"/>
                <a:cs typeface="Arial" panose="020B0604020202020204" pitchFamily="34" charset="0"/>
              </a:rPr>
              <a:t>1. öğrenen; yaşayan bir organizma, yaşamını sürdürmek için etki veya enerjiye sahip biyolojik ve sosyolojik bir fenomendir.</a:t>
            </a:r>
          </a:p>
          <a:p>
            <a:r>
              <a:rPr lang="tr-TR" dirty="0" smtClean="0">
                <a:latin typeface="Arial" panose="020B0604020202020204" pitchFamily="34" charset="0"/>
                <a:cs typeface="Arial" panose="020B0604020202020204" pitchFamily="34" charset="0"/>
              </a:rPr>
              <a:t>2.öğrenen hem doğal hem de sosyal bir çevrede yaşar</a:t>
            </a:r>
          </a:p>
          <a:p>
            <a:r>
              <a:rPr lang="tr-TR" dirty="0" smtClean="0">
                <a:latin typeface="Arial" panose="020B0604020202020204" pitchFamily="34" charset="0"/>
                <a:cs typeface="Arial" panose="020B0604020202020204" pitchFamily="34" charset="0"/>
              </a:rPr>
              <a:t>3. kendine özgü davranışlarla hareket eden öğrenen birey çevreyle sürekli bir ilişki halindedir.</a:t>
            </a:r>
          </a:p>
          <a:p>
            <a:r>
              <a:rPr lang="tr-TR" dirty="0" smtClean="0">
                <a:latin typeface="Arial" panose="020B0604020202020204" pitchFamily="34" charset="0"/>
                <a:cs typeface="Arial" panose="020B0604020202020204" pitchFamily="34" charset="0"/>
              </a:rPr>
              <a:t>4.Çevreyle ilişkisinde birey ihtiyaçlarını karşılamak için uğraşırken problemlerle karşılaşır.</a:t>
            </a:r>
          </a:p>
          <a:p>
            <a:r>
              <a:rPr lang="tr-TR" dirty="0" smtClean="0">
                <a:latin typeface="Arial" panose="020B0604020202020204" pitchFamily="34" charset="0"/>
                <a:cs typeface="Arial" panose="020B0604020202020204" pitchFamily="34" charset="0"/>
              </a:rPr>
              <a:t>5.Ve problemleri çözme sürecini öğrenmesi çevre içinde gerçekleşir.</a:t>
            </a:r>
            <a:endParaRPr lang="tr-TR"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11"/>
          </p:nvPr>
        </p:nvSpPr>
        <p:spPr/>
        <p:txBody>
          <a:bodyPr/>
          <a:lstStyle/>
          <a:p>
            <a:r>
              <a:rPr lang="tr-TR" smtClean="0"/>
              <a:t>HALİSE KADER ZENGİN</a:t>
            </a:r>
            <a:endParaRPr lang="tr-TR"/>
          </a:p>
        </p:txBody>
      </p:sp>
    </p:spTree>
    <p:extLst>
      <p:ext uri="{BB962C8B-B14F-4D97-AF65-F5344CB8AC3E}">
        <p14:creationId xmlns:p14="http://schemas.microsoft.com/office/powerpoint/2010/main" val="96697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Bilimsel araştırma yöntemi</a:t>
            </a:r>
            <a:endParaRPr lang="tr-TR" dirty="0"/>
          </a:p>
        </p:txBody>
      </p:sp>
      <p:sp>
        <p:nvSpPr>
          <p:cNvPr id="3" name="İçerik Yer Tutucusu 2"/>
          <p:cNvSpPr>
            <a:spLocks noGrp="1"/>
          </p:cNvSpPr>
          <p:nvPr>
            <p:ph sz="quarter" idx="13"/>
          </p:nvPr>
        </p:nvSpPr>
        <p:spPr/>
        <p:txBody>
          <a:bodyPr>
            <a:normAutofit fontScale="92500" lnSpcReduction="20000"/>
          </a:bodyPr>
          <a:lstStyle/>
          <a:p>
            <a:r>
              <a:rPr lang="tr-TR" dirty="0" err="1" smtClean="0">
                <a:latin typeface="Arial" panose="020B0604020202020204" pitchFamily="34" charset="0"/>
                <a:cs typeface="Arial" panose="020B0604020202020204" pitchFamily="34" charset="0"/>
              </a:rPr>
              <a:t>Dewey</a:t>
            </a:r>
            <a:r>
              <a:rPr lang="tr-TR" dirty="0" smtClean="0">
                <a:latin typeface="Arial" panose="020B0604020202020204" pitchFamily="34" charset="0"/>
                <a:cs typeface="Arial" panose="020B0604020202020204" pitchFamily="34" charset="0"/>
              </a:rPr>
              <a:t> metafizik konulardan ziyade epistemolojik problemlerle ilgilenmiştir. Diğer pragmatistler gibi </a:t>
            </a:r>
            <a:r>
              <a:rPr lang="tr-TR" dirty="0" err="1" smtClean="0">
                <a:latin typeface="Arial" panose="020B0604020202020204" pitchFamily="34" charset="0"/>
                <a:cs typeface="Arial" panose="020B0604020202020204" pitchFamily="34" charset="0"/>
              </a:rPr>
              <a:t>dewey’e</a:t>
            </a:r>
            <a:r>
              <a:rPr lang="tr-TR" dirty="0" smtClean="0">
                <a:latin typeface="Arial" panose="020B0604020202020204" pitchFamily="34" charset="0"/>
                <a:cs typeface="Arial" panose="020B0604020202020204" pitchFamily="34" charset="0"/>
              </a:rPr>
              <a:t> göre de, bilmek deneysel bir olgu olup, yöntem olarak bilimsel araştırma yöntemi kullanılmalıdır.</a:t>
            </a:r>
          </a:p>
          <a:p>
            <a:r>
              <a:rPr lang="tr-TR" dirty="0" err="1" smtClean="0">
                <a:latin typeface="Arial" panose="020B0604020202020204" pitchFamily="34" charset="0"/>
                <a:cs typeface="Arial" panose="020B0604020202020204" pitchFamily="34" charset="0"/>
              </a:rPr>
              <a:t>Dewey’e</a:t>
            </a:r>
            <a:r>
              <a:rPr lang="tr-TR" dirty="0" smtClean="0">
                <a:latin typeface="Arial" panose="020B0604020202020204" pitchFamily="34" charset="0"/>
                <a:cs typeface="Arial" panose="020B0604020202020204" pitchFamily="34" charset="0"/>
              </a:rPr>
              <a:t> göre akıl/zeka sosyolojik bir oluşum olup, insanlar birbirlerinin deneylerinden ortak ilgileri doğrultusunda yararlanır; zeka, tanım yapma ve problemleri çözme yetisi olarak çeşitli problemler üzerinde çalışıp, deneyim kazanmalıdır. Problem çözerken zihin, çeşitli araçlar yaratıp </a:t>
            </a:r>
            <a:r>
              <a:rPr lang="tr-TR" dirty="0" err="1" smtClean="0">
                <a:latin typeface="Arial" panose="020B0604020202020204" pitchFamily="34" charset="0"/>
                <a:cs typeface="Arial" panose="020B0604020202020204" pitchFamily="34" charset="0"/>
              </a:rPr>
              <a:t>kullanrak</a:t>
            </a:r>
            <a:r>
              <a:rPr lang="tr-TR" dirty="0" smtClean="0">
                <a:latin typeface="Arial" panose="020B0604020202020204" pitchFamily="34" charset="0"/>
                <a:cs typeface="Arial" panose="020B0604020202020204" pitchFamily="34" charset="0"/>
              </a:rPr>
              <a:t>, hipotezler geliştirerek bunlardan sonuca varır.</a:t>
            </a:r>
            <a:endParaRPr lang="tr-TR"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11"/>
          </p:nvPr>
        </p:nvSpPr>
        <p:spPr/>
        <p:txBody>
          <a:bodyPr/>
          <a:lstStyle/>
          <a:p>
            <a:r>
              <a:rPr lang="tr-TR" smtClean="0"/>
              <a:t>HALİSE KADER ZENGİN</a:t>
            </a:r>
            <a:endParaRPr lang="tr-TR"/>
          </a:p>
        </p:txBody>
      </p:sp>
    </p:spTree>
    <p:extLst>
      <p:ext uri="{BB962C8B-B14F-4D97-AF65-F5344CB8AC3E}">
        <p14:creationId xmlns:p14="http://schemas.microsoft.com/office/powerpoint/2010/main" val="502417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685801"/>
            <a:ext cx="10396882" cy="546100"/>
          </a:xfrm>
        </p:spPr>
        <p:txBody>
          <a:bodyPr>
            <a:normAutofit fontScale="90000"/>
          </a:bodyPr>
          <a:lstStyle/>
          <a:p>
            <a:r>
              <a:rPr lang="tr-TR" dirty="0" smtClean="0"/>
              <a:t>Bütünsel düşünme davranışı</a:t>
            </a:r>
            <a:endParaRPr lang="tr-TR" dirty="0"/>
          </a:p>
        </p:txBody>
      </p:sp>
      <p:sp>
        <p:nvSpPr>
          <p:cNvPr id="3" name="İçerik Yer Tutucusu 2"/>
          <p:cNvSpPr>
            <a:spLocks noGrp="1"/>
          </p:cNvSpPr>
          <p:nvPr>
            <p:ph sz="quarter" idx="13"/>
          </p:nvPr>
        </p:nvSpPr>
        <p:spPr>
          <a:xfrm>
            <a:off x="685800" y="1536700"/>
            <a:ext cx="10394707" cy="3837885"/>
          </a:xfrm>
        </p:spPr>
        <p:txBody>
          <a:bodyPr>
            <a:normAutofit fontScale="70000" lnSpcReduction="20000"/>
          </a:bodyPr>
          <a:lstStyle/>
          <a:p>
            <a:r>
              <a:rPr lang="tr-TR" dirty="0" err="1" smtClean="0">
                <a:latin typeface="Arial" panose="020B0604020202020204" pitchFamily="34" charset="0"/>
                <a:cs typeface="Arial" panose="020B0604020202020204" pitchFamily="34" charset="0"/>
              </a:rPr>
              <a:t>Dewey’e</a:t>
            </a:r>
            <a:r>
              <a:rPr lang="tr-TR" dirty="0" smtClean="0">
                <a:latin typeface="Arial" panose="020B0604020202020204" pitchFamily="34" charset="0"/>
                <a:cs typeface="Arial" panose="020B0604020202020204" pitchFamily="34" charset="0"/>
              </a:rPr>
              <a:t> göre temel düşünme, bireyin yüz yüze geldiği ve bilimsel yöntem doğrultusunda çözdüğü problemleri içerir.</a:t>
            </a:r>
          </a:p>
          <a:p>
            <a:r>
              <a:rPr lang="tr-TR" dirty="0" smtClean="0">
                <a:latin typeface="Arial" panose="020B0604020202020204" pitchFamily="34" charset="0"/>
                <a:cs typeface="Arial" panose="020B0604020202020204" pitchFamily="34" charset="0"/>
              </a:rPr>
              <a:t>Beş aşamada gerçekleşir:</a:t>
            </a:r>
          </a:p>
          <a:p>
            <a:r>
              <a:rPr lang="tr-TR" dirty="0" smtClean="0">
                <a:latin typeface="Arial" panose="020B0604020202020204" pitchFamily="34" charset="0"/>
                <a:cs typeface="Arial" panose="020B0604020202020204" pitchFamily="34" charset="0"/>
              </a:rPr>
              <a:t>1. problematik durum; kişinin tamamlanmamış, belirsiz bir olguyla karşılaşıp şaşkınlığa düştüğü durumdur.</a:t>
            </a:r>
          </a:p>
          <a:p>
            <a:r>
              <a:rPr lang="tr-TR" dirty="0" smtClean="0">
                <a:latin typeface="Arial" panose="020B0604020202020204" pitchFamily="34" charset="0"/>
                <a:cs typeface="Arial" panose="020B0604020202020204" pitchFamily="34" charset="0"/>
              </a:rPr>
              <a:t>2. problemi tanımlamak; birey problemli durumun farkına varır ve bu durum tanımlanır; ama davranışın/motivasyonun sürekliği kesintiye uğrar</a:t>
            </a:r>
          </a:p>
          <a:p>
            <a:r>
              <a:rPr lang="tr-TR" dirty="0" smtClean="0">
                <a:latin typeface="Arial" panose="020B0604020202020204" pitchFamily="34" charset="0"/>
                <a:cs typeface="Arial" panose="020B0604020202020204" pitchFamily="34" charset="0"/>
              </a:rPr>
              <a:t>3. problemi aydınlatmak; problemli durumun içerdiği unsurları analiz etmek, dikkatlice araştırmak, kontrol etmek, denetlemek, bütün olarak ele almak gibi olguları içerir.</a:t>
            </a:r>
          </a:p>
          <a:p>
            <a:r>
              <a:rPr lang="tr-TR" dirty="0" smtClean="0">
                <a:latin typeface="Arial" panose="020B0604020202020204" pitchFamily="34" charset="0"/>
                <a:cs typeface="Arial" panose="020B0604020202020204" pitchFamily="34" charset="0"/>
              </a:rPr>
              <a:t>4.kesin olmayan hipotezler kurmak; birey bu evrede, problemin çözülmesinde araç görevi görebilecek çok sayıda genellemelere, yargılara varır.</a:t>
            </a:r>
          </a:p>
          <a:p>
            <a:r>
              <a:rPr lang="tr-TR" dirty="0" smtClean="0">
                <a:latin typeface="Arial" panose="020B0604020202020204" pitchFamily="34" charset="0"/>
                <a:cs typeface="Arial" panose="020B0604020202020204" pitchFamily="34" charset="0"/>
              </a:rPr>
              <a:t>5.seçilen hipotezin test edilerek denenmesi; hipotezler denenmiş problemler çözülmüşse birey davranışlarına devam eder değilse başka hipotezlere ihtiyaç duyar</a:t>
            </a:r>
            <a:endParaRPr lang="tr-TR"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11"/>
          </p:nvPr>
        </p:nvSpPr>
        <p:spPr/>
        <p:txBody>
          <a:bodyPr/>
          <a:lstStyle/>
          <a:p>
            <a:r>
              <a:rPr lang="tr-TR" smtClean="0"/>
              <a:t>HALİSE KADER ZENGİN</a:t>
            </a:r>
            <a:endParaRPr lang="tr-TR"/>
          </a:p>
        </p:txBody>
      </p:sp>
    </p:spTree>
    <p:extLst>
      <p:ext uri="{BB962C8B-B14F-4D97-AF65-F5344CB8AC3E}">
        <p14:creationId xmlns:p14="http://schemas.microsoft.com/office/powerpoint/2010/main" val="150073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Ahlak anlayışı</a:t>
            </a:r>
            <a:endParaRPr lang="tr-TR" dirty="0"/>
          </a:p>
        </p:txBody>
      </p:sp>
      <p:sp>
        <p:nvSpPr>
          <p:cNvPr id="3" name="İçerik Yer Tutucusu 2"/>
          <p:cNvSpPr>
            <a:spLocks noGrp="1"/>
          </p:cNvSpPr>
          <p:nvPr>
            <p:ph sz="quarter" idx="13"/>
          </p:nvPr>
        </p:nvSpPr>
        <p:spPr/>
        <p:txBody>
          <a:bodyPr>
            <a:normAutofit fontScale="70000" lnSpcReduction="20000"/>
          </a:bodyPr>
          <a:lstStyle/>
          <a:p>
            <a:r>
              <a:rPr lang="tr-TR" dirty="0" err="1" smtClean="0">
                <a:latin typeface="Arial" panose="020B0604020202020204" pitchFamily="34" charset="0"/>
                <a:cs typeface="Arial" panose="020B0604020202020204" pitchFamily="34" charset="0"/>
              </a:rPr>
              <a:t>Deewey</a:t>
            </a:r>
            <a:r>
              <a:rPr lang="tr-TR" dirty="0" smtClean="0">
                <a:latin typeface="Arial" panose="020B0604020202020204" pitchFamily="34" charset="0"/>
                <a:cs typeface="Arial" panose="020B0604020202020204" pitchFamily="34" charset="0"/>
              </a:rPr>
              <a:t>, değerlerin insanın çevresindeki olgulara/olaylara gösterdiği tepkilerden kaynaklandığına inanan rölativist bir ahlakçıdır.</a:t>
            </a:r>
          </a:p>
          <a:p>
            <a:r>
              <a:rPr lang="tr-TR" dirty="0" err="1" smtClean="0">
                <a:latin typeface="Arial" panose="020B0604020202020204" pitchFamily="34" charset="0"/>
                <a:cs typeface="Arial" panose="020B0604020202020204" pitchFamily="34" charset="0"/>
              </a:rPr>
              <a:t>Dewey</a:t>
            </a:r>
            <a:r>
              <a:rPr lang="tr-TR" dirty="0" smtClean="0">
                <a:latin typeface="Arial" panose="020B0604020202020204" pitchFamily="34" charset="0"/>
                <a:cs typeface="Arial" panose="020B0604020202020204" pitchFamily="34" charset="0"/>
              </a:rPr>
              <a:t>, değerlerin hiyerarşik düzeninin reddetmesinin yanı sıra etkili bir değer olan gelenek ve göreneğe dayanan değer kuramlarını da kabul etmez.</a:t>
            </a:r>
          </a:p>
          <a:p>
            <a:r>
              <a:rPr lang="tr-TR" dirty="0" smtClean="0">
                <a:latin typeface="Arial" panose="020B0604020202020204" pitchFamily="34" charset="0"/>
                <a:cs typeface="Arial" panose="020B0604020202020204" pitchFamily="34" charset="0"/>
              </a:rPr>
              <a:t>Gelenek ve görenekler ya da evrensel hiyerarşiler üzerine temellendirilen değer sistemlerinin tersine </a:t>
            </a:r>
            <a:r>
              <a:rPr lang="tr-TR" dirty="0" err="1" smtClean="0">
                <a:latin typeface="Arial" panose="020B0604020202020204" pitchFamily="34" charset="0"/>
                <a:cs typeface="Arial" panose="020B0604020202020204" pitchFamily="34" charset="0"/>
              </a:rPr>
              <a:t>dewey</a:t>
            </a:r>
            <a:r>
              <a:rPr lang="tr-TR" dirty="0" smtClean="0">
                <a:latin typeface="Arial" panose="020B0604020202020204" pitchFamily="34" charset="0"/>
                <a:cs typeface="Arial" panose="020B0604020202020204" pitchFamily="34" charset="0"/>
              </a:rPr>
              <a:t> amaç, araç ve sonuç ilişkilerine dayanan bir değerlendirme kriteri ileri sürer.</a:t>
            </a:r>
          </a:p>
          <a:p>
            <a:r>
              <a:rPr lang="tr-TR" dirty="0" err="1" smtClean="0">
                <a:latin typeface="Arial" panose="020B0604020202020204" pitchFamily="34" charset="0"/>
                <a:cs typeface="Arial" panose="020B0604020202020204" pitchFamily="34" charset="0"/>
              </a:rPr>
              <a:t>Dewey’in</a:t>
            </a:r>
            <a:r>
              <a:rPr lang="tr-TR" dirty="0" smtClean="0">
                <a:latin typeface="Arial" panose="020B0604020202020204" pitchFamily="34" charset="0"/>
                <a:cs typeface="Arial" panose="020B0604020202020204" pitchFamily="34" charset="0"/>
              </a:rPr>
              <a:t> değer kuramı, eğitim kurumlarında özgür bir sınıf ortamını ve araştırıcı zihinleri teşvik eder. Bu durumda etkisi uzun süren düşünce ve değerler etkisini yitirme veya yeniden yapılanma gibi riskler taşırlar. </a:t>
            </a:r>
            <a:endParaRPr lang="tr-TR" dirty="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Öğretmen e öğrenciler düşünce ve değerleri aktif olarak test eden araştırmacılardır.</a:t>
            </a:r>
            <a:endParaRPr lang="tr-TR"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11"/>
          </p:nvPr>
        </p:nvSpPr>
        <p:spPr/>
        <p:txBody>
          <a:bodyPr/>
          <a:lstStyle/>
          <a:p>
            <a:r>
              <a:rPr lang="tr-TR" smtClean="0"/>
              <a:t>HALİSE KADER ZENGİN</a:t>
            </a:r>
            <a:endParaRPr lang="tr-TR"/>
          </a:p>
        </p:txBody>
      </p:sp>
    </p:spTree>
    <p:extLst>
      <p:ext uri="{BB962C8B-B14F-4D97-AF65-F5344CB8AC3E}">
        <p14:creationId xmlns:p14="http://schemas.microsoft.com/office/powerpoint/2010/main" val="156663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a:t>
            </a:r>
            <a:endParaRPr lang="tr-TR" dirty="0"/>
          </a:p>
        </p:txBody>
      </p:sp>
      <p:sp>
        <p:nvSpPr>
          <p:cNvPr id="3" name="İçerik Yer Tutucusu 2"/>
          <p:cNvSpPr>
            <a:spLocks noGrp="1"/>
          </p:cNvSpPr>
          <p:nvPr>
            <p:ph sz="quarter" idx="13"/>
          </p:nvPr>
        </p:nvSpPr>
        <p:spPr/>
        <p:txBody>
          <a:bodyPr>
            <a:normAutofit fontScale="85000" lnSpcReduction="20000"/>
          </a:bodyPr>
          <a:lstStyle/>
          <a:p>
            <a:r>
              <a:rPr lang="tr-TR" dirty="0" smtClean="0">
                <a:latin typeface="Arial" panose="020B0604020202020204" pitchFamily="34" charset="0"/>
                <a:cs typeface="Arial" panose="020B0604020202020204" pitchFamily="34" charset="0"/>
              </a:rPr>
              <a:t>Eğitim süreci, genel olarak kişiyi olgunlaştıracak kültürel bir çevre sağlayarak, ona grup yaşamına katılımı kolaylaştıracak dil, bilgi ve yetenek kazandırır.</a:t>
            </a:r>
          </a:p>
          <a:p>
            <a:r>
              <a:rPr lang="tr-TR" dirty="0" smtClean="0">
                <a:latin typeface="Arial" panose="020B0604020202020204" pitchFamily="34" charset="0"/>
                <a:cs typeface="Arial" panose="020B0604020202020204" pitchFamily="34" charset="0"/>
              </a:rPr>
              <a:t>Okul ve eğitim, kişinin grup etkileşimine girebilmesi için gerekli sembol ve dilsel araçları sağlayarak onu olgunlaştıran bir düşünme sürecidir.</a:t>
            </a:r>
          </a:p>
          <a:p>
            <a:r>
              <a:rPr lang="tr-TR" dirty="0" err="1" smtClean="0">
                <a:latin typeface="Arial" panose="020B0604020202020204" pitchFamily="34" charset="0"/>
                <a:cs typeface="Arial" panose="020B0604020202020204" pitchFamily="34" charset="0"/>
              </a:rPr>
              <a:t>Dewey</a:t>
            </a:r>
            <a:r>
              <a:rPr lang="tr-TR" dirty="0" smtClean="0">
                <a:latin typeface="Arial" panose="020B0604020202020204" pitchFamily="34" charset="0"/>
                <a:cs typeface="Arial" panose="020B0604020202020204" pitchFamily="34" charset="0"/>
              </a:rPr>
              <a:t>, eğitimin hem tutucu hem de yeniden inşacı özellik taşıdığını ileri sürer.</a:t>
            </a:r>
          </a:p>
          <a:p>
            <a:r>
              <a:rPr lang="tr-TR" dirty="0" smtClean="0">
                <a:latin typeface="Arial" panose="020B0604020202020204" pitchFamily="34" charset="0"/>
                <a:cs typeface="Arial" panose="020B0604020202020204" pitchFamily="34" charset="0"/>
              </a:rPr>
              <a:t>Eğitim toplumun olgunlaşmamış üyeleri olan çocuklara yetişkinlerden kültürel mirasın geçişini ve böylece kültürel bir akışı sağladığı için tutucudur. Eğitim, çoğunlukla göreneklerin, ahlakın, geleneklerin ve dilin öğretildiği değer yüklü bir süreçtir.</a:t>
            </a:r>
            <a:endParaRPr lang="tr-TR"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11"/>
          </p:nvPr>
        </p:nvSpPr>
        <p:spPr/>
        <p:txBody>
          <a:bodyPr/>
          <a:lstStyle/>
          <a:p>
            <a:r>
              <a:rPr lang="tr-TR" smtClean="0"/>
              <a:t>HALİSE KADER ZENGİN</a:t>
            </a:r>
            <a:endParaRPr lang="tr-TR"/>
          </a:p>
        </p:txBody>
      </p:sp>
    </p:spTree>
    <p:extLst>
      <p:ext uri="{BB962C8B-B14F-4D97-AF65-F5344CB8AC3E}">
        <p14:creationId xmlns:p14="http://schemas.microsoft.com/office/powerpoint/2010/main" val="2465711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a:t>
            </a:r>
            <a:endParaRPr lang="tr-TR" dirty="0"/>
          </a:p>
        </p:txBody>
      </p:sp>
      <p:sp>
        <p:nvSpPr>
          <p:cNvPr id="3" name="İçerik Yer Tutucusu 2"/>
          <p:cNvSpPr>
            <a:spLocks noGrp="1"/>
          </p:cNvSpPr>
          <p:nvPr>
            <p:ph sz="quarter" idx="13"/>
          </p:nvPr>
        </p:nvSpPr>
        <p:spPr/>
        <p:txBody>
          <a:bodyPr>
            <a:normAutofit fontScale="92500" lnSpcReduction="10000"/>
          </a:bodyPr>
          <a:lstStyle/>
          <a:p>
            <a:r>
              <a:rPr lang="tr-TR" dirty="0" smtClean="0">
                <a:latin typeface="Arial" panose="020B0604020202020204" pitchFamily="34" charset="0"/>
                <a:cs typeface="Arial" panose="020B0604020202020204" pitchFamily="34" charset="0"/>
              </a:rPr>
              <a:t>Kültürel mirasın taşıyıcısı olan eğitim, topluma kültürel unsurları nakletme aracı olup, böylelikle sürüp gider. </a:t>
            </a:r>
          </a:p>
          <a:p>
            <a:r>
              <a:rPr lang="tr-TR" dirty="0" err="1" smtClean="0">
                <a:latin typeface="Arial" panose="020B0604020202020204" pitchFamily="34" charset="0"/>
                <a:cs typeface="Arial" panose="020B0604020202020204" pitchFamily="34" charset="0"/>
              </a:rPr>
              <a:t>Dewey’e</a:t>
            </a:r>
            <a:r>
              <a:rPr lang="tr-TR" dirty="0" smtClean="0">
                <a:latin typeface="Arial" panose="020B0604020202020204" pitchFamily="34" charset="0"/>
                <a:cs typeface="Arial" panose="020B0604020202020204" pitchFamily="34" charset="0"/>
              </a:rPr>
              <a:t> göre bireyler toplumun diğer üyeleriyle bir arada yaşarken kültürün değerleri ve diğer unsurları aracılığıyla sosyalleşirler. Böylelikle eğitim, toplumun kültürel yetilerini, değerlerini ve bilgisini yeni nesillere transfer eden ve böylece de kültürün devamını sağlayan bir araç, bir süreç işlevi görür.</a:t>
            </a:r>
          </a:p>
          <a:p>
            <a:r>
              <a:rPr lang="tr-TR" dirty="0" err="1" smtClean="0">
                <a:latin typeface="Arial" panose="020B0604020202020204" pitchFamily="34" charset="0"/>
                <a:cs typeface="Arial" panose="020B0604020202020204" pitchFamily="34" charset="0"/>
              </a:rPr>
              <a:t>Dewey</a:t>
            </a:r>
            <a:r>
              <a:rPr lang="tr-TR" dirty="0" smtClean="0">
                <a:latin typeface="Arial" panose="020B0604020202020204" pitchFamily="34" charset="0"/>
                <a:cs typeface="Arial" panose="020B0604020202020204" pitchFamily="34" charset="0"/>
              </a:rPr>
              <a:t>, insan kültürünün de değişmekte olduğuna inanır. İnsan bilimsel yöntemi </a:t>
            </a:r>
            <a:r>
              <a:rPr lang="tr-TR" dirty="0" err="1" smtClean="0">
                <a:latin typeface="Arial" panose="020B0604020202020204" pitchFamily="34" charset="0"/>
                <a:cs typeface="Arial" panose="020B0604020202020204" pitchFamily="34" charset="0"/>
              </a:rPr>
              <a:t>kullanrak</a:t>
            </a:r>
            <a:r>
              <a:rPr lang="tr-TR" dirty="0" smtClean="0">
                <a:latin typeface="Arial" panose="020B0604020202020204" pitchFamily="34" charset="0"/>
                <a:cs typeface="Arial" panose="020B0604020202020204" pitchFamily="34" charset="0"/>
              </a:rPr>
              <a:t> değişimi yönlendirme olanağına sahiptir.</a:t>
            </a:r>
            <a:endParaRPr lang="tr-TR"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11"/>
          </p:nvPr>
        </p:nvSpPr>
        <p:spPr/>
        <p:txBody>
          <a:bodyPr/>
          <a:lstStyle/>
          <a:p>
            <a:r>
              <a:rPr lang="tr-TR" smtClean="0"/>
              <a:t>HALİSE KADER ZENGİN</a:t>
            </a:r>
            <a:endParaRPr lang="tr-TR"/>
          </a:p>
        </p:txBody>
      </p:sp>
    </p:spTree>
    <p:extLst>
      <p:ext uri="{BB962C8B-B14F-4D97-AF65-F5344CB8AC3E}">
        <p14:creationId xmlns:p14="http://schemas.microsoft.com/office/powerpoint/2010/main" val="3115784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okul</a:t>
            </a:r>
            <a:endParaRPr lang="tr-TR" dirty="0"/>
          </a:p>
        </p:txBody>
      </p:sp>
      <p:sp>
        <p:nvSpPr>
          <p:cNvPr id="3" name="İçerik Yer Tutucusu 2"/>
          <p:cNvSpPr>
            <a:spLocks noGrp="1"/>
          </p:cNvSpPr>
          <p:nvPr>
            <p:ph sz="quarter" idx="13"/>
          </p:nvPr>
        </p:nvSpPr>
        <p:spPr/>
        <p:txBody>
          <a:bodyPr/>
          <a:lstStyle/>
          <a:p>
            <a:r>
              <a:rPr lang="tr-TR" dirty="0" smtClean="0">
                <a:latin typeface="Arial" panose="020B0604020202020204" pitchFamily="34" charset="0"/>
                <a:cs typeface="Arial" panose="020B0604020202020204" pitchFamily="34" charset="0"/>
              </a:rPr>
              <a:t>Gençlerin kültür kazanımı için kurulmuş özel bir çevredir.</a:t>
            </a:r>
          </a:p>
          <a:p>
            <a:r>
              <a:rPr lang="tr-TR" dirty="0" smtClean="0">
                <a:latin typeface="Arial" panose="020B0604020202020204" pitchFamily="34" charset="0"/>
                <a:cs typeface="Arial" panose="020B0604020202020204" pitchFamily="34" charset="0"/>
              </a:rPr>
              <a:t>Temel işlevi; sadeleştirme, daraltma, </a:t>
            </a:r>
            <a:r>
              <a:rPr lang="tr-TR" dirty="0" smtClean="0">
                <a:latin typeface="Arial" panose="020B0604020202020204" pitchFamily="34" charset="0"/>
                <a:cs typeface="Arial" panose="020B0604020202020204" pitchFamily="34" charset="0"/>
              </a:rPr>
              <a:t>dengelemektir</a:t>
            </a:r>
            <a:r>
              <a:rPr lang="tr-TR" dirty="0" smtClean="0">
                <a:latin typeface="Arial" panose="020B0604020202020204" pitchFamily="34" charset="0"/>
                <a:cs typeface="Arial" panose="020B0604020202020204" pitchFamily="34" charset="0"/>
              </a:rPr>
              <a:t>. S.112</a:t>
            </a:r>
            <a:endParaRPr lang="tr-TR"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11"/>
          </p:nvPr>
        </p:nvSpPr>
        <p:spPr/>
        <p:txBody>
          <a:bodyPr/>
          <a:lstStyle/>
          <a:p>
            <a:r>
              <a:rPr lang="tr-TR" smtClean="0"/>
              <a:t>HALİSE KADER ZENGİN</a:t>
            </a:r>
            <a:endParaRPr lang="tr-TR"/>
          </a:p>
        </p:txBody>
      </p:sp>
    </p:spTree>
    <p:extLst>
      <p:ext uri="{BB962C8B-B14F-4D97-AF65-F5344CB8AC3E}">
        <p14:creationId xmlns:p14="http://schemas.microsoft.com/office/powerpoint/2010/main" val="4023502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sz="quarter" idx="13"/>
          </p:nvPr>
        </p:nvSpPr>
        <p:spPr/>
        <p:txBody>
          <a:bodyPr/>
          <a:lstStyle/>
          <a:p>
            <a:r>
              <a:rPr lang="tr-TR" dirty="0">
                <a:latin typeface="Arial" panose="020B0604020202020204" pitchFamily="34" charset="0"/>
                <a:cs typeface="Arial" panose="020B0604020202020204" pitchFamily="34" charset="0"/>
              </a:rPr>
              <a:t>Gerald </a:t>
            </a:r>
            <a:r>
              <a:rPr lang="tr-TR" dirty="0" err="1">
                <a:latin typeface="Arial" panose="020B0604020202020204" pitchFamily="34" charset="0"/>
                <a:cs typeface="Arial" panose="020B0604020202020204" pitchFamily="34" charset="0"/>
              </a:rPr>
              <a:t>Gutek</a:t>
            </a:r>
            <a:r>
              <a:rPr lang="tr-TR" dirty="0">
                <a:latin typeface="Arial" panose="020B0604020202020204" pitchFamily="34" charset="0"/>
                <a:cs typeface="Arial" panose="020B0604020202020204" pitchFamily="34" charset="0"/>
              </a:rPr>
              <a:t>, Eğitime Felsefi ve İdeolojik Yaklaşımlar, </a:t>
            </a:r>
            <a:r>
              <a:rPr lang="tr-TR" dirty="0" err="1">
                <a:latin typeface="Arial" panose="020B0604020202020204" pitchFamily="34" charset="0"/>
                <a:cs typeface="Arial" panose="020B0604020202020204" pitchFamily="34" charset="0"/>
              </a:rPr>
              <a:t>çev</a:t>
            </a:r>
            <a:r>
              <a:rPr lang="tr-TR" dirty="0">
                <a:latin typeface="Arial" panose="020B0604020202020204" pitchFamily="34" charset="0"/>
                <a:cs typeface="Arial" panose="020B0604020202020204" pitchFamily="34" charset="0"/>
              </a:rPr>
              <a:t>: Nesrin Kale,  Ütopya yay., Ankara 2001. </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Veysel Sönmez, Eğitim Felsefesi, 11. baskı Anı Yay., Ankara 2012</a:t>
            </a:r>
            <a:endParaRPr lang="tr-TR"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11"/>
          </p:nvPr>
        </p:nvSpPr>
        <p:spPr/>
        <p:txBody>
          <a:bodyPr/>
          <a:lstStyle/>
          <a:p>
            <a:r>
              <a:rPr lang="tr-TR" smtClean="0"/>
              <a:t>HALİSE KADER ZENGİN</a:t>
            </a:r>
            <a:endParaRPr lang="tr-TR"/>
          </a:p>
        </p:txBody>
      </p:sp>
    </p:spTree>
    <p:extLst>
      <p:ext uri="{BB962C8B-B14F-4D97-AF65-F5344CB8AC3E}">
        <p14:creationId xmlns:p14="http://schemas.microsoft.com/office/powerpoint/2010/main" val="561229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PRAGMATİZM</a:t>
            </a:r>
            <a:endParaRPr lang="tr-TR" dirty="0"/>
          </a:p>
        </p:txBody>
      </p:sp>
      <p:sp>
        <p:nvSpPr>
          <p:cNvPr id="3" name="İçerik Yer Tutucusu 2"/>
          <p:cNvSpPr>
            <a:spLocks noGrp="1"/>
          </p:cNvSpPr>
          <p:nvPr>
            <p:ph sz="quarter" idx="13"/>
          </p:nvPr>
        </p:nvSpPr>
        <p:spPr>
          <a:xfrm>
            <a:off x="685800" y="1562794"/>
            <a:ext cx="10394707" cy="3811792"/>
          </a:xfrm>
        </p:spPr>
        <p:txBody>
          <a:bodyPr/>
          <a:lstStyle/>
          <a:p>
            <a:r>
              <a:rPr lang="tr-TR" dirty="0" smtClean="0">
                <a:latin typeface="Arial" panose="020B0604020202020204" pitchFamily="34" charset="0"/>
                <a:cs typeface="Arial" panose="020B0604020202020204" pitchFamily="34" charset="0"/>
              </a:rPr>
              <a:t>Pragmatizm 20. Yy. Da Amerika’da Ortaya Çıkmıştır.</a:t>
            </a:r>
          </a:p>
          <a:p>
            <a:r>
              <a:rPr lang="tr-TR" dirty="0" smtClean="0">
                <a:latin typeface="Arial" panose="020B0604020202020204" pitchFamily="34" charset="0"/>
                <a:cs typeface="Arial" panose="020B0604020202020204" pitchFamily="34" charset="0"/>
              </a:rPr>
              <a:t>Geleneksel Felsefeler Doğrunun İnsanın Deneyimlerinden Bağımsız Genel Geçer Olduğunu Savunurlar. </a:t>
            </a:r>
          </a:p>
          <a:p>
            <a:r>
              <a:rPr lang="tr-TR" dirty="0" smtClean="0">
                <a:latin typeface="Arial" panose="020B0604020202020204" pitchFamily="34" charset="0"/>
                <a:cs typeface="Arial" panose="020B0604020202020204" pitchFamily="34" charset="0"/>
              </a:rPr>
              <a:t>Pragmatistler Doğrunun İnsanın Yaşantısından (Deneyimlerinden) Kaynaklanan Deneysel/</a:t>
            </a:r>
            <a:r>
              <a:rPr lang="tr-TR" dirty="0" err="1" smtClean="0">
                <a:latin typeface="Arial" panose="020B0604020202020204" pitchFamily="34" charset="0"/>
                <a:cs typeface="Arial" panose="020B0604020202020204" pitchFamily="34" charset="0"/>
              </a:rPr>
              <a:t>Pratiksel</a:t>
            </a:r>
            <a:r>
              <a:rPr lang="tr-TR" dirty="0" smtClean="0">
                <a:latin typeface="Arial" panose="020B0604020202020204" pitchFamily="34" charset="0"/>
                <a:cs typeface="Arial" panose="020B0604020202020204" pitchFamily="34" charset="0"/>
              </a:rPr>
              <a:t> Bir Olgu Olduğunu İleri Sürer.</a:t>
            </a:r>
          </a:p>
          <a:p>
            <a:r>
              <a:rPr lang="tr-TR" dirty="0" smtClean="0">
                <a:latin typeface="Arial" panose="020B0604020202020204" pitchFamily="34" charset="0"/>
                <a:cs typeface="Arial" panose="020B0604020202020204" pitchFamily="34" charset="0"/>
              </a:rPr>
              <a:t>Pragmatik Felsefeciler Eylemlerimizin Sonuçlarının Tamamen Bilimsel Bir Tavırla Test Edilmesinden yanadırlar.</a:t>
            </a:r>
            <a:endParaRPr lang="tr-TR"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11"/>
          </p:nvPr>
        </p:nvSpPr>
        <p:spPr/>
        <p:txBody>
          <a:bodyPr/>
          <a:lstStyle/>
          <a:p>
            <a:r>
              <a:rPr lang="tr-TR" smtClean="0"/>
              <a:t>HALİSE KADER ZENGİN</a:t>
            </a:r>
            <a:endParaRPr lang="tr-TR"/>
          </a:p>
        </p:txBody>
      </p:sp>
    </p:spTree>
    <p:extLst>
      <p:ext uri="{BB962C8B-B14F-4D97-AF65-F5344CB8AC3E}">
        <p14:creationId xmlns:p14="http://schemas.microsoft.com/office/powerpoint/2010/main" val="353080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pragmatizm</a:t>
            </a:r>
            <a:endParaRPr lang="tr-TR" dirty="0"/>
          </a:p>
        </p:txBody>
      </p:sp>
      <p:sp>
        <p:nvSpPr>
          <p:cNvPr id="3" name="İçerik Yer Tutucusu 2"/>
          <p:cNvSpPr>
            <a:spLocks noGrp="1"/>
          </p:cNvSpPr>
          <p:nvPr>
            <p:ph sz="quarter" idx="13"/>
          </p:nvPr>
        </p:nvSpPr>
        <p:spPr/>
        <p:txBody>
          <a:bodyPr/>
          <a:lstStyle/>
          <a:p>
            <a:r>
              <a:rPr lang="tr-TR" dirty="0" smtClean="0">
                <a:latin typeface="Arial" panose="020B0604020202020204" pitchFamily="34" charset="0"/>
                <a:cs typeface="Arial" panose="020B0604020202020204" pitchFamily="34" charset="0"/>
              </a:rPr>
              <a:t>Pragmatizmin odak noktası </a:t>
            </a:r>
            <a:r>
              <a:rPr lang="tr-TR" dirty="0" err="1" smtClean="0">
                <a:latin typeface="Arial" panose="020B0604020202020204" pitchFamily="34" charset="0"/>
                <a:cs typeface="Arial" panose="020B0604020202020204" pitchFamily="34" charset="0"/>
              </a:rPr>
              <a:t>john</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dewey’in</a:t>
            </a:r>
            <a:r>
              <a:rPr lang="tr-TR" dirty="0" smtClean="0">
                <a:latin typeface="Arial" panose="020B0604020202020204" pitchFamily="34" charset="0"/>
                <a:cs typeface="Arial" panose="020B0604020202020204" pitchFamily="34" charset="0"/>
              </a:rPr>
              <a:t> deneyci ya da faydacı düşünceleri oluşturmaktadır.</a:t>
            </a:r>
          </a:p>
          <a:p>
            <a:r>
              <a:rPr lang="tr-TR" dirty="0" err="1" smtClean="0">
                <a:latin typeface="Arial" panose="020B0604020202020204" pitchFamily="34" charset="0"/>
                <a:cs typeface="Arial" panose="020B0604020202020204" pitchFamily="34" charset="0"/>
              </a:rPr>
              <a:t>Dewey’e</a:t>
            </a:r>
            <a:r>
              <a:rPr lang="tr-TR" dirty="0" smtClean="0">
                <a:latin typeface="Arial" panose="020B0604020202020204" pitchFamily="34" charset="0"/>
                <a:cs typeface="Arial" panose="020B0604020202020204" pitchFamily="34" charset="0"/>
              </a:rPr>
              <a:t> göre, felsefenin yöntemi, bilimin yöntemi gibi deneyseldir.  Düşüncelerimiz de insan problemlerinin çözümünde kullanılan araçlardır.</a:t>
            </a:r>
          </a:p>
          <a:p>
            <a:r>
              <a:rPr lang="tr-TR" dirty="0" err="1" smtClean="0">
                <a:latin typeface="Arial" panose="020B0604020202020204" pitchFamily="34" charset="0"/>
                <a:cs typeface="Arial" panose="020B0604020202020204" pitchFamily="34" charset="0"/>
              </a:rPr>
              <a:t>Dewey</a:t>
            </a:r>
            <a:r>
              <a:rPr lang="tr-TR" dirty="0" smtClean="0">
                <a:latin typeface="Arial" panose="020B0604020202020204" pitchFamily="34" charset="0"/>
                <a:cs typeface="Arial" panose="020B0604020202020204" pitchFamily="34" charset="0"/>
              </a:rPr>
              <a:t>, düşüncelerini eğitim problemleri üzerinde yoğunlaştıran bir filozoftur. </a:t>
            </a:r>
            <a:endParaRPr lang="tr-TR"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11"/>
          </p:nvPr>
        </p:nvSpPr>
        <p:spPr/>
        <p:txBody>
          <a:bodyPr/>
          <a:lstStyle/>
          <a:p>
            <a:r>
              <a:rPr lang="tr-TR" smtClean="0"/>
              <a:t>HALİSE KADER ZENGİN</a:t>
            </a:r>
            <a:endParaRPr lang="tr-TR"/>
          </a:p>
        </p:txBody>
      </p:sp>
    </p:spTree>
    <p:extLst>
      <p:ext uri="{BB962C8B-B14F-4D97-AF65-F5344CB8AC3E}">
        <p14:creationId xmlns:p14="http://schemas.microsoft.com/office/powerpoint/2010/main" val="1271346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j.dewey</a:t>
            </a:r>
            <a:endParaRPr lang="tr-TR" dirty="0"/>
          </a:p>
        </p:txBody>
      </p:sp>
      <p:sp>
        <p:nvSpPr>
          <p:cNvPr id="3" name="İçerik Yer Tutucusu 2"/>
          <p:cNvSpPr>
            <a:spLocks noGrp="1"/>
          </p:cNvSpPr>
          <p:nvPr>
            <p:ph sz="quarter" idx="13"/>
          </p:nvPr>
        </p:nvSpPr>
        <p:spPr/>
        <p:txBody>
          <a:bodyPr>
            <a:normAutofit lnSpcReduction="10000"/>
          </a:bodyPr>
          <a:lstStyle/>
          <a:p>
            <a:r>
              <a:rPr lang="tr-TR" dirty="0" err="1" smtClean="0">
                <a:latin typeface="Arial" panose="020B0604020202020204" pitchFamily="34" charset="0"/>
                <a:cs typeface="Arial" panose="020B0604020202020204" pitchFamily="34" charset="0"/>
              </a:rPr>
              <a:t>Şikago</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ünivresitesi’nde</a:t>
            </a:r>
            <a:r>
              <a:rPr lang="tr-TR" dirty="0" smtClean="0">
                <a:latin typeface="Arial" panose="020B0604020202020204" pitchFamily="34" charset="0"/>
                <a:cs typeface="Arial" panose="020B0604020202020204" pitchFamily="34" charset="0"/>
              </a:rPr>
              <a:t> 1896’dan 1904’e kadar </a:t>
            </a:r>
            <a:r>
              <a:rPr lang="tr-TR" dirty="0" err="1" smtClean="0">
                <a:latin typeface="Arial" panose="020B0604020202020204" pitchFamily="34" charset="0"/>
                <a:cs typeface="Arial" panose="020B0604020202020204" pitchFamily="34" charset="0"/>
              </a:rPr>
              <a:t>laboratuar</a:t>
            </a:r>
            <a:r>
              <a:rPr lang="tr-TR" dirty="0" smtClean="0">
                <a:latin typeface="Arial" panose="020B0604020202020204" pitchFamily="34" charset="0"/>
                <a:cs typeface="Arial" panose="020B0604020202020204" pitchFamily="34" charset="0"/>
              </a:rPr>
              <a:t> okulunu yönetmiştir. Bu okulda 4 yaşından 14 yaşına kadar devam eden çocuklar grup olarak çalışma imkanı bulmuşlardır. Ayrıca bu okulda oyun, araştırma, doğa araştırması ve kendini ifade gibi aktivitelere yer veren aktif öğretim yöntemi uygulanmıştır. Bu faaliyetlerle öğreneni uyarılması ve ona önceki yaşantılarının yeniden hatırlatılması planlanmış ve bunun için okul küçük bir toplum modeli haline getirilmiştir. Çocukların bireysel eğilimleri bu bir arada yaşanılan okul topluluğunda yönlendirilir.</a:t>
            </a:r>
            <a:endParaRPr lang="tr-TR"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11"/>
          </p:nvPr>
        </p:nvSpPr>
        <p:spPr/>
        <p:txBody>
          <a:bodyPr/>
          <a:lstStyle/>
          <a:p>
            <a:r>
              <a:rPr lang="tr-TR" smtClean="0"/>
              <a:t>HALİSE KADER ZENGİN</a:t>
            </a:r>
            <a:endParaRPr lang="tr-TR"/>
          </a:p>
        </p:txBody>
      </p:sp>
    </p:spTree>
    <p:extLst>
      <p:ext uri="{BB962C8B-B14F-4D97-AF65-F5344CB8AC3E}">
        <p14:creationId xmlns:p14="http://schemas.microsoft.com/office/powerpoint/2010/main" val="70981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j.dewey</a:t>
            </a:r>
            <a:endParaRPr lang="tr-TR" dirty="0"/>
          </a:p>
        </p:txBody>
      </p:sp>
      <p:sp>
        <p:nvSpPr>
          <p:cNvPr id="3" name="İçerik Yer Tutucusu 2"/>
          <p:cNvSpPr>
            <a:spLocks noGrp="1"/>
          </p:cNvSpPr>
          <p:nvPr>
            <p:ph sz="quarter" idx="13"/>
          </p:nvPr>
        </p:nvSpPr>
        <p:spPr/>
        <p:txBody>
          <a:bodyPr/>
          <a:lstStyle/>
          <a:p>
            <a:r>
              <a:rPr lang="tr-TR" dirty="0" err="1" smtClean="0">
                <a:latin typeface="Arial" panose="020B0604020202020204" pitchFamily="34" charset="0"/>
                <a:cs typeface="Arial" panose="020B0604020202020204" pitchFamily="34" charset="0"/>
              </a:rPr>
              <a:t>Dewey</a:t>
            </a:r>
            <a:r>
              <a:rPr lang="tr-TR" dirty="0" smtClean="0">
                <a:latin typeface="Arial" panose="020B0604020202020204" pitchFamily="34" charset="0"/>
                <a:cs typeface="Arial" panose="020B0604020202020204" pitchFamily="34" charset="0"/>
              </a:rPr>
              <a:t> okulun işlevini bir eğitim reformu yaratacak yeni düşünceler/idealler ve standartlar ışığında belirlemiştir. O, okulun sosyal işlevine çok önem verir; çünkü okul «özel bir sosyal topluluk» ve «sosyal bir </a:t>
            </a:r>
            <a:r>
              <a:rPr lang="tr-TR" dirty="0" err="1" smtClean="0">
                <a:latin typeface="Arial" panose="020B0604020202020204" pitchFamily="34" charset="0"/>
                <a:cs typeface="Arial" panose="020B0604020202020204" pitchFamily="34" charset="0"/>
              </a:rPr>
              <a:t>çevre»dir</a:t>
            </a:r>
            <a:r>
              <a:rPr lang="tr-TR" dirty="0" smtClean="0">
                <a:latin typeface="Arial" panose="020B0604020202020204" pitchFamily="34" charset="0"/>
                <a:cs typeface="Arial" panose="020B0604020202020204" pitchFamily="34" charset="0"/>
              </a:rPr>
              <a:t>. Ona göre küçük bir toplum modeli olan okul, çocuğun asıl topluma hazırlanmasını kolaylaştırırken, kendini ifade etmesini ve güçlerini kontrol altına almasını sağlar.</a:t>
            </a:r>
            <a:endParaRPr lang="tr-TR"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11"/>
          </p:nvPr>
        </p:nvSpPr>
        <p:spPr/>
        <p:txBody>
          <a:bodyPr/>
          <a:lstStyle/>
          <a:p>
            <a:r>
              <a:rPr lang="tr-TR" smtClean="0"/>
              <a:t>HALİSE KADER ZENGİN</a:t>
            </a:r>
            <a:endParaRPr lang="tr-TR"/>
          </a:p>
        </p:txBody>
      </p:sp>
    </p:spTree>
    <p:extLst>
      <p:ext uri="{BB962C8B-B14F-4D97-AF65-F5344CB8AC3E}">
        <p14:creationId xmlns:p14="http://schemas.microsoft.com/office/powerpoint/2010/main" val="3832475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685801"/>
            <a:ext cx="10396882" cy="379254"/>
          </a:xfrm>
        </p:spPr>
        <p:txBody>
          <a:bodyPr>
            <a:normAutofit fontScale="90000"/>
          </a:bodyPr>
          <a:lstStyle/>
          <a:p>
            <a:r>
              <a:rPr lang="tr-TR" dirty="0" err="1"/>
              <a:t>j.dewey</a:t>
            </a:r>
            <a:endParaRPr lang="tr-TR" dirty="0"/>
          </a:p>
        </p:txBody>
      </p:sp>
      <p:sp>
        <p:nvSpPr>
          <p:cNvPr id="3" name="İçerik Yer Tutucusu 2"/>
          <p:cNvSpPr>
            <a:spLocks noGrp="1"/>
          </p:cNvSpPr>
          <p:nvPr>
            <p:ph sz="quarter" idx="13"/>
          </p:nvPr>
        </p:nvSpPr>
        <p:spPr>
          <a:xfrm>
            <a:off x="522876" y="1422402"/>
            <a:ext cx="10394707" cy="3977585"/>
          </a:xfrm>
        </p:spPr>
        <p:txBody>
          <a:bodyPr>
            <a:normAutofit fontScale="92500" lnSpcReduction="20000"/>
          </a:bodyPr>
          <a:lstStyle/>
          <a:p>
            <a:r>
              <a:rPr lang="tr-TR" dirty="0" err="1" smtClean="0">
                <a:latin typeface="Arial" panose="020B0604020202020204" pitchFamily="34" charset="0"/>
                <a:cs typeface="Arial" panose="020B0604020202020204" pitchFamily="34" charset="0"/>
              </a:rPr>
              <a:t>Dewey</a:t>
            </a:r>
            <a:r>
              <a:rPr lang="tr-TR" dirty="0" smtClean="0">
                <a:latin typeface="Arial" panose="020B0604020202020204" pitchFamily="34" charset="0"/>
                <a:cs typeface="Arial" panose="020B0604020202020204" pitchFamily="34" charset="0"/>
              </a:rPr>
              <a:t>, «çocuk ve müfredat </a:t>
            </a:r>
            <a:r>
              <a:rPr lang="tr-TR" dirty="0" err="1" smtClean="0">
                <a:latin typeface="Arial" panose="020B0604020202020204" pitchFamily="34" charset="0"/>
                <a:cs typeface="Arial" panose="020B0604020202020204" pitchFamily="34" charset="0"/>
              </a:rPr>
              <a:t>program’da</a:t>
            </a:r>
            <a:r>
              <a:rPr lang="tr-TR" dirty="0" smtClean="0">
                <a:latin typeface="Arial" panose="020B0604020202020204" pitchFamily="34" charset="0"/>
                <a:cs typeface="Arial" panose="020B0604020202020204" pitchFamily="34" charset="0"/>
              </a:rPr>
              <a:t>» adlı </a:t>
            </a:r>
            <a:r>
              <a:rPr lang="tr-TR" dirty="0" err="1" smtClean="0">
                <a:latin typeface="Arial" panose="020B0604020202020204" pitchFamily="34" charset="0"/>
                <a:cs typeface="Arial" panose="020B0604020202020204" pitchFamily="34" charset="0"/>
              </a:rPr>
              <a:t>yaptında</a:t>
            </a:r>
            <a:r>
              <a:rPr lang="tr-TR" dirty="0" smtClean="0">
                <a:latin typeface="Arial" panose="020B0604020202020204" pitchFamily="34" charset="0"/>
                <a:cs typeface="Arial" panose="020B0604020202020204" pitchFamily="34" charset="0"/>
              </a:rPr>
              <a:t> müfredat programlarla, çocuğun ilgisi ve gelişim evresi arasında kurulan ilişkide öğretmenin oynadığı rolü konu edinir. </a:t>
            </a:r>
          </a:p>
          <a:p>
            <a:r>
              <a:rPr lang="tr-TR" dirty="0" smtClean="0">
                <a:latin typeface="Arial" panose="020B0604020202020204" pitchFamily="34" charset="0"/>
                <a:cs typeface="Arial" panose="020B0604020202020204" pitchFamily="34" charset="0"/>
              </a:rPr>
              <a:t>Öğrenmede kişinin deneyimlerini/yaşantılarını temel alan </a:t>
            </a:r>
            <a:r>
              <a:rPr lang="tr-TR" dirty="0" err="1" smtClean="0">
                <a:latin typeface="Arial" panose="020B0604020202020204" pitchFamily="34" charset="0"/>
                <a:cs typeface="Arial" panose="020B0604020202020204" pitchFamily="34" charset="0"/>
              </a:rPr>
              <a:t>dewey</a:t>
            </a:r>
            <a:r>
              <a:rPr lang="tr-TR" dirty="0" smtClean="0">
                <a:latin typeface="Arial" panose="020B0604020202020204" pitchFamily="34" charset="0"/>
                <a:cs typeface="Arial" panose="020B0604020202020204" pitchFamily="34" charset="0"/>
              </a:rPr>
              <a:t>, çocuğun hazır bilgilerinden hareket eden bir öğretimi tavsiye eder.</a:t>
            </a:r>
          </a:p>
          <a:p>
            <a:r>
              <a:rPr lang="tr-TR" dirty="0" err="1" smtClean="0">
                <a:latin typeface="Arial" panose="020B0604020202020204" pitchFamily="34" charset="0"/>
                <a:cs typeface="Arial" panose="020B0604020202020204" pitchFamily="34" charset="0"/>
              </a:rPr>
              <a:t>Dewey</a:t>
            </a:r>
            <a:r>
              <a:rPr lang="tr-TR" dirty="0" smtClean="0">
                <a:latin typeface="Arial" panose="020B0604020202020204" pitchFamily="34" charset="0"/>
                <a:cs typeface="Arial" panose="020B0604020202020204" pitchFamily="34" charset="0"/>
              </a:rPr>
              <a:t>, problem çözümlerine dayalı deneysel düşünmeyi savunur. Bilimsel yönteme dayalı bir düşünme ile varsayılan hipotezlerden hareketle sınırları belirli tanımlara varılır. </a:t>
            </a:r>
            <a:r>
              <a:rPr lang="tr-TR" dirty="0" err="1" smtClean="0">
                <a:latin typeface="Arial" panose="020B0604020202020204" pitchFamily="34" charset="0"/>
                <a:cs typeface="Arial" panose="020B0604020202020204" pitchFamily="34" charset="0"/>
              </a:rPr>
              <a:t>Dewey’in</a:t>
            </a:r>
            <a:r>
              <a:rPr lang="tr-TR" dirty="0" smtClean="0">
                <a:latin typeface="Arial" panose="020B0604020202020204" pitchFamily="34" charset="0"/>
                <a:cs typeface="Arial" panose="020B0604020202020204" pitchFamily="34" charset="0"/>
              </a:rPr>
              <a:t> tanımladığı şekliyle düşünme, problem çözümüne dayalı bir eğitimsel araştırma yöntemidir.</a:t>
            </a:r>
          </a:p>
          <a:p>
            <a:r>
              <a:rPr lang="tr-TR" dirty="0" err="1" smtClean="0">
                <a:latin typeface="Arial" panose="020B0604020202020204" pitchFamily="34" charset="0"/>
                <a:cs typeface="Arial" panose="020B0604020202020204" pitchFamily="34" charset="0"/>
              </a:rPr>
              <a:t>Dewey</a:t>
            </a:r>
            <a:r>
              <a:rPr lang="tr-TR" dirty="0" smtClean="0">
                <a:latin typeface="Arial" panose="020B0604020202020204" pitchFamily="34" charset="0"/>
                <a:cs typeface="Arial" panose="020B0604020202020204" pitchFamily="34" charset="0"/>
              </a:rPr>
              <a:t>, temelde eğitimin araştırma özgürlüğünün olduğu demokratik bir ortamda çok daha etkili yapılacağını savunur.</a:t>
            </a:r>
          </a:p>
          <a:p>
            <a:endParaRPr lang="tr-TR" dirty="0"/>
          </a:p>
        </p:txBody>
      </p:sp>
      <p:sp>
        <p:nvSpPr>
          <p:cNvPr id="4" name="Altbilgi Yer Tutucusu 3"/>
          <p:cNvSpPr>
            <a:spLocks noGrp="1"/>
          </p:cNvSpPr>
          <p:nvPr>
            <p:ph type="ftr" sz="quarter" idx="11"/>
          </p:nvPr>
        </p:nvSpPr>
        <p:spPr/>
        <p:txBody>
          <a:bodyPr/>
          <a:lstStyle/>
          <a:p>
            <a:r>
              <a:rPr lang="tr-TR" smtClean="0"/>
              <a:t>HALİSE KADER ZENGİN</a:t>
            </a:r>
            <a:endParaRPr lang="tr-TR"/>
          </a:p>
        </p:txBody>
      </p:sp>
    </p:spTree>
    <p:extLst>
      <p:ext uri="{BB962C8B-B14F-4D97-AF65-F5344CB8AC3E}">
        <p14:creationId xmlns:p14="http://schemas.microsoft.com/office/powerpoint/2010/main" val="2850949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j.dewey</a:t>
            </a:r>
            <a:endParaRPr lang="tr-TR" dirty="0"/>
          </a:p>
        </p:txBody>
      </p:sp>
      <p:sp>
        <p:nvSpPr>
          <p:cNvPr id="3" name="İçerik Yer Tutucusu 2"/>
          <p:cNvSpPr>
            <a:spLocks noGrp="1"/>
          </p:cNvSpPr>
          <p:nvPr>
            <p:ph sz="quarter" idx="13"/>
          </p:nvPr>
        </p:nvSpPr>
        <p:spPr/>
        <p:txBody>
          <a:bodyPr>
            <a:normAutofit fontScale="85000" lnSpcReduction="20000"/>
          </a:bodyPr>
          <a:lstStyle/>
          <a:p>
            <a:r>
              <a:rPr lang="tr-TR" dirty="0" err="1" smtClean="0">
                <a:latin typeface="Arial" panose="020B0604020202020204" pitchFamily="34" charset="0"/>
                <a:cs typeface="Arial" panose="020B0604020202020204" pitchFamily="34" charset="0"/>
              </a:rPr>
              <a:t>Dewey</a:t>
            </a:r>
            <a:r>
              <a:rPr lang="tr-TR" dirty="0" smtClean="0">
                <a:latin typeface="Arial" panose="020B0604020202020204" pitchFamily="34" charset="0"/>
                <a:cs typeface="Arial" panose="020B0604020202020204" pitchFamily="34" charset="0"/>
              </a:rPr>
              <a:t> gibi pragmatistler, insanın yaşantıları/deneyimleri yoluyla gerçekliği ispatlanamayan böyle spekülasyonlara karşıdırlar.</a:t>
            </a:r>
          </a:p>
          <a:p>
            <a:r>
              <a:rPr lang="tr-TR" dirty="0" err="1" smtClean="0">
                <a:latin typeface="Arial" panose="020B0604020202020204" pitchFamily="34" charset="0"/>
                <a:cs typeface="Arial" panose="020B0604020202020204" pitchFamily="34" charset="0"/>
              </a:rPr>
              <a:t>Düalistik</a:t>
            </a:r>
            <a:r>
              <a:rPr lang="tr-TR" dirty="0" smtClean="0">
                <a:latin typeface="Arial" panose="020B0604020202020204" pitchFamily="34" charset="0"/>
                <a:cs typeface="Arial" panose="020B0604020202020204" pitchFamily="34" charset="0"/>
              </a:rPr>
              <a:t> bir evren kavramına karşı çıkarken, yalnızca insan tarafından ortaya konulan zorunlu önermelerin kuramsal kesinliğini kabul eder.</a:t>
            </a:r>
          </a:p>
          <a:p>
            <a:r>
              <a:rPr lang="tr-TR" dirty="0" smtClean="0">
                <a:latin typeface="Arial" panose="020B0604020202020204" pitchFamily="34" charset="0"/>
                <a:cs typeface="Arial" panose="020B0604020202020204" pitchFamily="34" charset="0"/>
              </a:rPr>
              <a:t>Batılı düşünürler, gerçekliği düşünsel ya da kavramsal ve maddi boyuttan oluşan iki kutuplu bir olgu olarak tasarlayıp, </a:t>
            </a:r>
            <a:r>
              <a:rPr lang="tr-TR" dirty="0" err="1" smtClean="0">
                <a:latin typeface="Arial" panose="020B0604020202020204" pitchFamily="34" charset="0"/>
                <a:cs typeface="Arial" panose="020B0604020202020204" pitchFamily="34" charset="0"/>
              </a:rPr>
              <a:t>düalistik</a:t>
            </a:r>
            <a:r>
              <a:rPr lang="tr-TR" dirty="0" smtClean="0">
                <a:latin typeface="Arial" panose="020B0604020202020204" pitchFamily="34" charset="0"/>
                <a:cs typeface="Arial" panose="020B0604020202020204" pitchFamily="34" charset="0"/>
              </a:rPr>
              <a:t> (ikili) bir gerçeklik görüşünü ortaya atmışlardır. Bu düşünce </a:t>
            </a:r>
            <a:r>
              <a:rPr lang="tr-TR" dirty="0" err="1" smtClean="0">
                <a:latin typeface="Arial" panose="020B0604020202020204" pitchFamily="34" charset="0"/>
                <a:cs typeface="Arial" panose="020B0604020202020204" pitchFamily="34" charset="0"/>
              </a:rPr>
              <a:t>eğtim</a:t>
            </a:r>
            <a:r>
              <a:rPr lang="tr-TR" dirty="0" smtClean="0">
                <a:latin typeface="Arial" panose="020B0604020202020204" pitchFamily="34" charset="0"/>
                <a:cs typeface="Arial" panose="020B0604020202020204" pitchFamily="34" charset="0"/>
              </a:rPr>
              <a:t> alanına da etki etmiştir. Müfredat programda hiyerarşik olarak en üst sırayı teorik/kuramsal konular alırken uygulamalar alt sırada yer alır.  Yani teori ve uygulamayı </a:t>
            </a:r>
            <a:r>
              <a:rPr lang="tr-TR" dirty="0" err="1" smtClean="0">
                <a:latin typeface="Arial" panose="020B0604020202020204" pitchFamily="34" charset="0"/>
                <a:cs typeface="Arial" panose="020B0604020202020204" pitchFamily="34" charset="0"/>
              </a:rPr>
              <a:t>ayırırlar.dewey</a:t>
            </a:r>
            <a:r>
              <a:rPr lang="tr-TR" dirty="0" smtClean="0">
                <a:latin typeface="Arial" panose="020B0604020202020204" pitchFamily="34" charset="0"/>
                <a:cs typeface="Arial" panose="020B0604020202020204" pitchFamily="34" charset="0"/>
              </a:rPr>
              <a:t>, çocuğu müfredattan, okulu da toplumdan soyutladığı için bu durumu eleştirmektedir.</a:t>
            </a:r>
            <a:endParaRPr lang="tr-TR"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11"/>
          </p:nvPr>
        </p:nvSpPr>
        <p:spPr/>
        <p:txBody>
          <a:bodyPr/>
          <a:lstStyle/>
          <a:p>
            <a:r>
              <a:rPr lang="tr-TR" smtClean="0"/>
              <a:t>HALİSE KADER ZENGİN</a:t>
            </a:r>
            <a:endParaRPr lang="tr-TR"/>
          </a:p>
        </p:txBody>
      </p:sp>
    </p:spTree>
    <p:extLst>
      <p:ext uri="{BB962C8B-B14F-4D97-AF65-F5344CB8AC3E}">
        <p14:creationId xmlns:p14="http://schemas.microsoft.com/office/powerpoint/2010/main" val="2200608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j.dewey</a:t>
            </a:r>
            <a:endParaRPr lang="tr-TR" dirty="0"/>
          </a:p>
        </p:txBody>
      </p:sp>
      <p:sp>
        <p:nvSpPr>
          <p:cNvPr id="3" name="İçerik Yer Tutucusu 2"/>
          <p:cNvSpPr>
            <a:spLocks noGrp="1"/>
          </p:cNvSpPr>
          <p:nvPr>
            <p:ph sz="quarter" idx="13"/>
          </p:nvPr>
        </p:nvSpPr>
        <p:spPr/>
        <p:txBody>
          <a:bodyPr/>
          <a:lstStyle/>
          <a:p>
            <a:r>
              <a:rPr lang="tr-TR" dirty="0" err="1" smtClean="0">
                <a:latin typeface="Arial" panose="020B0604020202020204" pitchFamily="34" charset="0"/>
                <a:cs typeface="Arial" panose="020B0604020202020204" pitchFamily="34" charset="0"/>
              </a:rPr>
              <a:t>Dewey’in</a:t>
            </a:r>
            <a:r>
              <a:rPr lang="tr-TR" dirty="0" smtClean="0">
                <a:latin typeface="Arial" panose="020B0604020202020204" pitchFamily="34" charset="0"/>
                <a:cs typeface="Arial" panose="020B0604020202020204" pitchFamily="34" charset="0"/>
              </a:rPr>
              <a:t> eğitim düşüncesi onun, düşünce ve elemi yaşantının/deneyin ayrılmaz unsurları olarak düşündüğü deneycilik görüşüne dayanır. Ona göre düşünme ve eylem/pratik birbirinden ayrılmaz, düşünme eyleme dönüşmedikçe tamamlanmış sayılmaz.</a:t>
            </a:r>
            <a:endParaRPr lang="tr-TR"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11"/>
          </p:nvPr>
        </p:nvSpPr>
        <p:spPr/>
        <p:txBody>
          <a:bodyPr/>
          <a:lstStyle/>
          <a:p>
            <a:r>
              <a:rPr lang="tr-TR" smtClean="0"/>
              <a:t>HALİSE KADER ZENGİN</a:t>
            </a:r>
            <a:endParaRPr lang="tr-TR"/>
          </a:p>
        </p:txBody>
      </p:sp>
    </p:spTree>
    <p:extLst>
      <p:ext uri="{BB962C8B-B14F-4D97-AF65-F5344CB8AC3E}">
        <p14:creationId xmlns:p14="http://schemas.microsoft.com/office/powerpoint/2010/main" val="1820765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j.dewey</a:t>
            </a:r>
            <a:endParaRPr lang="tr-TR" dirty="0"/>
          </a:p>
        </p:txBody>
      </p:sp>
      <p:sp>
        <p:nvSpPr>
          <p:cNvPr id="3" name="İçerik Yer Tutucusu 2"/>
          <p:cNvSpPr>
            <a:spLocks noGrp="1"/>
          </p:cNvSpPr>
          <p:nvPr>
            <p:ph sz="quarter" idx="13"/>
          </p:nvPr>
        </p:nvSpPr>
        <p:spPr/>
        <p:txBody>
          <a:bodyPr>
            <a:normAutofit fontScale="92500"/>
          </a:bodyPr>
          <a:lstStyle/>
          <a:p>
            <a:r>
              <a:rPr lang="tr-TR" dirty="0" smtClean="0">
                <a:latin typeface="Arial" panose="020B0604020202020204" pitchFamily="34" charset="0"/>
                <a:cs typeface="Arial" panose="020B0604020202020204" pitchFamily="34" charset="0"/>
              </a:rPr>
              <a:t>Eğitim liberaldir veya liberalleşmelidir, çünkü eğitim bireylere </a:t>
            </a:r>
            <a:r>
              <a:rPr lang="tr-TR" dirty="0" err="1" smtClean="0">
                <a:latin typeface="Arial" panose="020B0604020202020204" pitchFamily="34" charset="0"/>
                <a:cs typeface="Arial" panose="020B0604020202020204" pitchFamily="34" charset="0"/>
              </a:rPr>
              <a:t>sosyla</a:t>
            </a:r>
            <a:r>
              <a:rPr lang="tr-TR" dirty="0" smtClean="0">
                <a:latin typeface="Arial" panose="020B0604020202020204" pitchFamily="34" charset="0"/>
                <a:cs typeface="Arial" panose="020B0604020202020204" pitchFamily="34" charset="0"/>
              </a:rPr>
              <a:t> ve mesleksel çeşitli problemlere ilişkin bir yöntem (metodoloji) kazandırarak onları özgürleştirir, güzel ve yararlı sanatlar arasındaki ayrım, güzellik ve işlevsellik bir araya getirilerek çözülmez. </a:t>
            </a:r>
            <a:r>
              <a:rPr lang="tr-TR" dirty="0" err="1" smtClean="0">
                <a:latin typeface="Arial" panose="020B0604020202020204" pitchFamily="34" charset="0"/>
                <a:cs typeface="Arial" panose="020B0604020202020204" pitchFamily="34" charset="0"/>
              </a:rPr>
              <a:t>Dewey</a:t>
            </a:r>
            <a:r>
              <a:rPr lang="tr-TR" dirty="0" smtClean="0">
                <a:latin typeface="Arial" panose="020B0604020202020204" pitchFamily="34" charset="0"/>
                <a:cs typeface="Arial" panose="020B0604020202020204" pitchFamily="34" charset="0"/>
              </a:rPr>
              <a:t>, ‘deney kesin </a:t>
            </a:r>
            <a:r>
              <a:rPr lang="tr-TR" dirty="0" err="1" smtClean="0">
                <a:latin typeface="Arial" panose="020B0604020202020204" pitchFamily="34" charset="0"/>
                <a:cs typeface="Arial" panose="020B0604020202020204" pitchFamily="34" charset="0"/>
              </a:rPr>
              <a:t>değildir’tezini</a:t>
            </a:r>
            <a:r>
              <a:rPr lang="tr-TR" dirty="0" smtClean="0">
                <a:latin typeface="Arial" panose="020B0604020202020204" pitchFamily="34" charset="0"/>
                <a:cs typeface="Arial" panose="020B0604020202020204" pitchFamily="34" charset="0"/>
              </a:rPr>
              <a:t> ileri sürer. </a:t>
            </a:r>
            <a:r>
              <a:rPr lang="tr-TR" dirty="0" err="1" smtClean="0">
                <a:latin typeface="Arial" panose="020B0604020202020204" pitchFamily="34" charset="0"/>
                <a:cs typeface="Arial" panose="020B0604020202020204" pitchFamily="34" charset="0"/>
              </a:rPr>
              <a:t>Varolmak</a:t>
            </a:r>
            <a:r>
              <a:rPr lang="tr-TR" dirty="0" smtClean="0">
                <a:latin typeface="Arial" panose="020B0604020202020204" pitchFamily="34" charset="0"/>
                <a:cs typeface="Arial" panose="020B0604020202020204" pitchFamily="34" charset="0"/>
              </a:rPr>
              <a:t> demek değişen bir dünyada bulunmak demektir. İnsanın yaptığı araştırma, mükemmel </a:t>
            </a:r>
            <a:r>
              <a:rPr lang="tr-TR" dirty="0" err="1" smtClean="0">
                <a:latin typeface="Arial" panose="020B0604020202020204" pitchFamily="34" charset="0"/>
                <a:cs typeface="Arial" panose="020B0604020202020204" pitchFamily="34" charset="0"/>
              </a:rPr>
              <a:t>olamyan</a:t>
            </a:r>
            <a:r>
              <a:rPr lang="tr-TR" dirty="0" smtClean="0">
                <a:latin typeface="Arial" panose="020B0604020202020204" pitchFamily="34" charset="0"/>
                <a:cs typeface="Arial" panose="020B0604020202020204" pitchFamily="34" charset="0"/>
              </a:rPr>
              <a:t> bir dünyada yapıldığı sürece , değişme sürecini yönlendirme ve kontrol etme konusunda bir kesinlik taşımaz, ama yöntem ve araçların daha kesin olduğu </a:t>
            </a:r>
            <a:r>
              <a:rPr lang="tr-TR" dirty="0" err="1" smtClean="0">
                <a:latin typeface="Arial" panose="020B0604020202020204" pitchFamily="34" charset="0"/>
                <a:cs typeface="Arial" panose="020B0604020202020204" pitchFamily="34" charset="0"/>
              </a:rPr>
              <a:t>sölenebilir</a:t>
            </a:r>
            <a:r>
              <a:rPr lang="tr-TR" dirty="0" smtClean="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11"/>
          </p:nvPr>
        </p:nvSpPr>
        <p:spPr/>
        <p:txBody>
          <a:bodyPr/>
          <a:lstStyle/>
          <a:p>
            <a:r>
              <a:rPr lang="tr-TR" smtClean="0"/>
              <a:t>HALİSE KADER ZENGİN</a:t>
            </a:r>
            <a:endParaRPr lang="tr-TR"/>
          </a:p>
        </p:txBody>
      </p:sp>
    </p:spTree>
    <p:extLst>
      <p:ext uri="{BB962C8B-B14F-4D97-AF65-F5344CB8AC3E}">
        <p14:creationId xmlns:p14="http://schemas.microsoft.com/office/powerpoint/2010/main" val="41275813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TM04033927[[fn=Ana Olay]]</Template>
  <TotalTime>114</TotalTime>
  <Words>1223</Words>
  <Application>Microsoft Office PowerPoint</Application>
  <PresentationFormat>Geniş ekran</PresentationFormat>
  <Paragraphs>85</Paragraphs>
  <Slides>17</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Calibri</vt:lpstr>
      <vt:lpstr>Impact</vt:lpstr>
      <vt:lpstr>Ana Olay</vt:lpstr>
      <vt:lpstr>PRAGMATİZM-</vt:lpstr>
      <vt:lpstr>PRAGMATİZM</vt:lpstr>
      <vt:lpstr>pragmatizm</vt:lpstr>
      <vt:lpstr>j.dewey</vt:lpstr>
      <vt:lpstr>j.dewey</vt:lpstr>
      <vt:lpstr>j.dewey</vt:lpstr>
      <vt:lpstr>j.dewey</vt:lpstr>
      <vt:lpstr>j.dewey</vt:lpstr>
      <vt:lpstr>j.dewey</vt:lpstr>
      <vt:lpstr>j.dewey- eğitim felsefesinin temeli</vt:lpstr>
      <vt:lpstr>Bilimsel araştırma yöntemi</vt:lpstr>
      <vt:lpstr>Bütünsel düşünme davranışı</vt:lpstr>
      <vt:lpstr>Ahlak anlayışı</vt:lpstr>
      <vt:lpstr>eğitim</vt:lpstr>
      <vt:lpstr>eğitim</vt:lpstr>
      <vt:lpstr>okul</vt:lpstr>
      <vt:lpstr>KAYNAKÇA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PRAGMATİZM-</dc:title>
  <dc:creator>halise</dc:creator>
  <cp:lastModifiedBy>halise</cp:lastModifiedBy>
  <cp:revision>13</cp:revision>
  <cp:lastPrinted>2017-03-24T10:38:22Z</cp:lastPrinted>
  <dcterms:created xsi:type="dcterms:W3CDTF">2017-03-23T12:27:26Z</dcterms:created>
  <dcterms:modified xsi:type="dcterms:W3CDTF">2017-06-07T09:39:11Z</dcterms:modified>
</cp:coreProperties>
</file>