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BF5CE-23C6-4C22-923E-E7984052275D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38F4B-2430-4A83-9B74-7D2D7611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522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38F4B-2430-4A83-9B74-7D2D7611A8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401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4CF0-35FB-49EE-A6CD-64122A1BF757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DA9C-73DE-44A0-A548-16D7AD0F971B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60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BD354-17E1-4D33-8B93-084605DB71E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031D7-F5B4-4AF4-AF7F-C0B0EB4FA89F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40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DEF2-6F38-484A-A935-B823FE8965A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09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0348-FF91-47B9-B631-B959C1839D04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8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67600-CF7F-4CB2-9874-84967965E931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82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5707-B0B9-4614-8FC2-047C89DE6837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6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FB80-99F3-4F33-8737-B361B41014A5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45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70777-B02A-4FE5-B39B-53F275E73F82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1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4986-1FD3-4925-B1F4-60885606A4F7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71620-F249-4C5B-879D-BCF2C86E7A9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4EFFB-C1A9-45E3-8168-A7B080048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70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PSİKOMETRİNİN 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TARİHSEL GELİŞİMİ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065678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Ankara</a:t>
            </a:r>
          </a:p>
          <a:p>
            <a:r>
              <a:rPr lang="en-GB" dirty="0" err="1" smtClean="0"/>
              <a:t>Eylül</a:t>
            </a:r>
            <a:r>
              <a:rPr lang="en-GB" dirty="0" smtClean="0"/>
              <a:t> 2017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3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Kuruluşlar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87527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1935’te L.L. </a:t>
            </a:r>
            <a:r>
              <a:rPr lang="en-GB" dirty="0" err="1" smtClean="0"/>
              <a:t>Thurstone</a:t>
            </a:r>
            <a:r>
              <a:rPr lang="en-GB" dirty="0" smtClean="0"/>
              <a:t> “</a:t>
            </a:r>
            <a:r>
              <a:rPr lang="en-GB" b="1" i="1" dirty="0" smtClean="0"/>
              <a:t>Psychometric Society</a:t>
            </a:r>
            <a:r>
              <a:rPr lang="en-GB" dirty="0" smtClean="0"/>
              <a:t>” </a:t>
            </a:r>
            <a:r>
              <a:rPr lang="en-GB" dirty="0" err="1" smtClean="0"/>
              <a:t>kurdu</a:t>
            </a:r>
            <a:r>
              <a:rPr lang="en-GB" dirty="0" smtClean="0"/>
              <a:t>. 1936’dan </a:t>
            </a:r>
            <a:r>
              <a:rPr lang="en-GB" dirty="0" err="1" smtClean="0"/>
              <a:t>itibaren</a:t>
            </a:r>
            <a:r>
              <a:rPr lang="en-GB" dirty="0" smtClean="0"/>
              <a:t> “</a:t>
            </a:r>
            <a:r>
              <a:rPr lang="en-GB" dirty="0" err="1" smtClean="0"/>
              <a:t>Psychometrica</a:t>
            </a:r>
            <a:r>
              <a:rPr lang="en-GB" dirty="0" smtClean="0"/>
              <a:t>” </a:t>
            </a:r>
            <a:r>
              <a:rPr lang="en-GB" dirty="0" err="1" smtClean="0"/>
              <a:t>dergisini</a:t>
            </a:r>
            <a:r>
              <a:rPr lang="en-GB" dirty="0" smtClean="0"/>
              <a:t> </a:t>
            </a:r>
            <a:r>
              <a:rPr lang="en-GB" dirty="0" err="1" smtClean="0"/>
              <a:t>çıkarmaya</a:t>
            </a:r>
            <a:r>
              <a:rPr lang="en-GB" dirty="0" smtClean="0"/>
              <a:t> </a:t>
            </a:r>
            <a:r>
              <a:rPr lang="en-GB" dirty="0" err="1" smtClean="0"/>
              <a:t>başladı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1946’da “</a:t>
            </a:r>
            <a:r>
              <a:rPr lang="en-GB" b="1" i="1" dirty="0" err="1" smtClean="0"/>
              <a:t>Amerikan</a:t>
            </a:r>
            <a:r>
              <a:rPr lang="en-GB" b="1" i="1" dirty="0" smtClean="0"/>
              <a:t> Psychological Association (APA)</a:t>
            </a:r>
            <a:r>
              <a:rPr lang="en-GB" dirty="0" smtClean="0"/>
              <a:t>” </a:t>
            </a:r>
            <a:r>
              <a:rPr lang="en-GB" dirty="0" err="1" smtClean="0"/>
              <a:t>kuruldu</a:t>
            </a:r>
            <a:r>
              <a:rPr lang="en-GB" dirty="0" smtClean="0"/>
              <a:t>. </a:t>
            </a:r>
            <a:r>
              <a:rPr lang="en-GB" dirty="0" err="1" smtClean="0"/>
              <a:t>APA’nın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Değerlendirme</a:t>
            </a:r>
            <a:r>
              <a:rPr lang="en-GB" dirty="0" smtClean="0"/>
              <a:t> </a:t>
            </a:r>
            <a:r>
              <a:rPr lang="en-GB" dirty="0" err="1" smtClean="0"/>
              <a:t>Bölüm</a:t>
            </a:r>
            <a:r>
              <a:rPr lang="en-GB" dirty="0" smtClean="0"/>
              <a:t> </a:t>
            </a:r>
            <a:r>
              <a:rPr lang="en-GB" dirty="0" err="1" smtClean="0"/>
              <a:t>Başkanlığına</a:t>
            </a:r>
            <a:r>
              <a:rPr lang="en-GB" dirty="0" smtClean="0"/>
              <a:t> </a:t>
            </a:r>
            <a:r>
              <a:rPr lang="en-GB" dirty="0" err="1" smtClean="0"/>
              <a:t>Thurstone</a:t>
            </a:r>
            <a:r>
              <a:rPr lang="en-GB" dirty="0" smtClean="0"/>
              <a:t> </a:t>
            </a:r>
            <a:r>
              <a:rPr lang="en-GB" dirty="0" err="1" smtClean="0"/>
              <a:t>getirildi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1960’da “</a:t>
            </a:r>
            <a:r>
              <a:rPr lang="en-GB" b="1" i="1" dirty="0" smtClean="0"/>
              <a:t>The Society of Multivariate Experimental Psychology</a:t>
            </a:r>
            <a:r>
              <a:rPr lang="en-GB" dirty="0" smtClean="0"/>
              <a:t>” kuruldu.1968’ten </a:t>
            </a:r>
            <a:r>
              <a:rPr lang="en-GB" dirty="0" err="1" smtClean="0"/>
              <a:t>itibaren</a:t>
            </a:r>
            <a:r>
              <a:rPr lang="en-GB" dirty="0" smtClean="0"/>
              <a:t> “Multivariate </a:t>
            </a:r>
            <a:r>
              <a:rPr lang="en-GB" dirty="0" err="1" smtClean="0"/>
              <a:t>Behavioral</a:t>
            </a:r>
            <a:r>
              <a:rPr lang="en-GB" dirty="0" smtClean="0"/>
              <a:t> Research” </a:t>
            </a:r>
            <a:r>
              <a:rPr lang="en-GB" dirty="0" err="1" smtClean="0"/>
              <a:t>dergisi</a:t>
            </a:r>
            <a:r>
              <a:rPr lang="en-GB" dirty="0" smtClean="0"/>
              <a:t> </a:t>
            </a:r>
            <a:r>
              <a:rPr lang="en-GB" dirty="0" err="1" smtClean="0"/>
              <a:t>yayımlanmaya</a:t>
            </a:r>
            <a:r>
              <a:rPr lang="en-GB" dirty="0" smtClean="0"/>
              <a:t> </a:t>
            </a:r>
            <a:r>
              <a:rPr lang="en-GB" dirty="0" err="1" smtClean="0"/>
              <a:t>başlandı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1964’te “</a:t>
            </a:r>
            <a:r>
              <a:rPr lang="en-GB" b="1" i="1" dirty="0" smtClean="0"/>
              <a:t>National Council on Measurement in Education (NCME)</a:t>
            </a:r>
            <a:r>
              <a:rPr lang="en-GB" dirty="0" smtClean="0"/>
              <a:t>” </a:t>
            </a:r>
            <a:r>
              <a:rPr lang="en-GB" dirty="0" err="1" smtClean="0"/>
              <a:t>kuruldu</a:t>
            </a:r>
            <a:r>
              <a:rPr lang="en-GB" dirty="0" smtClean="0"/>
              <a:t>.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zamanda</a:t>
            </a:r>
            <a:r>
              <a:rPr lang="en-GB" dirty="0" smtClean="0"/>
              <a:t> “Journal of Educational Measurement” </a:t>
            </a:r>
            <a:r>
              <a:rPr lang="en-GB" dirty="0" err="1" smtClean="0"/>
              <a:t>dergisini</a:t>
            </a:r>
            <a:r>
              <a:rPr lang="en-GB" dirty="0" smtClean="0"/>
              <a:t> </a:t>
            </a:r>
            <a:r>
              <a:rPr lang="en-GB" dirty="0" err="1" smtClean="0"/>
              <a:t>yayımlamaya</a:t>
            </a:r>
            <a:r>
              <a:rPr lang="en-GB" dirty="0" smtClean="0"/>
              <a:t> </a:t>
            </a:r>
            <a:r>
              <a:rPr lang="en-GB" dirty="0" err="1" smtClean="0"/>
              <a:t>başladı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1968’de “</a:t>
            </a:r>
            <a:r>
              <a:rPr lang="en-GB" b="1" i="1" dirty="0" smtClean="0"/>
              <a:t>The Society for Mathematical Psychology</a:t>
            </a:r>
            <a:r>
              <a:rPr lang="en-GB" dirty="0" smtClean="0"/>
              <a:t>” </a:t>
            </a:r>
            <a:r>
              <a:rPr lang="en-GB" dirty="0" err="1" smtClean="0"/>
              <a:t>kuruldu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“Journal of Mathematical Psychology” </a:t>
            </a:r>
            <a:r>
              <a:rPr lang="en-GB" dirty="0" err="1" smtClean="0"/>
              <a:t>yayımlanmaya</a:t>
            </a:r>
            <a:r>
              <a:rPr lang="en-GB" dirty="0" smtClean="0"/>
              <a:t> </a:t>
            </a:r>
            <a:r>
              <a:rPr lang="en-GB" dirty="0" err="1" smtClean="0"/>
              <a:t>başlandı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s.8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34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KAYNAKLAR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Jones, L.V., &amp; </a:t>
            </a:r>
            <a:r>
              <a:rPr lang="en-GB" dirty="0" err="1" smtClean="0"/>
              <a:t>Thissen</a:t>
            </a:r>
            <a:r>
              <a:rPr lang="en-GB" dirty="0" smtClean="0"/>
              <a:t>, D. (2007). A History and Overview of Psychometrics. </a:t>
            </a:r>
            <a:r>
              <a:rPr lang="en-GB" dirty="0" err="1" smtClean="0"/>
              <a:t>C.R.Rao</a:t>
            </a:r>
            <a:r>
              <a:rPr lang="en-GB" dirty="0" smtClean="0"/>
              <a:t> &amp; </a:t>
            </a:r>
            <a:r>
              <a:rPr lang="en-GB" dirty="0" err="1" smtClean="0"/>
              <a:t>S.Sinharay</a:t>
            </a:r>
            <a:r>
              <a:rPr lang="en-GB" dirty="0" smtClean="0"/>
              <a:t> (Eds.). </a:t>
            </a:r>
            <a:r>
              <a:rPr lang="en-GB" i="1" dirty="0" smtClean="0"/>
              <a:t>Handbook of Statistics, Vol.26.</a:t>
            </a:r>
            <a:r>
              <a:rPr lang="en-GB" dirty="0" smtClean="0"/>
              <a:t> p.1-27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0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Psikometri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Nedir</a:t>
            </a:r>
            <a:r>
              <a:rPr lang="en-GB" b="1" dirty="0" smtClean="0">
                <a:solidFill>
                  <a:srgbClr val="7030A0"/>
                </a:solidFill>
              </a:rPr>
              <a:t>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özelliklerin</a:t>
            </a:r>
            <a:r>
              <a:rPr lang="en-GB" dirty="0" smtClean="0"/>
              <a:t> </a:t>
            </a:r>
            <a:r>
              <a:rPr lang="en-GB" dirty="0" err="1" smtClean="0"/>
              <a:t>ölçülmesi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değerlendirilmesi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ilgilenen</a:t>
            </a:r>
            <a:r>
              <a:rPr lang="en-GB" dirty="0" smtClean="0"/>
              <a:t> </a:t>
            </a:r>
            <a:r>
              <a:rPr lang="en-GB" dirty="0" err="1" smtClean="0"/>
              <a:t>özel</a:t>
            </a:r>
            <a:r>
              <a:rPr lang="en-GB" dirty="0" smtClean="0"/>
              <a:t> </a:t>
            </a:r>
            <a:r>
              <a:rPr lang="en-GB" dirty="0" err="1" smtClean="0"/>
              <a:t>uzmanlık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bilim</a:t>
            </a:r>
            <a:r>
              <a:rPr lang="en-GB" dirty="0" smtClean="0"/>
              <a:t> </a:t>
            </a:r>
            <a:r>
              <a:rPr lang="en-GB" dirty="0" err="1" smtClean="0"/>
              <a:t>alanı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 smtClean="0"/>
              <a:t>ayrıntılı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psikometri</a:t>
            </a:r>
            <a:r>
              <a:rPr lang="en-GB" dirty="0" smtClean="0"/>
              <a:t>, </a:t>
            </a:r>
            <a:r>
              <a:rPr lang="en-GB" dirty="0" err="1" smtClean="0"/>
              <a:t>psikolojik</a:t>
            </a:r>
            <a:r>
              <a:rPr lang="en-GB" dirty="0" smtClean="0"/>
              <a:t> </a:t>
            </a:r>
            <a:r>
              <a:rPr lang="en-GB" dirty="0" err="1" smtClean="0"/>
              <a:t>özelliklerin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Kavramsal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tanımlanması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Olgusal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ölçülmesine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araç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yöntemlerin</a:t>
            </a:r>
            <a:r>
              <a:rPr lang="en-GB" dirty="0" smtClean="0"/>
              <a:t> </a:t>
            </a:r>
            <a:r>
              <a:rPr lang="en-GB" dirty="0" err="1" smtClean="0"/>
              <a:t>geliştirilmesi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sonuçları</a:t>
            </a:r>
            <a:r>
              <a:rPr lang="en-GB" dirty="0" smtClean="0"/>
              <a:t> </a:t>
            </a:r>
            <a:r>
              <a:rPr lang="en-GB" dirty="0" err="1" smtClean="0"/>
              <a:t>üzerinde</a:t>
            </a:r>
            <a:r>
              <a:rPr lang="en-GB" dirty="0" smtClean="0"/>
              <a:t> </a:t>
            </a:r>
            <a:r>
              <a:rPr lang="en-GB" dirty="0" err="1" smtClean="0"/>
              <a:t>yürütülecek</a:t>
            </a:r>
            <a:r>
              <a:rPr lang="en-GB" dirty="0" smtClean="0"/>
              <a:t> </a:t>
            </a:r>
            <a:r>
              <a:rPr lang="en-GB" dirty="0" err="1" smtClean="0"/>
              <a:t>yöntem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tekniklerin</a:t>
            </a:r>
            <a:r>
              <a:rPr lang="en-GB" dirty="0" smtClean="0"/>
              <a:t> </a:t>
            </a:r>
            <a:r>
              <a:rPr lang="en-GB" dirty="0" err="1" smtClean="0"/>
              <a:t>geliştirilmesi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Değerlendirme</a:t>
            </a:r>
            <a:r>
              <a:rPr lang="en-GB" dirty="0" smtClean="0"/>
              <a:t> </a:t>
            </a:r>
            <a:r>
              <a:rPr lang="en-GB" dirty="0" err="1" smtClean="0"/>
              <a:t>yöntem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tekniklerinin</a:t>
            </a:r>
            <a:r>
              <a:rPr lang="en-GB" dirty="0" smtClean="0"/>
              <a:t> </a:t>
            </a:r>
            <a:r>
              <a:rPr lang="en-GB" dirty="0" err="1" smtClean="0"/>
              <a:t>geliştirilmesi</a:t>
            </a:r>
            <a:endParaRPr lang="en-GB" dirty="0" smtClean="0"/>
          </a:p>
          <a:p>
            <a:pPr marL="0" indent="0">
              <a:buNone/>
            </a:pPr>
            <a:r>
              <a:rPr lang="en-GB" dirty="0" err="1"/>
              <a:t>i</a:t>
            </a:r>
            <a:r>
              <a:rPr lang="en-GB" dirty="0" err="1" smtClean="0"/>
              <a:t>le</a:t>
            </a:r>
            <a:r>
              <a:rPr lang="en-GB" dirty="0" smtClean="0"/>
              <a:t> </a:t>
            </a:r>
            <a:r>
              <a:rPr lang="en-GB" dirty="0" err="1" smtClean="0"/>
              <a:t>ilgilenir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87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102" y="126696"/>
            <a:ext cx="9745458" cy="6229654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02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Erken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Dönem</a:t>
            </a:r>
            <a:r>
              <a:rPr lang="en-GB" b="1" dirty="0" smtClean="0">
                <a:solidFill>
                  <a:srgbClr val="7030A0"/>
                </a:solidFill>
              </a:rPr>
              <a:t> (1750-1900)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1800 </a:t>
            </a:r>
            <a:r>
              <a:rPr lang="en-GB" dirty="0" err="1" smtClean="0"/>
              <a:t>öncesinde</a:t>
            </a:r>
            <a:r>
              <a:rPr lang="en-GB" dirty="0" smtClean="0"/>
              <a:t> </a:t>
            </a:r>
            <a:r>
              <a:rPr lang="en-GB" b="1" i="1" dirty="0" smtClean="0"/>
              <a:t>Carl Friedrich GAUSS, </a:t>
            </a:r>
            <a:r>
              <a:rPr lang="en-GB" dirty="0" smtClean="0"/>
              <a:t>“</a:t>
            </a:r>
            <a:r>
              <a:rPr lang="en-GB" dirty="0" err="1" smtClean="0"/>
              <a:t>Gausyen</a:t>
            </a:r>
            <a:r>
              <a:rPr lang="en-GB" dirty="0" smtClean="0"/>
              <a:t> </a:t>
            </a:r>
            <a:r>
              <a:rPr lang="en-GB" dirty="0" err="1" smtClean="0"/>
              <a:t>eğri</a:t>
            </a:r>
            <a:r>
              <a:rPr lang="en-GB" dirty="0" smtClean="0"/>
              <a:t>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bilinen</a:t>
            </a:r>
            <a:r>
              <a:rPr lang="en-GB" dirty="0" smtClean="0"/>
              <a:t> normal </a:t>
            </a:r>
            <a:r>
              <a:rPr lang="en-GB" dirty="0" err="1" smtClean="0"/>
              <a:t>dağılım</a:t>
            </a:r>
            <a:r>
              <a:rPr lang="en-GB" dirty="0" smtClean="0"/>
              <a:t> </a:t>
            </a:r>
            <a:r>
              <a:rPr lang="en-GB" dirty="0" err="1" smtClean="0"/>
              <a:t>eğrisini</a:t>
            </a:r>
            <a:r>
              <a:rPr lang="en-GB" dirty="0" smtClean="0"/>
              <a:t> </a:t>
            </a:r>
            <a:r>
              <a:rPr lang="en-GB" dirty="0" err="1" smtClean="0"/>
              <a:t>fonksiyon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tanımladı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1809’da </a:t>
            </a:r>
            <a:r>
              <a:rPr lang="en-GB" b="1" i="1" dirty="0" smtClean="0"/>
              <a:t>Wilhelm BESSEL</a:t>
            </a:r>
            <a:r>
              <a:rPr lang="en-GB" dirty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Gauss’un</a:t>
            </a:r>
            <a:r>
              <a:rPr lang="en-GB" dirty="0" smtClean="0"/>
              <a:t> normal </a:t>
            </a:r>
            <a:r>
              <a:rPr lang="en-GB" dirty="0" err="1" smtClean="0"/>
              <a:t>dağılım</a:t>
            </a:r>
            <a:r>
              <a:rPr lang="en-GB" dirty="0" smtClean="0"/>
              <a:t> </a:t>
            </a:r>
            <a:r>
              <a:rPr lang="en-GB" dirty="0" err="1" smtClean="0"/>
              <a:t>modelini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hatalarının</a:t>
            </a:r>
            <a:r>
              <a:rPr lang="en-GB" dirty="0" smtClean="0"/>
              <a:t> </a:t>
            </a:r>
            <a:r>
              <a:rPr lang="en-GB" dirty="0" err="1" smtClean="0"/>
              <a:t>dağılımına</a:t>
            </a:r>
            <a:r>
              <a:rPr lang="en-GB" dirty="0" smtClean="0"/>
              <a:t> </a:t>
            </a:r>
            <a:r>
              <a:rPr lang="en-GB" dirty="0" err="1" smtClean="0"/>
              <a:t>uyarladı</a:t>
            </a:r>
            <a:r>
              <a:rPr lang="en-GB" dirty="0" smtClean="0"/>
              <a:t>. “</a:t>
            </a:r>
            <a:r>
              <a:rPr lang="en-GB" dirty="0" err="1" smtClean="0"/>
              <a:t>Hatalar</a:t>
            </a:r>
            <a:r>
              <a:rPr lang="en-GB" dirty="0" smtClean="0"/>
              <a:t> </a:t>
            </a:r>
            <a:r>
              <a:rPr lang="en-GB" dirty="0" err="1" smtClean="0"/>
              <a:t>teorisi</a:t>
            </a:r>
            <a:r>
              <a:rPr lang="en-GB" dirty="0" smtClean="0"/>
              <a:t> (theory of errors)”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b="1" i="1" dirty="0" smtClean="0"/>
              <a:t>Adolph QUETELET, </a:t>
            </a:r>
            <a:r>
              <a:rPr lang="en-GB" dirty="0" err="1" smtClean="0"/>
              <a:t>Bessel’in</a:t>
            </a:r>
            <a:r>
              <a:rPr lang="en-GB" dirty="0" smtClean="0"/>
              <a:t> </a:t>
            </a:r>
            <a:r>
              <a:rPr lang="en-GB" dirty="0" err="1" smtClean="0"/>
              <a:t>hatalar</a:t>
            </a:r>
            <a:r>
              <a:rPr lang="en-GB" dirty="0" smtClean="0"/>
              <a:t> </a:t>
            </a:r>
            <a:r>
              <a:rPr lang="en-GB" dirty="0" err="1" smtClean="0"/>
              <a:t>teorisini</a:t>
            </a:r>
            <a:r>
              <a:rPr lang="en-GB" dirty="0" smtClean="0"/>
              <a:t> </a:t>
            </a:r>
            <a:r>
              <a:rPr lang="en-GB" dirty="0" err="1" smtClean="0"/>
              <a:t>insan</a:t>
            </a:r>
            <a:r>
              <a:rPr lang="en-GB" dirty="0" smtClean="0"/>
              <a:t> </a:t>
            </a:r>
            <a:r>
              <a:rPr lang="en-GB" dirty="0" err="1" smtClean="0"/>
              <a:t>davranışlarına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verilere</a:t>
            </a:r>
            <a:r>
              <a:rPr lang="en-GB" dirty="0" smtClean="0"/>
              <a:t> </a:t>
            </a:r>
            <a:r>
              <a:rPr lang="en-GB" dirty="0" err="1" smtClean="0"/>
              <a:t>uyarladı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1800’lerin </a:t>
            </a:r>
            <a:r>
              <a:rPr lang="en-GB" dirty="0" err="1" smtClean="0"/>
              <a:t>sonlarında</a:t>
            </a:r>
            <a:r>
              <a:rPr lang="en-GB" dirty="0" smtClean="0"/>
              <a:t> </a:t>
            </a:r>
            <a:r>
              <a:rPr lang="en-GB" b="1" i="1" dirty="0" smtClean="0"/>
              <a:t>Frances GALTON, </a:t>
            </a:r>
            <a:r>
              <a:rPr lang="en-GB" dirty="0" err="1" smtClean="0"/>
              <a:t>insan</a:t>
            </a:r>
            <a:r>
              <a:rPr lang="en-GB" dirty="0" smtClean="0"/>
              <a:t> </a:t>
            </a:r>
            <a:r>
              <a:rPr lang="en-GB" dirty="0" err="1" smtClean="0"/>
              <a:t>genetik</a:t>
            </a:r>
            <a:r>
              <a:rPr lang="en-GB" dirty="0" smtClean="0"/>
              <a:t> </a:t>
            </a:r>
            <a:r>
              <a:rPr lang="en-GB" dirty="0" err="1" smtClean="0"/>
              <a:t>bozuklukları</a:t>
            </a:r>
            <a:r>
              <a:rPr lang="en-GB" dirty="0" smtClean="0"/>
              <a:t> </a:t>
            </a:r>
            <a:r>
              <a:rPr lang="en-GB" dirty="0" err="1" smtClean="0"/>
              <a:t>başta</a:t>
            </a:r>
            <a:r>
              <a:rPr lang="en-GB" dirty="0" smtClean="0"/>
              <a:t> </a:t>
            </a:r>
            <a:r>
              <a:rPr lang="en-GB" dirty="0" err="1" smtClean="0"/>
              <a:t>olmak</a:t>
            </a:r>
            <a:r>
              <a:rPr lang="en-GB" dirty="0" smtClean="0"/>
              <a:t> </a:t>
            </a:r>
            <a:r>
              <a:rPr lang="en-GB" dirty="0" err="1" smtClean="0"/>
              <a:t>üzere</a:t>
            </a:r>
            <a:r>
              <a:rPr lang="en-GB" dirty="0" smtClean="0"/>
              <a:t> </a:t>
            </a:r>
            <a:r>
              <a:rPr lang="en-GB" dirty="0" err="1" smtClean="0"/>
              <a:t>insan</a:t>
            </a:r>
            <a:r>
              <a:rPr lang="en-GB" dirty="0" smtClean="0"/>
              <a:t> </a:t>
            </a:r>
            <a:r>
              <a:rPr lang="en-GB" dirty="0" err="1" smtClean="0"/>
              <a:t>özelliklerine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pek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gözlem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yaptı</a:t>
            </a:r>
            <a:r>
              <a:rPr lang="en-GB" dirty="0" smtClean="0"/>
              <a:t>. “</a:t>
            </a:r>
            <a:r>
              <a:rPr lang="en-GB" dirty="0" err="1" smtClean="0"/>
              <a:t>Bireyler</a:t>
            </a:r>
            <a:r>
              <a:rPr lang="en-GB" dirty="0" smtClean="0"/>
              <a:t> </a:t>
            </a:r>
            <a:r>
              <a:rPr lang="en-GB" dirty="0" err="1" smtClean="0"/>
              <a:t>arası</a:t>
            </a:r>
            <a:r>
              <a:rPr lang="en-GB" dirty="0" smtClean="0"/>
              <a:t> </a:t>
            </a:r>
            <a:r>
              <a:rPr lang="en-GB" dirty="0" err="1" smtClean="0"/>
              <a:t>farklılıkların</a:t>
            </a:r>
            <a:r>
              <a:rPr lang="en-GB" dirty="0" smtClean="0"/>
              <a:t> </a:t>
            </a:r>
            <a:r>
              <a:rPr lang="en-GB" dirty="0" err="1" smtClean="0"/>
              <a:t>ölçülmesi</a:t>
            </a:r>
            <a:r>
              <a:rPr lang="en-GB" dirty="0" smtClean="0"/>
              <a:t>” </a:t>
            </a:r>
            <a:r>
              <a:rPr lang="en-GB" dirty="0" err="1" smtClean="0"/>
              <a:t>vurgusuyla</a:t>
            </a:r>
            <a:r>
              <a:rPr lang="en-GB" dirty="0" smtClean="0"/>
              <a:t> </a:t>
            </a:r>
            <a:r>
              <a:rPr lang="en-GB" dirty="0" err="1" smtClean="0"/>
              <a:t>öne</a:t>
            </a:r>
            <a:r>
              <a:rPr lang="en-GB" dirty="0" smtClean="0"/>
              <a:t> </a:t>
            </a:r>
            <a:r>
              <a:rPr lang="en-GB" dirty="0" err="1" smtClean="0"/>
              <a:t>çıktı</a:t>
            </a:r>
            <a:r>
              <a:rPr lang="en-GB" dirty="0" smtClean="0"/>
              <a:t>. 1884’te “</a:t>
            </a:r>
            <a:r>
              <a:rPr lang="en-GB" dirty="0" err="1" smtClean="0"/>
              <a:t>Antropometrik</a:t>
            </a:r>
            <a:r>
              <a:rPr lang="en-GB" dirty="0" smtClean="0"/>
              <a:t> Laboratory” </a:t>
            </a:r>
            <a:r>
              <a:rPr lang="en-GB" dirty="0" err="1" smtClean="0"/>
              <a:t>kurdu</a:t>
            </a:r>
            <a:r>
              <a:rPr lang="en-GB" dirty="0" smtClean="0"/>
              <a:t>. 6 </a:t>
            </a:r>
            <a:r>
              <a:rPr lang="en-GB" dirty="0" err="1" smtClean="0"/>
              <a:t>yıl</a:t>
            </a:r>
            <a:r>
              <a:rPr lang="en-GB" dirty="0" smtClean="0"/>
              <a:t> </a:t>
            </a:r>
            <a:r>
              <a:rPr lang="en-GB" dirty="0" err="1" smtClean="0"/>
              <a:t>içinde</a:t>
            </a:r>
            <a:r>
              <a:rPr lang="en-GB" dirty="0" smtClean="0"/>
              <a:t> 10.000 </a:t>
            </a:r>
            <a:r>
              <a:rPr lang="en-GB" dirty="0" err="1" smtClean="0"/>
              <a:t>civarı</a:t>
            </a:r>
            <a:r>
              <a:rPr lang="en-GB" dirty="0" smtClean="0"/>
              <a:t> </a:t>
            </a:r>
            <a:r>
              <a:rPr lang="en-GB" dirty="0" err="1" smtClean="0"/>
              <a:t>bireyden</a:t>
            </a:r>
            <a:r>
              <a:rPr lang="en-GB" dirty="0" smtClean="0"/>
              <a:t> </a:t>
            </a:r>
            <a:r>
              <a:rPr lang="en-GB" dirty="0" err="1" smtClean="0"/>
              <a:t>veri</a:t>
            </a:r>
            <a:r>
              <a:rPr lang="en-GB" dirty="0" smtClean="0"/>
              <a:t> </a:t>
            </a:r>
            <a:r>
              <a:rPr lang="en-GB" dirty="0" err="1" smtClean="0"/>
              <a:t>topladı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s.4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0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Psikofizik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ve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Deneysel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Psikoloji</a:t>
            </a:r>
            <a:r>
              <a:rPr lang="en-GB" b="1" dirty="0" smtClean="0">
                <a:solidFill>
                  <a:srgbClr val="7030A0"/>
                </a:solidFill>
              </a:rPr>
              <a:t> (1850-1900)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1860’ta </a:t>
            </a:r>
            <a:r>
              <a:rPr lang="en-GB" b="1" i="1" dirty="0" smtClean="0"/>
              <a:t>Gustav FECHNER </a:t>
            </a:r>
            <a:r>
              <a:rPr lang="en-GB" dirty="0" smtClean="0"/>
              <a:t>“</a:t>
            </a:r>
            <a:r>
              <a:rPr lang="en-GB" dirty="0" err="1" smtClean="0"/>
              <a:t>Psikofiziğin</a:t>
            </a:r>
            <a:r>
              <a:rPr lang="en-GB" dirty="0" smtClean="0"/>
              <a:t> </a:t>
            </a:r>
            <a:r>
              <a:rPr lang="en-GB" dirty="0" err="1" smtClean="0"/>
              <a:t>Unsurları</a:t>
            </a:r>
            <a:r>
              <a:rPr lang="en-GB" dirty="0" smtClean="0"/>
              <a:t>” </a:t>
            </a:r>
            <a:r>
              <a:rPr lang="en-GB" dirty="0" err="1" smtClean="0"/>
              <a:t>adlı</a:t>
            </a:r>
            <a:r>
              <a:rPr lang="en-GB" dirty="0" smtClean="0"/>
              <a:t> </a:t>
            </a:r>
            <a:r>
              <a:rPr lang="en-GB" dirty="0" err="1" smtClean="0"/>
              <a:t>kitabını</a:t>
            </a:r>
            <a:r>
              <a:rPr lang="en-GB" dirty="0" smtClean="0"/>
              <a:t> </a:t>
            </a:r>
            <a:r>
              <a:rPr lang="en-GB" dirty="0" err="1" smtClean="0"/>
              <a:t>yayımladı</a:t>
            </a:r>
            <a:r>
              <a:rPr lang="en-GB" dirty="0" smtClean="0"/>
              <a:t>. </a:t>
            </a:r>
            <a:r>
              <a:rPr lang="en-GB" dirty="0" err="1" smtClean="0"/>
              <a:t>Psikofiziği</a:t>
            </a:r>
            <a:r>
              <a:rPr lang="en-GB" dirty="0" smtClean="0"/>
              <a:t>, “</a:t>
            </a:r>
            <a:r>
              <a:rPr lang="en-GB" dirty="0" err="1" smtClean="0"/>
              <a:t>beden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zihin</a:t>
            </a:r>
            <a:r>
              <a:rPr lang="en-GB" dirty="0" smtClean="0"/>
              <a:t> (body-mind) </a:t>
            </a:r>
            <a:r>
              <a:rPr lang="en-GB" dirty="0" err="1" smtClean="0"/>
              <a:t>ilişkisini</a:t>
            </a:r>
            <a:r>
              <a:rPr lang="en-GB" dirty="0" smtClean="0"/>
              <a:t> </a:t>
            </a:r>
            <a:r>
              <a:rPr lang="en-GB" dirty="0" err="1" smtClean="0"/>
              <a:t>inceleyen</a:t>
            </a:r>
            <a:r>
              <a:rPr lang="en-GB" dirty="0" smtClean="0"/>
              <a:t> </a:t>
            </a:r>
            <a:r>
              <a:rPr lang="en-GB" dirty="0" err="1" smtClean="0"/>
              <a:t>kesin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bilim</a:t>
            </a:r>
            <a:r>
              <a:rPr lang="en-GB" dirty="0" smtClean="0"/>
              <a:t>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tanımladı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1879’da </a:t>
            </a:r>
            <a:r>
              <a:rPr lang="en-GB" b="1" i="1" dirty="0" smtClean="0"/>
              <a:t>Wilhelm WUNDT</a:t>
            </a:r>
            <a:r>
              <a:rPr lang="en-GB" dirty="0" smtClean="0"/>
              <a:t>, </a:t>
            </a:r>
            <a:r>
              <a:rPr lang="en-GB" dirty="0" err="1" smtClean="0"/>
              <a:t>dünyadaki</a:t>
            </a:r>
            <a:r>
              <a:rPr lang="en-GB" dirty="0" smtClean="0"/>
              <a:t> ilk </a:t>
            </a:r>
            <a:r>
              <a:rPr lang="en-GB" dirty="0" err="1" smtClean="0"/>
              <a:t>psikoloji</a:t>
            </a:r>
            <a:r>
              <a:rPr lang="en-GB" dirty="0" smtClean="0"/>
              <a:t> </a:t>
            </a:r>
            <a:r>
              <a:rPr lang="en-GB" dirty="0" err="1" smtClean="0"/>
              <a:t>laboratuvarı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bilinen</a:t>
            </a:r>
            <a:r>
              <a:rPr lang="en-GB" dirty="0" smtClean="0"/>
              <a:t> “Leipzig Laboratory” </a:t>
            </a:r>
            <a:r>
              <a:rPr lang="en-GB" dirty="0" err="1" smtClean="0"/>
              <a:t>kurdu</a:t>
            </a:r>
            <a:r>
              <a:rPr lang="en-GB" dirty="0" smtClean="0"/>
              <a:t>. </a:t>
            </a:r>
            <a:r>
              <a:rPr lang="en-GB" dirty="0" err="1" smtClean="0"/>
              <a:t>Devamında</a:t>
            </a:r>
            <a:r>
              <a:rPr lang="en-GB" dirty="0" smtClean="0"/>
              <a:t> </a:t>
            </a:r>
            <a:r>
              <a:rPr lang="en-GB" dirty="0" err="1" smtClean="0"/>
              <a:t>deneysel</a:t>
            </a:r>
            <a:r>
              <a:rPr lang="en-GB" dirty="0" smtClean="0"/>
              <a:t> </a:t>
            </a:r>
            <a:r>
              <a:rPr lang="en-GB" dirty="0" err="1" smtClean="0"/>
              <a:t>psikolojinin</a:t>
            </a:r>
            <a:r>
              <a:rPr lang="en-GB" dirty="0" smtClean="0"/>
              <a:t> </a:t>
            </a:r>
            <a:r>
              <a:rPr lang="en-GB" dirty="0" err="1" smtClean="0"/>
              <a:t>temel</a:t>
            </a:r>
            <a:r>
              <a:rPr lang="en-GB" dirty="0" smtClean="0"/>
              <a:t> </a:t>
            </a:r>
            <a:r>
              <a:rPr lang="en-GB" dirty="0" err="1" smtClean="0"/>
              <a:t>araç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yöntemlerini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s.3-4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29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Zihinsel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Testler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ve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Zeka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Testleri</a:t>
            </a:r>
            <a:r>
              <a:rPr lang="en-GB" b="1" dirty="0" smtClean="0">
                <a:solidFill>
                  <a:srgbClr val="7030A0"/>
                </a:solidFill>
              </a:rPr>
              <a:t> (1890-1920)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/>
              <a:t>1890’da, Wundt </a:t>
            </a:r>
            <a:r>
              <a:rPr lang="en-GB" dirty="0" err="1" smtClean="0"/>
              <a:t>okullarından</a:t>
            </a:r>
            <a:r>
              <a:rPr lang="en-GB" dirty="0" smtClean="0"/>
              <a:t> </a:t>
            </a:r>
            <a:r>
              <a:rPr lang="en-GB" dirty="0" err="1" smtClean="0"/>
              <a:t>yetişmiş</a:t>
            </a:r>
            <a:r>
              <a:rPr lang="en-GB" dirty="0" smtClean="0"/>
              <a:t> </a:t>
            </a:r>
            <a:r>
              <a:rPr lang="en-GB" dirty="0" err="1" smtClean="0"/>
              <a:t>olan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aynı</a:t>
            </a:r>
            <a:r>
              <a:rPr lang="en-GB" dirty="0" smtClean="0"/>
              <a:t> </a:t>
            </a:r>
            <a:r>
              <a:rPr lang="en-GB" dirty="0" err="1" smtClean="0"/>
              <a:t>ekolden</a:t>
            </a:r>
            <a:r>
              <a:rPr lang="en-GB" dirty="0" smtClean="0"/>
              <a:t> </a:t>
            </a:r>
            <a:r>
              <a:rPr lang="en-GB" dirty="0" err="1" smtClean="0"/>
              <a:t>gelen</a:t>
            </a:r>
            <a:r>
              <a:rPr lang="en-GB" dirty="0" smtClean="0"/>
              <a:t>  </a:t>
            </a:r>
            <a:r>
              <a:rPr lang="en-GB" b="1" i="1" dirty="0" smtClean="0"/>
              <a:t>James </a:t>
            </a:r>
            <a:r>
              <a:rPr lang="en-GB" b="1" i="1" dirty="0" err="1" smtClean="0"/>
              <a:t>McKeen</a:t>
            </a:r>
            <a:r>
              <a:rPr lang="en-GB" b="1" i="1" dirty="0" smtClean="0"/>
              <a:t> CATTELL</a:t>
            </a:r>
            <a:r>
              <a:rPr lang="en-GB" dirty="0" smtClean="0"/>
              <a:t>, “mental tests program”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isimlendirdiği</a:t>
            </a:r>
            <a:r>
              <a:rPr lang="en-GB" dirty="0" smtClean="0"/>
              <a:t> </a:t>
            </a:r>
            <a:r>
              <a:rPr lang="en-GB" dirty="0" err="1" smtClean="0"/>
              <a:t>çalışmaları</a:t>
            </a:r>
            <a:r>
              <a:rPr lang="en-GB" dirty="0" smtClean="0"/>
              <a:t> </a:t>
            </a:r>
            <a:r>
              <a:rPr lang="en-GB" dirty="0" err="1" smtClean="0"/>
              <a:t>başlattı</a:t>
            </a:r>
            <a:r>
              <a:rPr lang="en-GB" dirty="0" smtClean="0"/>
              <a:t>. </a:t>
            </a:r>
            <a:r>
              <a:rPr lang="en-GB" dirty="0" err="1" smtClean="0"/>
              <a:t>Cattell’in</a:t>
            </a:r>
            <a:r>
              <a:rPr lang="en-GB" dirty="0" smtClean="0"/>
              <a:t> </a:t>
            </a:r>
            <a:r>
              <a:rPr lang="en-GB" dirty="0" err="1" smtClean="0"/>
              <a:t>zihinsel</a:t>
            </a:r>
            <a:r>
              <a:rPr lang="en-GB" dirty="0" smtClean="0"/>
              <a:t> </a:t>
            </a:r>
            <a:r>
              <a:rPr lang="en-GB" dirty="0" err="1" smtClean="0"/>
              <a:t>ölçmeleri</a:t>
            </a:r>
            <a:r>
              <a:rPr lang="en-GB" dirty="0" smtClean="0"/>
              <a:t> </a:t>
            </a:r>
            <a:r>
              <a:rPr lang="en-GB" dirty="0" err="1" smtClean="0"/>
              <a:t>genel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“sensory reactions and motor abilities” </a:t>
            </a:r>
            <a:r>
              <a:rPr lang="en-GB" dirty="0" err="1" smtClean="0"/>
              <a:t>tabanlıydı</a:t>
            </a:r>
            <a:r>
              <a:rPr lang="en-GB" dirty="0" smtClean="0"/>
              <a:t>. </a:t>
            </a:r>
            <a:r>
              <a:rPr lang="en-GB" dirty="0" err="1" smtClean="0"/>
              <a:t>Acı</a:t>
            </a:r>
            <a:r>
              <a:rPr lang="en-GB" dirty="0" smtClean="0"/>
              <a:t> </a:t>
            </a:r>
            <a:r>
              <a:rPr lang="en-GB" dirty="0" err="1" smtClean="0"/>
              <a:t>eşiği</a:t>
            </a:r>
            <a:r>
              <a:rPr lang="en-GB" dirty="0" smtClean="0"/>
              <a:t>, </a:t>
            </a:r>
            <a:r>
              <a:rPr lang="en-GB" dirty="0" err="1" smtClean="0"/>
              <a:t>tepki</a:t>
            </a:r>
            <a:r>
              <a:rPr lang="en-GB" dirty="0" smtClean="0"/>
              <a:t> </a:t>
            </a:r>
            <a:r>
              <a:rPr lang="en-GB" dirty="0" err="1" smtClean="0"/>
              <a:t>verme</a:t>
            </a:r>
            <a:r>
              <a:rPr lang="en-GB" dirty="0" smtClean="0"/>
              <a:t> </a:t>
            </a:r>
            <a:r>
              <a:rPr lang="en-GB" dirty="0" err="1" smtClean="0"/>
              <a:t>süresi</a:t>
            </a:r>
            <a:r>
              <a:rPr lang="en-GB" dirty="0" smtClean="0"/>
              <a:t>, </a:t>
            </a:r>
            <a:r>
              <a:rPr lang="en-GB" dirty="0" err="1" smtClean="0"/>
              <a:t>durdurma</a:t>
            </a:r>
            <a:r>
              <a:rPr lang="en-GB" dirty="0" smtClean="0"/>
              <a:t>/</a:t>
            </a:r>
            <a:r>
              <a:rPr lang="en-GB" dirty="0" err="1" smtClean="0"/>
              <a:t>kesme</a:t>
            </a:r>
            <a:r>
              <a:rPr lang="en-GB" dirty="0" smtClean="0"/>
              <a:t> </a:t>
            </a:r>
            <a:r>
              <a:rPr lang="en-GB" dirty="0" err="1" smtClean="0"/>
              <a:t>zamanı</a:t>
            </a:r>
            <a:r>
              <a:rPr lang="en-GB" dirty="0" smtClean="0"/>
              <a:t>,…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GB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 smtClean="0"/>
              <a:t>1905’te </a:t>
            </a:r>
            <a:r>
              <a:rPr lang="en-GB" b="1" i="1" dirty="0" smtClean="0"/>
              <a:t>Alfred BINET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b="1" i="1" dirty="0" err="1" smtClean="0"/>
              <a:t>Theophile</a:t>
            </a:r>
            <a:r>
              <a:rPr lang="en-GB" b="1" i="1" dirty="0" smtClean="0"/>
              <a:t> SIMON</a:t>
            </a:r>
            <a:r>
              <a:rPr lang="en-GB" dirty="0" smtClean="0"/>
              <a:t>, ilk </a:t>
            </a:r>
            <a:r>
              <a:rPr lang="en-GB" dirty="0" err="1" smtClean="0"/>
              <a:t>standart</a:t>
            </a:r>
            <a:r>
              <a:rPr lang="en-GB" dirty="0" smtClean="0"/>
              <a:t> </a:t>
            </a:r>
            <a:r>
              <a:rPr lang="en-GB" dirty="0" err="1" smtClean="0"/>
              <a:t>zeka</a:t>
            </a:r>
            <a:r>
              <a:rPr lang="en-GB" dirty="0" smtClean="0"/>
              <a:t> </a:t>
            </a:r>
            <a:r>
              <a:rPr lang="en-GB" dirty="0" err="1" smtClean="0"/>
              <a:t>testini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 </a:t>
            </a:r>
            <a:r>
              <a:rPr lang="en-GB" dirty="0" err="1" smtClean="0"/>
              <a:t>Çocuklara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geliştirilen</a:t>
            </a:r>
            <a:r>
              <a:rPr lang="en-GB" dirty="0" smtClean="0"/>
              <a:t> ilk form </a:t>
            </a:r>
            <a:r>
              <a:rPr lang="en-GB" dirty="0" err="1" smtClean="0"/>
              <a:t>sonraki</a:t>
            </a:r>
            <a:r>
              <a:rPr lang="en-GB" dirty="0" smtClean="0"/>
              <a:t> </a:t>
            </a:r>
            <a:r>
              <a:rPr lang="en-GB" dirty="0" err="1" smtClean="0"/>
              <a:t>formlarda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yaş</a:t>
            </a:r>
            <a:r>
              <a:rPr lang="en-GB" dirty="0" smtClean="0"/>
              <a:t> </a:t>
            </a:r>
            <a:r>
              <a:rPr lang="en-GB" dirty="0" err="1" smtClean="0"/>
              <a:t>gruplarına</a:t>
            </a:r>
            <a:r>
              <a:rPr lang="en-GB" dirty="0" smtClean="0"/>
              <a:t> </a:t>
            </a:r>
            <a:r>
              <a:rPr lang="en-GB" dirty="0" err="1" smtClean="0"/>
              <a:t>genişletildi</a:t>
            </a:r>
            <a:r>
              <a:rPr lang="en-GB" dirty="0" smtClean="0"/>
              <a:t>. </a:t>
            </a:r>
            <a:r>
              <a:rPr lang="en-GB" dirty="0" err="1" smtClean="0"/>
              <a:t>Üst</a:t>
            </a:r>
            <a:r>
              <a:rPr lang="en-GB" dirty="0" smtClean="0"/>
              <a:t> </a:t>
            </a:r>
            <a:r>
              <a:rPr lang="en-GB" dirty="0" err="1" smtClean="0"/>
              <a:t>düzey</a:t>
            </a:r>
            <a:r>
              <a:rPr lang="en-GB" dirty="0" smtClean="0"/>
              <a:t> </a:t>
            </a:r>
            <a:r>
              <a:rPr lang="en-GB" dirty="0" err="1" smtClean="0"/>
              <a:t>bilişsel</a:t>
            </a:r>
            <a:r>
              <a:rPr lang="en-GB" dirty="0" smtClean="0"/>
              <a:t> </a:t>
            </a:r>
            <a:r>
              <a:rPr lang="en-GB" dirty="0" err="1" smtClean="0"/>
              <a:t>becerilerin</a:t>
            </a:r>
            <a:r>
              <a:rPr lang="en-GB" dirty="0" smtClean="0"/>
              <a:t> “</a:t>
            </a:r>
            <a:r>
              <a:rPr lang="en-GB" dirty="0" err="1" smtClean="0"/>
              <a:t>zihin</a:t>
            </a:r>
            <a:r>
              <a:rPr lang="en-GB" dirty="0" smtClean="0"/>
              <a:t> </a:t>
            </a:r>
            <a:r>
              <a:rPr lang="en-GB" dirty="0" err="1" smtClean="0"/>
              <a:t>yaşı</a:t>
            </a:r>
            <a:r>
              <a:rPr lang="en-GB" dirty="0" smtClean="0"/>
              <a:t> (mental age)” </a:t>
            </a:r>
            <a:r>
              <a:rPr lang="en-GB" dirty="0" err="1" smtClean="0"/>
              <a:t>ve</a:t>
            </a:r>
            <a:r>
              <a:rPr lang="en-GB" dirty="0" smtClean="0"/>
              <a:t> “</a:t>
            </a:r>
            <a:r>
              <a:rPr lang="en-GB" dirty="0" err="1" smtClean="0"/>
              <a:t>kronolojik</a:t>
            </a:r>
            <a:r>
              <a:rPr lang="en-GB" dirty="0" smtClean="0"/>
              <a:t> </a:t>
            </a:r>
            <a:r>
              <a:rPr lang="en-GB" dirty="0" err="1" smtClean="0"/>
              <a:t>yaş</a:t>
            </a:r>
            <a:r>
              <a:rPr lang="en-GB" dirty="0" smtClean="0"/>
              <a:t>” </a:t>
            </a:r>
            <a:r>
              <a:rPr lang="en-GB" dirty="0" err="1" smtClean="0"/>
              <a:t>karşılaştırması</a:t>
            </a:r>
            <a:r>
              <a:rPr lang="en-GB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</a:t>
            </a:r>
            <a:r>
              <a:rPr lang="en-GB" dirty="0" err="1" smtClean="0"/>
              <a:t>değerlendirilmesine</a:t>
            </a:r>
            <a:r>
              <a:rPr lang="en-GB" dirty="0" smtClean="0"/>
              <a:t> </a:t>
            </a:r>
            <a:r>
              <a:rPr lang="en-GB" dirty="0" err="1" smtClean="0"/>
              <a:t>dayalı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yaklaşım</a:t>
            </a:r>
            <a:r>
              <a:rPr lang="en-GB" dirty="0" smtClean="0"/>
              <a:t> </a:t>
            </a:r>
            <a:r>
              <a:rPr lang="en-GB" dirty="0" err="1" smtClean="0"/>
              <a:t>kullandılar</a:t>
            </a:r>
            <a:r>
              <a:rPr lang="en-GB" dirty="0" smtClean="0"/>
              <a:t>. 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s.5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32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1916’da </a:t>
            </a:r>
            <a:r>
              <a:rPr lang="en-GB" b="1" i="1" dirty="0" smtClean="0"/>
              <a:t>Lewis M. </a:t>
            </a:r>
            <a:r>
              <a:rPr lang="en-GB" b="1" i="1" dirty="0" err="1" smtClean="0"/>
              <a:t>Terman</a:t>
            </a:r>
            <a:r>
              <a:rPr lang="en-GB" dirty="0" smtClean="0"/>
              <a:t>, </a:t>
            </a:r>
            <a:r>
              <a:rPr lang="en-GB" dirty="0" err="1" smtClean="0"/>
              <a:t>Binet</a:t>
            </a:r>
            <a:r>
              <a:rPr lang="en-GB" dirty="0" smtClean="0"/>
              <a:t>-Simon </a:t>
            </a:r>
            <a:r>
              <a:rPr lang="en-GB" dirty="0" err="1" smtClean="0"/>
              <a:t>testinin</a:t>
            </a:r>
            <a:r>
              <a:rPr lang="en-GB" dirty="0" smtClean="0"/>
              <a:t> </a:t>
            </a:r>
            <a:r>
              <a:rPr lang="en-GB" dirty="0" err="1" smtClean="0"/>
              <a:t>İngilizce</a:t>
            </a:r>
            <a:r>
              <a:rPr lang="en-GB" dirty="0" smtClean="0"/>
              <a:t> </a:t>
            </a:r>
            <a:r>
              <a:rPr lang="en-GB" dirty="0" err="1" smtClean="0"/>
              <a:t>uyarlamasından</a:t>
            </a:r>
            <a:r>
              <a:rPr lang="en-GB" dirty="0" smtClean="0"/>
              <a:t> </a:t>
            </a:r>
            <a:r>
              <a:rPr lang="en-GB" dirty="0" err="1" smtClean="0"/>
              <a:t>yararlanarak</a:t>
            </a:r>
            <a:r>
              <a:rPr lang="en-GB" dirty="0" smtClean="0"/>
              <a:t> IQ </a:t>
            </a:r>
            <a:r>
              <a:rPr lang="en-GB" dirty="0" err="1" smtClean="0"/>
              <a:t>testini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endParaRPr lang="en-GB" dirty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1918’de </a:t>
            </a:r>
            <a:r>
              <a:rPr lang="en-GB" b="1" i="1" dirty="0" smtClean="0"/>
              <a:t>Arthur S. OTIS, </a:t>
            </a:r>
            <a:r>
              <a:rPr lang="en-GB" dirty="0" err="1" smtClean="0"/>
              <a:t>çoktan</a:t>
            </a:r>
            <a:r>
              <a:rPr lang="en-GB" dirty="0" smtClean="0"/>
              <a:t> </a:t>
            </a:r>
            <a:r>
              <a:rPr lang="en-GB" dirty="0" err="1" smtClean="0"/>
              <a:t>seçmeli</a:t>
            </a:r>
            <a:r>
              <a:rPr lang="en-GB" dirty="0" smtClean="0"/>
              <a:t> </a:t>
            </a:r>
            <a:r>
              <a:rPr lang="en-GB" dirty="0" err="1" smtClean="0"/>
              <a:t>madde</a:t>
            </a:r>
            <a:r>
              <a:rPr lang="en-GB" dirty="0" smtClean="0"/>
              <a:t> </a:t>
            </a:r>
            <a:r>
              <a:rPr lang="en-GB" dirty="0" err="1" smtClean="0"/>
              <a:t>tanımlamasını</a:t>
            </a:r>
            <a:r>
              <a:rPr lang="en-GB" dirty="0" smtClean="0"/>
              <a:t> </a:t>
            </a:r>
            <a:r>
              <a:rPr lang="en-GB" dirty="0" err="1" smtClean="0"/>
              <a:t>grup</a:t>
            </a:r>
            <a:r>
              <a:rPr lang="en-GB" dirty="0" smtClean="0"/>
              <a:t> </a:t>
            </a:r>
            <a:r>
              <a:rPr lang="en-GB" dirty="0" err="1" smtClean="0"/>
              <a:t>uyulamalarına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düzenledi</a:t>
            </a:r>
            <a:r>
              <a:rPr lang="en-GB" dirty="0" smtClean="0"/>
              <a:t>, </a:t>
            </a:r>
            <a:r>
              <a:rPr lang="en-GB" dirty="0" err="1" smtClean="0"/>
              <a:t>sonrasında</a:t>
            </a:r>
            <a:r>
              <a:rPr lang="en-GB" dirty="0" smtClean="0"/>
              <a:t> </a:t>
            </a:r>
            <a:r>
              <a:rPr lang="en-GB" dirty="0" err="1" smtClean="0"/>
              <a:t>Ordu</a:t>
            </a:r>
            <a:r>
              <a:rPr lang="en-GB" dirty="0" smtClean="0"/>
              <a:t> </a:t>
            </a:r>
            <a:r>
              <a:rPr lang="el-GR" dirty="0" smtClean="0"/>
              <a:t>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Ordu</a:t>
            </a:r>
            <a:r>
              <a:rPr lang="en-GB" dirty="0" smtClean="0"/>
              <a:t> </a:t>
            </a:r>
            <a:r>
              <a:rPr lang="el-GR" dirty="0" smtClean="0"/>
              <a:t>β</a:t>
            </a:r>
            <a:r>
              <a:rPr lang="en-GB" dirty="0" smtClean="0"/>
              <a:t> </a:t>
            </a:r>
            <a:r>
              <a:rPr lang="en-GB" dirty="0" err="1" smtClean="0"/>
              <a:t>testlerinden</a:t>
            </a:r>
            <a:r>
              <a:rPr lang="en-GB" dirty="0" smtClean="0"/>
              <a:t> </a:t>
            </a:r>
            <a:r>
              <a:rPr lang="en-GB" dirty="0" err="1" smtClean="0"/>
              <a:t>yararlanarak</a:t>
            </a:r>
            <a:r>
              <a:rPr lang="en-GB" dirty="0" smtClean="0"/>
              <a:t> ilk </a:t>
            </a:r>
            <a:r>
              <a:rPr lang="en-GB" dirty="0" err="1" smtClean="0"/>
              <a:t>grupla</a:t>
            </a:r>
            <a:r>
              <a:rPr lang="en-GB" dirty="0" smtClean="0"/>
              <a:t> </a:t>
            </a:r>
            <a:r>
              <a:rPr lang="en-GB" dirty="0" err="1" smtClean="0"/>
              <a:t>uygulanan</a:t>
            </a:r>
            <a:r>
              <a:rPr lang="en-GB" dirty="0" smtClean="0"/>
              <a:t> </a:t>
            </a:r>
            <a:r>
              <a:rPr lang="en-GB" dirty="0" err="1" smtClean="0"/>
              <a:t>zeka</a:t>
            </a:r>
            <a:r>
              <a:rPr lang="en-GB" dirty="0" smtClean="0"/>
              <a:t> </a:t>
            </a:r>
            <a:r>
              <a:rPr lang="en-GB" dirty="0" err="1" smtClean="0"/>
              <a:t>testini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/>
              <a:t> </a:t>
            </a:r>
            <a:r>
              <a:rPr lang="en-GB" dirty="0" smtClean="0"/>
              <a:t>(Otis’ Group Intelligence Scale).</a:t>
            </a:r>
          </a:p>
          <a:p>
            <a:pPr marL="514350" indent="-514350">
              <a:buFont typeface="+mj-lt"/>
              <a:buAutoNum type="arabicPeriod" startAt="3"/>
            </a:pPr>
            <a:endParaRPr lang="en-GB" dirty="0"/>
          </a:p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1920’de </a:t>
            </a:r>
            <a:r>
              <a:rPr lang="en-GB" dirty="0" err="1" smtClean="0"/>
              <a:t>Terman</a:t>
            </a:r>
            <a:r>
              <a:rPr lang="en-GB" dirty="0" smtClean="0"/>
              <a:t>, </a:t>
            </a:r>
            <a:r>
              <a:rPr lang="en-GB" dirty="0" err="1" smtClean="0"/>
              <a:t>Otis’ten</a:t>
            </a:r>
            <a:r>
              <a:rPr lang="en-GB" dirty="0" smtClean="0"/>
              <a:t> </a:t>
            </a:r>
            <a:r>
              <a:rPr lang="en-GB" dirty="0" err="1" smtClean="0"/>
              <a:t>sonra</a:t>
            </a:r>
            <a:r>
              <a:rPr lang="en-GB" dirty="0" smtClean="0"/>
              <a:t> </a:t>
            </a:r>
            <a:r>
              <a:rPr lang="en-GB" dirty="0" err="1" smtClean="0"/>
              <a:t>benzer</a:t>
            </a:r>
            <a:r>
              <a:rPr lang="en-GB" dirty="0" smtClean="0"/>
              <a:t> </a:t>
            </a:r>
            <a:r>
              <a:rPr lang="en-GB" dirty="0" err="1" smtClean="0"/>
              <a:t>şekilde</a:t>
            </a:r>
            <a:r>
              <a:rPr lang="en-GB" dirty="0" smtClean="0"/>
              <a:t> </a:t>
            </a:r>
            <a:r>
              <a:rPr lang="en-GB" dirty="0" err="1" smtClean="0"/>
              <a:t>Ordu</a:t>
            </a:r>
            <a:r>
              <a:rPr lang="en-GB" dirty="0" smtClean="0"/>
              <a:t> </a:t>
            </a:r>
            <a:r>
              <a:rPr lang="el-GR" dirty="0" smtClean="0"/>
              <a:t>α </a:t>
            </a:r>
            <a:r>
              <a:rPr lang="en-GB" dirty="0" err="1" smtClean="0"/>
              <a:t>testini</a:t>
            </a:r>
            <a:r>
              <a:rPr lang="en-GB" dirty="0" smtClean="0"/>
              <a:t> </a:t>
            </a:r>
            <a:r>
              <a:rPr lang="en-GB" dirty="0" err="1" smtClean="0"/>
              <a:t>düzenleyerek</a:t>
            </a:r>
            <a:r>
              <a:rPr lang="en-GB" dirty="0" smtClean="0"/>
              <a:t> “</a:t>
            </a:r>
            <a:r>
              <a:rPr lang="en-GB" dirty="0" err="1" smtClean="0"/>
              <a:t>Terman</a:t>
            </a:r>
            <a:r>
              <a:rPr lang="en-GB" dirty="0" smtClean="0"/>
              <a:t> Group Test of Mental Ability” </a:t>
            </a:r>
            <a:r>
              <a:rPr lang="en-GB" dirty="0" err="1" smtClean="0"/>
              <a:t>adıyla</a:t>
            </a:r>
            <a:r>
              <a:rPr lang="en-GB" dirty="0" smtClean="0"/>
              <a:t> </a:t>
            </a:r>
            <a:r>
              <a:rPr lang="en-GB" dirty="0" err="1" smtClean="0"/>
              <a:t>yayımladı</a:t>
            </a:r>
            <a:r>
              <a:rPr lang="en-GB" dirty="0" smtClean="0"/>
              <a:t>.</a:t>
            </a:r>
            <a:endParaRPr lang="en-GB" dirty="0"/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s.5-6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554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Savaşlar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Dönemi</a:t>
            </a:r>
            <a:r>
              <a:rPr lang="en-GB" b="1" dirty="0" smtClean="0">
                <a:solidFill>
                  <a:srgbClr val="7030A0"/>
                </a:solidFill>
              </a:rPr>
              <a:t> (1915-1950)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1917’de Edward L. THORNDIKE, L.L. THURSTONE </a:t>
            </a:r>
            <a:r>
              <a:rPr lang="en-GB" dirty="0" err="1" smtClean="0"/>
              <a:t>ve</a:t>
            </a:r>
            <a:r>
              <a:rPr lang="en-GB" dirty="0" smtClean="0"/>
              <a:t> Arthur S. OTIS, General Robert </a:t>
            </a:r>
            <a:r>
              <a:rPr lang="en-GB" dirty="0" err="1" smtClean="0"/>
              <a:t>YERKES’in</a:t>
            </a:r>
            <a:r>
              <a:rPr lang="en-GB" dirty="0" smtClean="0"/>
              <a:t> </a:t>
            </a:r>
            <a:r>
              <a:rPr lang="en-GB" dirty="0" err="1" smtClean="0"/>
              <a:t>desteğiyle</a:t>
            </a:r>
            <a:r>
              <a:rPr lang="en-GB" dirty="0" smtClean="0"/>
              <a:t> “School of Military Psychology at Camp Oglethorpe” </a:t>
            </a:r>
            <a:r>
              <a:rPr lang="en-GB" dirty="0" err="1" smtClean="0"/>
              <a:t>kurdu</a:t>
            </a:r>
            <a:r>
              <a:rPr lang="en-GB" dirty="0" smtClean="0"/>
              <a:t>. </a:t>
            </a:r>
            <a:r>
              <a:rPr lang="en-GB" dirty="0" err="1" smtClean="0"/>
              <a:t>Ordu</a:t>
            </a:r>
            <a:r>
              <a:rPr lang="en-GB" dirty="0" smtClean="0"/>
              <a:t> Alpha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Ordu</a:t>
            </a:r>
            <a:r>
              <a:rPr lang="en-GB" dirty="0" smtClean="0"/>
              <a:t> Beta </a:t>
            </a:r>
            <a:r>
              <a:rPr lang="en-GB" dirty="0" err="1" smtClean="0"/>
              <a:t>testlerini</a:t>
            </a:r>
            <a:r>
              <a:rPr lang="en-GB" dirty="0" smtClean="0"/>
              <a:t> </a:t>
            </a:r>
            <a:r>
              <a:rPr lang="en-GB" dirty="0" err="1" smtClean="0"/>
              <a:t>geliştirdiler</a:t>
            </a:r>
            <a:r>
              <a:rPr lang="en-GB" dirty="0" smtClean="0"/>
              <a:t>. Bu </a:t>
            </a:r>
            <a:r>
              <a:rPr lang="en-GB" dirty="0" err="1" smtClean="0"/>
              <a:t>testler</a:t>
            </a:r>
            <a:r>
              <a:rPr lang="en-GB" dirty="0" smtClean="0"/>
              <a:t> 1918 </a:t>
            </a:r>
            <a:r>
              <a:rPr lang="en-GB" dirty="0" err="1" smtClean="0"/>
              <a:t>yılı</a:t>
            </a:r>
            <a:r>
              <a:rPr lang="en-GB" dirty="0" smtClean="0"/>
              <a:t> </a:t>
            </a:r>
            <a:r>
              <a:rPr lang="en-GB" dirty="0" err="1" smtClean="0"/>
              <a:t>boyunca</a:t>
            </a:r>
            <a:r>
              <a:rPr lang="en-GB" dirty="0" smtClean="0"/>
              <a:t> </a:t>
            </a:r>
            <a:r>
              <a:rPr lang="en-GB" dirty="0" err="1" smtClean="0"/>
              <a:t>iki</a:t>
            </a:r>
            <a:r>
              <a:rPr lang="en-GB" dirty="0" smtClean="0"/>
              <a:t> </a:t>
            </a:r>
            <a:r>
              <a:rPr lang="en-GB" dirty="0" err="1" smtClean="0"/>
              <a:t>milyon</a:t>
            </a:r>
            <a:r>
              <a:rPr lang="en-GB" dirty="0" smtClean="0"/>
              <a:t> </a:t>
            </a:r>
            <a:r>
              <a:rPr lang="en-GB" dirty="0" err="1" smtClean="0"/>
              <a:t>civarı</a:t>
            </a:r>
            <a:r>
              <a:rPr lang="en-GB" dirty="0" smtClean="0"/>
              <a:t> US </a:t>
            </a:r>
            <a:r>
              <a:rPr lang="en-GB" dirty="0" err="1" smtClean="0"/>
              <a:t>askerinin</a:t>
            </a:r>
            <a:r>
              <a:rPr lang="en-GB" dirty="0" smtClean="0"/>
              <a:t> test </a:t>
            </a:r>
            <a:r>
              <a:rPr lang="en-GB" dirty="0" err="1" smtClean="0"/>
              <a:t>edilmesinde</a:t>
            </a:r>
            <a:r>
              <a:rPr lang="en-GB" dirty="0" smtClean="0"/>
              <a:t> </a:t>
            </a:r>
            <a:r>
              <a:rPr lang="en-GB" dirty="0" err="1" smtClean="0"/>
              <a:t>kullanıldı</a:t>
            </a:r>
            <a:r>
              <a:rPr lang="en-GB" dirty="0" smtClean="0"/>
              <a:t>. 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1948’te </a:t>
            </a:r>
            <a:r>
              <a:rPr lang="en-GB" b="1" i="1" dirty="0" smtClean="0"/>
              <a:t>John FLANAGAN</a:t>
            </a:r>
            <a:r>
              <a:rPr lang="en-GB" dirty="0" smtClean="0"/>
              <a:t>, </a:t>
            </a:r>
            <a:r>
              <a:rPr lang="en-GB" dirty="0" err="1" smtClean="0"/>
              <a:t>Hava</a:t>
            </a:r>
            <a:r>
              <a:rPr lang="en-GB" dirty="0" smtClean="0"/>
              <a:t> </a:t>
            </a:r>
            <a:r>
              <a:rPr lang="en-GB" dirty="0" err="1" smtClean="0"/>
              <a:t>Kuvvetlerine</a:t>
            </a:r>
            <a:r>
              <a:rPr lang="en-GB" dirty="0" smtClean="0"/>
              <a:t> </a:t>
            </a:r>
            <a:r>
              <a:rPr lang="en-GB" dirty="0" err="1" smtClean="0"/>
              <a:t>uçuş</a:t>
            </a:r>
            <a:r>
              <a:rPr lang="en-GB" dirty="0" smtClean="0"/>
              <a:t> </a:t>
            </a:r>
            <a:r>
              <a:rPr lang="en-GB" dirty="0" err="1" smtClean="0"/>
              <a:t>personeli</a:t>
            </a:r>
            <a:r>
              <a:rPr lang="en-GB" dirty="0" smtClean="0"/>
              <a:t> </a:t>
            </a:r>
            <a:r>
              <a:rPr lang="en-GB" dirty="0" err="1" smtClean="0"/>
              <a:t>alımına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test </a:t>
            </a:r>
            <a:r>
              <a:rPr lang="en-GB" dirty="0" err="1" smtClean="0"/>
              <a:t>bataryası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err="1" smtClean="0"/>
              <a:t>Yine</a:t>
            </a:r>
            <a:r>
              <a:rPr lang="en-GB" dirty="0" smtClean="0"/>
              <a:t> 1948’de “Office of Strategic Services (OSS)” </a:t>
            </a:r>
            <a:r>
              <a:rPr lang="en-GB" dirty="0" err="1" smtClean="0"/>
              <a:t>tarafından</a:t>
            </a:r>
            <a:r>
              <a:rPr lang="en-GB" dirty="0" smtClean="0"/>
              <a:t> </a:t>
            </a:r>
            <a:r>
              <a:rPr lang="en-GB" dirty="0" err="1" smtClean="0"/>
              <a:t>hassas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gizli</a:t>
            </a:r>
            <a:r>
              <a:rPr lang="en-GB" dirty="0" smtClean="0"/>
              <a:t> </a:t>
            </a:r>
            <a:r>
              <a:rPr lang="en-GB" dirty="0" err="1" smtClean="0"/>
              <a:t>görevlere</a:t>
            </a:r>
            <a:r>
              <a:rPr lang="en-GB" dirty="0" smtClean="0"/>
              <a:t> </a:t>
            </a:r>
            <a:r>
              <a:rPr lang="en-GB" dirty="0" err="1" smtClean="0"/>
              <a:t>personel</a:t>
            </a:r>
            <a:r>
              <a:rPr lang="en-GB" dirty="0" smtClean="0"/>
              <a:t> </a:t>
            </a:r>
            <a:r>
              <a:rPr lang="en-GB" dirty="0" err="1" smtClean="0"/>
              <a:t>alımına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test </a:t>
            </a:r>
            <a:r>
              <a:rPr lang="en-GB" dirty="0" err="1" smtClean="0"/>
              <a:t>bataryaları</a:t>
            </a:r>
            <a:r>
              <a:rPr lang="en-GB" dirty="0" smtClean="0"/>
              <a:t> </a:t>
            </a:r>
            <a:r>
              <a:rPr lang="en-GB" dirty="0" err="1" smtClean="0"/>
              <a:t>geliştirildi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s.6-7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11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rgbClr val="7030A0"/>
                </a:solidFill>
              </a:rPr>
              <a:t>Eğitim</a:t>
            </a:r>
            <a:r>
              <a:rPr lang="en-GB" b="1" dirty="0" smtClean="0">
                <a:solidFill>
                  <a:srgbClr val="7030A0"/>
                </a:solidFill>
              </a:rPr>
              <a:t> Alanı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566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1923’te </a:t>
            </a:r>
            <a:r>
              <a:rPr lang="en-GB" dirty="0" err="1" smtClean="0"/>
              <a:t>Terman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arkadaşları</a:t>
            </a:r>
            <a:r>
              <a:rPr lang="en-GB" dirty="0" smtClean="0"/>
              <a:t>, </a:t>
            </a:r>
            <a:r>
              <a:rPr lang="en-GB" dirty="0" err="1" smtClean="0"/>
              <a:t>öğrencilerin</a:t>
            </a:r>
            <a:r>
              <a:rPr lang="en-GB" dirty="0" smtClean="0"/>
              <a:t> </a:t>
            </a:r>
            <a:r>
              <a:rPr lang="en-GB" dirty="0" err="1" smtClean="0"/>
              <a:t>okullarda</a:t>
            </a:r>
            <a:r>
              <a:rPr lang="en-GB" dirty="0" smtClean="0"/>
              <a:t> </a:t>
            </a:r>
            <a:r>
              <a:rPr lang="en-GB" dirty="0" err="1" smtClean="0"/>
              <a:t>öğrendiklerini</a:t>
            </a:r>
            <a:r>
              <a:rPr lang="en-GB" dirty="0" smtClean="0"/>
              <a:t> </a:t>
            </a:r>
            <a:r>
              <a:rPr lang="en-GB" dirty="0" err="1" smtClean="0"/>
              <a:t>ölçmek</a:t>
            </a:r>
            <a:r>
              <a:rPr lang="en-GB" dirty="0" smtClean="0"/>
              <a:t> </a:t>
            </a:r>
            <a:r>
              <a:rPr lang="en-GB" dirty="0" err="1" smtClean="0"/>
              <a:t>amacıyla</a:t>
            </a:r>
            <a:r>
              <a:rPr lang="en-GB" dirty="0" smtClean="0"/>
              <a:t> “</a:t>
            </a:r>
            <a:r>
              <a:rPr lang="en-GB" dirty="0" err="1" smtClean="0"/>
              <a:t>Standford</a:t>
            </a:r>
            <a:r>
              <a:rPr lang="en-GB" dirty="0" smtClean="0"/>
              <a:t> Achievement Test” </a:t>
            </a:r>
            <a:r>
              <a:rPr lang="en-GB" dirty="0" err="1" smtClean="0"/>
              <a:t>geliştirdi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1924’te </a:t>
            </a:r>
            <a:r>
              <a:rPr lang="en-GB" b="1" i="1" dirty="0" smtClean="0"/>
              <a:t>Louis Leon THURSTONE</a:t>
            </a:r>
            <a:r>
              <a:rPr lang="en-GB" dirty="0" smtClean="0"/>
              <a:t>, “American Council on Education” </a:t>
            </a:r>
            <a:r>
              <a:rPr lang="en-GB" dirty="0" err="1" smtClean="0"/>
              <a:t>için</a:t>
            </a:r>
            <a:r>
              <a:rPr lang="en-GB" dirty="0" smtClean="0"/>
              <a:t> “Psychological Examination for High School Graduates and College Freshmen” </a:t>
            </a:r>
            <a:r>
              <a:rPr lang="en-GB" dirty="0" err="1" smtClean="0"/>
              <a:t>testini</a:t>
            </a:r>
            <a:r>
              <a:rPr lang="en-GB" dirty="0" smtClean="0"/>
              <a:t> </a:t>
            </a:r>
            <a:r>
              <a:rPr lang="en-GB" dirty="0" err="1" smtClean="0"/>
              <a:t>geliştirdi</a:t>
            </a:r>
            <a:r>
              <a:rPr lang="en-GB" dirty="0" smtClean="0"/>
              <a:t>. Bu test “</a:t>
            </a:r>
            <a:r>
              <a:rPr lang="en-GB" dirty="0" err="1" smtClean="0"/>
              <a:t>dil</a:t>
            </a:r>
            <a:r>
              <a:rPr lang="en-GB" dirty="0" smtClean="0"/>
              <a:t> </a:t>
            </a:r>
            <a:r>
              <a:rPr lang="en-GB" dirty="0" err="1" smtClean="0"/>
              <a:t>puanı</a:t>
            </a:r>
            <a:r>
              <a:rPr lang="en-GB" dirty="0" smtClean="0"/>
              <a:t> (L)” </a:t>
            </a:r>
            <a:r>
              <a:rPr lang="en-GB" dirty="0" err="1" smtClean="0"/>
              <a:t>ve</a:t>
            </a:r>
            <a:r>
              <a:rPr lang="en-GB" dirty="0" smtClean="0"/>
              <a:t> “</a:t>
            </a:r>
            <a:r>
              <a:rPr lang="en-GB" dirty="0" err="1" smtClean="0"/>
              <a:t>sayısal</a:t>
            </a:r>
            <a:r>
              <a:rPr lang="en-GB" dirty="0" smtClean="0"/>
              <a:t> </a:t>
            </a:r>
            <a:r>
              <a:rPr lang="en-GB" dirty="0" err="1" smtClean="0"/>
              <a:t>puan</a:t>
            </a:r>
            <a:r>
              <a:rPr lang="en-GB" dirty="0" smtClean="0"/>
              <a:t> (Q)” </a:t>
            </a:r>
            <a:r>
              <a:rPr lang="en-GB" dirty="0" err="1" smtClean="0"/>
              <a:t>veriyor</a:t>
            </a:r>
            <a:r>
              <a:rPr lang="en-GB" dirty="0" smtClean="0"/>
              <a:t>. 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1947’de </a:t>
            </a:r>
            <a:r>
              <a:rPr lang="en-GB" dirty="0" err="1" smtClean="0"/>
              <a:t>ETS’in</a:t>
            </a:r>
            <a:r>
              <a:rPr lang="en-GB" dirty="0" smtClean="0"/>
              <a:t> </a:t>
            </a:r>
            <a:r>
              <a:rPr lang="en-GB" dirty="0" err="1" smtClean="0"/>
              <a:t>kurulmasının</a:t>
            </a:r>
            <a:r>
              <a:rPr lang="en-GB" dirty="0" smtClean="0"/>
              <a:t> </a:t>
            </a:r>
            <a:r>
              <a:rPr lang="en-GB" dirty="0" err="1" smtClean="0"/>
              <a:t>hemen</a:t>
            </a:r>
            <a:r>
              <a:rPr lang="en-GB" dirty="0" smtClean="0"/>
              <a:t> </a:t>
            </a:r>
            <a:r>
              <a:rPr lang="en-GB" dirty="0" err="1" smtClean="0"/>
              <a:t>başında</a:t>
            </a:r>
            <a:r>
              <a:rPr lang="en-GB" dirty="0" smtClean="0"/>
              <a:t> “Scholastic Aptitude Test (SAT)” </a:t>
            </a:r>
            <a:r>
              <a:rPr lang="en-GB" dirty="0" err="1" smtClean="0"/>
              <a:t>geliştirildi</a:t>
            </a:r>
            <a:r>
              <a:rPr lang="en-GB" dirty="0" smtClean="0"/>
              <a:t>. Bu test </a:t>
            </a:r>
            <a:r>
              <a:rPr lang="en-GB" dirty="0" err="1" smtClean="0"/>
              <a:t>iki</a:t>
            </a:r>
            <a:r>
              <a:rPr lang="en-GB" dirty="0" smtClean="0"/>
              <a:t> </a:t>
            </a:r>
            <a:r>
              <a:rPr lang="en-GB" dirty="0" err="1" smtClean="0"/>
              <a:t>puan</a:t>
            </a:r>
            <a:r>
              <a:rPr lang="en-GB" dirty="0" smtClean="0"/>
              <a:t> </a:t>
            </a:r>
            <a:r>
              <a:rPr lang="en-GB" dirty="0" err="1" smtClean="0"/>
              <a:t>veriyor</a:t>
            </a:r>
            <a:r>
              <a:rPr lang="en-GB" dirty="0" smtClean="0"/>
              <a:t>: (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  <a:r>
              <a:rPr lang="en-GB" dirty="0" err="1" smtClean="0"/>
              <a:t>sözel</a:t>
            </a:r>
            <a:r>
              <a:rPr lang="en-GB" dirty="0" smtClean="0"/>
              <a:t> </a:t>
            </a:r>
            <a:r>
              <a:rPr lang="en-GB" dirty="0" err="1" smtClean="0"/>
              <a:t>puan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(ii) </a:t>
            </a:r>
            <a:r>
              <a:rPr lang="en-GB" dirty="0" err="1" smtClean="0"/>
              <a:t>matematik</a:t>
            </a:r>
            <a:r>
              <a:rPr lang="en-GB" dirty="0" smtClean="0"/>
              <a:t> </a:t>
            </a:r>
            <a:r>
              <a:rPr lang="en-GB" dirty="0" err="1" smtClean="0"/>
              <a:t>puanı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err="1" smtClean="0"/>
              <a:t>İkinci</a:t>
            </a:r>
            <a:r>
              <a:rPr lang="en-GB" dirty="0" smtClean="0"/>
              <a:t> </a:t>
            </a:r>
            <a:r>
              <a:rPr lang="en-GB" dirty="0" err="1" smtClean="0"/>
              <a:t>Dünya</a:t>
            </a:r>
            <a:r>
              <a:rPr lang="en-GB" dirty="0" smtClean="0"/>
              <a:t> </a:t>
            </a:r>
            <a:r>
              <a:rPr lang="en-GB" dirty="0" err="1" smtClean="0"/>
              <a:t>Savaşı</a:t>
            </a:r>
            <a:r>
              <a:rPr lang="en-GB" dirty="0" smtClean="0"/>
              <a:t> </a:t>
            </a:r>
            <a:r>
              <a:rPr lang="en-GB" dirty="0" err="1" smtClean="0"/>
              <a:t>sonrasında</a:t>
            </a:r>
            <a:r>
              <a:rPr lang="en-GB" dirty="0" smtClean="0"/>
              <a:t> </a:t>
            </a:r>
            <a:r>
              <a:rPr lang="en-GB" dirty="0" err="1" smtClean="0"/>
              <a:t>eğitim</a:t>
            </a:r>
            <a:r>
              <a:rPr lang="en-GB" dirty="0" smtClean="0"/>
              <a:t> </a:t>
            </a:r>
            <a:r>
              <a:rPr lang="en-GB" dirty="0" err="1" smtClean="0"/>
              <a:t>alanındaki</a:t>
            </a:r>
            <a:r>
              <a:rPr lang="en-GB" dirty="0" smtClean="0"/>
              <a:t> </a:t>
            </a:r>
            <a:r>
              <a:rPr lang="en-GB" dirty="0" err="1" smtClean="0"/>
              <a:t>ölçme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değerledirmelere</a:t>
            </a:r>
            <a:r>
              <a:rPr lang="en-GB" dirty="0" smtClean="0"/>
              <a:t> </a:t>
            </a:r>
            <a:r>
              <a:rPr lang="en-GB" dirty="0" err="1" smtClean="0"/>
              <a:t>yönelik</a:t>
            </a:r>
            <a:r>
              <a:rPr lang="en-GB" dirty="0" smtClean="0"/>
              <a:t> </a:t>
            </a:r>
            <a:r>
              <a:rPr lang="en-GB" dirty="0" err="1" smtClean="0"/>
              <a:t>kuruluşların</a:t>
            </a:r>
            <a:r>
              <a:rPr lang="en-GB" dirty="0" smtClean="0"/>
              <a:t> </a:t>
            </a:r>
            <a:r>
              <a:rPr lang="en-GB" dirty="0" err="1" smtClean="0"/>
              <a:t>açılmaya</a:t>
            </a:r>
            <a:r>
              <a:rPr lang="en-GB" dirty="0" smtClean="0"/>
              <a:t> </a:t>
            </a:r>
            <a:r>
              <a:rPr lang="en-GB" dirty="0" err="1" smtClean="0"/>
              <a:t>başladığı</a:t>
            </a:r>
            <a:r>
              <a:rPr lang="en-GB" dirty="0" smtClean="0"/>
              <a:t> </a:t>
            </a:r>
            <a:r>
              <a:rPr lang="en-GB" dirty="0" err="1" smtClean="0"/>
              <a:t>görülüyor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err="1" smtClean="0"/>
              <a:t>Jones&amp;Thissen</a:t>
            </a:r>
            <a:r>
              <a:rPr lang="en-GB" dirty="0" smtClean="0"/>
              <a:t>, 2007, s.6</a:t>
            </a: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EFFB-C1A9-45E3-8168-A7B080048F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74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793</Words>
  <Application>Microsoft Office PowerPoint</Application>
  <PresentationFormat>Geniş ekran</PresentationFormat>
  <Paragraphs>81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PSİKOMETRİNİN  TARİHSEL GELİŞİMİ</vt:lpstr>
      <vt:lpstr>Psikometri Nedir?</vt:lpstr>
      <vt:lpstr>PowerPoint Sunusu</vt:lpstr>
      <vt:lpstr>Erken Dönem (1750-1900)</vt:lpstr>
      <vt:lpstr>Psikofizik ve Deneysel Psikoloji (1850-1900)</vt:lpstr>
      <vt:lpstr>Zihinsel Testler ve Zeka Testleri (1890-1920)</vt:lpstr>
      <vt:lpstr>PowerPoint Sunusu</vt:lpstr>
      <vt:lpstr>Savaşlar Dönemi (1915-1950)</vt:lpstr>
      <vt:lpstr>Eğitim Alanı </vt:lpstr>
      <vt:lpstr>Kuruluşlar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PSİKOMETRİNİN  TARİHSEL GELİŞİMİ</dc:title>
  <dc:creator>A</dc:creator>
  <cp:lastModifiedBy>a</cp:lastModifiedBy>
  <cp:revision>50</cp:revision>
  <dcterms:created xsi:type="dcterms:W3CDTF">2017-09-28T12:16:10Z</dcterms:created>
  <dcterms:modified xsi:type="dcterms:W3CDTF">2020-07-23T08:15:25Z</dcterms:modified>
</cp:coreProperties>
</file>