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25"/>
  </p:notesMasterIdLst>
  <p:sldIdLst>
    <p:sldId id="260" r:id="rId2"/>
    <p:sldId id="284" r:id="rId3"/>
    <p:sldId id="314" r:id="rId4"/>
    <p:sldId id="285" r:id="rId5"/>
    <p:sldId id="286" r:id="rId6"/>
    <p:sldId id="287" r:id="rId7"/>
    <p:sldId id="290" r:id="rId8"/>
    <p:sldId id="291" r:id="rId9"/>
    <p:sldId id="293" r:id="rId10"/>
    <p:sldId id="294" r:id="rId11"/>
    <p:sldId id="295" r:id="rId12"/>
    <p:sldId id="297" r:id="rId13"/>
    <p:sldId id="319" r:id="rId14"/>
    <p:sldId id="318" r:id="rId15"/>
    <p:sldId id="301" r:id="rId16"/>
    <p:sldId id="303" r:id="rId17"/>
    <p:sldId id="308" r:id="rId18"/>
    <p:sldId id="309" r:id="rId19"/>
    <p:sldId id="310" r:id="rId20"/>
    <p:sldId id="311" r:id="rId21"/>
    <p:sldId id="312" r:id="rId22"/>
    <p:sldId id="315" r:id="rId23"/>
    <p:sldId id="283" r:id="rId2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2C8C3-FE74-4AEE-9834-6D08C746BE2C}" type="doc">
      <dgm:prSet loTypeId="urn:microsoft.com/office/officeart/2005/8/layout/radial4" loCatId="relationship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8CDC933C-D550-4896-A339-7A5E97079EA3}">
      <dgm:prSet phldrT="[Metin]" custT="1"/>
      <dgm:spPr/>
      <dgm:t>
        <a:bodyPr/>
        <a:lstStyle/>
        <a:p>
          <a:r>
            <a:rPr lang="tr-TR" sz="2800" b="1" dirty="0" smtClean="0">
              <a:solidFill>
                <a:schemeClr val="tx1"/>
              </a:solidFill>
            </a:rPr>
            <a:t>FIBERS</a:t>
          </a:r>
          <a:endParaRPr lang="tr-TR" sz="2800" b="1" dirty="0">
            <a:solidFill>
              <a:schemeClr val="tx1"/>
            </a:solidFill>
          </a:endParaRPr>
        </a:p>
      </dgm:t>
    </dgm:pt>
    <dgm:pt modelId="{0C3A875A-57F8-4BAC-ADBE-8F77EDB2B904}" type="parTrans" cxnId="{6BD25EC6-3ABF-44FC-A053-1F473A68198E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955F0443-42CD-4D19-A188-503BEF7C010E}" type="sibTrans" cxnId="{6BD25EC6-3ABF-44FC-A053-1F473A68198E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0BAE61F2-BE53-4E9A-A1A8-28D9266D44F6}">
      <dgm:prSet phldrT="[Metin]" custT="1"/>
      <dgm:spPr/>
      <dgm:t>
        <a:bodyPr/>
        <a:lstStyle/>
        <a:p>
          <a:r>
            <a:rPr lang="tr-TR" sz="2800" dirty="0" err="1" smtClean="0">
              <a:solidFill>
                <a:schemeClr val="tx1"/>
              </a:solidFill>
            </a:rPr>
            <a:t>Cellulose</a:t>
          </a:r>
          <a:endParaRPr lang="tr-TR" sz="2800" dirty="0">
            <a:solidFill>
              <a:schemeClr val="tx1"/>
            </a:solidFill>
          </a:endParaRPr>
        </a:p>
      </dgm:t>
    </dgm:pt>
    <dgm:pt modelId="{283E6C92-437D-4F31-820A-7A8B506A49DD}" type="parTrans" cxnId="{ACBF5D84-CCF3-4716-85A5-84F5651DD741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B4AA62E1-A4FF-4AE3-BA9F-A0435B620847}" type="sibTrans" cxnId="{ACBF5D84-CCF3-4716-85A5-84F5651DD741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D40DB10E-5D01-4C62-B0BD-01DEBDCD9B5C}">
      <dgm:prSet phldrT="[Metin]" custT="1"/>
      <dgm:spPr/>
      <dgm:t>
        <a:bodyPr/>
        <a:lstStyle/>
        <a:p>
          <a:r>
            <a:rPr lang="tr-TR" sz="2800" dirty="0" err="1" smtClean="0">
              <a:solidFill>
                <a:schemeClr val="tx1"/>
              </a:solidFill>
            </a:rPr>
            <a:t>Pectin</a:t>
          </a:r>
          <a:endParaRPr lang="tr-TR" sz="2800" dirty="0">
            <a:solidFill>
              <a:schemeClr val="tx1"/>
            </a:solidFill>
          </a:endParaRPr>
        </a:p>
      </dgm:t>
    </dgm:pt>
    <dgm:pt modelId="{F0B7F7E7-EC14-4A71-AFE4-168400C55DEA}" type="parTrans" cxnId="{8889F142-A1B0-4F75-B31C-9CECFC51E703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50AAF4A6-4F47-4958-9F6A-E581BD4C5DC9}" type="sibTrans" cxnId="{8889F142-A1B0-4F75-B31C-9CECFC51E703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118DFF6D-418F-4761-B18C-AE186AA87612}">
      <dgm:prSet phldrT="[Metin]" custT="1"/>
      <dgm:spPr/>
      <dgm:t>
        <a:bodyPr/>
        <a:lstStyle/>
        <a:p>
          <a:r>
            <a:rPr lang="tr-TR" sz="2800" dirty="0" err="1" smtClean="0">
              <a:solidFill>
                <a:schemeClr val="tx1"/>
              </a:solidFill>
            </a:rPr>
            <a:t>Hemicellulose</a:t>
          </a:r>
          <a:endParaRPr lang="tr-TR" sz="2800" dirty="0">
            <a:solidFill>
              <a:schemeClr val="tx1"/>
            </a:solidFill>
          </a:endParaRPr>
        </a:p>
      </dgm:t>
    </dgm:pt>
    <dgm:pt modelId="{8770ADC8-9EDD-4EF5-A1BB-063869576F97}" type="parTrans" cxnId="{21040EB7-85CA-4ECE-BD0F-27E9F04E92A9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8EC4FD1C-801B-49F8-A30A-D2B6CDBE8F9E}" type="sibTrans" cxnId="{21040EB7-85CA-4ECE-BD0F-27E9F04E92A9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8EF62A03-20F2-4C29-BD3B-41BF8E53E798}">
      <dgm:prSet custT="1"/>
      <dgm:spPr/>
      <dgm:t>
        <a:bodyPr/>
        <a:lstStyle/>
        <a:p>
          <a:r>
            <a:rPr lang="tr-TR" sz="2800" dirty="0" err="1" smtClean="0">
              <a:solidFill>
                <a:schemeClr val="tx1"/>
              </a:solidFill>
            </a:rPr>
            <a:t>Gums</a:t>
          </a:r>
          <a:endParaRPr lang="tr-TR" sz="2800" dirty="0">
            <a:solidFill>
              <a:schemeClr val="tx1"/>
            </a:solidFill>
          </a:endParaRPr>
        </a:p>
      </dgm:t>
    </dgm:pt>
    <dgm:pt modelId="{E8258AAA-CE32-4097-937C-B3107C359A95}" type="parTrans" cxnId="{9570944C-40AB-4AAF-AC4B-2661744ED98A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9679A166-5C70-47BC-895E-AA11025958AC}" type="sibTrans" cxnId="{9570944C-40AB-4AAF-AC4B-2661744ED98A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10B2B7D0-85F4-45E7-9159-32B0553BBB66}">
      <dgm:prSet custT="1"/>
      <dgm:spPr/>
      <dgm:t>
        <a:bodyPr/>
        <a:lstStyle/>
        <a:p>
          <a:r>
            <a:rPr lang="tr-TR" sz="2800" dirty="0" err="1" smtClean="0">
              <a:solidFill>
                <a:schemeClr val="tx1"/>
              </a:solidFill>
            </a:rPr>
            <a:t>Inulin</a:t>
          </a:r>
          <a:endParaRPr lang="tr-TR" sz="2800" dirty="0">
            <a:solidFill>
              <a:schemeClr val="tx1"/>
            </a:solidFill>
          </a:endParaRPr>
        </a:p>
      </dgm:t>
    </dgm:pt>
    <dgm:pt modelId="{A9604A41-438C-4BD6-A659-4FD61D78F69A}" type="parTrans" cxnId="{F460A7F9-82E0-43C8-AFE0-C34F0FDE282C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893DB175-92B8-4DEA-A92F-6C7107579E58}" type="sibTrans" cxnId="{F460A7F9-82E0-43C8-AFE0-C34F0FDE282C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8F2AFDFC-53FD-4546-94B6-6894007F5DC3}" type="pres">
      <dgm:prSet presAssocID="{72F2C8C3-FE74-4AEE-9834-6D08C746BE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2B04E69-20EA-45B3-9703-63280E250D2B}" type="pres">
      <dgm:prSet presAssocID="{8CDC933C-D550-4896-A339-7A5E97079EA3}" presName="centerShape" presStyleLbl="node0" presStyleIdx="0" presStyleCnt="1"/>
      <dgm:spPr/>
      <dgm:t>
        <a:bodyPr/>
        <a:lstStyle/>
        <a:p>
          <a:endParaRPr lang="tr-TR"/>
        </a:p>
      </dgm:t>
    </dgm:pt>
    <dgm:pt modelId="{0DD10F4C-4F02-4033-B853-28C6B1654893}" type="pres">
      <dgm:prSet presAssocID="{283E6C92-437D-4F31-820A-7A8B506A49DD}" presName="parTrans" presStyleLbl="bgSibTrans2D1" presStyleIdx="0" presStyleCnt="5"/>
      <dgm:spPr/>
      <dgm:t>
        <a:bodyPr/>
        <a:lstStyle/>
        <a:p>
          <a:endParaRPr lang="tr-TR"/>
        </a:p>
      </dgm:t>
    </dgm:pt>
    <dgm:pt modelId="{94D717B7-5427-43DB-B240-DB4C2C74D123}" type="pres">
      <dgm:prSet presAssocID="{0BAE61F2-BE53-4E9A-A1A8-28D9266D44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523A82-CF09-4A4B-970C-EC27DC7C7399}" type="pres">
      <dgm:prSet presAssocID="{E8258AAA-CE32-4097-937C-B3107C359A95}" presName="parTrans" presStyleLbl="bgSibTrans2D1" presStyleIdx="1" presStyleCnt="5"/>
      <dgm:spPr/>
      <dgm:t>
        <a:bodyPr/>
        <a:lstStyle/>
        <a:p>
          <a:endParaRPr lang="tr-TR"/>
        </a:p>
      </dgm:t>
    </dgm:pt>
    <dgm:pt modelId="{C1BDEC8E-797F-4F75-A562-9E298FD9703E}" type="pres">
      <dgm:prSet presAssocID="{8EF62A03-20F2-4C29-BD3B-41BF8E53E79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10D355-99A0-4A70-8FE6-187D50A8669B}" type="pres">
      <dgm:prSet presAssocID="{A9604A41-438C-4BD6-A659-4FD61D78F69A}" presName="parTrans" presStyleLbl="bgSibTrans2D1" presStyleIdx="2" presStyleCnt="5"/>
      <dgm:spPr/>
      <dgm:t>
        <a:bodyPr/>
        <a:lstStyle/>
        <a:p>
          <a:endParaRPr lang="tr-TR"/>
        </a:p>
      </dgm:t>
    </dgm:pt>
    <dgm:pt modelId="{F89A168B-9D46-4CDE-808D-62E91F14F46F}" type="pres">
      <dgm:prSet presAssocID="{10B2B7D0-85F4-45E7-9159-32B0553BBB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D578D-048A-403D-B8AB-169B45B6377B}" type="pres">
      <dgm:prSet presAssocID="{F0B7F7E7-EC14-4A71-AFE4-168400C55DEA}" presName="parTrans" presStyleLbl="bgSibTrans2D1" presStyleIdx="3" presStyleCnt="5"/>
      <dgm:spPr/>
      <dgm:t>
        <a:bodyPr/>
        <a:lstStyle/>
        <a:p>
          <a:endParaRPr lang="tr-TR"/>
        </a:p>
      </dgm:t>
    </dgm:pt>
    <dgm:pt modelId="{1626ABAF-15EA-4AFD-AF6D-E1FF2B679606}" type="pres">
      <dgm:prSet presAssocID="{D40DB10E-5D01-4C62-B0BD-01DEBDCD9B5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DF1F2A-ECDE-48A0-ABA1-1FCBD866DE10}" type="pres">
      <dgm:prSet presAssocID="{8770ADC8-9EDD-4EF5-A1BB-063869576F97}" presName="parTrans" presStyleLbl="bgSibTrans2D1" presStyleIdx="4" presStyleCnt="5"/>
      <dgm:spPr/>
      <dgm:t>
        <a:bodyPr/>
        <a:lstStyle/>
        <a:p>
          <a:endParaRPr lang="tr-TR"/>
        </a:p>
      </dgm:t>
    </dgm:pt>
    <dgm:pt modelId="{C76812CB-1670-4280-A24D-D78A8E42ACBB}" type="pres">
      <dgm:prSet presAssocID="{118DFF6D-418F-4761-B18C-AE186AA87612}" presName="node" presStyleLbl="node1" presStyleIdx="4" presStyleCnt="5" custScaleX="130260" custRadScaleRad="956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8227CA5-5180-4384-B90A-4F6C947F2DCD}" type="presOf" srcId="{72F2C8C3-FE74-4AEE-9834-6D08C746BE2C}" destId="{8F2AFDFC-53FD-4546-94B6-6894007F5DC3}" srcOrd="0" destOrd="0" presId="urn:microsoft.com/office/officeart/2005/8/layout/radial4"/>
    <dgm:cxn modelId="{3CDA8C14-4C83-40C0-9AE5-34ED1BF97EF1}" type="presOf" srcId="{E8258AAA-CE32-4097-937C-B3107C359A95}" destId="{17523A82-CF09-4A4B-970C-EC27DC7C7399}" srcOrd="0" destOrd="0" presId="urn:microsoft.com/office/officeart/2005/8/layout/radial4"/>
    <dgm:cxn modelId="{1B68C218-9551-4385-A448-06FE84ACC038}" type="presOf" srcId="{0BAE61F2-BE53-4E9A-A1A8-28D9266D44F6}" destId="{94D717B7-5427-43DB-B240-DB4C2C74D123}" srcOrd="0" destOrd="0" presId="urn:microsoft.com/office/officeart/2005/8/layout/radial4"/>
    <dgm:cxn modelId="{BE32F494-D7CC-4495-96BB-C748FB28ACB7}" type="presOf" srcId="{10B2B7D0-85F4-45E7-9159-32B0553BBB66}" destId="{F89A168B-9D46-4CDE-808D-62E91F14F46F}" srcOrd="0" destOrd="0" presId="urn:microsoft.com/office/officeart/2005/8/layout/radial4"/>
    <dgm:cxn modelId="{ACBF5D84-CCF3-4716-85A5-84F5651DD741}" srcId="{8CDC933C-D550-4896-A339-7A5E97079EA3}" destId="{0BAE61F2-BE53-4E9A-A1A8-28D9266D44F6}" srcOrd="0" destOrd="0" parTransId="{283E6C92-437D-4F31-820A-7A8B506A49DD}" sibTransId="{B4AA62E1-A4FF-4AE3-BA9F-A0435B620847}"/>
    <dgm:cxn modelId="{1CA6E2FB-888A-4F67-A717-BFBD1F69E5E0}" type="presOf" srcId="{8EF62A03-20F2-4C29-BD3B-41BF8E53E798}" destId="{C1BDEC8E-797F-4F75-A562-9E298FD9703E}" srcOrd="0" destOrd="0" presId="urn:microsoft.com/office/officeart/2005/8/layout/radial4"/>
    <dgm:cxn modelId="{F460A7F9-82E0-43C8-AFE0-C34F0FDE282C}" srcId="{8CDC933C-D550-4896-A339-7A5E97079EA3}" destId="{10B2B7D0-85F4-45E7-9159-32B0553BBB66}" srcOrd="2" destOrd="0" parTransId="{A9604A41-438C-4BD6-A659-4FD61D78F69A}" sibTransId="{893DB175-92B8-4DEA-A92F-6C7107579E58}"/>
    <dgm:cxn modelId="{ABB6E860-C203-4352-8314-8716B02D6A9C}" type="presOf" srcId="{D40DB10E-5D01-4C62-B0BD-01DEBDCD9B5C}" destId="{1626ABAF-15EA-4AFD-AF6D-E1FF2B679606}" srcOrd="0" destOrd="0" presId="urn:microsoft.com/office/officeart/2005/8/layout/radial4"/>
    <dgm:cxn modelId="{9570944C-40AB-4AAF-AC4B-2661744ED98A}" srcId="{8CDC933C-D550-4896-A339-7A5E97079EA3}" destId="{8EF62A03-20F2-4C29-BD3B-41BF8E53E798}" srcOrd="1" destOrd="0" parTransId="{E8258AAA-CE32-4097-937C-B3107C359A95}" sibTransId="{9679A166-5C70-47BC-895E-AA11025958AC}"/>
    <dgm:cxn modelId="{8B9BB469-3936-406E-AEE4-0D59C5B17B00}" type="presOf" srcId="{8CDC933C-D550-4896-A339-7A5E97079EA3}" destId="{C2B04E69-20EA-45B3-9703-63280E250D2B}" srcOrd="0" destOrd="0" presId="urn:microsoft.com/office/officeart/2005/8/layout/radial4"/>
    <dgm:cxn modelId="{8889F142-A1B0-4F75-B31C-9CECFC51E703}" srcId="{8CDC933C-D550-4896-A339-7A5E97079EA3}" destId="{D40DB10E-5D01-4C62-B0BD-01DEBDCD9B5C}" srcOrd="3" destOrd="0" parTransId="{F0B7F7E7-EC14-4A71-AFE4-168400C55DEA}" sibTransId="{50AAF4A6-4F47-4958-9F6A-E581BD4C5DC9}"/>
    <dgm:cxn modelId="{E3F25642-7EA0-4BCF-8158-4F1D93BBEBF4}" type="presOf" srcId="{118DFF6D-418F-4761-B18C-AE186AA87612}" destId="{C76812CB-1670-4280-A24D-D78A8E42ACBB}" srcOrd="0" destOrd="0" presId="urn:microsoft.com/office/officeart/2005/8/layout/radial4"/>
    <dgm:cxn modelId="{21040EB7-85CA-4ECE-BD0F-27E9F04E92A9}" srcId="{8CDC933C-D550-4896-A339-7A5E97079EA3}" destId="{118DFF6D-418F-4761-B18C-AE186AA87612}" srcOrd="4" destOrd="0" parTransId="{8770ADC8-9EDD-4EF5-A1BB-063869576F97}" sibTransId="{8EC4FD1C-801B-49F8-A30A-D2B6CDBE8F9E}"/>
    <dgm:cxn modelId="{6F37BFB7-0F7C-464F-B219-610285CE62D1}" type="presOf" srcId="{F0B7F7E7-EC14-4A71-AFE4-168400C55DEA}" destId="{ED2D578D-048A-403D-B8AB-169B45B6377B}" srcOrd="0" destOrd="0" presId="urn:microsoft.com/office/officeart/2005/8/layout/radial4"/>
    <dgm:cxn modelId="{6BD25EC6-3ABF-44FC-A053-1F473A68198E}" srcId="{72F2C8C3-FE74-4AEE-9834-6D08C746BE2C}" destId="{8CDC933C-D550-4896-A339-7A5E97079EA3}" srcOrd="0" destOrd="0" parTransId="{0C3A875A-57F8-4BAC-ADBE-8F77EDB2B904}" sibTransId="{955F0443-42CD-4D19-A188-503BEF7C010E}"/>
    <dgm:cxn modelId="{FCEDD84B-3BAE-40AC-9811-AF1370F493BF}" type="presOf" srcId="{8770ADC8-9EDD-4EF5-A1BB-063869576F97}" destId="{5EDF1F2A-ECDE-48A0-ABA1-1FCBD866DE10}" srcOrd="0" destOrd="0" presId="urn:microsoft.com/office/officeart/2005/8/layout/radial4"/>
    <dgm:cxn modelId="{3882418D-7333-4B1D-A436-37684FBE386A}" type="presOf" srcId="{283E6C92-437D-4F31-820A-7A8B506A49DD}" destId="{0DD10F4C-4F02-4033-B853-28C6B1654893}" srcOrd="0" destOrd="0" presId="urn:microsoft.com/office/officeart/2005/8/layout/radial4"/>
    <dgm:cxn modelId="{233A97DC-0E73-418B-8C34-EEAA6C6DBEAF}" type="presOf" srcId="{A9604A41-438C-4BD6-A659-4FD61D78F69A}" destId="{BB10D355-99A0-4A70-8FE6-187D50A8669B}" srcOrd="0" destOrd="0" presId="urn:microsoft.com/office/officeart/2005/8/layout/radial4"/>
    <dgm:cxn modelId="{D4F373CB-750A-4F92-A629-CF3B3E6535A2}" type="presParOf" srcId="{8F2AFDFC-53FD-4546-94B6-6894007F5DC3}" destId="{C2B04E69-20EA-45B3-9703-63280E250D2B}" srcOrd="0" destOrd="0" presId="urn:microsoft.com/office/officeart/2005/8/layout/radial4"/>
    <dgm:cxn modelId="{8ECDAF81-BAA1-49BF-9577-86BD43CCD485}" type="presParOf" srcId="{8F2AFDFC-53FD-4546-94B6-6894007F5DC3}" destId="{0DD10F4C-4F02-4033-B853-28C6B1654893}" srcOrd="1" destOrd="0" presId="urn:microsoft.com/office/officeart/2005/8/layout/radial4"/>
    <dgm:cxn modelId="{406DC4DE-79AB-4FCF-918A-EAD4B7643D07}" type="presParOf" srcId="{8F2AFDFC-53FD-4546-94B6-6894007F5DC3}" destId="{94D717B7-5427-43DB-B240-DB4C2C74D123}" srcOrd="2" destOrd="0" presId="urn:microsoft.com/office/officeart/2005/8/layout/radial4"/>
    <dgm:cxn modelId="{D11B319D-C37A-4061-9367-74C64002440F}" type="presParOf" srcId="{8F2AFDFC-53FD-4546-94B6-6894007F5DC3}" destId="{17523A82-CF09-4A4B-970C-EC27DC7C7399}" srcOrd="3" destOrd="0" presId="urn:microsoft.com/office/officeart/2005/8/layout/radial4"/>
    <dgm:cxn modelId="{059F7B4E-9227-4231-B479-6EE6B82D373F}" type="presParOf" srcId="{8F2AFDFC-53FD-4546-94B6-6894007F5DC3}" destId="{C1BDEC8E-797F-4F75-A562-9E298FD9703E}" srcOrd="4" destOrd="0" presId="urn:microsoft.com/office/officeart/2005/8/layout/radial4"/>
    <dgm:cxn modelId="{5B8EE938-0826-43DF-9E92-985D28EFE69A}" type="presParOf" srcId="{8F2AFDFC-53FD-4546-94B6-6894007F5DC3}" destId="{BB10D355-99A0-4A70-8FE6-187D50A8669B}" srcOrd="5" destOrd="0" presId="urn:microsoft.com/office/officeart/2005/8/layout/radial4"/>
    <dgm:cxn modelId="{0F968FFF-3783-43EF-A3E5-425490B195EC}" type="presParOf" srcId="{8F2AFDFC-53FD-4546-94B6-6894007F5DC3}" destId="{F89A168B-9D46-4CDE-808D-62E91F14F46F}" srcOrd="6" destOrd="0" presId="urn:microsoft.com/office/officeart/2005/8/layout/radial4"/>
    <dgm:cxn modelId="{1AA76B06-81D5-41DC-947F-FEF290953AAD}" type="presParOf" srcId="{8F2AFDFC-53FD-4546-94B6-6894007F5DC3}" destId="{ED2D578D-048A-403D-B8AB-169B45B6377B}" srcOrd="7" destOrd="0" presId="urn:microsoft.com/office/officeart/2005/8/layout/radial4"/>
    <dgm:cxn modelId="{D5EAA069-4C65-4278-BAE5-935D4365D66A}" type="presParOf" srcId="{8F2AFDFC-53FD-4546-94B6-6894007F5DC3}" destId="{1626ABAF-15EA-4AFD-AF6D-E1FF2B679606}" srcOrd="8" destOrd="0" presId="urn:microsoft.com/office/officeart/2005/8/layout/radial4"/>
    <dgm:cxn modelId="{009EEF82-C4E5-4F46-9EAF-FD98D3998A04}" type="presParOf" srcId="{8F2AFDFC-53FD-4546-94B6-6894007F5DC3}" destId="{5EDF1F2A-ECDE-48A0-ABA1-1FCBD866DE10}" srcOrd="9" destOrd="0" presId="urn:microsoft.com/office/officeart/2005/8/layout/radial4"/>
    <dgm:cxn modelId="{B8EC93A8-0607-4FA8-897F-DC19F1D05182}" type="presParOf" srcId="{8F2AFDFC-53FD-4546-94B6-6894007F5DC3}" destId="{C76812CB-1670-4280-A24D-D78A8E42ACB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1997D7-053B-424A-8CF2-7A0B17323829}" type="doc">
      <dgm:prSet loTypeId="urn:microsoft.com/office/officeart/2008/layout/HexagonCluster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01CDD72C-BFDC-48F0-8F72-A391214C0B31}">
      <dgm:prSet phldrT="[Metin]" custT="1"/>
      <dgm:spPr/>
      <dgm:t>
        <a:bodyPr/>
        <a:lstStyle/>
        <a:p>
          <a:r>
            <a:rPr lang="tr-TR" sz="1700" dirty="0" err="1" smtClean="0"/>
            <a:t>Glycosides</a:t>
          </a:r>
          <a:endParaRPr lang="tr-TR" sz="1700" dirty="0"/>
        </a:p>
      </dgm:t>
    </dgm:pt>
    <dgm:pt modelId="{F5A14FF9-DE6B-407E-9090-CDBF268468E8}" type="parTrans" cxnId="{2B7318A6-DB60-4E5B-ADB1-52B170EE2A30}">
      <dgm:prSet/>
      <dgm:spPr/>
      <dgm:t>
        <a:bodyPr/>
        <a:lstStyle/>
        <a:p>
          <a:endParaRPr lang="tr-TR" sz="2400"/>
        </a:p>
      </dgm:t>
    </dgm:pt>
    <dgm:pt modelId="{7247F0DA-EB44-401E-8EA8-ECA31AFBEF32}" type="sibTrans" cxnId="{2B7318A6-DB60-4E5B-ADB1-52B170EE2A30}">
      <dgm:prSet/>
      <dgm:spPr/>
      <dgm:t>
        <a:bodyPr/>
        <a:lstStyle/>
        <a:p>
          <a:endParaRPr lang="tr-TR" sz="2400"/>
        </a:p>
      </dgm:t>
    </dgm:pt>
    <dgm:pt modelId="{DA1BB56B-AECD-4E70-8B1A-4D4C9B839A30}">
      <dgm:prSet phldrT="[Metin]" custT="1"/>
      <dgm:spPr/>
      <dgm:t>
        <a:bodyPr/>
        <a:lstStyle/>
        <a:p>
          <a:r>
            <a:rPr lang="tr-TR" sz="2400" dirty="0" err="1" smtClean="0"/>
            <a:t>Sugar</a:t>
          </a:r>
          <a:r>
            <a:rPr lang="tr-TR" sz="2400" dirty="0" smtClean="0"/>
            <a:t> </a:t>
          </a:r>
          <a:r>
            <a:rPr lang="tr-TR" sz="2400" dirty="0" err="1" smtClean="0"/>
            <a:t>alcohol</a:t>
          </a:r>
          <a:endParaRPr lang="tr-TR" sz="2400" dirty="0"/>
        </a:p>
      </dgm:t>
    </dgm:pt>
    <dgm:pt modelId="{9BA681B9-6645-42C4-8AC5-A5F37746A43A}" type="parTrans" cxnId="{5EDCFCAC-B034-4242-A54F-B3DD999437FC}">
      <dgm:prSet/>
      <dgm:spPr/>
      <dgm:t>
        <a:bodyPr/>
        <a:lstStyle/>
        <a:p>
          <a:endParaRPr lang="tr-TR" sz="2400"/>
        </a:p>
      </dgm:t>
    </dgm:pt>
    <dgm:pt modelId="{0E5A93DE-B18D-4690-ACFE-313677A632DF}" type="sibTrans" cxnId="{5EDCFCAC-B034-4242-A54F-B3DD999437FC}">
      <dgm:prSet/>
      <dgm:spPr/>
      <dgm:t>
        <a:bodyPr/>
        <a:lstStyle/>
        <a:p>
          <a:endParaRPr lang="tr-TR" sz="2400"/>
        </a:p>
      </dgm:t>
    </dgm:pt>
    <dgm:pt modelId="{BC4176E1-9D3B-4D1E-8B9D-7A121443CF8A}">
      <dgm:prSet phldrT="[Metin]" custT="1"/>
      <dgm:spPr/>
      <dgm:t>
        <a:bodyPr/>
        <a:lstStyle/>
        <a:p>
          <a:r>
            <a:rPr lang="tr-TR" sz="2400" dirty="0" smtClean="0"/>
            <a:t>Amino </a:t>
          </a:r>
          <a:r>
            <a:rPr lang="tr-TR" sz="2400" dirty="0" err="1" smtClean="0"/>
            <a:t>sugars</a:t>
          </a:r>
          <a:endParaRPr lang="tr-TR" sz="2400" dirty="0"/>
        </a:p>
      </dgm:t>
    </dgm:pt>
    <dgm:pt modelId="{6EFF7092-866E-4A74-978B-2F3FFC7D5B4E}" type="parTrans" cxnId="{87722B74-3EAB-415C-AF03-DDAC40FB91FF}">
      <dgm:prSet/>
      <dgm:spPr/>
      <dgm:t>
        <a:bodyPr/>
        <a:lstStyle/>
        <a:p>
          <a:endParaRPr lang="tr-TR" sz="2400"/>
        </a:p>
      </dgm:t>
    </dgm:pt>
    <dgm:pt modelId="{3A2C1EB3-EAA3-43F0-B5B2-22C7CDECEE56}" type="sibTrans" cxnId="{87722B74-3EAB-415C-AF03-DDAC40FB91FF}">
      <dgm:prSet/>
      <dgm:spPr/>
      <dgm:t>
        <a:bodyPr/>
        <a:lstStyle/>
        <a:p>
          <a:endParaRPr lang="tr-TR" sz="2400"/>
        </a:p>
      </dgm:t>
    </dgm:pt>
    <dgm:pt modelId="{74A35CF2-8A5B-4177-9CDE-085D6B969A12}">
      <dgm:prSet custT="1"/>
      <dgm:spPr/>
      <dgm:t>
        <a:bodyPr/>
        <a:lstStyle/>
        <a:p>
          <a:r>
            <a:rPr lang="tr-TR" sz="2000" dirty="0" err="1" smtClean="0"/>
            <a:t>Anhydro</a:t>
          </a:r>
          <a:r>
            <a:rPr lang="tr-TR" sz="2000" dirty="0" smtClean="0"/>
            <a:t> </a:t>
          </a:r>
          <a:r>
            <a:rPr lang="tr-TR" sz="2000" dirty="0" err="1" smtClean="0"/>
            <a:t>sugars</a:t>
          </a:r>
          <a:endParaRPr lang="tr-TR" sz="2000" dirty="0"/>
        </a:p>
      </dgm:t>
    </dgm:pt>
    <dgm:pt modelId="{62E67F17-1709-4F13-BD56-9B1A3F81ACE5}" type="parTrans" cxnId="{DCB56638-78A8-4AC2-8811-2AA7B0831F29}">
      <dgm:prSet/>
      <dgm:spPr/>
      <dgm:t>
        <a:bodyPr/>
        <a:lstStyle/>
        <a:p>
          <a:endParaRPr lang="tr-TR" sz="2400"/>
        </a:p>
      </dgm:t>
    </dgm:pt>
    <dgm:pt modelId="{B00289B9-E650-4902-AA99-C8D0FBBD0A8E}" type="sibTrans" cxnId="{DCB56638-78A8-4AC2-8811-2AA7B0831F29}">
      <dgm:prSet/>
      <dgm:spPr/>
      <dgm:t>
        <a:bodyPr/>
        <a:lstStyle/>
        <a:p>
          <a:endParaRPr lang="tr-TR" sz="2400"/>
        </a:p>
      </dgm:t>
    </dgm:pt>
    <dgm:pt modelId="{9D8EC2D5-E954-4424-AB3E-0E9C3A8DFBB9}">
      <dgm:prSet custT="1"/>
      <dgm:spPr/>
      <dgm:t>
        <a:bodyPr/>
        <a:lstStyle/>
        <a:p>
          <a:r>
            <a:rPr lang="tr-TR" sz="2400" dirty="0" err="1" smtClean="0"/>
            <a:t>Deoxy</a:t>
          </a:r>
          <a:r>
            <a:rPr lang="tr-TR" sz="2400" dirty="0" smtClean="0"/>
            <a:t> </a:t>
          </a:r>
          <a:r>
            <a:rPr lang="tr-TR" sz="2400" dirty="0" err="1" smtClean="0"/>
            <a:t>sugars</a:t>
          </a:r>
          <a:endParaRPr lang="tr-TR" sz="2400" dirty="0"/>
        </a:p>
      </dgm:t>
    </dgm:pt>
    <dgm:pt modelId="{4C1B9EB8-03BA-48D2-825B-E3B078B06BC0}" type="parTrans" cxnId="{8AD5E0A8-DAC4-489F-9DA5-A9C759882B15}">
      <dgm:prSet/>
      <dgm:spPr/>
      <dgm:t>
        <a:bodyPr/>
        <a:lstStyle/>
        <a:p>
          <a:endParaRPr lang="tr-TR" sz="2400"/>
        </a:p>
      </dgm:t>
    </dgm:pt>
    <dgm:pt modelId="{8C35F769-8B09-47C4-9752-4749FE3ED935}" type="sibTrans" cxnId="{8AD5E0A8-DAC4-489F-9DA5-A9C759882B15}">
      <dgm:prSet/>
      <dgm:spPr/>
      <dgm:t>
        <a:bodyPr/>
        <a:lstStyle/>
        <a:p>
          <a:endParaRPr lang="tr-TR" sz="2400"/>
        </a:p>
      </dgm:t>
    </dgm:pt>
    <dgm:pt modelId="{901307D0-4CAC-4995-8D95-B433B11D40C5}" type="pres">
      <dgm:prSet presAssocID="{BF1997D7-053B-424A-8CF2-7A0B1732382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tr-TR"/>
        </a:p>
      </dgm:t>
    </dgm:pt>
    <dgm:pt modelId="{7D17C3E6-BD4F-4C0D-9112-EAFA52BE66E6}" type="pres">
      <dgm:prSet presAssocID="{01CDD72C-BFDC-48F0-8F72-A391214C0B31}" presName="text1" presStyleCnt="0"/>
      <dgm:spPr/>
    </dgm:pt>
    <dgm:pt modelId="{4B9623D3-BC45-4D10-92D5-3B2CC38C91F6}" type="pres">
      <dgm:prSet presAssocID="{01CDD72C-BFDC-48F0-8F72-A391214C0B31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9A17EE-E59A-4AC4-BD73-73B77DD7152D}" type="pres">
      <dgm:prSet presAssocID="{01CDD72C-BFDC-48F0-8F72-A391214C0B31}" presName="textaccent1" presStyleCnt="0"/>
      <dgm:spPr/>
    </dgm:pt>
    <dgm:pt modelId="{292FBE00-A54C-4F8A-B899-267D9E7A7863}" type="pres">
      <dgm:prSet presAssocID="{01CDD72C-BFDC-48F0-8F72-A391214C0B31}" presName="accentRepeatNode" presStyleLbl="solidAlignAcc1" presStyleIdx="0" presStyleCnt="10"/>
      <dgm:spPr/>
    </dgm:pt>
    <dgm:pt modelId="{F3A99CD8-608A-4BD5-8774-27010ADA33E6}" type="pres">
      <dgm:prSet presAssocID="{7247F0DA-EB44-401E-8EA8-ECA31AFBEF32}" presName="image1" presStyleCnt="0"/>
      <dgm:spPr/>
    </dgm:pt>
    <dgm:pt modelId="{5761F15E-7348-4B60-B226-8DCF6FE140EF}" type="pres">
      <dgm:prSet presAssocID="{7247F0DA-EB44-401E-8EA8-ECA31AFBEF32}" presName="imageRepeatNode" presStyleLbl="alignAcc1" presStyleIdx="0" presStyleCnt="5"/>
      <dgm:spPr/>
      <dgm:t>
        <a:bodyPr/>
        <a:lstStyle/>
        <a:p>
          <a:endParaRPr lang="tr-TR"/>
        </a:p>
      </dgm:t>
    </dgm:pt>
    <dgm:pt modelId="{F2A9E40D-E297-4C2D-9B36-50ED84052C9B}" type="pres">
      <dgm:prSet presAssocID="{7247F0DA-EB44-401E-8EA8-ECA31AFBEF32}" presName="imageaccent1" presStyleCnt="0"/>
      <dgm:spPr/>
    </dgm:pt>
    <dgm:pt modelId="{02391F30-D2FD-4465-AE9C-A4FA45449026}" type="pres">
      <dgm:prSet presAssocID="{7247F0DA-EB44-401E-8EA8-ECA31AFBEF32}" presName="accentRepeatNode" presStyleLbl="solidAlignAcc1" presStyleIdx="1" presStyleCnt="10"/>
      <dgm:spPr/>
    </dgm:pt>
    <dgm:pt modelId="{87877896-6721-4936-8746-36A6CAECD1A9}" type="pres">
      <dgm:prSet presAssocID="{DA1BB56B-AECD-4E70-8B1A-4D4C9B839A30}" presName="text2" presStyleCnt="0"/>
      <dgm:spPr/>
    </dgm:pt>
    <dgm:pt modelId="{E92C966D-51CE-4210-911A-16CD2D5EEFA5}" type="pres">
      <dgm:prSet presAssocID="{DA1BB56B-AECD-4E70-8B1A-4D4C9B839A30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E766B2-8519-4278-A813-95303A78335A}" type="pres">
      <dgm:prSet presAssocID="{DA1BB56B-AECD-4E70-8B1A-4D4C9B839A30}" presName="textaccent2" presStyleCnt="0"/>
      <dgm:spPr/>
    </dgm:pt>
    <dgm:pt modelId="{4230FE93-580C-4794-AA60-BAD42E11B01E}" type="pres">
      <dgm:prSet presAssocID="{DA1BB56B-AECD-4E70-8B1A-4D4C9B839A30}" presName="accentRepeatNode" presStyleLbl="solidAlignAcc1" presStyleIdx="2" presStyleCnt="10"/>
      <dgm:spPr/>
    </dgm:pt>
    <dgm:pt modelId="{05772BD3-3C6A-45C2-963A-CD0142EEF3C7}" type="pres">
      <dgm:prSet presAssocID="{0E5A93DE-B18D-4690-ACFE-313677A632DF}" presName="image2" presStyleCnt="0"/>
      <dgm:spPr/>
    </dgm:pt>
    <dgm:pt modelId="{E3C6BA06-A118-471B-90AE-464CAD8BB987}" type="pres">
      <dgm:prSet presAssocID="{0E5A93DE-B18D-4690-ACFE-313677A632DF}" presName="imageRepeatNode" presStyleLbl="alignAcc1" presStyleIdx="1" presStyleCnt="5"/>
      <dgm:spPr/>
      <dgm:t>
        <a:bodyPr/>
        <a:lstStyle/>
        <a:p>
          <a:endParaRPr lang="tr-TR"/>
        </a:p>
      </dgm:t>
    </dgm:pt>
    <dgm:pt modelId="{20B53222-FFF5-48EA-B56E-54AFE0EEB65B}" type="pres">
      <dgm:prSet presAssocID="{0E5A93DE-B18D-4690-ACFE-313677A632DF}" presName="imageaccent2" presStyleCnt="0"/>
      <dgm:spPr/>
    </dgm:pt>
    <dgm:pt modelId="{11BCA216-BF4A-4E8D-886D-FF891B9497FA}" type="pres">
      <dgm:prSet presAssocID="{0E5A93DE-B18D-4690-ACFE-313677A632DF}" presName="accentRepeatNode" presStyleLbl="solidAlignAcc1" presStyleIdx="3" presStyleCnt="10"/>
      <dgm:spPr/>
    </dgm:pt>
    <dgm:pt modelId="{31F6783F-E9D3-4BCF-84F3-06048E19F759}" type="pres">
      <dgm:prSet presAssocID="{74A35CF2-8A5B-4177-9CDE-085D6B969A12}" presName="text3" presStyleCnt="0"/>
      <dgm:spPr/>
    </dgm:pt>
    <dgm:pt modelId="{A4ACDA10-33D6-48F2-BB1A-023AC1B064AB}" type="pres">
      <dgm:prSet presAssocID="{74A35CF2-8A5B-4177-9CDE-085D6B969A12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7FACD0-B19C-489A-94BA-983293545E8A}" type="pres">
      <dgm:prSet presAssocID="{74A35CF2-8A5B-4177-9CDE-085D6B969A12}" presName="textaccent3" presStyleCnt="0"/>
      <dgm:spPr/>
    </dgm:pt>
    <dgm:pt modelId="{87E12C9D-ED81-4E99-A6A6-9EAFA594324D}" type="pres">
      <dgm:prSet presAssocID="{74A35CF2-8A5B-4177-9CDE-085D6B969A12}" presName="accentRepeatNode" presStyleLbl="solidAlignAcc1" presStyleIdx="4" presStyleCnt="10"/>
      <dgm:spPr/>
    </dgm:pt>
    <dgm:pt modelId="{3C87574A-2888-44BD-92D8-4954F3D78B63}" type="pres">
      <dgm:prSet presAssocID="{B00289B9-E650-4902-AA99-C8D0FBBD0A8E}" presName="image3" presStyleCnt="0"/>
      <dgm:spPr/>
    </dgm:pt>
    <dgm:pt modelId="{6B89E442-A79E-49A5-B82A-DF3CA5CA7C8E}" type="pres">
      <dgm:prSet presAssocID="{B00289B9-E650-4902-AA99-C8D0FBBD0A8E}" presName="imageRepeatNode" presStyleLbl="alignAcc1" presStyleIdx="2" presStyleCnt="5"/>
      <dgm:spPr/>
      <dgm:t>
        <a:bodyPr/>
        <a:lstStyle/>
        <a:p>
          <a:endParaRPr lang="tr-TR"/>
        </a:p>
      </dgm:t>
    </dgm:pt>
    <dgm:pt modelId="{24CD845D-57E3-4ED0-BFA5-0F307092F32A}" type="pres">
      <dgm:prSet presAssocID="{B00289B9-E650-4902-AA99-C8D0FBBD0A8E}" presName="imageaccent3" presStyleCnt="0"/>
      <dgm:spPr/>
    </dgm:pt>
    <dgm:pt modelId="{3C30EBBB-D7F9-4267-819E-87940E39A03D}" type="pres">
      <dgm:prSet presAssocID="{B00289B9-E650-4902-AA99-C8D0FBBD0A8E}" presName="accentRepeatNode" presStyleLbl="solidAlignAcc1" presStyleIdx="5" presStyleCnt="10"/>
      <dgm:spPr/>
    </dgm:pt>
    <dgm:pt modelId="{792FED6A-0513-47DA-8405-4D692C22C60D}" type="pres">
      <dgm:prSet presAssocID="{9D8EC2D5-E954-4424-AB3E-0E9C3A8DFBB9}" presName="text4" presStyleCnt="0"/>
      <dgm:spPr/>
    </dgm:pt>
    <dgm:pt modelId="{2345FCDD-FAC7-4BBE-9918-25C6AE07E5EC}" type="pres">
      <dgm:prSet presAssocID="{9D8EC2D5-E954-4424-AB3E-0E9C3A8DFBB9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90657E-7F42-4998-B079-49AB5ED4B7A9}" type="pres">
      <dgm:prSet presAssocID="{9D8EC2D5-E954-4424-AB3E-0E9C3A8DFBB9}" presName="textaccent4" presStyleCnt="0"/>
      <dgm:spPr/>
    </dgm:pt>
    <dgm:pt modelId="{55D1E32F-3E1F-4691-8C55-B6F5A20FF420}" type="pres">
      <dgm:prSet presAssocID="{9D8EC2D5-E954-4424-AB3E-0E9C3A8DFBB9}" presName="accentRepeatNode" presStyleLbl="solidAlignAcc1" presStyleIdx="6" presStyleCnt="10"/>
      <dgm:spPr/>
    </dgm:pt>
    <dgm:pt modelId="{EA21AD7A-3E4E-4284-92E5-ED114F318DEE}" type="pres">
      <dgm:prSet presAssocID="{8C35F769-8B09-47C4-9752-4749FE3ED935}" presName="image4" presStyleCnt="0"/>
      <dgm:spPr/>
    </dgm:pt>
    <dgm:pt modelId="{AFEB457B-0B5C-4C8C-98FA-3B56DF957D18}" type="pres">
      <dgm:prSet presAssocID="{8C35F769-8B09-47C4-9752-4749FE3ED935}" presName="imageRepeatNode" presStyleLbl="alignAcc1" presStyleIdx="3" presStyleCnt="5"/>
      <dgm:spPr/>
      <dgm:t>
        <a:bodyPr/>
        <a:lstStyle/>
        <a:p>
          <a:endParaRPr lang="tr-TR"/>
        </a:p>
      </dgm:t>
    </dgm:pt>
    <dgm:pt modelId="{63146EA2-45CF-4D89-97CA-211D75270AF9}" type="pres">
      <dgm:prSet presAssocID="{8C35F769-8B09-47C4-9752-4749FE3ED935}" presName="imageaccent4" presStyleCnt="0"/>
      <dgm:spPr/>
    </dgm:pt>
    <dgm:pt modelId="{351E9D62-3B03-48A7-A25B-BBA7FF225E2E}" type="pres">
      <dgm:prSet presAssocID="{8C35F769-8B09-47C4-9752-4749FE3ED935}" presName="accentRepeatNode" presStyleLbl="solidAlignAcc1" presStyleIdx="7" presStyleCnt="10"/>
      <dgm:spPr/>
    </dgm:pt>
    <dgm:pt modelId="{5BD71DAD-CF90-4B42-84A2-6E6AB94271BA}" type="pres">
      <dgm:prSet presAssocID="{BC4176E1-9D3B-4D1E-8B9D-7A121443CF8A}" presName="text5" presStyleCnt="0"/>
      <dgm:spPr/>
    </dgm:pt>
    <dgm:pt modelId="{35C7B46D-DDF1-46B0-AE69-06A1A6CF7F7A}" type="pres">
      <dgm:prSet presAssocID="{BC4176E1-9D3B-4D1E-8B9D-7A121443CF8A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D0AC73-CD9F-487B-B23C-5116E9F505D8}" type="pres">
      <dgm:prSet presAssocID="{BC4176E1-9D3B-4D1E-8B9D-7A121443CF8A}" presName="textaccent5" presStyleCnt="0"/>
      <dgm:spPr/>
    </dgm:pt>
    <dgm:pt modelId="{5902042F-405F-436E-AAB3-0793D939BBD5}" type="pres">
      <dgm:prSet presAssocID="{BC4176E1-9D3B-4D1E-8B9D-7A121443CF8A}" presName="accentRepeatNode" presStyleLbl="solidAlignAcc1" presStyleIdx="8" presStyleCnt="10"/>
      <dgm:spPr/>
    </dgm:pt>
    <dgm:pt modelId="{BAC8C642-5192-4D72-AF8C-17FBF3D48C2E}" type="pres">
      <dgm:prSet presAssocID="{3A2C1EB3-EAA3-43F0-B5B2-22C7CDECEE56}" presName="image5" presStyleCnt="0"/>
      <dgm:spPr/>
    </dgm:pt>
    <dgm:pt modelId="{90A8C389-0EAD-4F58-ADEA-5CCEFB9F3AB6}" type="pres">
      <dgm:prSet presAssocID="{3A2C1EB3-EAA3-43F0-B5B2-22C7CDECEE56}" presName="imageRepeatNode" presStyleLbl="alignAcc1" presStyleIdx="4" presStyleCnt="5"/>
      <dgm:spPr/>
      <dgm:t>
        <a:bodyPr/>
        <a:lstStyle/>
        <a:p>
          <a:endParaRPr lang="tr-TR"/>
        </a:p>
      </dgm:t>
    </dgm:pt>
    <dgm:pt modelId="{ADA77436-0D2B-4EE8-AF70-6D67F2820B06}" type="pres">
      <dgm:prSet presAssocID="{3A2C1EB3-EAA3-43F0-B5B2-22C7CDECEE56}" presName="imageaccent5" presStyleCnt="0"/>
      <dgm:spPr/>
    </dgm:pt>
    <dgm:pt modelId="{2964E99E-A7B3-495D-B9CB-4F03BB56722E}" type="pres">
      <dgm:prSet presAssocID="{3A2C1EB3-EAA3-43F0-B5B2-22C7CDECEE56}" presName="accentRepeatNode" presStyleLbl="solidAlignAcc1" presStyleIdx="9" presStyleCnt="10"/>
      <dgm:spPr/>
    </dgm:pt>
  </dgm:ptLst>
  <dgm:cxnLst>
    <dgm:cxn modelId="{8B0CC211-A336-44DB-8451-6786349B4AEB}" type="presOf" srcId="{DA1BB56B-AECD-4E70-8B1A-4D4C9B839A30}" destId="{E92C966D-51CE-4210-911A-16CD2D5EEFA5}" srcOrd="0" destOrd="0" presId="urn:microsoft.com/office/officeart/2008/layout/HexagonCluster"/>
    <dgm:cxn modelId="{6EACFE7B-1D84-4F2D-89FB-5263958CFAE1}" type="presOf" srcId="{BF1997D7-053B-424A-8CF2-7A0B17323829}" destId="{901307D0-4CAC-4995-8D95-B433B11D40C5}" srcOrd="0" destOrd="0" presId="urn:microsoft.com/office/officeart/2008/layout/HexagonCluster"/>
    <dgm:cxn modelId="{7F97B46A-1BC3-40D7-947F-3DDC09CC8803}" type="presOf" srcId="{3A2C1EB3-EAA3-43F0-B5B2-22C7CDECEE56}" destId="{90A8C389-0EAD-4F58-ADEA-5CCEFB9F3AB6}" srcOrd="0" destOrd="0" presId="urn:microsoft.com/office/officeart/2008/layout/HexagonCluster"/>
    <dgm:cxn modelId="{9CE84822-61D3-459A-BBAA-CA210F16DEEC}" type="presOf" srcId="{01CDD72C-BFDC-48F0-8F72-A391214C0B31}" destId="{4B9623D3-BC45-4D10-92D5-3B2CC38C91F6}" srcOrd="0" destOrd="0" presId="urn:microsoft.com/office/officeart/2008/layout/HexagonCluster"/>
    <dgm:cxn modelId="{0AF8158B-E9D2-4A0A-BAFF-6FF355ABFCD3}" type="presOf" srcId="{9D8EC2D5-E954-4424-AB3E-0E9C3A8DFBB9}" destId="{2345FCDD-FAC7-4BBE-9918-25C6AE07E5EC}" srcOrd="0" destOrd="0" presId="urn:microsoft.com/office/officeart/2008/layout/HexagonCluster"/>
    <dgm:cxn modelId="{DCB56638-78A8-4AC2-8811-2AA7B0831F29}" srcId="{BF1997D7-053B-424A-8CF2-7A0B17323829}" destId="{74A35CF2-8A5B-4177-9CDE-085D6B969A12}" srcOrd="2" destOrd="0" parTransId="{62E67F17-1709-4F13-BD56-9B1A3F81ACE5}" sibTransId="{B00289B9-E650-4902-AA99-C8D0FBBD0A8E}"/>
    <dgm:cxn modelId="{AF755E0A-CD15-4BAC-9C76-A4E60D3FDAF5}" type="presOf" srcId="{BC4176E1-9D3B-4D1E-8B9D-7A121443CF8A}" destId="{35C7B46D-DDF1-46B0-AE69-06A1A6CF7F7A}" srcOrd="0" destOrd="0" presId="urn:microsoft.com/office/officeart/2008/layout/HexagonCluster"/>
    <dgm:cxn modelId="{5EDCFCAC-B034-4242-A54F-B3DD999437FC}" srcId="{BF1997D7-053B-424A-8CF2-7A0B17323829}" destId="{DA1BB56B-AECD-4E70-8B1A-4D4C9B839A30}" srcOrd="1" destOrd="0" parTransId="{9BA681B9-6645-42C4-8AC5-A5F37746A43A}" sibTransId="{0E5A93DE-B18D-4690-ACFE-313677A632DF}"/>
    <dgm:cxn modelId="{A3D2F456-75F3-406D-9FBC-7996EE00CEB9}" type="presOf" srcId="{8C35F769-8B09-47C4-9752-4749FE3ED935}" destId="{AFEB457B-0B5C-4C8C-98FA-3B56DF957D18}" srcOrd="0" destOrd="0" presId="urn:microsoft.com/office/officeart/2008/layout/HexagonCluster"/>
    <dgm:cxn modelId="{FB4A8502-5219-4400-A3A3-4BD3995EEB03}" type="presOf" srcId="{74A35CF2-8A5B-4177-9CDE-085D6B969A12}" destId="{A4ACDA10-33D6-48F2-BB1A-023AC1B064AB}" srcOrd="0" destOrd="0" presId="urn:microsoft.com/office/officeart/2008/layout/HexagonCluster"/>
    <dgm:cxn modelId="{2B7318A6-DB60-4E5B-ADB1-52B170EE2A30}" srcId="{BF1997D7-053B-424A-8CF2-7A0B17323829}" destId="{01CDD72C-BFDC-48F0-8F72-A391214C0B31}" srcOrd="0" destOrd="0" parTransId="{F5A14FF9-DE6B-407E-9090-CDBF268468E8}" sibTransId="{7247F0DA-EB44-401E-8EA8-ECA31AFBEF32}"/>
    <dgm:cxn modelId="{4BA080A8-1458-4298-89CD-4160A2DAB82A}" type="presOf" srcId="{0E5A93DE-B18D-4690-ACFE-313677A632DF}" destId="{E3C6BA06-A118-471B-90AE-464CAD8BB987}" srcOrd="0" destOrd="0" presId="urn:microsoft.com/office/officeart/2008/layout/HexagonCluster"/>
    <dgm:cxn modelId="{08145EB0-6006-4D42-9C4B-A32D3365AFCF}" type="presOf" srcId="{B00289B9-E650-4902-AA99-C8D0FBBD0A8E}" destId="{6B89E442-A79E-49A5-B82A-DF3CA5CA7C8E}" srcOrd="0" destOrd="0" presId="urn:microsoft.com/office/officeart/2008/layout/HexagonCluster"/>
    <dgm:cxn modelId="{87722B74-3EAB-415C-AF03-DDAC40FB91FF}" srcId="{BF1997D7-053B-424A-8CF2-7A0B17323829}" destId="{BC4176E1-9D3B-4D1E-8B9D-7A121443CF8A}" srcOrd="4" destOrd="0" parTransId="{6EFF7092-866E-4A74-978B-2F3FFC7D5B4E}" sibTransId="{3A2C1EB3-EAA3-43F0-B5B2-22C7CDECEE56}"/>
    <dgm:cxn modelId="{8AD5E0A8-DAC4-489F-9DA5-A9C759882B15}" srcId="{BF1997D7-053B-424A-8CF2-7A0B17323829}" destId="{9D8EC2D5-E954-4424-AB3E-0E9C3A8DFBB9}" srcOrd="3" destOrd="0" parTransId="{4C1B9EB8-03BA-48D2-825B-E3B078B06BC0}" sibTransId="{8C35F769-8B09-47C4-9752-4749FE3ED935}"/>
    <dgm:cxn modelId="{34672FAB-EC7A-4CD2-B317-1ADB0B023224}" type="presOf" srcId="{7247F0DA-EB44-401E-8EA8-ECA31AFBEF32}" destId="{5761F15E-7348-4B60-B226-8DCF6FE140EF}" srcOrd="0" destOrd="0" presId="urn:microsoft.com/office/officeart/2008/layout/HexagonCluster"/>
    <dgm:cxn modelId="{93F7606A-68D1-4ADA-BC3C-A7420F202AFE}" type="presParOf" srcId="{901307D0-4CAC-4995-8D95-B433B11D40C5}" destId="{7D17C3E6-BD4F-4C0D-9112-EAFA52BE66E6}" srcOrd="0" destOrd="0" presId="urn:microsoft.com/office/officeart/2008/layout/HexagonCluster"/>
    <dgm:cxn modelId="{FF6B5B43-6FF8-4D39-B2B1-323D16E006B8}" type="presParOf" srcId="{7D17C3E6-BD4F-4C0D-9112-EAFA52BE66E6}" destId="{4B9623D3-BC45-4D10-92D5-3B2CC38C91F6}" srcOrd="0" destOrd="0" presId="urn:microsoft.com/office/officeart/2008/layout/HexagonCluster"/>
    <dgm:cxn modelId="{1802459B-9367-4957-9318-ADF9ABB6A1FA}" type="presParOf" srcId="{901307D0-4CAC-4995-8D95-B433B11D40C5}" destId="{BF9A17EE-E59A-4AC4-BD73-73B77DD7152D}" srcOrd="1" destOrd="0" presId="urn:microsoft.com/office/officeart/2008/layout/HexagonCluster"/>
    <dgm:cxn modelId="{F24A6D4F-F09E-4E65-9A2C-B9A2CE749992}" type="presParOf" srcId="{BF9A17EE-E59A-4AC4-BD73-73B77DD7152D}" destId="{292FBE00-A54C-4F8A-B899-267D9E7A7863}" srcOrd="0" destOrd="0" presId="urn:microsoft.com/office/officeart/2008/layout/HexagonCluster"/>
    <dgm:cxn modelId="{6F770542-D6C8-499A-98CB-B739641D7CD3}" type="presParOf" srcId="{901307D0-4CAC-4995-8D95-B433B11D40C5}" destId="{F3A99CD8-608A-4BD5-8774-27010ADA33E6}" srcOrd="2" destOrd="0" presId="urn:microsoft.com/office/officeart/2008/layout/HexagonCluster"/>
    <dgm:cxn modelId="{75267BEE-EDFA-42C9-AD28-D60AEF438DC0}" type="presParOf" srcId="{F3A99CD8-608A-4BD5-8774-27010ADA33E6}" destId="{5761F15E-7348-4B60-B226-8DCF6FE140EF}" srcOrd="0" destOrd="0" presId="urn:microsoft.com/office/officeart/2008/layout/HexagonCluster"/>
    <dgm:cxn modelId="{17EEC9AA-AD2C-4DE5-BC25-1CB916503962}" type="presParOf" srcId="{901307D0-4CAC-4995-8D95-B433B11D40C5}" destId="{F2A9E40D-E297-4C2D-9B36-50ED84052C9B}" srcOrd="3" destOrd="0" presId="urn:microsoft.com/office/officeart/2008/layout/HexagonCluster"/>
    <dgm:cxn modelId="{00BBCE4F-FC60-4F2A-AA9A-2D2CFF19BDAE}" type="presParOf" srcId="{F2A9E40D-E297-4C2D-9B36-50ED84052C9B}" destId="{02391F30-D2FD-4465-AE9C-A4FA45449026}" srcOrd="0" destOrd="0" presId="urn:microsoft.com/office/officeart/2008/layout/HexagonCluster"/>
    <dgm:cxn modelId="{3CD8775A-A2EF-4B1D-9A61-B40250CCB6C3}" type="presParOf" srcId="{901307D0-4CAC-4995-8D95-B433B11D40C5}" destId="{87877896-6721-4936-8746-36A6CAECD1A9}" srcOrd="4" destOrd="0" presId="urn:microsoft.com/office/officeart/2008/layout/HexagonCluster"/>
    <dgm:cxn modelId="{AAFEFA35-0440-4BB8-8418-90EA0974E4AF}" type="presParOf" srcId="{87877896-6721-4936-8746-36A6CAECD1A9}" destId="{E92C966D-51CE-4210-911A-16CD2D5EEFA5}" srcOrd="0" destOrd="0" presId="urn:microsoft.com/office/officeart/2008/layout/HexagonCluster"/>
    <dgm:cxn modelId="{F323F117-4647-44C0-A146-B5D47CB71F08}" type="presParOf" srcId="{901307D0-4CAC-4995-8D95-B433B11D40C5}" destId="{A2E766B2-8519-4278-A813-95303A78335A}" srcOrd="5" destOrd="0" presId="urn:microsoft.com/office/officeart/2008/layout/HexagonCluster"/>
    <dgm:cxn modelId="{E44AB232-68B6-4559-A32F-229D56977BAF}" type="presParOf" srcId="{A2E766B2-8519-4278-A813-95303A78335A}" destId="{4230FE93-580C-4794-AA60-BAD42E11B01E}" srcOrd="0" destOrd="0" presId="urn:microsoft.com/office/officeart/2008/layout/HexagonCluster"/>
    <dgm:cxn modelId="{6DBEDCAB-67D0-4BE0-8F08-1257BCBCBA9B}" type="presParOf" srcId="{901307D0-4CAC-4995-8D95-B433B11D40C5}" destId="{05772BD3-3C6A-45C2-963A-CD0142EEF3C7}" srcOrd="6" destOrd="0" presId="urn:microsoft.com/office/officeart/2008/layout/HexagonCluster"/>
    <dgm:cxn modelId="{EE89A802-9BD2-4442-9B63-ECF165407D3A}" type="presParOf" srcId="{05772BD3-3C6A-45C2-963A-CD0142EEF3C7}" destId="{E3C6BA06-A118-471B-90AE-464CAD8BB987}" srcOrd="0" destOrd="0" presId="urn:microsoft.com/office/officeart/2008/layout/HexagonCluster"/>
    <dgm:cxn modelId="{4809C715-58C7-44B1-9F04-AD7C06B23053}" type="presParOf" srcId="{901307D0-4CAC-4995-8D95-B433B11D40C5}" destId="{20B53222-FFF5-48EA-B56E-54AFE0EEB65B}" srcOrd="7" destOrd="0" presId="urn:microsoft.com/office/officeart/2008/layout/HexagonCluster"/>
    <dgm:cxn modelId="{C40841CA-982F-4392-8D08-2B8F86433833}" type="presParOf" srcId="{20B53222-FFF5-48EA-B56E-54AFE0EEB65B}" destId="{11BCA216-BF4A-4E8D-886D-FF891B9497FA}" srcOrd="0" destOrd="0" presId="urn:microsoft.com/office/officeart/2008/layout/HexagonCluster"/>
    <dgm:cxn modelId="{855EA370-DB90-4BB8-BEC5-E7E735264B36}" type="presParOf" srcId="{901307D0-4CAC-4995-8D95-B433B11D40C5}" destId="{31F6783F-E9D3-4BCF-84F3-06048E19F759}" srcOrd="8" destOrd="0" presId="urn:microsoft.com/office/officeart/2008/layout/HexagonCluster"/>
    <dgm:cxn modelId="{4CE6571B-E476-4861-B289-215FA058A433}" type="presParOf" srcId="{31F6783F-E9D3-4BCF-84F3-06048E19F759}" destId="{A4ACDA10-33D6-48F2-BB1A-023AC1B064AB}" srcOrd="0" destOrd="0" presId="urn:microsoft.com/office/officeart/2008/layout/HexagonCluster"/>
    <dgm:cxn modelId="{954562B9-162F-4637-A977-9F3C4E69820E}" type="presParOf" srcId="{901307D0-4CAC-4995-8D95-B433B11D40C5}" destId="{897FACD0-B19C-489A-94BA-983293545E8A}" srcOrd="9" destOrd="0" presId="urn:microsoft.com/office/officeart/2008/layout/HexagonCluster"/>
    <dgm:cxn modelId="{B53668FA-961A-45C8-B1E6-2CBA268265AE}" type="presParOf" srcId="{897FACD0-B19C-489A-94BA-983293545E8A}" destId="{87E12C9D-ED81-4E99-A6A6-9EAFA594324D}" srcOrd="0" destOrd="0" presId="urn:microsoft.com/office/officeart/2008/layout/HexagonCluster"/>
    <dgm:cxn modelId="{90BC0DBA-BAD4-4903-9D3B-4245877661F8}" type="presParOf" srcId="{901307D0-4CAC-4995-8D95-B433B11D40C5}" destId="{3C87574A-2888-44BD-92D8-4954F3D78B63}" srcOrd="10" destOrd="0" presId="urn:microsoft.com/office/officeart/2008/layout/HexagonCluster"/>
    <dgm:cxn modelId="{ED75B909-DB1F-478E-AA2E-2B082EE9A4EF}" type="presParOf" srcId="{3C87574A-2888-44BD-92D8-4954F3D78B63}" destId="{6B89E442-A79E-49A5-B82A-DF3CA5CA7C8E}" srcOrd="0" destOrd="0" presId="urn:microsoft.com/office/officeart/2008/layout/HexagonCluster"/>
    <dgm:cxn modelId="{B8B5251B-3EF2-4F98-BD03-05688F85BD3A}" type="presParOf" srcId="{901307D0-4CAC-4995-8D95-B433B11D40C5}" destId="{24CD845D-57E3-4ED0-BFA5-0F307092F32A}" srcOrd="11" destOrd="0" presId="urn:microsoft.com/office/officeart/2008/layout/HexagonCluster"/>
    <dgm:cxn modelId="{78DBA97C-8FCB-45A8-AC22-17E9C68C9E2F}" type="presParOf" srcId="{24CD845D-57E3-4ED0-BFA5-0F307092F32A}" destId="{3C30EBBB-D7F9-4267-819E-87940E39A03D}" srcOrd="0" destOrd="0" presId="urn:microsoft.com/office/officeart/2008/layout/HexagonCluster"/>
    <dgm:cxn modelId="{9FAC19A3-8615-40F7-8260-9BF9243391A7}" type="presParOf" srcId="{901307D0-4CAC-4995-8D95-B433B11D40C5}" destId="{792FED6A-0513-47DA-8405-4D692C22C60D}" srcOrd="12" destOrd="0" presId="urn:microsoft.com/office/officeart/2008/layout/HexagonCluster"/>
    <dgm:cxn modelId="{709EE277-36A1-431D-9167-5A67314605DE}" type="presParOf" srcId="{792FED6A-0513-47DA-8405-4D692C22C60D}" destId="{2345FCDD-FAC7-4BBE-9918-25C6AE07E5EC}" srcOrd="0" destOrd="0" presId="urn:microsoft.com/office/officeart/2008/layout/HexagonCluster"/>
    <dgm:cxn modelId="{59DE9177-C489-4AB6-8D9A-2A08441F26F8}" type="presParOf" srcId="{901307D0-4CAC-4995-8D95-B433B11D40C5}" destId="{7A90657E-7F42-4998-B079-49AB5ED4B7A9}" srcOrd="13" destOrd="0" presId="urn:microsoft.com/office/officeart/2008/layout/HexagonCluster"/>
    <dgm:cxn modelId="{9966C8EB-C9C3-4C0B-87ED-A26A149B00B3}" type="presParOf" srcId="{7A90657E-7F42-4998-B079-49AB5ED4B7A9}" destId="{55D1E32F-3E1F-4691-8C55-B6F5A20FF420}" srcOrd="0" destOrd="0" presId="urn:microsoft.com/office/officeart/2008/layout/HexagonCluster"/>
    <dgm:cxn modelId="{B29053CF-0C02-4BE4-83C7-098C80AE5D8E}" type="presParOf" srcId="{901307D0-4CAC-4995-8D95-B433B11D40C5}" destId="{EA21AD7A-3E4E-4284-92E5-ED114F318DEE}" srcOrd="14" destOrd="0" presId="urn:microsoft.com/office/officeart/2008/layout/HexagonCluster"/>
    <dgm:cxn modelId="{9FC4BE4F-731F-4814-B126-E32EAD7DCC96}" type="presParOf" srcId="{EA21AD7A-3E4E-4284-92E5-ED114F318DEE}" destId="{AFEB457B-0B5C-4C8C-98FA-3B56DF957D18}" srcOrd="0" destOrd="0" presId="urn:microsoft.com/office/officeart/2008/layout/HexagonCluster"/>
    <dgm:cxn modelId="{576BA893-BB5A-46B1-A75A-96F1457F43F9}" type="presParOf" srcId="{901307D0-4CAC-4995-8D95-B433B11D40C5}" destId="{63146EA2-45CF-4D89-97CA-211D75270AF9}" srcOrd="15" destOrd="0" presId="urn:microsoft.com/office/officeart/2008/layout/HexagonCluster"/>
    <dgm:cxn modelId="{D08E5B65-C2BE-4C91-9965-DB5C1248683F}" type="presParOf" srcId="{63146EA2-45CF-4D89-97CA-211D75270AF9}" destId="{351E9D62-3B03-48A7-A25B-BBA7FF225E2E}" srcOrd="0" destOrd="0" presId="urn:microsoft.com/office/officeart/2008/layout/HexagonCluster"/>
    <dgm:cxn modelId="{8AAFD24D-3F5A-44F7-8B9E-368BA58CF013}" type="presParOf" srcId="{901307D0-4CAC-4995-8D95-B433B11D40C5}" destId="{5BD71DAD-CF90-4B42-84A2-6E6AB94271BA}" srcOrd="16" destOrd="0" presId="urn:microsoft.com/office/officeart/2008/layout/HexagonCluster"/>
    <dgm:cxn modelId="{5D0375D1-4E13-40D3-B0DD-B7C4E853DA07}" type="presParOf" srcId="{5BD71DAD-CF90-4B42-84A2-6E6AB94271BA}" destId="{35C7B46D-DDF1-46B0-AE69-06A1A6CF7F7A}" srcOrd="0" destOrd="0" presId="urn:microsoft.com/office/officeart/2008/layout/HexagonCluster"/>
    <dgm:cxn modelId="{54413033-A40E-4A4D-8310-81DA348EDB59}" type="presParOf" srcId="{901307D0-4CAC-4995-8D95-B433B11D40C5}" destId="{64D0AC73-CD9F-487B-B23C-5116E9F505D8}" srcOrd="17" destOrd="0" presId="urn:microsoft.com/office/officeart/2008/layout/HexagonCluster"/>
    <dgm:cxn modelId="{3036EE64-1797-4CE0-BB06-7CE36AB6C87D}" type="presParOf" srcId="{64D0AC73-CD9F-487B-B23C-5116E9F505D8}" destId="{5902042F-405F-436E-AAB3-0793D939BBD5}" srcOrd="0" destOrd="0" presId="urn:microsoft.com/office/officeart/2008/layout/HexagonCluster"/>
    <dgm:cxn modelId="{30D585A6-72D8-4BA1-9BE2-DD3C9244346C}" type="presParOf" srcId="{901307D0-4CAC-4995-8D95-B433B11D40C5}" destId="{BAC8C642-5192-4D72-AF8C-17FBF3D48C2E}" srcOrd="18" destOrd="0" presId="urn:microsoft.com/office/officeart/2008/layout/HexagonCluster"/>
    <dgm:cxn modelId="{701A56A9-038B-4B99-AE7C-679B2CA27F49}" type="presParOf" srcId="{BAC8C642-5192-4D72-AF8C-17FBF3D48C2E}" destId="{90A8C389-0EAD-4F58-ADEA-5CCEFB9F3AB6}" srcOrd="0" destOrd="0" presId="urn:microsoft.com/office/officeart/2008/layout/HexagonCluster"/>
    <dgm:cxn modelId="{0987D625-4067-43A5-A4D9-559F56BDCFDB}" type="presParOf" srcId="{901307D0-4CAC-4995-8D95-B433B11D40C5}" destId="{ADA77436-0D2B-4EE8-AF70-6D67F2820B06}" srcOrd="19" destOrd="0" presId="urn:microsoft.com/office/officeart/2008/layout/HexagonCluster"/>
    <dgm:cxn modelId="{BFE9588D-035D-443D-9DF6-DA756B50085E}" type="presParOf" srcId="{ADA77436-0D2B-4EE8-AF70-6D67F2820B06}" destId="{2964E99E-A7B3-495D-B9CB-4F03BB56722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04E69-20EA-45B3-9703-63280E250D2B}">
      <dsp:nvSpPr>
        <dsp:cNvPr id="0" name=""/>
        <dsp:cNvSpPr/>
      </dsp:nvSpPr>
      <dsp:spPr>
        <a:xfrm>
          <a:off x="3150703" y="3399823"/>
          <a:ext cx="2298007" cy="229800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tx1"/>
              </a:solidFill>
            </a:rPr>
            <a:t>FIBERS</a:t>
          </a:r>
          <a:endParaRPr lang="tr-TR" sz="2800" b="1" kern="1200" dirty="0">
            <a:solidFill>
              <a:schemeClr val="tx1"/>
            </a:solidFill>
          </a:endParaRPr>
        </a:p>
      </dsp:txBody>
      <dsp:txXfrm>
        <a:off x="3487238" y="3736358"/>
        <a:ext cx="1624937" cy="1624937"/>
      </dsp:txXfrm>
    </dsp:sp>
    <dsp:sp modelId="{0DD10F4C-4F02-4033-B853-28C6B1654893}">
      <dsp:nvSpPr>
        <dsp:cNvPr id="0" name=""/>
        <dsp:cNvSpPr/>
      </dsp:nvSpPr>
      <dsp:spPr>
        <a:xfrm rot="10800000">
          <a:off x="927084" y="4221360"/>
          <a:ext cx="2101319" cy="654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D717B7-5427-43DB-B240-DB4C2C74D123}">
      <dsp:nvSpPr>
        <dsp:cNvPr id="0" name=""/>
        <dsp:cNvSpPr/>
      </dsp:nvSpPr>
      <dsp:spPr>
        <a:xfrm>
          <a:off x="-164468" y="3675583"/>
          <a:ext cx="2183106" cy="17464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>
              <a:solidFill>
                <a:schemeClr val="tx1"/>
              </a:solidFill>
            </a:rPr>
            <a:t>Cellulose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-113315" y="3726736"/>
        <a:ext cx="2080800" cy="1644179"/>
      </dsp:txXfrm>
    </dsp:sp>
    <dsp:sp modelId="{17523A82-CF09-4A4B-970C-EC27DC7C7399}">
      <dsp:nvSpPr>
        <dsp:cNvPr id="0" name=""/>
        <dsp:cNvSpPr/>
      </dsp:nvSpPr>
      <dsp:spPr>
        <a:xfrm rot="13500000">
          <a:off x="1607171" y="2579485"/>
          <a:ext cx="2101319" cy="654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684729"/>
            <a:satOff val="-361"/>
            <a:lumOff val="357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DEC8E-797F-4F75-A562-9E298FD9703E}">
      <dsp:nvSpPr>
        <dsp:cNvPr id="0" name=""/>
        <dsp:cNvSpPr/>
      </dsp:nvSpPr>
      <dsp:spPr>
        <a:xfrm>
          <a:off x="823349" y="1290779"/>
          <a:ext cx="2183106" cy="17464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684729"/>
                <a:satOff val="-361"/>
                <a:lumOff val="3578"/>
                <a:alphaOff val="0"/>
                <a:tint val="43000"/>
                <a:satMod val="165000"/>
              </a:schemeClr>
            </a:gs>
            <a:gs pos="55000">
              <a:schemeClr val="accent5">
                <a:hueOff val="2684729"/>
                <a:satOff val="-361"/>
                <a:lumOff val="3578"/>
                <a:alphaOff val="0"/>
                <a:tint val="83000"/>
                <a:satMod val="155000"/>
              </a:schemeClr>
            </a:gs>
            <a:gs pos="100000">
              <a:schemeClr val="accent5">
                <a:hueOff val="2684729"/>
                <a:satOff val="-361"/>
                <a:lumOff val="357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>
              <a:solidFill>
                <a:schemeClr val="tx1"/>
              </a:solidFill>
            </a:rPr>
            <a:t>Gums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874502" y="1341932"/>
        <a:ext cx="2080800" cy="1644179"/>
      </dsp:txXfrm>
    </dsp:sp>
    <dsp:sp modelId="{BB10D355-99A0-4A70-8FE6-187D50A8669B}">
      <dsp:nvSpPr>
        <dsp:cNvPr id="0" name=""/>
        <dsp:cNvSpPr/>
      </dsp:nvSpPr>
      <dsp:spPr>
        <a:xfrm rot="16200000">
          <a:off x="3249047" y="1899398"/>
          <a:ext cx="2101319" cy="654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5369458"/>
            <a:satOff val="-722"/>
            <a:lumOff val="7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9A168B-9D46-4CDE-808D-62E91F14F46F}">
      <dsp:nvSpPr>
        <dsp:cNvPr id="0" name=""/>
        <dsp:cNvSpPr/>
      </dsp:nvSpPr>
      <dsp:spPr>
        <a:xfrm>
          <a:off x="3208153" y="302961"/>
          <a:ext cx="2183106" cy="17464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369458"/>
                <a:satOff val="-722"/>
                <a:lumOff val="7157"/>
                <a:alphaOff val="0"/>
                <a:tint val="43000"/>
                <a:satMod val="165000"/>
              </a:schemeClr>
            </a:gs>
            <a:gs pos="55000">
              <a:schemeClr val="accent5">
                <a:hueOff val="5369458"/>
                <a:satOff val="-722"/>
                <a:lumOff val="7157"/>
                <a:alphaOff val="0"/>
                <a:tint val="83000"/>
                <a:satMod val="155000"/>
              </a:schemeClr>
            </a:gs>
            <a:gs pos="100000">
              <a:schemeClr val="accent5">
                <a:hueOff val="5369458"/>
                <a:satOff val="-722"/>
                <a:lumOff val="715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>
              <a:solidFill>
                <a:schemeClr val="tx1"/>
              </a:solidFill>
            </a:rPr>
            <a:t>Inulin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3259306" y="354114"/>
        <a:ext cx="2080800" cy="1644179"/>
      </dsp:txXfrm>
    </dsp:sp>
    <dsp:sp modelId="{ED2D578D-048A-403D-B8AB-169B45B6377B}">
      <dsp:nvSpPr>
        <dsp:cNvPr id="0" name=""/>
        <dsp:cNvSpPr/>
      </dsp:nvSpPr>
      <dsp:spPr>
        <a:xfrm rot="18900000">
          <a:off x="4890922" y="2579485"/>
          <a:ext cx="2101319" cy="654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8054187"/>
            <a:satOff val="-1083"/>
            <a:lumOff val="1073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26ABAF-15EA-4AFD-AF6D-E1FF2B679606}">
      <dsp:nvSpPr>
        <dsp:cNvPr id="0" name=""/>
        <dsp:cNvSpPr/>
      </dsp:nvSpPr>
      <dsp:spPr>
        <a:xfrm>
          <a:off x="5592957" y="1290779"/>
          <a:ext cx="2183106" cy="17464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054187"/>
                <a:satOff val="-1083"/>
                <a:lumOff val="10735"/>
                <a:alphaOff val="0"/>
                <a:tint val="43000"/>
                <a:satMod val="165000"/>
              </a:schemeClr>
            </a:gs>
            <a:gs pos="55000">
              <a:schemeClr val="accent5">
                <a:hueOff val="8054187"/>
                <a:satOff val="-1083"/>
                <a:lumOff val="10735"/>
                <a:alphaOff val="0"/>
                <a:tint val="83000"/>
                <a:satMod val="155000"/>
              </a:schemeClr>
            </a:gs>
            <a:gs pos="100000">
              <a:schemeClr val="accent5">
                <a:hueOff val="8054187"/>
                <a:satOff val="-1083"/>
                <a:lumOff val="1073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>
              <a:solidFill>
                <a:schemeClr val="tx1"/>
              </a:solidFill>
            </a:rPr>
            <a:t>Pectin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5644110" y="1341932"/>
        <a:ext cx="2080800" cy="1644179"/>
      </dsp:txXfrm>
    </dsp:sp>
    <dsp:sp modelId="{5EDF1F2A-ECDE-48A0-ABA1-1FCBD866DE10}">
      <dsp:nvSpPr>
        <dsp:cNvPr id="0" name=""/>
        <dsp:cNvSpPr/>
      </dsp:nvSpPr>
      <dsp:spPr>
        <a:xfrm>
          <a:off x="5562873" y="4221360"/>
          <a:ext cx="1961531" cy="654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6812CB-1670-4280-A24D-D78A8E42ACBB}">
      <dsp:nvSpPr>
        <dsp:cNvPr id="0" name=""/>
        <dsp:cNvSpPr/>
      </dsp:nvSpPr>
      <dsp:spPr>
        <a:xfrm>
          <a:off x="6102548" y="3675583"/>
          <a:ext cx="2843714" cy="17464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0738916"/>
                <a:satOff val="-1444"/>
                <a:lumOff val="14313"/>
                <a:alphaOff val="0"/>
                <a:tint val="43000"/>
                <a:satMod val="165000"/>
              </a:schemeClr>
            </a:gs>
            <a:gs pos="55000">
              <a:schemeClr val="accent5">
                <a:hueOff val="10738916"/>
                <a:satOff val="-1444"/>
                <a:lumOff val="14313"/>
                <a:alphaOff val="0"/>
                <a:tint val="83000"/>
                <a:satMod val="155000"/>
              </a:schemeClr>
            </a:gs>
            <a:gs pos="100000">
              <a:schemeClr val="accent5">
                <a:hueOff val="10738916"/>
                <a:satOff val="-1444"/>
                <a:lumOff val="1431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>
              <a:solidFill>
                <a:schemeClr val="tx1"/>
              </a:solidFill>
            </a:rPr>
            <a:t>Hemicellulose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6153701" y="3726736"/>
        <a:ext cx="2741408" cy="1644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623D3-BC45-4D10-92D5-3B2CC38C91F6}">
      <dsp:nvSpPr>
        <dsp:cNvPr id="0" name=""/>
        <dsp:cNvSpPr/>
      </dsp:nvSpPr>
      <dsp:spPr>
        <a:xfrm>
          <a:off x="1310611" y="2543139"/>
          <a:ext cx="1522990" cy="130753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Glycosides</a:t>
          </a:r>
          <a:endParaRPr lang="tr-TR" sz="1700" kern="1200" dirty="0"/>
        </a:p>
      </dsp:txBody>
      <dsp:txXfrm>
        <a:off x="1546488" y="2745646"/>
        <a:ext cx="1051236" cy="902518"/>
      </dsp:txXfrm>
    </dsp:sp>
    <dsp:sp modelId="{292FBE00-A54C-4F8A-B899-267D9E7A7863}">
      <dsp:nvSpPr>
        <dsp:cNvPr id="0" name=""/>
        <dsp:cNvSpPr/>
      </dsp:nvSpPr>
      <dsp:spPr>
        <a:xfrm>
          <a:off x="1346950" y="3127823"/>
          <a:ext cx="177655" cy="153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61F15E-7348-4B60-B226-8DCF6FE140EF}">
      <dsp:nvSpPr>
        <dsp:cNvPr id="0" name=""/>
        <dsp:cNvSpPr/>
      </dsp:nvSpPr>
      <dsp:spPr>
        <a:xfrm>
          <a:off x="0" y="1820290"/>
          <a:ext cx="1522990" cy="13075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91F30-D2FD-4465-AE9C-A4FA45449026}">
      <dsp:nvSpPr>
        <dsp:cNvPr id="0" name=""/>
        <dsp:cNvSpPr/>
      </dsp:nvSpPr>
      <dsp:spPr>
        <a:xfrm>
          <a:off x="1043321" y="2954158"/>
          <a:ext cx="177655" cy="153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837697"/>
              <a:satOff val="2980"/>
              <a:lumOff val="2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2C966D-51CE-4210-911A-16CD2D5EEFA5}">
      <dsp:nvSpPr>
        <dsp:cNvPr id="0" name=""/>
        <dsp:cNvSpPr/>
      </dsp:nvSpPr>
      <dsp:spPr>
        <a:xfrm>
          <a:off x="2621222" y="1816114"/>
          <a:ext cx="1522990" cy="130753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4134818"/>
            <a:satOff val="6705"/>
            <a:lumOff val="49"/>
            <a:alphaOff val="0"/>
          </a:schemeClr>
        </a:solidFill>
        <a:ln w="9525" cap="flat" cmpd="sng" algn="ctr">
          <a:solidFill>
            <a:schemeClr val="accent3">
              <a:hueOff val="-4134818"/>
              <a:satOff val="6705"/>
              <a:lumOff val="49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Sugar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alcohol</a:t>
          </a:r>
          <a:endParaRPr lang="tr-TR" sz="2400" kern="1200" dirty="0"/>
        </a:p>
      </dsp:txBody>
      <dsp:txXfrm>
        <a:off x="2857099" y="2018621"/>
        <a:ext cx="1051236" cy="902518"/>
      </dsp:txXfrm>
    </dsp:sp>
    <dsp:sp modelId="{4230FE93-580C-4794-AA60-BAD42E11B01E}">
      <dsp:nvSpPr>
        <dsp:cNvPr id="0" name=""/>
        <dsp:cNvSpPr/>
      </dsp:nvSpPr>
      <dsp:spPr>
        <a:xfrm>
          <a:off x="3669389" y="2947197"/>
          <a:ext cx="177655" cy="153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675394"/>
              <a:satOff val="5960"/>
              <a:lumOff val="4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C6BA06-A118-471B-90AE-464CAD8BB987}">
      <dsp:nvSpPr>
        <dsp:cNvPr id="0" name=""/>
        <dsp:cNvSpPr/>
      </dsp:nvSpPr>
      <dsp:spPr>
        <a:xfrm>
          <a:off x="3931026" y="2540355"/>
          <a:ext cx="1522990" cy="13075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4134818"/>
              <a:satOff val="6705"/>
              <a:lumOff val="49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CA216-BF4A-4E8D-886D-FF891B9497FA}">
      <dsp:nvSpPr>
        <dsp:cNvPr id="0" name=""/>
        <dsp:cNvSpPr/>
      </dsp:nvSpPr>
      <dsp:spPr>
        <a:xfrm>
          <a:off x="3968172" y="3122254"/>
          <a:ext cx="177655" cy="153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5513091"/>
              <a:satOff val="8941"/>
              <a:lumOff val="6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ACDA10-33D6-48F2-BB1A-023AC1B064AB}">
      <dsp:nvSpPr>
        <dsp:cNvPr id="0" name=""/>
        <dsp:cNvSpPr/>
      </dsp:nvSpPr>
      <dsp:spPr>
        <a:xfrm>
          <a:off x="1310611" y="1097441"/>
          <a:ext cx="1522990" cy="130753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8269636"/>
            <a:satOff val="13411"/>
            <a:lumOff val="98"/>
            <a:alphaOff val="0"/>
          </a:schemeClr>
        </a:solidFill>
        <a:ln w="9525" cap="flat" cmpd="sng" algn="ctr">
          <a:solidFill>
            <a:schemeClr val="accent3">
              <a:hueOff val="-8269636"/>
              <a:satOff val="13411"/>
              <a:lumOff val="98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Anhydro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sugars</a:t>
          </a:r>
          <a:endParaRPr lang="tr-TR" sz="2000" kern="1200" dirty="0"/>
        </a:p>
      </dsp:txBody>
      <dsp:txXfrm>
        <a:off x="1546488" y="1299948"/>
        <a:ext cx="1051236" cy="902518"/>
      </dsp:txXfrm>
    </dsp:sp>
    <dsp:sp modelId="{87E12C9D-ED81-4E99-A6A6-9EAFA594324D}">
      <dsp:nvSpPr>
        <dsp:cNvPr id="0" name=""/>
        <dsp:cNvSpPr/>
      </dsp:nvSpPr>
      <dsp:spPr>
        <a:xfrm>
          <a:off x="2353932" y="1122151"/>
          <a:ext cx="177655" cy="153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7350788"/>
              <a:satOff val="11921"/>
              <a:lumOff val="8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89E442-A79E-49A5-B82A-DF3CA5CA7C8E}">
      <dsp:nvSpPr>
        <dsp:cNvPr id="0" name=""/>
        <dsp:cNvSpPr/>
      </dsp:nvSpPr>
      <dsp:spPr>
        <a:xfrm>
          <a:off x="2621222" y="370415"/>
          <a:ext cx="1522990" cy="13075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8269636"/>
              <a:satOff val="13411"/>
              <a:lumOff val="98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0EBBB-D7F9-4267-819E-87940E39A03D}">
      <dsp:nvSpPr>
        <dsp:cNvPr id="0" name=""/>
        <dsp:cNvSpPr/>
      </dsp:nvSpPr>
      <dsp:spPr>
        <a:xfrm>
          <a:off x="2664021" y="949878"/>
          <a:ext cx="177655" cy="153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188485"/>
              <a:satOff val="14901"/>
              <a:lumOff val="10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45FCDD-FAC7-4BBE-9918-25C6AE07E5EC}">
      <dsp:nvSpPr>
        <dsp:cNvPr id="0" name=""/>
        <dsp:cNvSpPr/>
      </dsp:nvSpPr>
      <dsp:spPr>
        <a:xfrm>
          <a:off x="3931026" y="1094657"/>
          <a:ext cx="1522990" cy="130753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12404454"/>
            <a:satOff val="20116"/>
            <a:lumOff val="148"/>
            <a:alphaOff val="0"/>
          </a:schemeClr>
        </a:solidFill>
        <a:ln w="9525" cap="flat" cmpd="sng" algn="ctr">
          <a:solidFill>
            <a:schemeClr val="accent3">
              <a:hueOff val="-12404454"/>
              <a:satOff val="20116"/>
              <a:lumOff val="148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Deoxy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sugars</a:t>
          </a:r>
          <a:endParaRPr lang="tr-TR" sz="2400" kern="1200" dirty="0"/>
        </a:p>
      </dsp:txBody>
      <dsp:txXfrm>
        <a:off x="4166903" y="1297164"/>
        <a:ext cx="1051236" cy="902518"/>
      </dsp:txXfrm>
    </dsp:sp>
    <dsp:sp modelId="{55D1E32F-3E1F-4691-8C55-B6F5A20FF420}">
      <dsp:nvSpPr>
        <dsp:cNvPr id="0" name=""/>
        <dsp:cNvSpPr/>
      </dsp:nvSpPr>
      <dsp:spPr>
        <a:xfrm>
          <a:off x="5248906" y="1674119"/>
          <a:ext cx="177655" cy="153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1026182"/>
              <a:satOff val="17881"/>
              <a:lumOff val="13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EB457B-0B5C-4C8C-98FA-3B56DF957D18}">
      <dsp:nvSpPr>
        <dsp:cNvPr id="0" name=""/>
        <dsp:cNvSpPr/>
      </dsp:nvSpPr>
      <dsp:spPr>
        <a:xfrm>
          <a:off x="5241638" y="1829687"/>
          <a:ext cx="1522990" cy="13075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2404454"/>
              <a:satOff val="20116"/>
              <a:lumOff val="148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E9D62-3B03-48A7-A25B-BBA7FF225E2E}">
      <dsp:nvSpPr>
        <dsp:cNvPr id="0" name=""/>
        <dsp:cNvSpPr/>
      </dsp:nvSpPr>
      <dsp:spPr>
        <a:xfrm>
          <a:off x="5538807" y="1853353"/>
          <a:ext cx="177655" cy="153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2863879"/>
              <a:satOff val="20862"/>
              <a:lumOff val="15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C7B46D-DDF1-46B0-AE69-06A1A6CF7F7A}">
      <dsp:nvSpPr>
        <dsp:cNvPr id="0" name=""/>
        <dsp:cNvSpPr/>
      </dsp:nvSpPr>
      <dsp:spPr>
        <a:xfrm>
          <a:off x="5241638" y="384336"/>
          <a:ext cx="1522990" cy="130753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9525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Amino </a:t>
          </a:r>
          <a:r>
            <a:rPr lang="tr-TR" sz="2400" kern="1200" dirty="0" err="1" smtClean="0"/>
            <a:t>sugars</a:t>
          </a:r>
          <a:endParaRPr lang="tr-TR" sz="2400" kern="1200" dirty="0"/>
        </a:p>
      </dsp:txBody>
      <dsp:txXfrm>
        <a:off x="5477515" y="586843"/>
        <a:ext cx="1051236" cy="902518"/>
      </dsp:txXfrm>
    </dsp:sp>
    <dsp:sp modelId="{5902042F-405F-436E-AAB3-0793D939BBD5}">
      <dsp:nvSpPr>
        <dsp:cNvPr id="0" name=""/>
        <dsp:cNvSpPr/>
      </dsp:nvSpPr>
      <dsp:spPr>
        <a:xfrm>
          <a:off x="6559517" y="970411"/>
          <a:ext cx="177655" cy="153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4701576"/>
              <a:satOff val="23842"/>
              <a:lumOff val="17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A8C389-0EAD-4F58-ADEA-5CCEFB9F3AB6}">
      <dsp:nvSpPr>
        <dsp:cNvPr id="0" name=""/>
        <dsp:cNvSpPr/>
      </dsp:nvSpPr>
      <dsp:spPr>
        <a:xfrm>
          <a:off x="6552249" y="1113798"/>
          <a:ext cx="1522990" cy="130753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4E99E-A7B3-495D-B9CB-4F03BB56722E}">
      <dsp:nvSpPr>
        <dsp:cNvPr id="0" name=""/>
        <dsp:cNvSpPr/>
      </dsp:nvSpPr>
      <dsp:spPr>
        <a:xfrm>
          <a:off x="6855878" y="1143032"/>
          <a:ext cx="177655" cy="1531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AE496A-FC11-4FFE-92EC-03D57B8A4CB0}" type="datetimeFigureOut">
              <a:rPr lang="tr-TR"/>
              <a:pPr>
                <a:defRPr/>
              </a:pPr>
              <a:t>28.03.2019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C3C7140-42F9-4635-A9CB-55E42DADA32F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tr-TR" altLang="en-US" smtClean="0"/>
              <a:t>Carbonhydrates are classified into 4 group, which are ……., depending on the type and number of saccharide units they contain.</a:t>
            </a:r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0CB7CFEB-C652-49DE-941A-D9DB6DC1123D}" type="slidenum">
              <a:rPr lang="tr-TR" altLang="en-US">
                <a:latin typeface="Calibri" panose="020F0502020204030204" pitchFamily="34" charset="0"/>
              </a:rPr>
              <a:pPr/>
              <a:t>5</a:t>
            </a:fld>
            <a:endParaRPr lang="tr-T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140-42F9-4635-A9CB-55E42DADA32F}" type="slidenum">
              <a:rPr lang="tr-TR" altLang="en-US" smtClean="0"/>
              <a:pPr/>
              <a:t>22</a:t>
            </a:fld>
            <a:endParaRPr lang="tr-T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Dikdörtgen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20 Dikdörtgen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23 Dikdörtgen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24 Dikdörtgen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25 Dikdörtgen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26 Yuvarlatılmış Dikdörtgen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40 Yuvarlatılmış Dikdörtgen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41 Dikdörtgen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42 Dikdörtgen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43 Dikdörtgen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44 Dikdörtgen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7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26.09.2018</a:t>
            </a:r>
          </a:p>
        </p:txBody>
      </p:sp>
      <p:sp>
        <p:nvSpPr>
          <p:cNvPr id="18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FDE 101-BCFE</a:t>
            </a:r>
          </a:p>
        </p:txBody>
      </p:sp>
      <p:sp>
        <p:nvSpPr>
          <p:cNvPr id="1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A0394A-483F-4E70-AA40-954FD11E04CC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51899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26.09.2018</a:t>
            </a: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FDE 101-BCFE</a:t>
            </a: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3C5DF-5541-4C0D-994B-3666D77635B3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7000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26.09.2018</a:t>
            </a: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FDE 101-BCFE</a:t>
            </a: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42581-423B-42B4-AA77-4C3910802308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45813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26.09.2018</a:t>
            </a: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FDE 101-BCFE</a:t>
            </a: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CA551-D125-41E6-86DC-6A15A3568967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50577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26.09.2018</a:t>
            </a: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FDE 101-BCFE</a:t>
            </a: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13327-3100-488F-91F8-AE4ED8D256D7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97156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26.09.2018</a:t>
            </a: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FDE 101-BCFE</a:t>
            </a: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F6A0C-8FE0-428F-A587-28883D4C5149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95856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26.09.2018</a:t>
            </a:r>
          </a:p>
        </p:txBody>
      </p:sp>
      <p:sp>
        <p:nvSpPr>
          <p:cNvPr id="8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A0EDDD-9D4F-478A-8CB6-7826ED0DF12F}" type="slidenum">
              <a:rPr lang="tr-TR" altLang="en-US"/>
              <a:pPr/>
              <a:t>‹#›</a:t>
            </a:fld>
            <a:endParaRPr lang="tr-TR" altLang="en-US"/>
          </a:p>
        </p:txBody>
      </p:sp>
      <p:sp>
        <p:nvSpPr>
          <p:cNvPr id="9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FDE 101-BCFE</a:t>
            </a:r>
          </a:p>
        </p:txBody>
      </p:sp>
    </p:spTree>
    <p:extLst>
      <p:ext uri="{BB962C8B-B14F-4D97-AF65-F5344CB8AC3E}">
        <p14:creationId xmlns:p14="http://schemas.microsoft.com/office/powerpoint/2010/main" val="166234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26.09.2018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FDE 101-BCFE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31EF6-71C6-4E16-99D0-DA414F1F31AC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7414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26.09.2018</a:t>
            </a: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FDE 101-BCFE</a:t>
            </a: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CE8DF-F08F-428A-92DA-A87DDBA35DDE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42898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26.09.2018</a:t>
            </a: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FDE 101-BCFE</a:t>
            </a: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CC0D9-F4FC-47EF-B063-0D7A5E6109CE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6175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26.09.2018</a:t>
            </a: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FDE 101-BCFE</a:t>
            </a: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5E202-0C6D-4603-A2B0-7640899D73AF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15757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28 Dikdörtgen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29 Dikdörtgen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2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  <a:endParaRPr lang="en-US" altLang="en-US" smtClean="0"/>
          </a:p>
        </p:txBody>
      </p:sp>
      <p:sp>
        <p:nvSpPr>
          <p:cNvPr id="1040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  <a:endParaRPr lang="en-US" altLang="en-US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/>
              <a:t>26.09.2018</a:t>
            </a: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/>
              <a:t>FDE 101-BCFE</a:t>
            </a: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32B3D5E0-BEC3-4C55-855C-E4BE55C71EFA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5" r:id="rId2"/>
    <p:sldLayoutId id="2147483976" r:id="rId3"/>
    <p:sldLayoutId id="2147483977" r:id="rId4"/>
    <p:sldLayoutId id="2147483984" r:id="rId5"/>
    <p:sldLayoutId id="2147483985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b="1" dirty="0" err="1" smtClean="0">
                <a:solidFill>
                  <a:srgbClr val="3333CC"/>
                </a:solidFill>
              </a:rPr>
              <a:t>Carbohydrates</a:t>
            </a:r>
            <a:r>
              <a:rPr lang="tr-TR" b="1" dirty="0" smtClean="0">
                <a:solidFill>
                  <a:srgbClr val="3333CC"/>
                </a:solidFill>
              </a:rPr>
              <a:t> as a </a:t>
            </a:r>
            <a:r>
              <a:rPr lang="tr-TR" b="1" dirty="0" err="1" smtClean="0">
                <a:solidFill>
                  <a:srgbClr val="3333CC"/>
                </a:solidFill>
              </a:rPr>
              <a:t>main</a:t>
            </a:r>
            <a:r>
              <a:rPr lang="tr-TR" b="1" dirty="0" smtClean="0">
                <a:solidFill>
                  <a:srgbClr val="3333CC"/>
                </a:solidFill>
              </a:rPr>
              <a:t> </a:t>
            </a:r>
            <a:r>
              <a:rPr lang="tr-TR" b="1" dirty="0" err="1" smtClean="0">
                <a:solidFill>
                  <a:srgbClr val="3333CC"/>
                </a:solidFill>
              </a:rPr>
              <a:t>food</a:t>
            </a:r>
            <a:r>
              <a:rPr lang="tr-TR" b="1" dirty="0" smtClean="0">
                <a:solidFill>
                  <a:srgbClr val="3333CC"/>
                </a:solidFill>
              </a:rPr>
              <a:t> </a:t>
            </a:r>
            <a:r>
              <a:rPr lang="tr-TR" b="1" dirty="0" err="1" smtClean="0">
                <a:solidFill>
                  <a:srgbClr val="3333CC"/>
                </a:solidFill>
              </a:rPr>
              <a:t>component</a:t>
            </a:r>
            <a:endParaRPr lang="tr-TR" b="1" dirty="0">
              <a:solidFill>
                <a:srgbClr val="3333CC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dirty="0" err="1" smtClean="0"/>
              <a:t>Carbohydrates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present</a:t>
            </a:r>
            <a:r>
              <a:rPr lang="tr-TR" dirty="0" smtClean="0"/>
              <a:t> in </a:t>
            </a:r>
            <a:r>
              <a:rPr lang="tr-TR" b="1" dirty="0" err="1" smtClean="0">
                <a:solidFill>
                  <a:srgbClr val="C00000"/>
                </a:solidFill>
              </a:rPr>
              <a:t>plants</a:t>
            </a:r>
            <a:r>
              <a:rPr lang="tr-TR" b="1" dirty="0" smtClean="0">
                <a:solidFill>
                  <a:srgbClr val="C00000"/>
                </a:solidFill>
              </a:rPr>
              <a:t>, </a:t>
            </a:r>
            <a:r>
              <a:rPr lang="tr-TR" b="1" dirty="0" err="1" smtClean="0">
                <a:solidFill>
                  <a:srgbClr val="C00000"/>
                </a:solidFill>
              </a:rPr>
              <a:t>muscle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from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animals</a:t>
            </a:r>
            <a:r>
              <a:rPr lang="tr-TR" b="1" dirty="0" smtClean="0">
                <a:solidFill>
                  <a:srgbClr val="C00000"/>
                </a:solidFill>
              </a:rPr>
              <a:t>, </a:t>
            </a:r>
            <a:r>
              <a:rPr lang="tr-TR" b="1" dirty="0" err="1" smtClean="0">
                <a:solidFill>
                  <a:srgbClr val="C00000"/>
                </a:solidFill>
              </a:rPr>
              <a:t>milk</a:t>
            </a:r>
            <a:r>
              <a:rPr lang="tr-TR" b="1" dirty="0" smtClean="0">
                <a:solidFill>
                  <a:srgbClr val="C00000"/>
                </a:solidFill>
              </a:rPr>
              <a:t>, </a:t>
            </a:r>
            <a:r>
              <a:rPr lang="tr-TR" b="1" dirty="0" err="1" smtClean="0">
                <a:solidFill>
                  <a:srgbClr val="C00000"/>
                </a:solidFill>
              </a:rPr>
              <a:t>and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microorganisms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dirty="0" smtClean="0"/>
              <a:t>in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forms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levels</a:t>
            </a:r>
            <a:r>
              <a:rPr lang="tr-TR" dirty="0" smtClean="0"/>
              <a:t>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tr-TR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carbohydrates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stored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seeds</a:t>
            </a:r>
            <a:r>
              <a:rPr lang="tr-TR" dirty="0" smtClean="0"/>
              <a:t>, </a:t>
            </a:r>
            <a:r>
              <a:rPr lang="tr-TR" dirty="0" err="1" smtClean="0"/>
              <a:t>roots</a:t>
            </a:r>
            <a:r>
              <a:rPr lang="tr-TR" dirty="0" smtClean="0"/>
              <a:t>, </a:t>
            </a:r>
            <a:r>
              <a:rPr lang="tr-TR" dirty="0" err="1" smtClean="0"/>
              <a:t>stems</a:t>
            </a:r>
            <a:r>
              <a:rPr lang="tr-TR" dirty="0" smtClean="0"/>
              <a:t>, </a:t>
            </a:r>
            <a:r>
              <a:rPr lang="tr-TR" dirty="0" err="1" smtClean="0"/>
              <a:t>fruit</a:t>
            </a:r>
            <a:r>
              <a:rPr lang="tr-TR" dirty="0" smtClean="0"/>
              <a:t> of </a:t>
            </a:r>
            <a:r>
              <a:rPr lang="tr-TR" dirty="0" err="1" smtClean="0"/>
              <a:t>plants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muscle</a:t>
            </a:r>
            <a:r>
              <a:rPr lang="tr-TR" dirty="0" smtClean="0"/>
              <a:t> of </a:t>
            </a:r>
            <a:r>
              <a:rPr lang="tr-TR" dirty="0" err="1" smtClean="0"/>
              <a:t>animals</a:t>
            </a:r>
            <a:r>
              <a:rPr lang="tr-TR" dirty="0" smtClean="0"/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tr-TR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dirty="0" err="1" smtClean="0"/>
              <a:t>Animals</a:t>
            </a:r>
            <a:r>
              <a:rPr lang="tr-TR" dirty="0" smtClean="0"/>
              <a:t>’ </a:t>
            </a:r>
            <a:r>
              <a:rPr lang="tr-TR" dirty="0" err="1" smtClean="0"/>
              <a:t>muscle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carbohydrates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form of </a:t>
            </a:r>
            <a:r>
              <a:rPr lang="tr-TR" dirty="0" err="1" smtClean="0"/>
              <a:t>glycogen</a:t>
            </a:r>
            <a:r>
              <a:rPr lang="tr-TR" dirty="0" smtClean="0"/>
              <a:t>, </a:t>
            </a:r>
            <a:r>
              <a:rPr lang="tr-TR" dirty="0" err="1" smtClean="0"/>
              <a:t>which</a:t>
            </a:r>
            <a:r>
              <a:rPr lang="tr-TR" dirty="0" smtClean="0"/>
              <a:t> is </a:t>
            </a:r>
            <a:r>
              <a:rPr lang="tr-TR" dirty="0" err="1" smtClean="0"/>
              <a:t>converted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lactic</a:t>
            </a:r>
            <a:r>
              <a:rPr lang="tr-TR" dirty="0" smtClean="0"/>
              <a:t> </a:t>
            </a:r>
            <a:r>
              <a:rPr lang="tr-TR" dirty="0" err="1" smtClean="0"/>
              <a:t>acid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slaughter</a:t>
            </a:r>
            <a:r>
              <a:rPr lang="tr-TR" dirty="0" smtClean="0"/>
              <a:t>. </a:t>
            </a:r>
            <a:r>
              <a:rPr lang="tr-TR" dirty="0" err="1" smtClean="0"/>
              <a:t>Therefore</a:t>
            </a:r>
            <a:r>
              <a:rPr lang="tr-TR" dirty="0" smtClean="0"/>
              <a:t>, </a:t>
            </a:r>
            <a:r>
              <a:rPr lang="tr-TR" dirty="0" err="1" smtClean="0"/>
              <a:t>meats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only</a:t>
            </a:r>
            <a:r>
              <a:rPr lang="tr-TR" dirty="0" smtClean="0"/>
              <a:t> 1% of </a:t>
            </a:r>
            <a:r>
              <a:rPr lang="tr-TR" dirty="0" err="1" smtClean="0"/>
              <a:t>carbohydrates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6148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C7D6BC99-4C1B-48D3-B900-507CBC36AB5C}" type="slidenum">
              <a:rPr lang="tr-TR" altLang="en-US">
                <a:solidFill>
                  <a:srgbClr val="FFFFFF"/>
                </a:solidFill>
              </a:rPr>
              <a:pPr/>
              <a:t>1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6149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6150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66800"/>
          </a:xfrm>
        </p:spPr>
        <p:txBody>
          <a:bodyPr/>
          <a:lstStyle/>
          <a:p>
            <a:pPr algn="ctr"/>
            <a:r>
              <a:rPr lang="tr-TR" altLang="en-US" b="1" dirty="0" err="1" smtClean="0">
                <a:solidFill>
                  <a:srgbClr val="3333CC"/>
                </a:solidFill>
              </a:rPr>
              <a:t>Oligosaccharides</a:t>
            </a:r>
            <a:endParaRPr lang="tr-TR" altLang="en-US" b="1" dirty="0" smtClean="0">
              <a:solidFill>
                <a:srgbClr val="3333CC"/>
              </a:solidFill>
            </a:endParaRPr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324350"/>
          </a:xfrm>
        </p:spPr>
        <p:txBody>
          <a:bodyPr/>
          <a:lstStyle/>
          <a:p>
            <a:r>
              <a:rPr lang="tr-TR" altLang="en-US" dirty="0" err="1" smtClean="0"/>
              <a:t>The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sugars</a:t>
            </a:r>
            <a:r>
              <a:rPr lang="tr-TR" altLang="en-US" dirty="0" smtClean="0"/>
              <a:t>, </a:t>
            </a:r>
            <a:r>
              <a:rPr lang="tr-TR" altLang="en-US" dirty="0" err="1" smtClean="0"/>
              <a:t>which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include</a:t>
            </a:r>
            <a:r>
              <a:rPr lang="tr-TR" altLang="en-US" dirty="0" smtClean="0"/>
              <a:t> 3-10 </a:t>
            </a:r>
            <a:r>
              <a:rPr lang="tr-TR" altLang="en-US" dirty="0" err="1" smtClean="0"/>
              <a:t>carbon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atoms</a:t>
            </a:r>
            <a:r>
              <a:rPr lang="tr-TR" altLang="en-US" dirty="0" smtClean="0"/>
              <a:t>, </a:t>
            </a:r>
            <a:r>
              <a:rPr lang="tr-TR" altLang="en-US" dirty="0" err="1" smtClean="0"/>
              <a:t>are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called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oligosaccharides</a:t>
            </a:r>
            <a:r>
              <a:rPr lang="tr-TR" altLang="en-US" dirty="0" smtClean="0"/>
              <a:t>.</a:t>
            </a:r>
          </a:p>
          <a:p>
            <a:r>
              <a:rPr lang="tr-TR" altLang="en-US" b="1" dirty="0" err="1" smtClean="0">
                <a:solidFill>
                  <a:srgbClr val="C00000"/>
                </a:solidFill>
              </a:rPr>
              <a:t>Raffinose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and</a:t>
            </a:r>
            <a:r>
              <a:rPr lang="tr-TR" altLang="en-US" dirty="0" smtClean="0"/>
              <a:t> </a:t>
            </a:r>
            <a:r>
              <a:rPr lang="tr-TR" altLang="en-US" b="1" dirty="0" err="1" smtClean="0">
                <a:solidFill>
                  <a:srgbClr val="C00000"/>
                </a:solidFill>
              </a:rPr>
              <a:t>stachyose</a:t>
            </a:r>
            <a:r>
              <a:rPr lang="tr-TR" altLang="en-US" dirty="0" smtClean="0"/>
              <a:t>, </a:t>
            </a:r>
            <a:r>
              <a:rPr lang="tr-TR" altLang="en-US" dirty="0" err="1" smtClean="0"/>
              <a:t>the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most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common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oligosaccharides</a:t>
            </a:r>
            <a:r>
              <a:rPr lang="tr-TR" altLang="en-US" dirty="0" smtClean="0"/>
              <a:t>, </a:t>
            </a:r>
            <a:r>
              <a:rPr lang="tr-TR" altLang="en-US" dirty="0" err="1" smtClean="0"/>
              <a:t>are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found</a:t>
            </a:r>
            <a:r>
              <a:rPr lang="tr-TR" altLang="en-US" dirty="0" smtClean="0"/>
              <a:t> in </a:t>
            </a:r>
            <a:r>
              <a:rPr lang="tr-TR" altLang="en-US" dirty="0" err="1" smtClean="0"/>
              <a:t>legumes</a:t>
            </a:r>
            <a:r>
              <a:rPr lang="tr-TR" altLang="en-US" dirty="0" smtClean="0"/>
              <a:t>.</a:t>
            </a:r>
          </a:p>
          <a:p>
            <a:endParaRPr lang="tr-TR" altLang="en-US" dirty="0" smtClean="0"/>
          </a:p>
          <a:p>
            <a:r>
              <a:rPr lang="tr-TR" altLang="en-US" dirty="0" err="1" smtClean="0"/>
              <a:t>They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are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used</a:t>
            </a:r>
            <a:r>
              <a:rPr lang="tr-TR" altLang="en-US" dirty="0" smtClean="0"/>
              <a:t> as </a:t>
            </a:r>
            <a:r>
              <a:rPr lang="tr-TR" altLang="en-US" dirty="0" err="1" smtClean="0"/>
              <a:t>bulking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agents</a:t>
            </a:r>
            <a:r>
              <a:rPr lang="tr-TR" altLang="en-US" dirty="0" smtClean="0"/>
              <a:t> in </a:t>
            </a:r>
            <a:r>
              <a:rPr lang="tr-TR" altLang="en-US" dirty="0" err="1" smtClean="0"/>
              <a:t>low</a:t>
            </a:r>
            <a:r>
              <a:rPr lang="tr-TR" altLang="en-US" dirty="0" smtClean="0"/>
              <a:t>-</a:t>
            </a:r>
            <a:r>
              <a:rPr lang="tr-TR" altLang="en-US" dirty="0" err="1" smtClean="0"/>
              <a:t>calorie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diet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foods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such</a:t>
            </a:r>
            <a:r>
              <a:rPr lang="tr-TR" altLang="en-US" dirty="0" smtClean="0"/>
              <a:t> as </a:t>
            </a:r>
            <a:r>
              <a:rPr lang="tr-TR" altLang="en-US" dirty="0" err="1" smtClean="0"/>
              <a:t>confections</a:t>
            </a:r>
            <a:r>
              <a:rPr lang="tr-TR" altLang="en-US" dirty="0" smtClean="0"/>
              <a:t>, </a:t>
            </a:r>
            <a:r>
              <a:rPr lang="tr-TR" altLang="en-US" dirty="0" err="1" smtClean="0"/>
              <a:t>beverages</a:t>
            </a:r>
            <a:r>
              <a:rPr lang="tr-TR" altLang="en-US" dirty="0" smtClean="0"/>
              <a:t>, </a:t>
            </a:r>
            <a:r>
              <a:rPr lang="tr-TR" altLang="en-US" dirty="0" err="1" smtClean="0"/>
              <a:t>and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yoghurt</a:t>
            </a:r>
            <a:r>
              <a:rPr lang="tr-TR" altLang="en-US" dirty="0" smtClean="0"/>
              <a:t>.</a:t>
            </a:r>
          </a:p>
          <a:p>
            <a:r>
              <a:rPr lang="tr-TR" altLang="en-US" dirty="0" err="1" smtClean="0"/>
              <a:t>They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also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used</a:t>
            </a:r>
            <a:r>
              <a:rPr lang="tr-TR" altLang="en-US" dirty="0" smtClean="0"/>
              <a:t> as </a:t>
            </a:r>
            <a:r>
              <a:rPr lang="tr-TR" altLang="en-US" dirty="0" err="1" smtClean="0"/>
              <a:t>fat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replacers</a:t>
            </a:r>
            <a:r>
              <a:rPr lang="tr-TR" altLang="en-US" dirty="0" smtClean="0"/>
              <a:t> in </a:t>
            </a:r>
            <a:r>
              <a:rPr lang="tr-TR" altLang="en-US" dirty="0" err="1" smtClean="0"/>
              <a:t>beverages</a:t>
            </a:r>
            <a:r>
              <a:rPr lang="tr-TR" altLang="en-US" dirty="0" smtClean="0"/>
              <a:t>.</a:t>
            </a:r>
          </a:p>
          <a:p>
            <a:endParaRPr lang="tr-TR" altLang="en-US" dirty="0" smtClean="0"/>
          </a:p>
        </p:txBody>
      </p:sp>
      <p:sp>
        <p:nvSpPr>
          <p:cNvPr id="1843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5B931C8D-C2E2-40CC-B37C-22D1F08FCEF3}" type="slidenum">
              <a:rPr lang="tr-TR" altLang="en-US">
                <a:solidFill>
                  <a:srgbClr val="FFFFFF"/>
                </a:solidFill>
              </a:rPr>
              <a:pPr/>
              <a:t>10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18437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18438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66800"/>
          </a:xfrm>
        </p:spPr>
        <p:txBody>
          <a:bodyPr/>
          <a:lstStyle/>
          <a:p>
            <a:pPr algn="ctr"/>
            <a:r>
              <a:rPr lang="tr-TR" altLang="en-US" b="1" smtClean="0">
                <a:solidFill>
                  <a:srgbClr val="3333CC"/>
                </a:solidFill>
              </a:rPr>
              <a:t>Polysaccharides</a:t>
            </a:r>
          </a:p>
        </p:txBody>
      </p:sp>
      <p:sp>
        <p:nvSpPr>
          <p:cNvPr id="19459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D085DDE0-1D9B-4BD2-82AA-13CDADBA1A60}" type="slidenum">
              <a:rPr lang="tr-TR" altLang="en-US">
                <a:solidFill>
                  <a:srgbClr val="FFFFFF"/>
                </a:solidFill>
              </a:rPr>
              <a:pPr/>
              <a:t>11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19460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19461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  <p:pic>
        <p:nvPicPr>
          <p:cNvPr id="19462" name="Picture 2" descr="ok iÅareti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06083">
            <a:off x="4951413" y="1766888"/>
            <a:ext cx="9445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Yuvarlatılmış Dikdörtgen 13"/>
          <p:cNvSpPr/>
          <p:nvPr/>
        </p:nvSpPr>
        <p:spPr>
          <a:xfrm>
            <a:off x="857224" y="2864142"/>
            <a:ext cx="3020400" cy="281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Digestible</a:t>
            </a:r>
            <a:endParaRPr lang="tr-TR" sz="2400" b="1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400" b="1" dirty="0"/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b="1" dirty="0" err="1"/>
              <a:t>Starch</a:t>
            </a:r>
            <a:endParaRPr lang="tr-TR" sz="2400" b="1" dirty="0"/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b="1" dirty="0" err="1"/>
              <a:t>Glycogen</a:t>
            </a:r>
            <a:r>
              <a:rPr lang="tr-TR" sz="2400" b="1" dirty="0"/>
              <a:t> </a:t>
            </a:r>
            <a:endParaRPr lang="en-US" sz="2400" b="1" dirty="0"/>
          </a:p>
        </p:txBody>
      </p:sp>
      <p:pic>
        <p:nvPicPr>
          <p:cNvPr id="19466" name="Picture 2" descr="ok iÅareti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70">
            <a:off x="2909888" y="1766888"/>
            <a:ext cx="9445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Yuvarlatılmış Dikdörtgen 17"/>
          <p:cNvSpPr/>
          <p:nvPr/>
        </p:nvSpPr>
        <p:spPr>
          <a:xfrm>
            <a:off x="5194520" y="2829958"/>
            <a:ext cx="3132000" cy="352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Undigestible</a:t>
            </a:r>
            <a:endParaRPr lang="tr-TR" sz="2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Fibers</a:t>
            </a:r>
            <a:endParaRPr lang="tr-TR" sz="2400" b="1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 err="1"/>
              <a:t>Cellulose</a:t>
            </a:r>
            <a:endParaRPr lang="tr-TR" sz="2400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 err="1"/>
              <a:t>Hemicellulose</a:t>
            </a:r>
            <a:endParaRPr lang="tr-TR" sz="2400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 err="1"/>
              <a:t>Pectin</a:t>
            </a:r>
            <a:endParaRPr lang="tr-TR" sz="2400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 err="1"/>
              <a:t>Gums</a:t>
            </a:r>
            <a:endParaRPr lang="tr-TR" sz="2400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 err="1"/>
              <a:t>Inulin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etin Yer Tutucusu"/>
          <p:cNvSpPr>
            <a:spLocks noGrp="1"/>
          </p:cNvSpPr>
          <p:nvPr>
            <p:ph type="body" idx="1"/>
          </p:nvPr>
        </p:nvSpPr>
        <p:spPr>
          <a:xfrm>
            <a:off x="428596" y="928670"/>
            <a:ext cx="8262966" cy="1285884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r-TR" sz="2400" dirty="0" err="1" smtClean="0"/>
              <a:t>Amylose</a:t>
            </a:r>
            <a:r>
              <a:rPr lang="tr-TR" sz="2400" dirty="0" smtClean="0"/>
              <a:t> is a </a:t>
            </a:r>
            <a:r>
              <a:rPr lang="tr-TR" sz="2400" dirty="0" err="1" smtClean="0"/>
              <a:t>straight</a:t>
            </a:r>
            <a:r>
              <a:rPr lang="tr-TR" sz="2400" dirty="0" smtClean="0"/>
              <a:t>-</a:t>
            </a:r>
            <a:r>
              <a:rPr lang="tr-TR" sz="2400" dirty="0" err="1" smtClean="0"/>
              <a:t>chain</a:t>
            </a:r>
            <a:r>
              <a:rPr lang="tr-TR" sz="2400" dirty="0" smtClean="0"/>
              <a:t> </a:t>
            </a:r>
            <a:r>
              <a:rPr lang="tr-TR" sz="2400" dirty="0" err="1" smtClean="0"/>
              <a:t>structure</a:t>
            </a:r>
            <a:r>
              <a:rPr lang="tr-TR" sz="2400" dirty="0" smtClean="0"/>
              <a:t> of </a:t>
            </a:r>
            <a:r>
              <a:rPr lang="tr-TR" sz="2400" dirty="0" err="1" smtClean="0"/>
              <a:t>glucose</a:t>
            </a:r>
            <a:r>
              <a:rPr lang="tr-TR" sz="2400" dirty="0" smtClean="0"/>
              <a:t> </a:t>
            </a:r>
            <a:r>
              <a:rPr lang="tr-TR" sz="2400" dirty="0" err="1" smtClean="0"/>
              <a:t>molecules</a:t>
            </a:r>
            <a:r>
              <a:rPr lang="tr-TR" sz="2400" dirty="0" smtClean="0"/>
              <a:t>, </a:t>
            </a:r>
            <a:r>
              <a:rPr lang="tr-TR" sz="2400" dirty="0" err="1" smtClean="0"/>
              <a:t>which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joined</a:t>
            </a:r>
            <a:r>
              <a:rPr lang="tr-TR" sz="2400" dirty="0" smtClean="0"/>
              <a:t> </a:t>
            </a:r>
            <a:r>
              <a:rPr lang="tr-TR" sz="2400" dirty="0" err="1" smtClean="0"/>
              <a:t>together</a:t>
            </a:r>
            <a:r>
              <a:rPr lang="tr-TR" sz="2400" dirty="0" smtClean="0"/>
              <a:t> </a:t>
            </a:r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el-GR" sz="2400" dirty="0" smtClean="0"/>
              <a:t>α</a:t>
            </a:r>
            <a:r>
              <a:rPr lang="tr-TR" sz="2400" dirty="0" smtClean="0"/>
              <a:t>-1,4 </a:t>
            </a:r>
            <a:r>
              <a:rPr lang="tr-TR" sz="2400" dirty="0" err="1" smtClean="0"/>
              <a:t>glycosidic</a:t>
            </a:r>
            <a:r>
              <a:rPr lang="tr-TR" sz="2400" dirty="0" smtClean="0"/>
              <a:t> </a:t>
            </a:r>
            <a:r>
              <a:rPr lang="tr-TR" sz="2400" dirty="0" err="1" smtClean="0"/>
              <a:t>bond</a:t>
            </a:r>
            <a:endParaRPr lang="tr-TR" sz="2400" dirty="0"/>
          </a:p>
        </p:txBody>
      </p:sp>
      <p:sp>
        <p:nvSpPr>
          <p:cNvPr id="21509" name="5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290E2B25-E661-4D0B-9B39-8851C9840A7A}" type="slidenum">
              <a:rPr lang="tr-TR" altLang="en-US">
                <a:solidFill>
                  <a:srgbClr val="FFFFFF"/>
                </a:solidFill>
              </a:rPr>
              <a:pPr/>
              <a:t>12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21510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21511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714620"/>
            <a:ext cx="901843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Oval"/>
          <p:cNvSpPr/>
          <p:nvPr/>
        </p:nvSpPr>
        <p:spPr>
          <a:xfrm>
            <a:off x="1857356" y="3857628"/>
            <a:ext cx="571504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Oval"/>
          <p:cNvSpPr/>
          <p:nvPr/>
        </p:nvSpPr>
        <p:spPr>
          <a:xfrm>
            <a:off x="2786050" y="3929066"/>
            <a:ext cx="571504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Metin kutusu"/>
          <p:cNvSpPr txBox="1"/>
          <p:nvPr/>
        </p:nvSpPr>
        <p:spPr>
          <a:xfrm>
            <a:off x="500034" y="5357826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C00000"/>
                </a:solidFill>
              </a:rPr>
              <a:t>The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glycosidic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bond</a:t>
            </a:r>
            <a:r>
              <a:rPr lang="tr-TR" sz="2400" b="1" dirty="0" smtClean="0">
                <a:solidFill>
                  <a:srgbClr val="C00000"/>
                </a:solidFill>
              </a:rPr>
              <a:t> is </a:t>
            </a:r>
            <a:r>
              <a:rPr lang="tr-TR" sz="2400" b="1" dirty="0" err="1" smtClean="0">
                <a:solidFill>
                  <a:srgbClr val="C00000"/>
                </a:solidFill>
              </a:rPr>
              <a:t>occured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between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the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first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and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fourth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carbon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atoms</a:t>
            </a:r>
            <a:endParaRPr lang="tr-TR" sz="2400" b="1" dirty="0">
              <a:solidFill>
                <a:srgbClr val="C00000"/>
              </a:solidFill>
            </a:endParaRPr>
          </a:p>
        </p:txBody>
      </p:sp>
      <p:cxnSp>
        <p:nvCxnSpPr>
          <p:cNvPr id="18" name="17 Düz Ok Bağlayıcısı"/>
          <p:cNvCxnSpPr/>
          <p:nvPr/>
        </p:nvCxnSpPr>
        <p:spPr>
          <a:xfrm rot="5400000">
            <a:off x="2358216" y="5071280"/>
            <a:ext cx="71438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37335" t="14648" r="24780" b="45313"/>
          <a:stretch>
            <a:fillRect/>
          </a:stretch>
        </p:blipFill>
        <p:spPr bwMode="auto">
          <a:xfrm>
            <a:off x="785786" y="2000240"/>
            <a:ext cx="7572428" cy="449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Metin Yer Tutucusu"/>
          <p:cNvSpPr>
            <a:spLocks noGrp="1"/>
          </p:cNvSpPr>
          <p:nvPr>
            <p:ph type="body" sz="half" idx="3"/>
          </p:nvPr>
        </p:nvSpPr>
        <p:spPr>
          <a:xfrm>
            <a:off x="428596" y="714356"/>
            <a:ext cx="8286808" cy="1285884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r-TR" sz="2400" dirty="0" err="1" smtClean="0"/>
              <a:t>Amylopectin</a:t>
            </a:r>
            <a:r>
              <a:rPr lang="tr-TR" sz="2400" dirty="0" smtClean="0"/>
              <a:t> is </a:t>
            </a:r>
            <a:r>
              <a:rPr lang="tr-TR" sz="2400" dirty="0" err="1" smtClean="0"/>
              <a:t>formed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</a:t>
            </a:r>
            <a:r>
              <a:rPr lang="tr-TR" sz="2400" dirty="0" err="1" smtClean="0"/>
              <a:t>glucose</a:t>
            </a:r>
            <a:r>
              <a:rPr lang="tr-TR" sz="2400" dirty="0" smtClean="0"/>
              <a:t> </a:t>
            </a:r>
            <a:r>
              <a:rPr lang="tr-TR" sz="2400" dirty="0" err="1" smtClean="0"/>
              <a:t>molecules</a:t>
            </a:r>
            <a:r>
              <a:rPr lang="tr-TR" sz="2400" dirty="0" smtClean="0"/>
              <a:t>, </a:t>
            </a:r>
            <a:r>
              <a:rPr lang="tr-TR" sz="2400" dirty="0" err="1" smtClean="0"/>
              <a:t>which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branched</a:t>
            </a:r>
            <a:r>
              <a:rPr lang="tr-TR" sz="2400" dirty="0" smtClean="0"/>
              <a:t> </a:t>
            </a:r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el-GR" sz="2400" dirty="0" smtClean="0"/>
              <a:t>α</a:t>
            </a:r>
            <a:r>
              <a:rPr lang="tr-TR" sz="2400" dirty="0" smtClean="0"/>
              <a:t>-1,6 </a:t>
            </a:r>
            <a:r>
              <a:rPr lang="tr-TR" sz="2400" dirty="0" err="1" smtClean="0"/>
              <a:t>glycosidic</a:t>
            </a:r>
            <a:r>
              <a:rPr lang="tr-TR" sz="2400" dirty="0" smtClean="0"/>
              <a:t> </a:t>
            </a:r>
            <a:r>
              <a:rPr lang="tr-TR" sz="2400" dirty="0" err="1" smtClean="0"/>
              <a:t>bonds</a:t>
            </a:r>
            <a:r>
              <a:rPr lang="tr-TR" sz="2400" dirty="0" smtClean="0"/>
              <a:t> in </a:t>
            </a:r>
            <a:r>
              <a:rPr lang="tr-TR" sz="2400" dirty="0" err="1" smtClean="0"/>
              <a:t>every</a:t>
            </a:r>
            <a:r>
              <a:rPr lang="tr-TR" sz="2400" dirty="0" smtClean="0"/>
              <a:t> 15-30 </a:t>
            </a:r>
            <a:r>
              <a:rPr lang="tr-TR" sz="2400" dirty="0" err="1" smtClean="0"/>
              <a:t>glucose</a:t>
            </a:r>
            <a:r>
              <a:rPr lang="tr-TR" sz="2400" dirty="0" smtClean="0"/>
              <a:t> </a:t>
            </a:r>
            <a:r>
              <a:rPr lang="tr-TR" sz="2400" dirty="0" err="1" smtClean="0"/>
              <a:t>units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sp>
        <p:nvSpPr>
          <p:cNvPr id="21509" name="5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290E2B25-E661-4D0B-9B39-8851C9840A7A}" type="slidenum">
              <a:rPr lang="tr-TR" altLang="en-US">
                <a:solidFill>
                  <a:srgbClr val="FFFFFF"/>
                </a:solidFill>
              </a:rPr>
              <a:pPr/>
              <a:t>13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21510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21511" name="5 Altbilgi Yer Tutucusu"/>
          <p:cNvSpPr txBox="1">
            <a:spLocks/>
          </p:cNvSpPr>
          <p:nvPr/>
        </p:nvSpPr>
        <p:spPr bwMode="auto">
          <a:xfrm>
            <a:off x="7246968" y="6043634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 dirty="0">
                <a:solidFill>
                  <a:schemeClr val="accent2"/>
                </a:solidFill>
              </a:rPr>
              <a:t>FDE 101-BCFE</a:t>
            </a:r>
          </a:p>
        </p:txBody>
      </p:sp>
      <p:sp>
        <p:nvSpPr>
          <p:cNvPr id="13" name="12 Sağ Köşeli Ayraç"/>
          <p:cNvSpPr/>
          <p:nvPr/>
        </p:nvSpPr>
        <p:spPr>
          <a:xfrm rot="5400000">
            <a:off x="3857620" y="3500438"/>
            <a:ext cx="142876" cy="5572164"/>
          </a:xfrm>
          <a:prstGeom prst="righ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ağ Köşeli Ayraç"/>
          <p:cNvSpPr/>
          <p:nvPr/>
        </p:nvSpPr>
        <p:spPr>
          <a:xfrm rot="18701540">
            <a:off x="2524181" y="2786119"/>
            <a:ext cx="370426" cy="2526118"/>
          </a:xfrm>
          <a:prstGeom prst="righ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Metin kutusu"/>
          <p:cNvSpPr txBox="1"/>
          <p:nvPr/>
        </p:nvSpPr>
        <p:spPr>
          <a:xfrm>
            <a:off x="2500298" y="2999337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</a:t>
            </a:r>
            <a:r>
              <a:rPr lang="tr-TR" sz="2400" b="1" dirty="0" smtClean="0"/>
              <a:t>-1,4 </a:t>
            </a:r>
            <a:r>
              <a:rPr lang="tr-TR" sz="2400" b="1" dirty="0" err="1" smtClean="0"/>
              <a:t>linkage</a:t>
            </a:r>
            <a:endParaRPr lang="tr-TR" sz="2400" b="1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2928926" y="6396335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</a:t>
            </a:r>
            <a:r>
              <a:rPr lang="tr-TR" sz="2400" b="1" dirty="0" smtClean="0"/>
              <a:t>-1,4 </a:t>
            </a:r>
            <a:r>
              <a:rPr lang="tr-TR" sz="2400" b="1" dirty="0" err="1" smtClean="0"/>
              <a:t>linkage</a:t>
            </a:r>
            <a:endParaRPr lang="tr-TR" sz="2400" b="1" dirty="0"/>
          </a:p>
        </p:txBody>
      </p:sp>
      <p:sp>
        <p:nvSpPr>
          <p:cNvPr id="18" name="17 Oval"/>
          <p:cNvSpPr/>
          <p:nvPr/>
        </p:nvSpPr>
        <p:spPr>
          <a:xfrm>
            <a:off x="1214414" y="3000372"/>
            <a:ext cx="571504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Oval"/>
          <p:cNvSpPr/>
          <p:nvPr/>
        </p:nvSpPr>
        <p:spPr>
          <a:xfrm>
            <a:off x="2714612" y="5143512"/>
            <a:ext cx="571504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Metin kutusu"/>
          <p:cNvSpPr txBox="1"/>
          <p:nvPr/>
        </p:nvSpPr>
        <p:spPr>
          <a:xfrm>
            <a:off x="0" y="4286256"/>
            <a:ext cx="1785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C00000"/>
                </a:solidFill>
              </a:rPr>
              <a:t>α</a:t>
            </a:r>
            <a:r>
              <a:rPr lang="tr-TR" b="1" dirty="0" smtClean="0">
                <a:solidFill>
                  <a:srgbClr val="C00000"/>
                </a:solidFill>
              </a:rPr>
              <a:t>-1,6 </a:t>
            </a:r>
            <a:r>
              <a:rPr lang="tr-TR" b="1" dirty="0" err="1" smtClean="0">
                <a:solidFill>
                  <a:srgbClr val="C00000"/>
                </a:solidFill>
              </a:rPr>
              <a:t>branch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point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between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1</a:t>
            </a:r>
            <a:r>
              <a:rPr lang="tr-TR" b="1" baseline="30000" dirty="0" smtClean="0">
                <a:solidFill>
                  <a:srgbClr val="C00000"/>
                </a:solidFill>
              </a:rPr>
              <a:t>st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and</a:t>
            </a:r>
            <a:r>
              <a:rPr lang="tr-TR" b="1" dirty="0" smtClean="0">
                <a:solidFill>
                  <a:srgbClr val="C00000"/>
                </a:solidFill>
              </a:rPr>
              <a:t> 6</a:t>
            </a:r>
            <a:r>
              <a:rPr lang="tr-TR" b="1" baseline="30000" dirty="0" smtClean="0">
                <a:solidFill>
                  <a:srgbClr val="C00000"/>
                </a:solidFill>
              </a:rPr>
              <a:t>th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carbon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atoms</a:t>
            </a:r>
            <a:endParaRPr lang="tr-TR" b="1" dirty="0">
              <a:solidFill>
                <a:srgbClr val="C00000"/>
              </a:solidFill>
            </a:endParaRPr>
          </a:p>
        </p:txBody>
      </p:sp>
      <p:cxnSp>
        <p:nvCxnSpPr>
          <p:cNvPr id="22" name="21 Düz Ok Bağlayıcısı"/>
          <p:cNvCxnSpPr>
            <a:endCxn id="53250" idx="1"/>
          </p:cNvCxnSpPr>
          <p:nvPr/>
        </p:nvCxnSpPr>
        <p:spPr>
          <a:xfrm rot="5400000">
            <a:off x="696747" y="3875229"/>
            <a:ext cx="463830" cy="2857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Düz Ok Bağlayıcısı"/>
          <p:cNvCxnSpPr/>
          <p:nvPr/>
        </p:nvCxnSpPr>
        <p:spPr>
          <a:xfrm rot="10800000">
            <a:off x="1714480" y="5143512"/>
            <a:ext cx="704856" cy="2143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l="36786" t="40039" r="23682" b="28711"/>
          <a:stretch>
            <a:fillRect/>
          </a:stretch>
        </p:blipFill>
        <p:spPr bwMode="auto">
          <a:xfrm>
            <a:off x="464315" y="1928802"/>
            <a:ext cx="835824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Yuvarlatılmış Dikdörtgen"/>
          <p:cNvSpPr/>
          <p:nvPr/>
        </p:nvSpPr>
        <p:spPr>
          <a:xfrm>
            <a:off x="285720" y="714356"/>
            <a:ext cx="5214974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b="1" dirty="0" err="1" smtClean="0"/>
              <a:t>When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glycogen</a:t>
            </a:r>
            <a:r>
              <a:rPr lang="tr-TR" sz="2000" b="1" dirty="0" smtClean="0"/>
              <a:t> is </a:t>
            </a:r>
            <a:r>
              <a:rPr lang="tr-TR" sz="2000" b="1" dirty="0" err="1" smtClean="0"/>
              <a:t>compared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with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amylopectin</a:t>
            </a:r>
            <a:r>
              <a:rPr lang="tr-TR" sz="2000" b="1" dirty="0" smtClean="0"/>
              <a:t>, </a:t>
            </a:r>
            <a:r>
              <a:rPr lang="tr-TR" sz="2000" b="1" dirty="0" err="1" smtClean="0"/>
              <a:t>more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branched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chain</a:t>
            </a:r>
            <a:r>
              <a:rPr lang="tr-TR" sz="2000" b="1" dirty="0" smtClean="0"/>
              <a:t> can be </a:t>
            </a:r>
            <a:r>
              <a:rPr lang="tr-TR" sz="2000" b="1" dirty="0" err="1" smtClean="0"/>
              <a:t>seen</a:t>
            </a:r>
            <a:r>
              <a:rPr lang="tr-TR" sz="2000" b="1" dirty="0" smtClean="0"/>
              <a:t> in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structure</a:t>
            </a:r>
            <a:endParaRPr lang="tr-TR" sz="2000" b="1" dirty="0"/>
          </a:p>
        </p:txBody>
      </p:sp>
      <p:sp>
        <p:nvSpPr>
          <p:cNvPr id="25" name="24 Yuvarlatılmış Dikdörtgen"/>
          <p:cNvSpPr/>
          <p:nvPr/>
        </p:nvSpPr>
        <p:spPr>
          <a:xfrm>
            <a:off x="3286116" y="5500702"/>
            <a:ext cx="5500726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b="1" dirty="0" err="1" smtClean="0"/>
              <a:t>Because</a:t>
            </a:r>
            <a:r>
              <a:rPr lang="tr-TR" sz="2000" b="1" dirty="0" smtClean="0"/>
              <a:t> of </a:t>
            </a:r>
            <a:r>
              <a:rPr lang="tr-TR" sz="2000" b="1" dirty="0" err="1" smtClean="0"/>
              <a:t>hydrogen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bonding</a:t>
            </a:r>
            <a:r>
              <a:rPr lang="tr-TR" sz="2000" b="1" dirty="0" smtClean="0"/>
              <a:t>, </a:t>
            </a:r>
            <a:r>
              <a:rPr lang="tr-TR" sz="2000" b="1" dirty="0" err="1" smtClean="0"/>
              <a:t>amylose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presents</a:t>
            </a:r>
            <a:r>
              <a:rPr lang="tr-TR" sz="2000" b="1" dirty="0" smtClean="0"/>
              <a:t> spiral </a:t>
            </a:r>
            <a:r>
              <a:rPr lang="tr-TR" sz="2000" b="1" dirty="0" err="1" smtClean="0"/>
              <a:t>structure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which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contains</a:t>
            </a:r>
            <a:r>
              <a:rPr lang="tr-TR" sz="2000" b="1" dirty="0" smtClean="0"/>
              <a:t> 6 </a:t>
            </a:r>
            <a:r>
              <a:rPr lang="tr-TR" sz="2000" b="1" dirty="0" err="1" smtClean="0"/>
              <a:t>glucose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units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for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each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turn</a:t>
            </a:r>
            <a:r>
              <a:rPr lang="tr-TR" sz="2000" b="1" dirty="0" smtClean="0"/>
              <a:t> 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066800"/>
          </a:xfrm>
        </p:spPr>
        <p:txBody>
          <a:bodyPr/>
          <a:lstStyle/>
          <a:p>
            <a:pPr algn="ctr"/>
            <a:r>
              <a:rPr lang="tr-TR" altLang="en-US" b="1" smtClean="0">
                <a:solidFill>
                  <a:srgbClr val="3333CC"/>
                </a:solidFill>
              </a:rPr>
              <a:t>Fibers</a:t>
            </a:r>
          </a:p>
        </p:txBody>
      </p:sp>
      <p:sp>
        <p:nvSpPr>
          <p:cNvPr id="25603" name="2 İçerik Yer Tutucusu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000625"/>
          </a:xfrm>
        </p:spPr>
        <p:txBody>
          <a:bodyPr/>
          <a:lstStyle/>
          <a:p>
            <a:r>
              <a:rPr lang="tr-TR" altLang="en-US" sz="2200" smtClean="0"/>
              <a:t>Fibers are classified into two groups based on their </a:t>
            </a:r>
            <a:r>
              <a:rPr lang="tr-TR" altLang="en-US" sz="2200" b="1" smtClean="0"/>
              <a:t>solubility properties</a:t>
            </a:r>
            <a:r>
              <a:rPr lang="tr-TR" altLang="en-US" sz="2200" smtClean="0"/>
              <a:t> </a:t>
            </a:r>
          </a:p>
          <a:p>
            <a:endParaRPr lang="tr-TR" altLang="en-US" sz="2200" smtClean="0"/>
          </a:p>
          <a:p>
            <a:r>
              <a:rPr lang="tr-TR" altLang="en-US" sz="2200" b="1" smtClean="0">
                <a:solidFill>
                  <a:srgbClr val="C00000"/>
                </a:solidFill>
              </a:rPr>
              <a:t>Soluble fibers </a:t>
            </a:r>
            <a:r>
              <a:rPr lang="tr-TR" altLang="en-US" sz="2200" smtClean="0"/>
              <a:t>dissolve in water. They may positively affect the health by lowering high blood cholesterol and high blood glucose.</a:t>
            </a:r>
          </a:p>
          <a:p>
            <a:r>
              <a:rPr lang="tr-TR" altLang="en-US" sz="2200" smtClean="0"/>
              <a:t>Dried beans, peas, lentils, oats, rice bran, barley and oranges are rich in soluble fibers. </a:t>
            </a:r>
          </a:p>
          <a:p>
            <a:endParaRPr lang="tr-TR" altLang="en-US" sz="2200" smtClean="0"/>
          </a:p>
          <a:p>
            <a:r>
              <a:rPr lang="tr-TR" altLang="en-US" sz="2200" b="1" smtClean="0">
                <a:solidFill>
                  <a:srgbClr val="C00000"/>
                </a:solidFill>
              </a:rPr>
              <a:t>Insoluble fibers </a:t>
            </a:r>
            <a:r>
              <a:rPr lang="tr-TR" altLang="en-US" sz="2200" smtClean="0"/>
              <a:t>do not dissolve in water. They regulate the urinary system by increasing softness and bulk of the stool and may thereby decrease the risk of colon cancer.</a:t>
            </a:r>
          </a:p>
          <a:p>
            <a:r>
              <a:rPr lang="tr-TR" altLang="en-US" sz="2200" smtClean="0"/>
              <a:t>Whole wheat, rye products and banana contain high level of insoluble fiber.</a:t>
            </a:r>
          </a:p>
        </p:txBody>
      </p:sp>
      <p:sp>
        <p:nvSpPr>
          <p:cNvPr id="25604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E50E48A8-0B33-4FB6-85C3-92CBF05DA10C}" type="slidenum">
              <a:rPr lang="tr-TR" altLang="en-US">
                <a:solidFill>
                  <a:srgbClr val="FFFFFF"/>
                </a:solidFill>
              </a:rPr>
              <a:pPr/>
              <a:t>15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25605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25606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CCE9EDEA-A5B4-4071-9EDB-1C06D98BF197}" type="slidenum">
              <a:rPr lang="tr-TR" altLang="en-US">
                <a:solidFill>
                  <a:srgbClr val="FFFFFF"/>
                </a:solidFill>
              </a:rPr>
              <a:pPr/>
              <a:t>16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26627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26628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  <p:graphicFrame>
        <p:nvGraphicFramePr>
          <p:cNvPr id="9" name="8 Diyagram"/>
          <p:cNvGraphicFramePr/>
          <p:nvPr/>
        </p:nvGraphicFramePr>
        <p:xfrm>
          <a:off x="214282" y="571480"/>
          <a:ext cx="892971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İçerik Yer Tutucusu"/>
          <p:cNvSpPr>
            <a:spLocks noGrp="1"/>
          </p:cNvSpPr>
          <p:nvPr>
            <p:ph idx="1"/>
          </p:nvPr>
        </p:nvSpPr>
        <p:spPr>
          <a:xfrm>
            <a:off x="357188" y="1214438"/>
            <a:ext cx="8501062" cy="4714875"/>
          </a:xfrm>
        </p:spPr>
        <p:txBody>
          <a:bodyPr/>
          <a:lstStyle/>
          <a:p>
            <a:r>
              <a:rPr lang="tr-TR" altLang="en-US" b="1" smtClean="0">
                <a:solidFill>
                  <a:srgbClr val="3333CC"/>
                </a:solidFill>
              </a:rPr>
              <a:t>Inulin</a:t>
            </a:r>
            <a:r>
              <a:rPr lang="tr-TR" altLang="en-US" smtClean="0"/>
              <a:t> consists of </a:t>
            </a:r>
            <a:r>
              <a:rPr lang="tr-TR" altLang="en-US" b="1" smtClean="0">
                <a:solidFill>
                  <a:srgbClr val="C00000"/>
                </a:solidFill>
              </a:rPr>
              <a:t>repeating fructose </a:t>
            </a:r>
            <a:r>
              <a:rPr lang="tr-TR" altLang="en-US" smtClean="0"/>
              <a:t>units with an end molecule of </a:t>
            </a:r>
            <a:r>
              <a:rPr lang="tr-TR" altLang="en-US" b="1" smtClean="0">
                <a:solidFill>
                  <a:srgbClr val="C00000"/>
                </a:solidFill>
              </a:rPr>
              <a:t>glucose</a:t>
            </a:r>
          </a:p>
          <a:p>
            <a:pPr>
              <a:buFont typeface="Georgia" panose="02040502050405020303" pitchFamily="18" charset="0"/>
              <a:buNone/>
            </a:pPr>
            <a:endParaRPr lang="tr-TR" altLang="en-US" smtClean="0"/>
          </a:p>
          <a:p>
            <a:r>
              <a:rPr lang="tr-TR" altLang="en-US" smtClean="0"/>
              <a:t>It is most commonly found in asparagus, garlic, and Jerusalem artichoke; however it is commercially extracted by chicory root</a:t>
            </a:r>
          </a:p>
          <a:p>
            <a:pPr>
              <a:buFont typeface="Georgia" panose="02040502050405020303" pitchFamily="18" charset="0"/>
              <a:buNone/>
            </a:pPr>
            <a:endParaRPr lang="tr-TR" altLang="en-US" smtClean="0"/>
          </a:p>
          <a:p>
            <a:r>
              <a:rPr lang="tr-TR" altLang="en-US" smtClean="0"/>
              <a:t>This soluble fiber is used to </a:t>
            </a:r>
            <a:r>
              <a:rPr lang="tr-TR" altLang="en-US" b="1" smtClean="0">
                <a:solidFill>
                  <a:srgbClr val="C00000"/>
                </a:solidFill>
              </a:rPr>
              <a:t>improve texture </a:t>
            </a:r>
            <a:r>
              <a:rPr lang="tr-TR" altLang="en-US" smtClean="0"/>
              <a:t>in margarins, fat free frozen dairy products, icings, fillings and whipped toppings</a:t>
            </a:r>
          </a:p>
          <a:p>
            <a:endParaRPr lang="tr-TR" altLang="en-US" smtClean="0"/>
          </a:p>
          <a:p>
            <a:endParaRPr lang="tr-TR" altLang="en-US" smtClean="0"/>
          </a:p>
        </p:txBody>
      </p:sp>
      <p:sp>
        <p:nvSpPr>
          <p:cNvPr id="30723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03FA6782-92DC-443F-AD15-172C2BB785C6}" type="slidenum">
              <a:rPr lang="tr-TR" altLang="en-US">
                <a:solidFill>
                  <a:srgbClr val="FFFFFF"/>
                </a:solidFill>
              </a:rPr>
              <a:pPr/>
              <a:t>17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30724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30725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pPr algn="ctr"/>
            <a:r>
              <a:rPr lang="tr-TR" altLang="en-US" b="1" dirty="0" err="1" smtClean="0">
                <a:solidFill>
                  <a:srgbClr val="3333CC"/>
                </a:solidFill>
              </a:rPr>
              <a:t>Sugar</a:t>
            </a:r>
            <a:r>
              <a:rPr lang="tr-TR" altLang="en-US" b="1" dirty="0" smtClean="0">
                <a:solidFill>
                  <a:srgbClr val="3333CC"/>
                </a:solidFill>
              </a:rPr>
              <a:t> </a:t>
            </a:r>
            <a:r>
              <a:rPr lang="tr-TR" altLang="en-US" b="1" dirty="0" err="1" smtClean="0">
                <a:solidFill>
                  <a:srgbClr val="3333CC"/>
                </a:solidFill>
              </a:rPr>
              <a:t>related</a:t>
            </a:r>
            <a:r>
              <a:rPr lang="tr-TR" altLang="en-US" b="1" dirty="0" smtClean="0">
                <a:solidFill>
                  <a:srgbClr val="3333CC"/>
                </a:solidFill>
              </a:rPr>
              <a:t> </a:t>
            </a:r>
            <a:r>
              <a:rPr lang="tr-TR" altLang="en-US" b="1" dirty="0" err="1" smtClean="0">
                <a:solidFill>
                  <a:srgbClr val="3333CC"/>
                </a:solidFill>
              </a:rPr>
              <a:t>compounds</a:t>
            </a:r>
            <a:endParaRPr lang="en-US" altLang="en-US" b="1" dirty="0" smtClean="0">
              <a:solidFill>
                <a:srgbClr val="3333CC"/>
              </a:solidFill>
            </a:endParaRPr>
          </a:p>
        </p:txBody>
      </p:sp>
      <p:sp>
        <p:nvSpPr>
          <p:cNvPr id="31747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4350"/>
          </a:xfrm>
        </p:spPr>
        <p:txBody>
          <a:bodyPr/>
          <a:lstStyle/>
          <a:p>
            <a:r>
              <a:rPr lang="tr-TR" altLang="en-US" dirty="0" err="1" smtClean="0"/>
              <a:t>There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are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also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sugars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with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different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functional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groups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and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substituents</a:t>
            </a:r>
            <a:r>
              <a:rPr lang="tr-TR" altLang="en-US" dirty="0"/>
              <a:t> </a:t>
            </a:r>
            <a:r>
              <a:rPr lang="tr-TR" altLang="en-US" dirty="0" smtClean="0"/>
              <a:t>in </a:t>
            </a:r>
            <a:r>
              <a:rPr lang="tr-TR" altLang="en-US" dirty="0" err="1" smtClean="0"/>
              <a:t>foods</a:t>
            </a:r>
            <a:r>
              <a:rPr lang="tr-TR" altLang="en-US" dirty="0" smtClean="0"/>
              <a:t>.</a:t>
            </a:r>
          </a:p>
        </p:txBody>
      </p:sp>
      <p:sp>
        <p:nvSpPr>
          <p:cNvPr id="31748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BFEB969E-7172-45E6-B69E-59108E614FC0}" type="slidenum">
              <a:rPr lang="tr-TR" altLang="en-US">
                <a:solidFill>
                  <a:srgbClr val="FFFFFF"/>
                </a:solidFill>
              </a:rPr>
              <a:pPr/>
              <a:t>18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31749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31750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051154801"/>
              </p:ext>
            </p:extLst>
          </p:nvPr>
        </p:nvGraphicFramePr>
        <p:xfrm>
          <a:off x="457201" y="2636912"/>
          <a:ext cx="8075240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66800"/>
          </a:xfrm>
        </p:spPr>
        <p:txBody>
          <a:bodyPr/>
          <a:lstStyle/>
          <a:p>
            <a:pPr algn="ctr"/>
            <a:r>
              <a:rPr lang="tr-TR" altLang="en-US" b="1" dirty="0" smtClean="0">
                <a:solidFill>
                  <a:srgbClr val="3333CC"/>
                </a:solidFill>
              </a:rPr>
              <a:t>Amino </a:t>
            </a:r>
            <a:r>
              <a:rPr lang="tr-TR" altLang="en-US" b="1" dirty="0" err="1" smtClean="0">
                <a:solidFill>
                  <a:srgbClr val="3333CC"/>
                </a:solidFill>
              </a:rPr>
              <a:t>sugars</a:t>
            </a:r>
            <a:endParaRPr lang="en-US" altLang="en-US" b="1" dirty="0" smtClean="0">
              <a:solidFill>
                <a:srgbClr val="3333CC"/>
              </a:solidFill>
            </a:endParaRPr>
          </a:p>
        </p:txBody>
      </p:sp>
      <p:sp>
        <p:nvSpPr>
          <p:cNvPr id="32771" name="2 İçerik Yer Tutucusu"/>
          <p:cNvSpPr>
            <a:spLocks noGrp="1"/>
          </p:cNvSpPr>
          <p:nvPr>
            <p:ph idx="1"/>
          </p:nvPr>
        </p:nvSpPr>
        <p:spPr>
          <a:xfrm>
            <a:off x="457200" y="2000250"/>
            <a:ext cx="5194920" cy="4324350"/>
          </a:xfrm>
        </p:spPr>
        <p:txBody>
          <a:bodyPr/>
          <a:lstStyle/>
          <a:p>
            <a:r>
              <a:rPr lang="tr-TR" altLang="en-US" sz="2400" dirty="0" err="1" smtClean="0"/>
              <a:t>The</a:t>
            </a:r>
            <a:r>
              <a:rPr lang="tr-TR" altLang="en-US" sz="2400" dirty="0" smtClean="0"/>
              <a:t> OH </a:t>
            </a:r>
            <a:r>
              <a:rPr lang="tr-TR" altLang="en-US" sz="2400" dirty="0" err="1" smtClean="0"/>
              <a:t>group</a:t>
            </a:r>
            <a:r>
              <a:rPr lang="tr-TR" altLang="en-US" sz="2400" dirty="0" smtClean="0"/>
              <a:t> of </a:t>
            </a:r>
            <a:r>
              <a:rPr lang="tr-TR" altLang="en-US" sz="2400" dirty="0" err="1" smtClean="0"/>
              <a:t>second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carbon</a:t>
            </a:r>
            <a:r>
              <a:rPr lang="tr-TR" altLang="en-US" sz="2400" dirty="0" smtClean="0"/>
              <a:t> atom is </a:t>
            </a:r>
            <a:r>
              <a:rPr lang="tr-TR" altLang="en-US" sz="2400" dirty="0" err="1" smtClean="0"/>
              <a:t>subtituted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with</a:t>
            </a:r>
            <a:r>
              <a:rPr lang="tr-TR" altLang="en-US" sz="2400" dirty="0" smtClean="0"/>
              <a:t> amine </a:t>
            </a:r>
            <a:r>
              <a:rPr lang="tr-TR" altLang="en-US" sz="2400" dirty="0" err="1" smtClean="0"/>
              <a:t>group</a:t>
            </a:r>
            <a:r>
              <a:rPr lang="tr-TR" altLang="en-US" sz="2400" dirty="0" smtClean="0"/>
              <a:t> (NH</a:t>
            </a:r>
            <a:r>
              <a:rPr lang="tr-TR" altLang="en-US" sz="2400" baseline="-25000" dirty="0" smtClean="0"/>
              <a:t>2</a:t>
            </a:r>
            <a:r>
              <a:rPr lang="tr-TR" altLang="en-US" sz="2400" dirty="0" smtClean="0"/>
              <a:t>) </a:t>
            </a:r>
            <a:r>
              <a:rPr lang="tr-TR" altLang="en-US" sz="2400" dirty="0" err="1" smtClean="0"/>
              <a:t>to</a:t>
            </a:r>
            <a:r>
              <a:rPr lang="tr-TR" altLang="en-US" sz="2400" dirty="0" smtClean="0"/>
              <a:t> form amino </a:t>
            </a:r>
            <a:r>
              <a:rPr lang="tr-TR" altLang="en-US" sz="2400" dirty="0" err="1" smtClean="0"/>
              <a:t>sugars</a:t>
            </a:r>
            <a:r>
              <a:rPr lang="tr-TR" altLang="en-US" sz="2400" dirty="0" smtClean="0"/>
              <a:t>.</a:t>
            </a:r>
          </a:p>
          <a:p>
            <a:pPr marL="109537" indent="0">
              <a:buNone/>
            </a:pPr>
            <a:endParaRPr lang="tr-TR" altLang="en-US" sz="2400" dirty="0" smtClean="0"/>
          </a:p>
          <a:p>
            <a:r>
              <a:rPr lang="tr-TR" altLang="en-US" sz="2400" dirty="0" err="1" smtClean="0"/>
              <a:t>They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are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usually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found</a:t>
            </a:r>
            <a:r>
              <a:rPr lang="tr-TR" altLang="en-US" sz="2400" dirty="0" smtClean="0"/>
              <a:t> as a </a:t>
            </a:r>
            <a:r>
              <a:rPr lang="tr-TR" altLang="en-US" sz="2400" dirty="0" err="1" smtClean="0"/>
              <a:t>component</a:t>
            </a:r>
            <a:r>
              <a:rPr lang="tr-TR" altLang="en-US" sz="2400" dirty="0" smtClean="0"/>
              <a:t> of </a:t>
            </a:r>
            <a:r>
              <a:rPr lang="tr-TR" altLang="en-US" sz="2400" dirty="0" err="1" smtClean="0"/>
              <a:t>high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molecular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weight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compounds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such</a:t>
            </a:r>
            <a:r>
              <a:rPr lang="tr-TR" altLang="en-US" sz="2400" dirty="0" smtClean="0"/>
              <a:t> as </a:t>
            </a:r>
            <a:r>
              <a:rPr lang="tr-TR" altLang="en-US" sz="2400" dirty="0" err="1" smtClean="0"/>
              <a:t>chitin</a:t>
            </a:r>
            <a:r>
              <a:rPr lang="tr-TR" altLang="en-US" sz="2400" dirty="0"/>
              <a:t> </a:t>
            </a:r>
            <a:r>
              <a:rPr lang="tr-TR" altLang="en-US" sz="2400" dirty="0" smtClean="0"/>
              <a:t>of </a:t>
            </a:r>
            <a:r>
              <a:rPr lang="tr-TR" altLang="en-US" sz="2400" dirty="0" err="1" smtClean="0"/>
              <a:t>crustaceans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and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mollusks</a:t>
            </a:r>
            <a:r>
              <a:rPr lang="tr-TR" altLang="en-US" sz="2400" dirty="0" smtClean="0"/>
              <a:t> as </a:t>
            </a:r>
            <a:r>
              <a:rPr lang="tr-TR" altLang="en-US" sz="2400" dirty="0" err="1" smtClean="0"/>
              <a:t>well</a:t>
            </a:r>
            <a:r>
              <a:rPr lang="tr-TR" altLang="en-US" sz="2400" dirty="0" smtClean="0"/>
              <a:t> as in </a:t>
            </a:r>
            <a:r>
              <a:rPr lang="tr-TR" altLang="en-US" sz="2400" dirty="0" err="1" smtClean="0"/>
              <a:t>certain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mushrooms</a:t>
            </a:r>
            <a:r>
              <a:rPr lang="tr-TR" altLang="en-US" sz="2400" dirty="0" smtClean="0"/>
              <a:t>. </a:t>
            </a:r>
            <a:endParaRPr lang="en-US" altLang="en-US" sz="2400" dirty="0" smtClean="0"/>
          </a:p>
        </p:txBody>
      </p:sp>
      <p:sp>
        <p:nvSpPr>
          <p:cNvPr id="3277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AAC23BF1-A96F-4DF6-8EDE-40BE961F5D28}" type="slidenum">
              <a:rPr lang="tr-TR" altLang="en-US">
                <a:solidFill>
                  <a:srgbClr val="FFFFFF"/>
                </a:solidFill>
              </a:rPr>
              <a:pPr/>
              <a:t>19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32773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32774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  <p:pic>
        <p:nvPicPr>
          <p:cNvPr id="2050" name="Picture 2" descr="amino sugar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33721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66800"/>
          </a:xfrm>
        </p:spPr>
        <p:txBody>
          <a:bodyPr/>
          <a:lstStyle/>
          <a:p>
            <a:pPr algn="ctr"/>
            <a:r>
              <a:rPr lang="tr-TR" altLang="en-US" sz="3200" b="1" smtClean="0">
                <a:solidFill>
                  <a:srgbClr val="3333CC"/>
                </a:solidFill>
              </a:rPr>
              <a:t>Common food sources for carbohydrates </a:t>
            </a:r>
          </a:p>
        </p:txBody>
      </p:sp>
      <p:sp>
        <p:nvSpPr>
          <p:cNvPr id="7171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B465FEB8-404D-4EAB-9FAF-D7B307102029}" type="slidenum">
              <a:rPr lang="tr-TR" altLang="en-US">
                <a:solidFill>
                  <a:srgbClr val="FFFFFF"/>
                </a:solidFill>
              </a:rPr>
              <a:pPr/>
              <a:t>2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7172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7173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  <p:pic>
        <p:nvPicPr>
          <p:cNvPr id="7174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13"/>
            <a:ext cx="45894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8 Metin kutusu"/>
          <p:cNvSpPr txBox="1">
            <a:spLocks noChangeArrowheads="1"/>
          </p:cNvSpPr>
          <p:nvPr/>
        </p:nvSpPr>
        <p:spPr bwMode="auto">
          <a:xfrm>
            <a:off x="214313" y="3357563"/>
            <a:ext cx="4357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tr-TR" altLang="en-US" sz="2400"/>
              <a:t>Grains such as rice,  wheat, rye, barley, corn </a:t>
            </a:r>
          </a:p>
        </p:txBody>
      </p:sp>
      <p:pic>
        <p:nvPicPr>
          <p:cNvPr id="7176" name="Picture 4" descr="legumes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5"/>
          <a:stretch>
            <a:fillRect/>
          </a:stretch>
        </p:blipFill>
        <p:spPr bwMode="auto">
          <a:xfrm>
            <a:off x="357188" y="4357688"/>
            <a:ext cx="40195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9 Metin kutusu"/>
          <p:cNvSpPr txBox="1">
            <a:spLocks noChangeArrowheads="1"/>
          </p:cNvSpPr>
          <p:nvPr/>
        </p:nvSpPr>
        <p:spPr bwMode="auto">
          <a:xfrm>
            <a:off x="214313" y="5929313"/>
            <a:ext cx="4357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tr-TR" altLang="en-US" sz="2400"/>
              <a:t>Legumes such as beans, peas, lentils</a:t>
            </a:r>
          </a:p>
        </p:txBody>
      </p:sp>
      <p:pic>
        <p:nvPicPr>
          <p:cNvPr id="7178" name="Picture 6" descr="fruit and vegetables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85938"/>
            <a:ext cx="23352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11 Metin kutusu"/>
          <p:cNvSpPr txBox="1">
            <a:spLocks noChangeArrowheads="1"/>
          </p:cNvSpPr>
          <p:nvPr/>
        </p:nvSpPr>
        <p:spPr bwMode="auto">
          <a:xfrm>
            <a:off x="4786313" y="3429000"/>
            <a:ext cx="4357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tr-TR" altLang="en-US" sz="2400"/>
              <a:t>Fuits and vegetables such as carrot, potato, grapes</a:t>
            </a:r>
          </a:p>
        </p:txBody>
      </p:sp>
      <p:pic>
        <p:nvPicPr>
          <p:cNvPr id="718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4632325"/>
            <a:ext cx="27622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9" descr="honey ile ilgili gÃ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286250"/>
            <a:ext cx="21621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14 Metin kutusu"/>
          <p:cNvSpPr txBox="1">
            <a:spLocks noChangeArrowheads="1"/>
          </p:cNvSpPr>
          <p:nvPr/>
        </p:nvSpPr>
        <p:spPr bwMode="auto">
          <a:xfrm>
            <a:off x="4714875" y="5895975"/>
            <a:ext cx="4357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tr-TR" altLang="en-US" sz="2400"/>
              <a:t>Sugar cane, sugar beet, honey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Başlık"/>
          <p:cNvSpPr>
            <a:spLocks noGrp="1"/>
          </p:cNvSpPr>
          <p:nvPr>
            <p:ph type="title"/>
          </p:nvPr>
        </p:nvSpPr>
        <p:spPr>
          <a:xfrm>
            <a:off x="457200" y="645987"/>
            <a:ext cx="8229600" cy="1066800"/>
          </a:xfrm>
        </p:spPr>
        <p:txBody>
          <a:bodyPr/>
          <a:lstStyle/>
          <a:p>
            <a:pPr algn="ctr"/>
            <a:r>
              <a:rPr lang="tr-TR" altLang="en-US" b="1" dirty="0" err="1" smtClean="0">
                <a:solidFill>
                  <a:srgbClr val="3333CC"/>
                </a:solidFill>
              </a:rPr>
              <a:t>Glycosides</a:t>
            </a:r>
            <a:endParaRPr lang="en-US" altLang="en-US" b="1" dirty="0" smtClean="0">
              <a:solidFill>
                <a:srgbClr val="3333CC"/>
              </a:solidFill>
            </a:endParaRPr>
          </a:p>
        </p:txBody>
      </p:sp>
      <p:sp>
        <p:nvSpPr>
          <p:cNvPr id="33795" name="2 İçerik Yer Tutucusu"/>
          <p:cNvSpPr>
            <a:spLocks noGrp="1"/>
          </p:cNvSpPr>
          <p:nvPr>
            <p:ph idx="1"/>
          </p:nvPr>
        </p:nvSpPr>
        <p:spPr>
          <a:xfrm>
            <a:off x="457200" y="1840954"/>
            <a:ext cx="8229600" cy="4324350"/>
          </a:xfrm>
        </p:spPr>
        <p:txBody>
          <a:bodyPr/>
          <a:lstStyle/>
          <a:p>
            <a:r>
              <a:rPr lang="tr-TR" altLang="en-US" dirty="0" err="1" smtClean="0"/>
              <a:t>The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hydrogen</a:t>
            </a:r>
            <a:r>
              <a:rPr lang="tr-TR" altLang="en-US" dirty="0" smtClean="0"/>
              <a:t> atom of an </a:t>
            </a:r>
            <a:r>
              <a:rPr lang="tr-TR" altLang="en-US" dirty="0" err="1" smtClean="0"/>
              <a:t>anomeric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hydroxy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group</a:t>
            </a:r>
            <a:r>
              <a:rPr lang="tr-TR" altLang="en-US" dirty="0" smtClean="0"/>
              <a:t> is </a:t>
            </a:r>
            <a:r>
              <a:rPr lang="tr-TR" altLang="en-US" dirty="0" err="1" smtClean="0"/>
              <a:t>replaced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by</a:t>
            </a:r>
            <a:r>
              <a:rPr lang="tr-TR" altLang="en-US" dirty="0" smtClean="0"/>
              <a:t> an </a:t>
            </a:r>
            <a:r>
              <a:rPr lang="tr-TR" altLang="en-US" dirty="0" err="1" smtClean="0"/>
              <a:t>alkyl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or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aryl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groups</a:t>
            </a:r>
            <a:r>
              <a:rPr lang="tr-TR" altLang="en-US" dirty="0" smtClean="0"/>
              <a:t> (C</a:t>
            </a:r>
            <a:r>
              <a:rPr lang="tr-TR" altLang="en-US" baseline="-25000" dirty="0" smtClean="0"/>
              <a:t>n</a:t>
            </a:r>
            <a:r>
              <a:rPr lang="tr-TR" altLang="en-US" dirty="0" smtClean="0"/>
              <a:t>H</a:t>
            </a:r>
            <a:r>
              <a:rPr lang="tr-TR" altLang="en-US" baseline="-25000" dirty="0" smtClean="0"/>
              <a:t>2n+1</a:t>
            </a:r>
            <a:r>
              <a:rPr lang="tr-TR" altLang="en-US" dirty="0" smtClean="0"/>
              <a:t>).</a:t>
            </a:r>
          </a:p>
          <a:p>
            <a:pPr marL="109537" indent="0">
              <a:buNone/>
            </a:pPr>
            <a:endParaRPr lang="tr-TR" altLang="en-US" dirty="0" smtClean="0"/>
          </a:p>
          <a:p>
            <a:pPr marL="109537" indent="0">
              <a:buNone/>
            </a:pPr>
            <a:r>
              <a:rPr lang="tr-TR" altLang="en-US" dirty="0" smtClean="0"/>
              <a:t> </a:t>
            </a:r>
            <a:endParaRPr lang="en-US" altLang="en-US" dirty="0" smtClean="0"/>
          </a:p>
        </p:txBody>
      </p:sp>
      <p:sp>
        <p:nvSpPr>
          <p:cNvPr id="3379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A5847ADB-55A9-4780-A8CB-3A29B60169F2}" type="slidenum">
              <a:rPr lang="tr-TR" altLang="en-US">
                <a:solidFill>
                  <a:srgbClr val="FFFFFF"/>
                </a:solidFill>
              </a:rPr>
              <a:pPr/>
              <a:t>20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33797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33798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  <p:pic>
        <p:nvPicPr>
          <p:cNvPr id="4098" name="Picture 2" descr="glycosides fischer formula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32" y="3645024"/>
            <a:ext cx="755422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E44452A4-A6F1-4EB5-B1DA-18F49E00254E}" type="slidenum">
              <a:rPr lang="tr-TR" altLang="en-US">
                <a:solidFill>
                  <a:srgbClr val="FFFFFF"/>
                </a:solidFill>
              </a:rPr>
              <a:pPr/>
              <a:t>21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34821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34822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  <p:pic>
        <p:nvPicPr>
          <p:cNvPr id="7" name="Picture 4" descr="amygladi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84575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707904" y="2060848"/>
            <a:ext cx="4690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Amygladin</a:t>
            </a:r>
            <a:r>
              <a:rPr lang="tr-TR" dirty="0" smtClean="0"/>
              <a:t> is </a:t>
            </a:r>
            <a:r>
              <a:rPr lang="tr-TR" dirty="0" err="1" smtClean="0"/>
              <a:t>responsible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b="1" dirty="0" smtClean="0"/>
              <a:t>bitter </a:t>
            </a:r>
            <a:r>
              <a:rPr lang="tr-TR" b="1" dirty="0" err="1" smtClean="0"/>
              <a:t>taste</a:t>
            </a:r>
            <a:r>
              <a:rPr lang="tr-TR" b="1" dirty="0" smtClean="0"/>
              <a:t> </a:t>
            </a:r>
            <a:endParaRPr lang="en-US" b="1" dirty="0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457200" y="645987"/>
            <a:ext cx="8229600" cy="1066800"/>
          </a:xfrm>
        </p:spPr>
        <p:txBody>
          <a:bodyPr/>
          <a:lstStyle/>
          <a:p>
            <a:pPr algn="ctr"/>
            <a:r>
              <a:rPr lang="tr-TR" altLang="en-US" b="1" dirty="0" err="1" smtClean="0">
                <a:solidFill>
                  <a:srgbClr val="3333CC"/>
                </a:solidFill>
              </a:rPr>
              <a:t>Glycosides</a:t>
            </a:r>
            <a:endParaRPr lang="en-US" altLang="en-US" b="1" dirty="0" smtClean="0">
              <a:solidFill>
                <a:srgbClr val="3333CC"/>
              </a:solidFill>
            </a:endParaRPr>
          </a:p>
        </p:txBody>
      </p:sp>
      <p:pic>
        <p:nvPicPr>
          <p:cNvPr id="6146" name="Picture 2" descr="citrus rind ile ilgili gÃ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0" b="17799"/>
          <a:stretch/>
        </p:blipFill>
        <p:spPr bwMode="auto">
          <a:xfrm>
            <a:off x="862380" y="3356992"/>
            <a:ext cx="2200099" cy="130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3757278" y="3639915"/>
            <a:ext cx="4690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Hesperidin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naringin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glycosides</a:t>
            </a:r>
            <a:r>
              <a:rPr lang="tr-TR" dirty="0" smtClean="0"/>
              <a:t>,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found</a:t>
            </a:r>
            <a:r>
              <a:rPr lang="tr-TR" dirty="0" smtClean="0"/>
              <a:t> in </a:t>
            </a:r>
            <a:r>
              <a:rPr lang="tr-TR" dirty="0" err="1" smtClean="0"/>
              <a:t>citrus</a:t>
            </a:r>
            <a:r>
              <a:rPr lang="tr-TR" dirty="0" smtClean="0"/>
              <a:t> </a:t>
            </a:r>
            <a:r>
              <a:rPr lang="tr-TR" dirty="0" err="1" smtClean="0"/>
              <a:t>rind</a:t>
            </a:r>
            <a:r>
              <a:rPr lang="tr-TR" dirty="0" smtClean="0"/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148" name="Picture 4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2582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Ä°lgili re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04" y="482345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3804134" y="5301208"/>
            <a:ext cx="4690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C00000"/>
                </a:solidFill>
              </a:rPr>
              <a:t>Sinigrin</a:t>
            </a:r>
            <a:r>
              <a:rPr lang="tr-TR" dirty="0" smtClean="0"/>
              <a:t> is a </a:t>
            </a:r>
            <a:r>
              <a:rPr lang="tr-TR" dirty="0" err="1" smtClean="0"/>
              <a:t>glycosides</a:t>
            </a:r>
            <a:r>
              <a:rPr lang="tr-TR" dirty="0" smtClean="0"/>
              <a:t> of </a:t>
            </a:r>
            <a:r>
              <a:rPr lang="tr-TR" dirty="0" err="1" smtClean="0"/>
              <a:t>mustard</a:t>
            </a:r>
            <a:r>
              <a:rPr lang="tr-TR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horseradish</a:t>
            </a:r>
            <a:r>
              <a:rPr lang="tr-TR" dirty="0" smtClean="0"/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2 İçerik Yer Tutucusu"/>
          <p:cNvSpPr>
            <a:spLocks noGrp="1"/>
          </p:cNvSpPr>
          <p:nvPr>
            <p:ph idx="1"/>
          </p:nvPr>
        </p:nvSpPr>
        <p:spPr>
          <a:xfrm>
            <a:off x="0" y="1000132"/>
            <a:ext cx="8858280" cy="6000768"/>
          </a:xfrm>
        </p:spPr>
        <p:txBody>
          <a:bodyPr/>
          <a:lstStyle/>
          <a:p>
            <a:r>
              <a:rPr lang="tr-TR" altLang="en-US" sz="2500" b="1" dirty="0" err="1" smtClean="0">
                <a:solidFill>
                  <a:srgbClr val="C00000"/>
                </a:solidFill>
              </a:rPr>
              <a:t>Deoxy</a:t>
            </a:r>
            <a:r>
              <a:rPr lang="tr-TR" altLang="en-US" sz="2500" b="1" dirty="0" smtClean="0">
                <a:solidFill>
                  <a:srgbClr val="C00000"/>
                </a:solidFill>
              </a:rPr>
              <a:t> </a:t>
            </a:r>
            <a:r>
              <a:rPr lang="tr-TR" altLang="en-US" sz="2500" b="1" dirty="0" err="1" smtClean="0">
                <a:solidFill>
                  <a:srgbClr val="C00000"/>
                </a:solidFill>
              </a:rPr>
              <a:t>sugars</a:t>
            </a:r>
            <a:r>
              <a:rPr lang="tr-TR" altLang="en-US" sz="2500" b="1" dirty="0" smtClean="0">
                <a:solidFill>
                  <a:srgbClr val="C00000"/>
                </a:solidFill>
              </a:rPr>
              <a:t> </a:t>
            </a:r>
            <a:r>
              <a:rPr lang="tr-TR" altLang="en-US" sz="2500" dirty="0" err="1" smtClean="0"/>
              <a:t>constitute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part</a:t>
            </a:r>
            <a:r>
              <a:rPr lang="tr-TR" altLang="en-US" sz="2500" dirty="0" smtClean="0"/>
              <a:t> of </a:t>
            </a:r>
            <a:r>
              <a:rPr lang="tr-TR" altLang="en-US" sz="2500" dirty="0" err="1" smtClean="0"/>
              <a:t>nucleotides</a:t>
            </a:r>
            <a:r>
              <a:rPr lang="tr-TR" altLang="en-US" sz="2500" dirty="0" smtClean="0"/>
              <a:t> (e.g. 2-</a:t>
            </a:r>
            <a:r>
              <a:rPr lang="tr-TR" altLang="en-US" sz="2500" dirty="0" err="1" smtClean="0"/>
              <a:t>deoxyribose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occur</a:t>
            </a:r>
            <a:r>
              <a:rPr lang="tr-TR" altLang="en-US" sz="2500" dirty="0" smtClean="0"/>
              <a:t> as </a:t>
            </a:r>
            <a:r>
              <a:rPr lang="tr-TR" altLang="en-US" sz="2500" dirty="0" err="1" smtClean="0"/>
              <a:t>components</a:t>
            </a:r>
            <a:r>
              <a:rPr lang="tr-TR" altLang="en-US" sz="2500" dirty="0" smtClean="0"/>
              <a:t> of </a:t>
            </a:r>
            <a:r>
              <a:rPr lang="tr-TR" altLang="en-US" sz="2500" dirty="0" err="1" smtClean="0"/>
              <a:t>deoxyribonucleic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acid</a:t>
            </a:r>
            <a:r>
              <a:rPr lang="tr-TR" altLang="en-US" sz="2500" dirty="0" smtClean="0"/>
              <a:t>)</a:t>
            </a:r>
          </a:p>
          <a:p>
            <a:pPr>
              <a:buNone/>
            </a:pPr>
            <a:endParaRPr lang="tr-TR" altLang="en-US" sz="2500" dirty="0" smtClean="0"/>
          </a:p>
          <a:p>
            <a:r>
              <a:rPr lang="tr-TR" altLang="en-US" sz="2500" b="1" dirty="0" err="1" smtClean="0">
                <a:solidFill>
                  <a:srgbClr val="C00000"/>
                </a:solidFill>
              </a:rPr>
              <a:t>Sugar</a:t>
            </a:r>
            <a:r>
              <a:rPr lang="tr-TR" altLang="en-US" sz="2500" b="1" dirty="0" smtClean="0">
                <a:solidFill>
                  <a:srgbClr val="C00000"/>
                </a:solidFill>
              </a:rPr>
              <a:t> </a:t>
            </a:r>
            <a:r>
              <a:rPr lang="tr-TR" altLang="en-US" sz="2500" b="1" dirty="0" err="1" smtClean="0">
                <a:solidFill>
                  <a:srgbClr val="C00000"/>
                </a:solidFill>
              </a:rPr>
              <a:t>alcohols</a:t>
            </a:r>
            <a:r>
              <a:rPr lang="tr-TR" altLang="en-US" sz="2500" b="1" dirty="0" smtClean="0">
                <a:solidFill>
                  <a:srgbClr val="C00000"/>
                </a:solidFill>
              </a:rPr>
              <a:t> </a:t>
            </a:r>
            <a:r>
              <a:rPr lang="tr-TR" altLang="en-US" sz="2500" dirty="0" err="1" smtClean="0"/>
              <a:t>are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naturally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found</a:t>
            </a:r>
            <a:r>
              <a:rPr lang="tr-TR" altLang="en-US" sz="2500" dirty="0" smtClean="0"/>
              <a:t> in </a:t>
            </a:r>
            <a:r>
              <a:rPr lang="tr-TR" altLang="en-US" sz="2500" dirty="0" err="1" smtClean="0"/>
              <a:t>foods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or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produced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industrially</a:t>
            </a:r>
            <a:r>
              <a:rPr lang="tr-TR" altLang="en-US" sz="2500" dirty="0" smtClean="0"/>
              <a:t> as a </a:t>
            </a:r>
            <a:r>
              <a:rPr lang="tr-TR" altLang="en-US" sz="2500" dirty="0" err="1" smtClean="0"/>
              <a:t>food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ingredients</a:t>
            </a:r>
            <a:r>
              <a:rPr lang="tr-TR" altLang="en-US" sz="2500" dirty="0" smtClean="0"/>
              <a:t>.</a:t>
            </a:r>
          </a:p>
          <a:p>
            <a:r>
              <a:rPr lang="tr-TR" altLang="en-US" sz="2500" dirty="0" err="1" smtClean="0"/>
              <a:t>They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are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sweet</a:t>
            </a:r>
            <a:r>
              <a:rPr lang="tr-TR" altLang="en-US" sz="2500" dirty="0" smtClean="0"/>
              <a:t> as </a:t>
            </a:r>
            <a:r>
              <a:rPr lang="tr-TR" altLang="en-US" sz="2500" dirty="0" err="1" smtClean="0"/>
              <a:t>sugars</a:t>
            </a:r>
            <a:r>
              <a:rPr lang="tr-TR" altLang="en-US" sz="2500" dirty="0" smtClean="0"/>
              <a:t>.</a:t>
            </a:r>
          </a:p>
          <a:p>
            <a:r>
              <a:rPr lang="tr-TR" altLang="en-US" sz="2500" dirty="0" err="1" smtClean="0"/>
              <a:t>They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are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slowly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absorbed</a:t>
            </a:r>
            <a:r>
              <a:rPr lang="tr-TR" altLang="en-US" sz="2500" dirty="0" smtClean="0"/>
              <a:t>; </a:t>
            </a:r>
            <a:r>
              <a:rPr lang="tr-TR" altLang="en-US" sz="2500" dirty="0" err="1" smtClean="0"/>
              <a:t>therefore</a:t>
            </a:r>
            <a:r>
              <a:rPr lang="tr-TR" altLang="en-US" sz="2500" dirty="0" smtClean="0"/>
              <a:t>, </a:t>
            </a:r>
            <a:r>
              <a:rPr lang="tr-TR" altLang="en-US" sz="2500" dirty="0" err="1" smtClean="0"/>
              <a:t>they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are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used</a:t>
            </a:r>
            <a:r>
              <a:rPr lang="tr-TR" altLang="en-US" sz="2500" smtClean="0"/>
              <a:t> sweeteners</a:t>
            </a:r>
            <a:r>
              <a:rPr lang="tr-TR" altLang="en-US" sz="2500" dirty="0" smtClean="0"/>
              <a:t> in </a:t>
            </a:r>
            <a:r>
              <a:rPr lang="tr-TR" altLang="en-US" sz="2500" dirty="0" err="1" smtClean="0"/>
              <a:t>diabetic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foods</a:t>
            </a:r>
            <a:r>
              <a:rPr lang="tr-TR" altLang="en-US" sz="2500" dirty="0" smtClean="0"/>
              <a:t>.</a:t>
            </a:r>
          </a:p>
          <a:p>
            <a:r>
              <a:rPr lang="tr-TR" altLang="en-US" sz="2500" dirty="0" err="1" smtClean="0"/>
              <a:t>Sorbitol</a:t>
            </a:r>
            <a:r>
              <a:rPr lang="tr-TR" altLang="en-US" sz="2500" dirty="0" smtClean="0"/>
              <a:t>, </a:t>
            </a:r>
            <a:r>
              <a:rPr lang="tr-TR" altLang="en-US" sz="2500" dirty="0" err="1" smtClean="0"/>
              <a:t>mannitol</a:t>
            </a:r>
            <a:r>
              <a:rPr lang="tr-TR" altLang="en-US" sz="2500" dirty="0" smtClean="0"/>
              <a:t>, </a:t>
            </a:r>
            <a:r>
              <a:rPr lang="tr-TR" altLang="en-US" sz="2500" dirty="0" err="1" smtClean="0"/>
              <a:t>and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xylitol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are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fruquently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used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sugar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alcohols</a:t>
            </a:r>
            <a:r>
              <a:rPr lang="tr-TR" altLang="en-US" sz="2500" dirty="0" smtClean="0"/>
              <a:t> in </a:t>
            </a:r>
            <a:r>
              <a:rPr lang="tr-TR" altLang="en-US" sz="2500" dirty="0" err="1" smtClean="0"/>
              <a:t>food</a:t>
            </a:r>
            <a:r>
              <a:rPr lang="tr-TR" altLang="en-US" sz="2500" dirty="0" smtClean="0"/>
              <a:t>.</a:t>
            </a:r>
          </a:p>
          <a:p>
            <a:endParaRPr lang="tr-TR" altLang="en-US" sz="2500" dirty="0" smtClean="0"/>
          </a:p>
          <a:p>
            <a:r>
              <a:rPr lang="tr-TR" altLang="en-US" sz="2500" b="1" dirty="0" err="1" smtClean="0">
                <a:solidFill>
                  <a:srgbClr val="C00000"/>
                </a:solidFill>
              </a:rPr>
              <a:t>Anhydro</a:t>
            </a:r>
            <a:r>
              <a:rPr lang="tr-TR" altLang="en-US" sz="2500" b="1" dirty="0" smtClean="0">
                <a:solidFill>
                  <a:srgbClr val="C00000"/>
                </a:solidFill>
              </a:rPr>
              <a:t> </a:t>
            </a:r>
            <a:r>
              <a:rPr lang="tr-TR" altLang="en-US" sz="2500" b="1" dirty="0" err="1" smtClean="0">
                <a:solidFill>
                  <a:srgbClr val="C00000"/>
                </a:solidFill>
              </a:rPr>
              <a:t>sugars</a:t>
            </a:r>
            <a:r>
              <a:rPr lang="tr-TR" altLang="en-US" sz="2500" b="1" dirty="0" smtClean="0">
                <a:solidFill>
                  <a:srgbClr val="C00000"/>
                </a:solidFill>
              </a:rPr>
              <a:t> (e.g. </a:t>
            </a:r>
            <a:r>
              <a:rPr lang="tr-TR" altLang="en-US" sz="2500" b="1" dirty="0" err="1" smtClean="0">
                <a:solidFill>
                  <a:srgbClr val="C00000"/>
                </a:solidFill>
              </a:rPr>
              <a:t>alginate</a:t>
            </a:r>
            <a:r>
              <a:rPr lang="tr-TR" altLang="en-US" sz="2500" b="1" dirty="0" smtClean="0">
                <a:solidFill>
                  <a:srgbClr val="C00000"/>
                </a:solidFill>
              </a:rPr>
              <a:t> </a:t>
            </a:r>
            <a:r>
              <a:rPr lang="tr-TR" altLang="en-US" sz="2500" b="1" dirty="0" err="1" smtClean="0">
                <a:solidFill>
                  <a:srgbClr val="C00000"/>
                </a:solidFill>
              </a:rPr>
              <a:t>and</a:t>
            </a:r>
            <a:r>
              <a:rPr lang="tr-TR" altLang="en-US" sz="2500" b="1" dirty="0" smtClean="0">
                <a:solidFill>
                  <a:srgbClr val="C00000"/>
                </a:solidFill>
              </a:rPr>
              <a:t> </a:t>
            </a:r>
            <a:r>
              <a:rPr lang="tr-TR" altLang="en-US" sz="2500" b="1" dirty="0" err="1" smtClean="0">
                <a:solidFill>
                  <a:srgbClr val="C00000"/>
                </a:solidFill>
              </a:rPr>
              <a:t>agar</a:t>
            </a:r>
            <a:r>
              <a:rPr lang="tr-TR" altLang="en-US" sz="2500" b="1" dirty="0" smtClean="0">
                <a:solidFill>
                  <a:srgbClr val="C00000"/>
                </a:solidFill>
              </a:rPr>
              <a:t>) </a:t>
            </a:r>
            <a:r>
              <a:rPr lang="tr-TR" altLang="en-US" sz="2500" dirty="0" err="1" smtClean="0"/>
              <a:t>are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present</a:t>
            </a:r>
            <a:r>
              <a:rPr lang="tr-TR" altLang="en-US" sz="2500" dirty="0" smtClean="0"/>
              <a:t> at </a:t>
            </a:r>
            <a:r>
              <a:rPr lang="tr-TR" altLang="en-US" sz="2500" dirty="0" err="1" smtClean="0"/>
              <a:t>the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structure</a:t>
            </a:r>
            <a:r>
              <a:rPr lang="tr-TR" altLang="en-US" sz="2500" dirty="0" smtClean="0"/>
              <a:t> of </a:t>
            </a:r>
            <a:r>
              <a:rPr lang="tr-TR" altLang="en-US" sz="2500" dirty="0" err="1" smtClean="0"/>
              <a:t>seaweed</a:t>
            </a:r>
            <a:r>
              <a:rPr lang="tr-TR" altLang="en-US" sz="2500" dirty="0" smtClean="0"/>
              <a:t> </a:t>
            </a:r>
            <a:r>
              <a:rPr lang="tr-TR" altLang="en-US" sz="2500" dirty="0" err="1" smtClean="0"/>
              <a:t>polysaccharides</a:t>
            </a:r>
            <a:r>
              <a:rPr lang="tr-TR" altLang="en-US" sz="2500" dirty="0" smtClean="0"/>
              <a:t>. </a:t>
            </a:r>
            <a:endParaRPr lang="en-US" altLang="en-US" sz="2500" dirty="0" smtClean="0"/>
          </a:p>
        </p:txBody>
      </p:sp>
      <p:sp>
        <p:nvSpPr>
          <p:cNvPr id="34820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E44452A4-A6F1-4EB5-B1DA-18F49E00254E}" type="slidenum">
              <a:rPr lang="tr-TR" altLang="en-US">
                <a:solidFill>
                  <a:srgbClr val="FFFFFF"/>
                </a:solidFill>
              </a:rPr>
              <a:pPr/>
              <a:t>22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34821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34822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 dirty="0">
                <a:solidFill>
                  <a:schemeClr val="accent2"/>
                </a:solidFill>
              </a:rPr>
              <a:t>FDE 101-BCFE</a:t>
            </a:r>
          </a:p>
        </p:txBody>
      </p:sp>
    </p:spTree>
    <p:extLst>
      <p:ext uri="{BB962C8B-B14F-4D97-AF65-F5344CB8AC3E}">
        <p14:creationId xmlns:p14="http://schemas.microsoft.com/office/powerpoint/2010/main" val="22672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Başlık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66800"/>
          </a:xfrm>
        </p:spPr>
        <p:txBody>
          <a:bodyPr/>
          <a:lstStyle/>
          <a:p>
            <a:r>
              <a:rPr lang="tr-TR" altLang="en-US" b="1" dirty="0" err="1" smtClean="0">
                <a:solidFill>
                  <a:srgbClr val="3333CC"/>
                </a:solidFill>
              </a:rPr>
              <a:t>References</a:t>
            </a:r>
            <a:endParaRPr lang="tr-TR" altLang="en-US" b="1" dirty="0" smtClean="0">
              <a:solidFill>
                <a:srgbClr val="3333CC"/>
              </a:solidFill>
            </a:endParaRPr>
          </a:p>
        </p:txBody>
      </p:sp>
      <p:sp>
        <p:nvSpPr>
          <p:cNvPr id="35843" name="2 İçerik Yer Tutucusu"/>
          <p:cNvSpPr>
            <a:spLocks noGrp="1"/>
          </p:cNvSpPr>
          <p:nvPr>
            <p:ph idx="1"/>
          </p:nvPr>
        </p:nvSpPr>
        <p:spPr>
          <a:xfrm>
            <a:off x="285720" y="1857364"/>
            <a:ext cx="8786842" cy="4929222"/>
          </a:xfrm>
        </p:spPr>
        <p:txBody>
          <a:bodyPr/>
          <a:lstStyle/>
          <a:p>
            <a:r>
              <a:rPr lang="tr-TR" altLang="en-US" sz="2400" dirty="0" err="1" smtClean="0"/>
              <a:t>deMan</a:t>
            </a:r>
            <a:r>
              <a:rPr lang="tr-TR" altLang="en-US" sz="2400" dirty="0" smtClean="0"/>
              <a:t>, J.M. (1999) </a:t>
            </a:r>
            <a:r>
              <a:rPr lang="tr-TR" altLang="en-US" sz="2400" b="1" dirty="0" err="1" smtClean="0"/>
              <a:t>Principles</a:t>
            </a:r>
            <a:r>
              <a:rPr lang="tr-TR" altLang="en-US" sz="2400" b="1" dirty="0" smtClean="0"/>
              <a:t> of </a:t>
            </a:r>
            <a:r>
              <a:rPr lang="tr-TR" altLang="en-US" sz="2400" b="1" dirty="0" err="1" smtClean="0"/>
              <a:t>food</a:t>
            </a:r>
            <a:r>
              <a:rPr lang="tr-TR" altLang="en-US" sz="2400" b="1" dirty="0" smtClean="0"/>
              <a:t> </a:t>
            </a:r>
            <a:r>
              <a:rPr lang="tr-TR" altLang="en-US" sz="2400" b="1" dirty="0" err="1" smtClean="0"/>
              <a:t>chemistry</a:t>
            </a:r>
            <a:r>
              <a:rPr lang="tr-TR" altLang="en-US" sz="2400" b="1" dirty="0" smtClean="0"/>
              <a:t>. </a:t>
            </a:r>
            <a:r>
              <a:rPr lang="tr-TR" altLang="en-US" sz="2400" dirty="0" smtClean="0"/>
              <a:t>(3rd ed.)</a:t>
            </a:r>
            <a:r>
              <a:rPr lang="tr-TR" altLang="en-US" sz="2400" b="1" dirty="0" smtClean="0"/>
              <a:t> </a:t>
            </a:r>
            <a:r>
              <a:rPr lang="tr-TR" altLang="en-US" sz="2400" b="1" dirty="0" err="1" smtClean="0"/>
              <a:t>Pages</a:t>
            </a:r>
            <a:r>
              <a:rPr lang="tr-TR" altLang="en-US" sz="2400" b="1" dirty="0" smtClean="0"/>
              <a:t> 163-183.</a:t>
            </a:r>
            <a:r>
              <a:rPr lang="tr-TR" altLang="en-US" sz="2400" dirty="0" smtClean="0"/>
              <a:t> An </a:t>
            </a:r>
            <a:r>
              <a:rPr lang="tr-TR" altLang="en-US" sz="2400" dirty="0" err="1" smtClean="0"/>
              <a:t>aspen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publication</a:t>
            </a:r>
            <a:r>
              <a:rPr lang="tr-TR" altLang="en-US" sz="2400" dirty="0" smtClean="0"/>
              <a:t>, Maryland, USA.</a:t>
            </a:r>
          </a:p>
          <a:p>
            <a:pPr>
              <a:buFont typeface="Georgia" panose="02040502050405020303" pitchFamily="18" charset="0"/>
              <a:buNone/>
            </a:pPr>
            <a:endParaRPr lang="tr-TR" altLang="en-US" sz="2400" dirty="0" smtClean="0"/>
          </a:p>
          <a:p>
            <a:r>
              <a:rPr lang="tr-TR" altLang="en-US" sz="2400" dirty="0" smtClean="0"/>
              <a:t>Brown, A. (2008) </a:t>
            </a:r>
            <a:r>
              <a:rPr lang="tr-TR" altLang="en-US" sz="2400" b="1" dirty="0" err="1" smtClean="0"/>
              <a:t>Understanding</a:t>
            </a:r>
            <a:r>
              <a:rPr lang="tr-TR" altLang="en-US" sz="2400" b="1" dirty="0" smtClean="0"/>
              <a:t> </a:t>
            </a:r>
            <a:r>
              <a:rPr lang="tr-TR" altLang="en-US" sz="2400" b="1" dirty="0" err="1" smtClean="0"/>
              <a:t>food</a:t>
            </a:r>
            <a:r>
              <a:rPr lang="tr-TR" altLang="en-US" sz="2400" b="1" dirty="0" smtClean="0"/>
              <a:t> </a:t>
            </a:r>
            <a:r>
              <a:rPr lang="tr-TR" altLang="en-US" sz="2400" b="1" dirty="0" err="1" smtClean="0"/>
              <a:t>principles</a:t>
            </a:r>
            <a:r>
              <a:rPr lang="tr-TR" altLang="en-US" sz="2400" b="1" dirty="0" smtClean="0"/>
              <a:t> </a:t>
            </a:r>
            <a:r>
              <a:rPr lang="tr-TR" altLang="en-US" sz="2400" b="1" dirty="0" err="1" smtClean="0"/>
              <a:t>and</a:t>
            </a:r>
            <a:r>
              <a:rPr lang="tr-TR" altLang="en-US" sz="2400" b="1" dirty="0" smtClean="0"/>
              <a:t> </a:t>
            </a:r>
            <a:r>
              <a:rPr lang="tr-TR" altLang="en-US" sz="2400" b="1" dirty="0" err="1" smtClean="0"/>
              <a:t>preparation</a:t>
            </a:r>
            <a:r>
              <a:rPr lang="tr-TR" altLang="en-US" sz="2400" b="1" dirty="0" smtClean="0"/>
              <a:t>.</a:t>
            </a:r>
            <a:r>
              <a:rPr lang="tr-TR" altLang="en-US" sz="2400" dirty="0" smtClean="0"/>
              <a:t> (3</a:t>
            </a:r>
            <a:r>
              <a:rPr lang="tr-TR" altLang="en-US" sz="2400" baseline="30000" dirty="0" smtClean="0"/>
              <a:t>rd</a:t>
            </a:r>
            <a:r>
              <a:rPr lang="tr-TR" altLang="en-US" sz="2400" dirty="0" smtClean="0"/>
              <a:t> ed.) </a:t>
            </a:r>
            <a:r>
              <a:rPr lang="tr-TR" altLang="en-US" sz="2400" b="1" dirty="0" err="1" smtClean="0"/>
              <a:t>Pages</a:t>
            </a:r>
            <a:r>
              <a:rPr lang="tr-TR" altLang="en-US" sz="2400" b="1" dirty="0" smtClean="0"/>
              <a:t> 31-37. </a:t>
            </a:r>
            <a:r>
              <a:rPr lang="tr-TR" altLang="en-US" sz="2400" dirty="0" err="1" smtClean="0"/>
              <a:t>Thomson</a:t>
            </a:r>
            <a:r>
              <a:rPr lang="tr-TR" altLang="en-US" sz="2400" dirty="0" smtClean="0"/>
              <a:t> </a:t>
            </a:r>
            <a:r>
              <a:rPr lang="tr-TR" altLang="en-US" sz="2400" dirty="0" err="1" smtClean="0"/>
              <a:t>Wadsworth</a:t>
            </a:r>
            <a:r>
              <a:rPr lang="tr-TR" altLang="en-US" sz="2400" dirty="0" smtClean="0"/>
              <a:t>, California, USA.</a:t>
            </a:r>
          </a:p>
          <a:p>
            <a:endParaRPr lang="tr-TR" altLang="en-US" sz="2400" dirty="0" smtClean="0"/>
          </a:p>
          <a:p>
            <a:r>
              <a:rPr lang="tr-TR" altLang="en-US" sz="2400" dirty="0" err="1" smtClean="0"/>
              <a:t>Chapter</a:t>
            </a:r>
            <a:r>
              <a:rPr lang="tr-TR" altLang="en-US" sz="2400" b="1" dirty="0" smtClean="0"/>
              <a:t> </a:t>
            </a:r>
            <a:r>
              <a:rPr lang="tr-TR" altLang="en-US" sz="2400" b="1" dirty="0" err="1" smtClean="0"/>
              <a:t>carbohydrates</a:t>
            </a:r>
            <a:r>
              <a:rPr lang="tr-TR" altLang="en-US" sz="2400" b="1" dirty="0" smtClean="0"/>
              <a:t> </a:t>
            </a:r>
            <a:r>
              <a:rPr lang="tr-TR" altLang="en-US" sz="2400" dirty="0" smtClean="0"/>
              <a:t>in </a:t>
            </a:r>
            <a:r>
              <a:rPr lang="tr-TR" altLang="en-US" sz="2400" dirty="0" err="1" smtClean="0"/>
              <a:t>book</a:t>
            </a:r>
            <a:r>
              <a:rPr lang="tr-TR" altLang="en-US" sz="2400" dirty="0" smtClean="0"/>
              <a:t> “</a:t>
            </a:r>
            <a:r>
              <a:rPr lang="tr-TR" altLang="en-US" sz="2400" i="1" dirty="0" err="1" smtClean="0"/>
              <a:t>Introduction</a:t>
            </a:r>
            <a:r>
              <a:rPr lang="tr-TR" altLang="en-US" sz="2400" i="1" dirty="0" smtClean="0"/>
              <a:t> </a:t>
            </a:r>
            <a:r>
              <a:rPr lang="tr-TR" altLang="en-US" sz="2400" i="1" dirty="0" err="1" smtClean="0"/>
              <a:t>to</a:t>
            </a:r>
            <a:r>
              <a:rPr lang="tr-TR" altLang="en-US" sz="2400" i="1" dirty="0" smtClean="0"/>
              <a:t> </a:t>
            </a:r>
            <a:r>
              <a:rPr lang="tr-TR" altLang="en-US" sz="2400" i="1" dirty="0" err="1" smtClean="0"/>
              <a:t>chemistry</a:t>
            </a:r>
            <a:r>
              <a:rPr lang="tr-TR" altLang="en-US" sz="2400" i="1" dirty="0" smtClean="0"/>
              <a:t>: General, </a:t>
            </a:r>
            <a:r>
              <a:rPr lang="tr-TR" altLang="en-US" sz="2400" i="1" dirty="0" err="1" smtClean="0"/>
              <a:t>Organic</a:t>
            </a:r>
            <a:r>
              <a:rPr lang="tr-TR" altLang="en-US" sz="2400" i="1" dirty="0" smtClean="0"/>
              <a:t> </a:t>
            </a:r>
            <a:r>
              <a:rPr lang="tr-TR" altLang="en-US" sz="2400" i="1" dirty="0" err="1" smtClean="0"/>
              <a:t>and</a:t>
            </a:r>
            <a:r>
              <a:rPr lang="tr-TR" altLang="en-US" sz="2400" i="1" dirty="0" smtClean="0"/>
              <a:t> </a:t>
            </a:r>
            <a:r>
              <a:rPr lang="tr-TR" altLang="en-US" sz="2400" i="1" dirty="0" err="1" smtClean="0"/>
              <a:t>Biological</a:t>
            </a:r>
            <a:r>
              <a:rPr lang="tr-TR" altLang="en-US" sz="2400" dirty="0" smtClean="0"/>
              <a:t>”. </a:t>
            </a:r>
            <a:r>
              <a:rPr lang="tr-TR" altLang="en-US" sz="2400" b="1" dirty="0" smtClean="0"/>
              <a:t>https://2012books.lardbucket.org/pdfs/introduction-to-chemistry-general-organic-and-biological/s19-carbohydrates.pdf</a:t>
            </a:r>
          </a:p>
          <a:p>
            <a:endParaRPr lang="en-US" altLang="en-US" sz="2400" dirty="0" smtClean="0"/>
          </a:p>
        </p:txBody>
      </p:sp>
      <p:sp>
        <p:nvSpPr>
          <p:cNvPr id="35844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BCD439EB-D719-4F8D-A3BE-AED5D1714E52}" type="slidenum">
              <a:rPr lang="tr-TR" altLang="en-US">
                <a:solidFill>
                  <a:srgbClr val="FFFFFF"/>
                </a:solidFill>
              </a:rPr>
              <a:pPr/>
              <a:t>23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35845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35846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66800"/>
          </a:xfrm>
        </p:spPr>
        <p:txBody>
          <a:bodyPr/>
          <a:lstStyle/>
          <a:p>
            <a:r>
              <a:rPr lang="tr-TR" altLang="en-US" sz="3600" b="1" dirty="0" err="1" smtClean="0">
                <a:solidFill>
                  <a:srgbClr val="3333CC"/>
                </a:solidFill>
              </a:rPr>
              <a:t>Carbohydrates</a:t>
            </a:r>
            <a:r>
              <a:rPr lang="tr-TR" altLang="en-US" sz="3600" b="1" dirty="0" smtClean="0">
                <a:solidFill>
                  <a:srgbClr val="3333CC"/>
                </a:solidFill>
              </a:rPr>
              <a:t> </a:t>
            </a:r>
            <a:r>
              <a:rPr lang="tr-TR" altLang="en-US" sz="3600" b="1" dirty="0" err="1" smtClean="0">
                <a:solidFill>
                  <a:srgbClr val="3333CC"/>
                </a:solidFill>
              </a:rPr>
              <a:t>content</a:t>
            </a:r>
            <a:r>
              <a:rPr lang="tr-TR" altLang="en-US" sz="3600" b="1" dirty="0" smtClean="0">
                <a:solidFill>
                  <a:srgbClr val="3333CC"/>
                </a:solidFill>
              </a:rPr>
              <a:t> in </a:t>
            </a:r>
            <a:r>
              <a:rPr lang="tr-TR" altLang="en-US" sz="3600" b="1" dirty="0" err="1" smtClean="0">
                <a:solidFill>
                  <a:srgbClr val="3333CC"/>
                </a:solidFill>
              </a:rPr>
              <a:t>some</a:t>
            </a:r>
            <a:r>
              <a:rPr lang="tr-TR" altLang="en-US" sz="3600" b="1" dirty="0" smtClean="0">
                <a:solidFill>
                  <a:srgbClr val="3333CC"/>
                </a:solidFill>
              </a:rPr>
              <a:t> </a:t>
            </a:r>
            <a:r>
              <a:rPr lang="tr-TR" altLang="en-US" sz="3600" b="1" dirty="0" err="1" smtClean="0">
                <a:solidFill>
                  <a:srgbClr val="3333CC"/>
                </a:solidFill>
              </a:rPr>
              <a:t>foods</a:t>
            </a:r>
            <a:endParaRPr lang="en-US" altLang="en-US" sz="3600" b="1" dirty="0" smtClean="0">
              <a:solidFill>
                <a:srgbClr val="3333CC"/>
              </a:solidFill>
            </a:endParaRPr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809679"/>
              </p:ext>
            </p:extLst>
          </p:nvPr>
        </p:nvGraphicFramePr>
        <p:xfrm>
          <a:off x="457200" y="2000250"/>
          <a:ext cx="8229600" cy="4309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413587108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63353503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434655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501530542"/>
                    </a:ext>
                  </a:extLst>
                </a:gridCol>
              </a:tblGrid>
              <a:tr h="110579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Food</a:t>
                      </a:r>
                      <a:r>
                        <a:rPr lang="tr-TR" sz="2400" dirty="0" smtClean="0"/>
                        <a:t>/</a:t>
                      </a:r>
                      <a:r>
                        <a:rPr lang="tr-TR" sz="2400" dirty="0" err="1" smtClean="0"/>
                        <a:t>Food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baseline="0" dirty="0" err="1" smtClean="0"/>
                        <a:t>products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Total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baseline="0" dirty="0" err="1" smtClean="0"/>
                        <a:t>sugar</a:t>
                      </a:r>
                      <a:r>
                        <a:rPr lang="tr-TR" sz="2400" baseline="0" dirty="0" smtClean="0"/>
                        <a:t> (%)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Food</a:t>
                      </a:r>
                      <a:r>
                        <a:rPr lang="tr-TR" sz="2400" dirty="0" smtClean="0"/>
                        <a:t>/</a:t>
                      </a:r>
                      <a:r>
                        <a:rPr lang="tr-TR" sz="2400" dirty="0" err="1" smtClean="0"/>
                        <a:t>Food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baseline="0" dirty="0" err="1" smtClean="0"/>
                        <a:t>products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Total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baseline="0" dirty="0" err="1" smtClean="0"/>
                        <a:t>sugar</a:t>
                      </a:r>
                      <a:r>
                        <a:rPr lang="tr-TR" sz="2400" baseline="0" dirty="0" smtClean="0"/>
                        <a:t> (%)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866700"/>
                  </a:ext>
                </a:extLst>
              </a:tr>
              <a:tr h="640656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Apple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14.5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Milk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4.9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572174"/>
                  </a:ext>
                </a:extLst>
              </a:tr>
              <a:tr h="640656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Grape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17.3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Honey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82.3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003482"/>
                  </a:ext>
                </a:extLst>
              </a:tr>
              <a:tr h="640656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Carrot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9.7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Sugar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beet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18.0-20.0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904263"/>
                  </a:ext>
                </a:extLst>
              </a:tr>
              <a:tr h="640656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Potato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17.1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Peanuts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18.6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720698"/>
                  </a:ext>
                </a:extLst>
              </a:tr>
              <a:tr h="640656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Sweet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potato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26.3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Meat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~</a:t>
                      </a:r>
                      <a:r>
                        <a:rPr lang="tr-T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607907"/>
                  </a:ext>
                </a:extLst>
              </a:tr>
            </a:tbl>
          </a:graphicData>
        </a:graphic>
      </p:graphicFrame>
      <p:sp>
        <p:nvSpPr>
          <p:cNvPr id="31748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BFEB969E-7172-45E6-B69E-59108E614FC0}" type="slidenum">
              <a:rPr lang="tr-TR" altLang="en-US">
                <a:solidFill>
                  <a:srgbClr val="FFFFFF"/>
                </a:solidFill>
              </a:rPr>
              <a:pPr/>
              <a:t>3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31749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31750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</p:spTree>
    <p:extLst>
      <p:ext uri="{BB962C8B-B14F-4D97-AF65-F5344CB8AC3E}">
        <p14:creationId xmlns:p14="http://schemas.microsoft.com/office/powerpoint/2010/main" val="17356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66800"/>
          </a:xfrm>
        </p:spPr>
        <p:txBody>
          <a:bodyPr/>
          <a:lstStyle/>
          <a:p>
            <a:pPr algn="ctr"/>
            <a:r>
              <a:rPr lang="tr-TR" altLang="en-US" b="1" smtClean="0">
                <a:solidFill>
                  <a:srgbClr val="3333CC"/>
                </a:solidFill>
              </a:rPr>
              <a:t>Composition of carbohydrates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32435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dirty="0" err="1" smtClean="0"/>
              <a:t>Carbon</a:t>
            </a:r>
            <a:r>
              <a:rPr lang="tr-TR" dirty="0" smtClean="0"/>
              <a:t> (C), </a:t>
            </a:r>
            <a:r>
              <a:rPr lang="tr-TR" dirty="0" err="1" smtClean="0"/>
              <a:t>hdyrogen</a:t>
            </a:r>
            <a:r>
              <a:rPr lang="tr-TR" dirty="0" smtClean="0"/>
              <a:t> (H),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oxygen</a:t>
            </a:r>
            <a:r>
              <a:rPr lang="tr-TR" dirty="0" smtClean="0"/>
              <a:t> (O)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elements</a:t>
            </a:r>
            <a:r>
              <a:rPr lang="tr-TR" dirty="0" smtClean="0"/>
              <a:t> of </a:t>
            </a:r>
            <a:r>
              <a:rPr lang="tr-TR" dirty="0" err="1" smtClean="0"/>
              <a:t>carbohydrates</a:t>
            </a:r>
            <a:endParaRPr lang="tr-TR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tr-TR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word</a:t>
            </a:r>
            <a:r>
              <a:rPr lang="tr-TR" dirty="0" smtClean="0"/>
              <a:t> “</a:t>
            </a:r>
            <a:r>
              <a:rPr lang="tr-TR" dirty="0" err="1" smtClean="0"/>
              <a:t>carbohydrate</a:t>
            </a:r>
            <a:r>
              <a:rPr lang="tr-TR" dirty="0" smtClean="0"/>
              <a:t>” can be </a:t>
            </a:r>
            <a:r>
              <a:rPr lang="tr-TR" dirty="0" err="1" smtClean="0"/>
              <a:t>broken</a:t>
            </a:r>
            <a:r>
              <a:rPr lang="tr-TR" dirty="0" smtClean="0"/>
              <a:t> </a:t>
            </a:r>
            <a:r>
              <a:rPr lang="tr-TR" dirty="0" err="1" smtClean="0"/>
              <a:t>down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“</a:t>
            </a:r>
            <a:r>
              <a:rPr lang="tr-TR" dirty="0" err="1" smtClean="0"/>
              <a:t>carbon</a:t>
            </a:r>
            <a:r>
              <a:rPr lang="tr-TR" dirty="0" smtClean="0"/>
              <a:t> (C)” </a:t>
            </a:r>
            <a:r>
              <a:rPr lang="tr-TR" dirty="0" err="1" smtClean="0"/>
              <a:t>and</a:t>
            </a:r>
            <a:r>
              <a:rPr lang="tr-TR" dirty="0" smtClean="0"/>
              <a:t> “</a:t>
            </a:r>
            <a:r>
              <a:rPr lang="tr-TR" dirty="0" err="1" smtClean="0"/>
              <a:t>hydro</a:t>
            </a:r>
            <a:r>
              <a:rPr lang="tr-TR" dirty="0" smtClean="0"/>
              <a:t> (H</a:t>
            </a:r>
            <a:r>
              <a:rPr lang="tr-TR" baseline="-25000" dirty="0" smtClean="0"/>
              <a:t>2</a:t>
            </a:r>
            <a:r>
              <a:rPr lang="tr-TR" dirty="0" smtClean="0"/>
              <a:t>O)”.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tr-TR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basic</a:t>
            </a:r>
            <a:r>
              <a:rPr lang="tr-TR" dirty="0" smtClean="0"/>
              <a:t> </a:t>
            </a:r>
            <a:r>
              <a:rPr lang="tr-TR" dirty="0" err="1" smtClean="0"/>
              <a:t>chemical</a:t>
            </a:r>
            <a:r>
              <a:rPr lang="tr-TR" dirty="0" smtClean="0"/>
              <a:t> </a:t>
            </a:r>
            <a:r>
              <a:rPr lang="tr-TR" dirty="0" err="1" smtClean="0"/>
              <a:t>formula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carbohydrates</a:t>
            </a:r>
            <a:r>
              <a:rPr lang="tr-TR" dirty="0" smtClean="0"/>
              <a:t> is </a:t>
            </a:r>
            <a:r>
              <a:rPr lang="tr-TR" b="1" dirty="0" err="1" smtClean="0">
                <a:solidFill>
                  <a:srgbClr val="C00000"/>
                </a:solidFill>
              </a:rPr>
              <a:t>C</a:t>
            </a:r>
            <a:r>
              <a:rPr lang="tr-TR" b="1" baseline="-25000" dirty="0" err="1" smtClean="0">
                <a:solidFill>
                  <a:srgbClr val="C00000"/>
                </a:solidFill>
              </a:rPr>
              <a:t>n</a:t>
            </a:r>
            <a:r>
              <a:rPr lang="tr-TR" b="1" dirty="0" smtClean="0">
                <a:solidFill>
                  <a:srgbClr val="C00000"/>
                </a:solidFill>
              </a:rPr>
              <a:t>(H</a:t>
            </a:r>
            <a:r>
              <a:rPr lang="tr-TR" b="1" baseline="-25000" dirty="0" smtClean="0">
                <a:solidFill>
                  <a:srgbClr val="C00000"/>
                </a:solidFill>
              </a:rPr>
              <a:t>2</a:t>
            </a:r>
            <a:r>
              <a:rPr lang="tr-TR" b="1" dirty="0" smtClean="0">
                <a:solidFill>
                  <a:srgbClr val="C00000"/>
                </a:solidFill>
              </a:rPr>
              <a:t>O)</a:t>
            </a:r>
            <a:r>
              <a:rPr lang="tr-TR" b="1" baseline="-25000" dirty="0" smtClean="0">
                <a:solidFill>
                  <a:srgbClr val="C00000"/>
                </a:solidFill>
              </a:rPr>
              <a:t>n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tr-TR" baseline="-250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dirty="0" err="1" smtClean="0"/>
              <a:t>Carbohdyrates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called</a:t>
            </a:r>
            <a:r>
              <a:rPr lang="tr-TR" dirty="0" smtClean="0"/>
              <a:t> as </a:t>
            </a:r>
            <a:r>
              <a:rPr lang="tr-TR" b="1" dirty="0" err="1" smtClean="0">
                <a:solidFill>
                  <a:srgbClr val="C00000"/>
                </a:solidFill>
              </a:rPr>
              <a:t>saccharides</a:t>
            </a:r>
            <a:r>
              <a:rPr lang="tr-TR" dirty="0" smtClean="0"/>
              <a:t>.</a:t>
            </a:r>
          </a:p>
        </p:txBody>
      </p:sp>
      <p:sp>
        <p:nvSpPr>
          <p:cNvPr id="819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D2BD4E15-A6C2-47AB-BE3F-5B68F3669DFB}" type="slidenum">
              <a:rPr lang="tr-TR" altLang="en-US">
                <a:solidFill>
                  <a:srgbClr val="FFFFFF"/>
                </a:solidFill>
              </a:rPr>
              <a:pPr/>
              <a:t>4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8197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8198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Çember Ok"/>
          <p:cNvSpPr/>
          <p:nvPr/>
        </p:nvSpPr>
        <p:spPr>
          <a:xfrm rot="20143813">
            <a:off x="3386138" y="1571625"/>
            <a:ext cx="2200275" cy="2200275"/>
          </a:xfrm>
          <a:prstGeom prst="circularArrow">
            <a:avLst>
              <a:gd name="adj1" fmla="val 2560"/>
              <a:gd name="adj2" fmla="val 310714"/>
              <a:gd name="adj3" fmla="val 19513776"/>
              <a:gd name="adj4" fmla="val 12575511"/>
              <a:gd name="adj5" fmla="val 298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8269636"/>
              <a:satOff val="13411"/>
              <a:lumOff val="98"/>
              <a:alphaOff val="0"/>
            </a:schemeClr>
          </a:fillRef>
          <a:effectRef idx="0">
            <a:schemeClr val="accent3">
              <a:hueOff val="-8269636"/>
              <a:satOff val="13411"/>
              <a:lumOff val="98"/>
              <a:alphaOff val="0"/>
            </a:schemeClr>
          </a:effectRef>
          <a:fontRef idx="minor">
            <a:schemeClr val="lt1"/>
          </a:fontRef>
        </p:style>
      </p:sp>
      <p:sp>
        <p:nvSpPr>
          <p:cNvPr id="10243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2B7FDF6F-E386-4123-B72E-24D8848FEA2D}" type="slidenum">
              <a:rPr lang="tr-TR" altLang="en-US">
                <a:solidFill>
                  <a:srgbClr val="FFFFFF"/>
                </a:solidFill>
              </a:rPr>
              <a:pPr/>
              <a:t>5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10244" name="3 Veri Yer Tutucusu"/>
          <p:cNvSpPr txBox="1">
            <a:spLocks/>
          </p:cNvSpPr>
          <p:nvPr/>
        </p:nvSpPr>
        <p:spPr bwMode="auto">
          <a:xfrm>
            <a:off x="7858125" y="6135688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10245" name="5 Altbilgi Yer Tutucusu"/>
          <p:cNvSpPr txBox="1">
            <a:spLocks/>
          </p:cNvSpPr>
          <p:nvPr/>
        </p:nvSpPr>
        <p:spPr bwMode="auto">
          <a:xfrm>
            <a:off x="7461250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  <p:sp>
        <p:nvSpPr>
          <p:cNvPr id="12" name="11 Yuvarlatılmış Dikdörtgen"/>
          <p:cNvSpPr/>
          <p:nvPr/>
        </p:nvSpPr>
        <p:spPr>
          <a:xfrm>
            <a:off x="571472" y="714356"/>
            <a:ext cx="7929618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err="1"/>
              <a:t>Classification</a:t>
            </a:r>
            <a:r>
              <a:rPr lang="tr-TR" sz="3200" b="1" dirty="0"/>
              <a:t> of </a:t>
            </a:r>
            <a:r>
              <a:rPr lang="tr-TR" sz="3200" b="1" dirty="0" err="1"/>
              <a:t>carbohydrates</a:t>
            </a:r>
            <a:endParaRPr lang="tr-TR" sz="3200" b="1" dirty="0"/>
          </a:p>
        </p:txBody>
      </p:sp>
      <p:grpSp>
        <p:nvGrpSpPr>
          <p:cNvPr id="10249" name="14 Grup"/>
          <p:cNvGrpSpPr>
            <a:grpSpLocks/>
          </p:cNvGrpSpPr>
          <p:nvPr/>
        </p:nvGrpSpPr>
        <p:grpSpPr bwMode="auto">
          <a:xfrm>
            <a:off x="92075" y="1903413"/>
            <a:ext cx="1693863" cy="4140200"/>
            <a:chOff x="1190" y="1701872"/>
            <a:chExt cx="1693799" cy="1397030"/>
          </a:xfrm>
        </p:grpSpPr>
        <p:sp>
          <p:nvSpPr>
            <p:cNvPr id="38" name="37 Yuvarlatılmış Dikdörtgen"/>
            <p:cNvSpPr/>
            <p:nvPr/>
          </p:nvSpPr>
          <p:spPr>
            <a:xfrm>
              <a:off x="1190" y="1701872"/>
              <a:ext cx="1693799" cy="13970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000" b="1" dirty="0" err="1"/>
                <a:t>Hexoses</a:t>
              </a:r>
              <a:r>
                <a:rPr lang="tr-TR" sz="2000" b="1" dirty="0"/>
                <a:t>  (6-C </a:t>
              </a:r>
              <a:r>
                <a:rPr lang="tr-TR" sz="2000" b="1" dirty="0" err="1"/>
                <a:t>long</a:t>
              </a:r>
              <a:r>
                <a:rPr lang="tr-TR" sz="2000" b="1" dirty="0"/>
                <a:t>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tr-TR" sz="2200" dirty="0" err="1"/>
                <a:t>Glucose</a:t>
              </a:r>
              <a:endParaRPr lang="tr-TR" sz="2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tr-TR" sz="2200" dirty="0" err="1"/>
                <a:t>Fructose</a:t>
              </a:r>
              <a:endParaRPr lang="tr-TR" sz="2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tr-TR" sz="2200" dirty="0" err="1"/>
                <a:t>Galactose</a:t>
              </a:r>
              <a:endParaRPr lang="tr-TR" sz="2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sz="20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000" b="1" dirty="0" err="1"/>
                <a:t>Pentoses</a:t>
              </a:r>
              <a:r>
                <a:rPr lang="tr-TR" sz="2000" b="1" dirty="0"/>
                <a:t> (5-C </a:t>
              </a:r>
              <a:r>
                <a:rPr lang="tr-TR" sz="2000" b="1" dirty="0" err="1"/>
                <a:t>long</a:t>
              </a:r>
              <a:r>
                <a:rPr lang="tr-TR" sz="2000" b="1" dirty="0"/>
                <a:t>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tr-TR" sz="2200" dirty="0" err="1"/>
                <a:t>Ribose</a:t>
              </a:r>
              <a:endParaRPr lang="tr-TR" sz="2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tr-TR" sz="2200" dirty="0" err="1"/>
                <a:t>Arabinose</a:t>
              </a:r>
              <a:r>
                <a:rPr lang="tr-TR" sz="2200" dirty="0"/>
                <a:t> </a:t>
              </a:r>
            </a:p>
          </p:txBody>
        </p:sp>
        <p:sp>
          <p:nvSpPr>
            <p:cNvPr id="39" name="Yuvarlatılmış Dikdörtgen 4"/>
            <p:cNvSpPr/>
            <p:nvPr/>
          </p:nvSpPr>
          <p:spPr>
            <a:xfrm>
              <a:off x="32939" y="1734012"/>
              <a:ext cx="1630301" cy="1159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/>
            <a:lstStyle/>
            <a:p>
              <a:pPr marL="285750" lvl="1" indent="-285750" defTabSz="12446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tr-TR" sz="2800" dirty="0"/>
            </a:p>
            <a:p>
              <a:pPr marL="285750" lvl="1" indent="-285750" defTabSz="12446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tr-TR" sz="2800"/>
            </a:p>
          </p:txBody>
        </p:sp>
      </p:grpSp>
      <p:sp>
        <p:nvSpPr>
          <p:cNvPr id="16" name=" 5"/>
          <p:cNvSpPr/>
          <p:nvPr/>
        </p:nvSpPr>
        <p:spPr>
          <a:xfrm>
            <a:off x="925513" y="4519613"/>
            <a:ext cx="2195512" cy="2195512"/>
          </a:xfrm>
          <a:prstGeom prst="leftCircularArrow">
            <a:avLst>
              <a:gd name="adj1" fmla="val 2567"/>
              <a:gd name="adj2" fmla="val 311551"/>
              <a:gd name="adj3" fmla="val 2032740"/>
              <a:gd name="adj4" fmla="val 8970168"/>
              <a:gd name="adj5" fmla="val 2995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251" name="16 Grup"/>
          <p:cNvGrpSpPr>
            <a:grpSpLocks/>
          </p:cNvGrpSpPr>
          <p:nvPr/>
        </p:nvGrpSpPr>
        <p:grpSpPr bwMode="auto">
          <a:xfrm>
            <a:off x="76200" y="5532438"/>
            <a:ext cx="2303463" cy="611187"/>
            <a:chOff x="75950" y="2742564"/>
            <a:chExt cx="2108877" cy="712676"/>
          </a:xfrm>
        </p:grpSpPr>
        <p:sp>
          <p:nvSpPr>
            <p:cNvPr id="36" name="35 Yuvarlatılmış Dikdörtgen"/>
            <p:cNvSpPr/>
            <p:nvPr/>
          </p:nvSpPr>
          <p:spPr>
            <a:xfrm>
              <a:off x="75950" y="2742564"/>
              <a:ext cx="2108877" cy="7126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Yuvarlatılmış Dikdörtgen 7"/>
            <p:cNvSpPr/>
            <p:nvPr/>
          </p:nvSpPr>
          <p:spPr>
            <a:xfrm>
              <a:off x="96298" y="2762926"/>
              <a:ext cx="2068182" cy="671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25400" rIns="38100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000" b="1" dirty="0" err="1"/>
                <a:t>Monosaccharide</a:t>
              </a:r>
              <a:endParaRPr lang="tr-TR" sz="2000" b="1" dirty="0"/>
            </a:p>
          </p:txBody>
        </p:sp>
      </p:grpSp>
      <p:grpSp>
        <p:nvGrpSpPr>
          <p:cNvPr id="10252" name="17 Grup"/>
          <p:cNvGrpSpPr>
            <a:grpSpLocks/>
          </p:cNvGrpSpPr>
          <p:nvPr/>
        </p:nvGrpSpPr>
        <p:grpSpPr bwMode="auto">
          <a:xfrm>
            <a:off x="2452688" y="1931988"/>
            <a:ext cx="1693862" cy="4140200"/>
            <a:chOff x="2453165" y="1730359"/>
            <a:chExt cx="1693799" cy="1397030"/>
          </a:xfrm>
        </p:grpSpPr>
        <p:sp>
          <p:nvSpPr>
            <p:cNvPr id="34" name="33 Yuvarlatılmış Dikdörtgen"/>
            <p:cNvSpPr/>
            <p:nvPr/>
          </p:nvSpPr>
          <p:spPr>
            <a:xfrm>
              <a:off x="2453165" y="1730359"/>
              <a:ext cx="1693799" cy="13970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-5513091"/>
                <a:satOff val="8941"/>
                <a:lumOff val="6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tr-TR" sz="2400" dirty="0" err="1"/>
                <a:t>Sucrose</a:t>
              </a:r>
              <a:endParaRPr lang="tr-TR" sz="24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tr-TR" sz="2400" dirty="0" err="1"/>
                <a:t>Maltose</a:t>
              </a:r>
              <a:endParaRPr lang="tr-TR" sz="24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tr-TR" sz="2400" dirty="0" err="1"/>
                <a:t>Lactose</a:t>
              </a:r>
              <a:endParaRPr lang="tr-TR" sz="2400" dirty="0"/>
            </a:p>
          </p:txBody>
        </p:sp>
        <p:sp>
          <p:nvSpPr>
            <p:cNvPr id="35" name="Yuvarlatılmış Dikdörtgen 9"/>
            <p:cNvSpPr/>
            <p:nvPr/>
          </p:nvSpPr>
          <p:spPr>
            <a:xfrm>
              <a:off x="2484914" y="2061939"/>
              <a:ext cx="1630301" cy="103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/>
            <a:lstStyle/>
            <a:p>
              <a:pPr marL="285750" lvl="1" indent="-285750" defTabSz="12446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tr-TR" sz="2800"/>
            </a:p>
            <a:p>
              <a:pPr marL="285750" lvl="1" indent="-285750" defTabSz="12446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tr-TR" sz="2800"/>
            </a:p>
          </p:txBody>
        </p:sp>
      </p:grpSp>
      <p:grpSp>
        <p:nvGrpSpPr>
          <p:cNvPr id="10253" name="19 Grup"/>
          <p:cNvGrpSpPr>
            <a:grpSpLocks/>
          </p:cNvGrpSpPr>
          <p:nvPr/>
        </p:nvGrpSpPr>
        <p:grpSpPr bwMode="auto">
          <a:xfrm>
            <a:off x="2143125" y="1714500"/>
            <a:ext cx="2303463" cy="612775"/>
            <a:chOff x="2711044" y="1430996"/>
            <a:chExt cx="1742640" cy="598727"/>
          </a:xfrm>
        </p:grpSpPr>
        <p:sp>
          <p:nvSpPr>
            <p:cNvPr id="32" name="31 Yuvarlatılmış Dikdörtgen"/>
            <p:cNvSpPr/>
            <p:nvPr/>
          </p:nvSpPr>
          <p:spPr>
            <a:xfrm>
              <a:off x="2711044" y="1430996"/>
              <a:ext cx="1742640" cy="5987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5513091"/>
                <a:satOff val="8941"/>
                <a:lumOff val="66"/>
                <a:alphaOff val="0"/>
              </a:schemeClr>
            </a:fillRef>
            <a:effectRef idx="0">
              <a:schemeClr val="accent3">
                <a:hueOff val="-5513091"/>
                <a:satOff val="8941"/>
                <a:lumOff val="6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Yuvarlatılmış Dikdörtgen 12"/>
            <p:cNvSpPr/>
            <p:nvPr/>
          </p:nvSpPr>
          <p:spPr>
            <a:xfrm>
              <a:off x="2729059" y="1448059"/>
              <a:ext cx="1706609" cy="564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25400" rIns="38100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000" b="1" dirty="0" err="1"/>
                <a:t>Disaccharide</a:t>
              </a:r>
              <a:endParaRPr lang="tr-TR" sz="2000" b="1" dirty="0"/>
            </a:p>
          </p:txBody>
        </p:sp>
      </p:grpSp>
      <p:grpSp>
        <p:nvGrpSpPr>
          <p:cNvPr id="10254" name="20 Grup"/>
          <p:cNvGrpSpPr>
            <a:grpSpLocks/>
          </p:cNvGrpSpPr>
          <p:nvPr/>
        </p:nvGrpSpPr>
        <p:grpSpPr bwMode="auto">
          <a:xfrm>
            <a:off x="4603750" y="1931988"/>
            <a:ext cx="1693863" cy="4140200"/>
            <a:chOff x="4722022" y="1730359"/>
            <a:chExt cx="1693799" cy="1397030"/>
          </a:xfrm>
        </p:grpSpPr>
        <p:sp>
          <p:nvSpPr>
            <p:cNvPr id="30" name="29 Yuvarlatılmış Dikdörtgen"/>
            <p:cNvSpPr/>
            <p:nvPr/>
          </p:nvSpPr>
          <p:spPr>
            <a:xfrm>
              <a:off x="4722022" y="1730359"/>
              <a:ext cx="1693799" cy="13970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-11026182"/>
                <a:satOff val="17881"/>
                <a:lumOff val="13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tr-TR" sz="2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tr-TR" sz="2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tr-TR" sz="2200" dirty="0" err="1"/>
                <a:t>Raffinose</a:t>
              </a:r>
              <a:endParaRPr lang="tr-TR" sz="22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tr-TR" sz="2200" dirty="0" err="1"/>
                <a:t>Stachyose</a:t>
              </a:r>
              <a:endParaRPr lang="tr-TR" sz="2200" dirty="0"/>
            </a:p>
          </p:txBody>
        </p:sp>
        <p:sp>
          <p:nvSpPr>
            <p:cNvPr id="31" name="Yuvarlatılmış Dikdörtgen 14"/>
            <p:cNvSpPr/>
            <p:nvPr/>
          </p:nvSpPr>
          <p:spPr>
            <a:xfrm>
              <a:off x="4753771" y="1762499"/>
              <a:ext cx="1630301" cy="1033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/>
            <a:lstStyle/>
            <a:p>
              <a:pPr marL="285750" lvl="1" indent="-285750" defTabSz="12446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tr-TR" sz="2800" dirty="0"/>
            </a:p>
            <a:p>
              <a:pPr marL="285750" lvl="1" indent="-285750" defTabSz="12446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tr-TR" sz="2800"/>
            </a:p>
          </p:txBody>
        </p:sp>
      </p:grpSp>
      <p:sp>
        <p:nvSpPr>
          <p:cNvPr id="22" name=" 15"/>
          <p:cNvSpPr/>
          <p:nvPr/>
        </p:nvSpPr>
        <p:spPr>
          <a:xfrm>
            <a:off x="5541963" y="4541838"/>
            <a:ext cx="2101850" cy="2101850"/>
          </a:xfrm>
          <a:prstGeom prst="leftCircularArrow">
            <a:avLst>
              <a:gd name="adj1" fmla="val 2681"/>
              <a:gd name="adj2" fmla="val 326339"/>
              <a:gd name="adj3" fmla="val 2101850"/>
              <a:gd name="adj4" fmla="val 9024489"/>
              <a:gd name="adj5" fmla="val 3128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6539272"/>
              <a:satOff val="26822"/>
              <a:lumOff val="197"/>
              <a:alphaOff val="0"/>
            </a:schemeClr>
          </a:fillRef>
          <a:effectRef idx="0">
            <a:schemeClr val="accent3">
              <a:hueOff val="-16539272"/>
              <a:satOff val="26822"/>
              <a:lumOff val="197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256" name="22 Grup"/>
          <p:cNvGrpSpPr>
            <a:grpSpLocks/>
          </p:cNvGrpSpPr>
          <p:nvPr/>
        </p:nvGrpSpPr>
        <p:grpSpPr bwMode="auto">
          <a:xfrm>
            <a:off x="4310063" y="5483225"/>
            <a:ext cx="2305050" cy="611188"/>
            <a:chOff x="4878198" y="2828026"/>
            <a:chExt cx="1946047" cy="598727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4878198" y="2828026"/>
              <a:ext cx="1946047" cy="5987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1026182"/>
                <a:satOff val="17881"/>
                <a:lumOff val="131"/>
                <a:alphaOff val="0"/>
              </a:schemeClr>
            </a:fillRef>
            <a:effectRef idx="0">
              <a:schemeClr val="accent3">
                <a:hueOff val="-11026182"/>
                <a:satOff val="17881"/>
                <a:lumOff val="1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Yuvarlatılmış Dikdörtgen 17"/>
            <p:cNvSpPr/>
            <p:nvPr/>
          </p:nvSpPr>
          <p:spPr>
            <a:xfrm>
              <a:off x="4895621" y="2845133"/>
              <a:ext cx="1911200" cy="5645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25400" rIns="38100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000" b="1" dirty="0" err="1"/>
                <a:t>Oligosaccharide</a:t>
              </a:r>
              <a:endParaRPr lang="tr-TR" sz="2000" b="1" dirty="0"/>
            </a:p>
          </p:txBody>
        </p:sp>
      </p:grpSp>
      <p:sp>
        <p:nvSpPr>
          <p:cNvPr id="24" name="23 Yuvarlatılmış Dikdörtgen"/>
          <p:cNvSpPr/>
          <p:nvPr/>
        </p:nvSpPr>
        <p:spPr>
          <a:xfrm>
            <a:off x="6715125" y="1931988"/>
            <a:ext cx="2303463" cy="41402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3">
              <a:hueOff val="-16539272"/>
              <a:satOff val="26822"/>
              <a:lumOff val="19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b="1" dirty="0" err="1"/>
              <a:t>Digestible</a:t>
            </a:r>
            <a:endParaRPr lang="tr-TR" sz="2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 err="1"/>
              <a:t>Starch</a:t>
            </a:r>
            <a:endParaRPr lang="tr-TR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 err="1"/>
              <a:t>Glycogen</a:t>
            </a:r>
            <a:endParaRPr lang="tr-TR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b="1" dirty="0" err="1"/>
              <a:t>Undigestible</a:t>
            </a:r>
            <a:endParaRPr lang="tr-TR" sz="2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 err="1"/>
              <a:t>Fibers</a:t>
            </a:r>
            <a:r>
              <a:rPr lang="tr-TR" sz="2400" dirty="0"/>
              <a:t> </a:t>
            </a:r>
            <a:r>
              <a:rPr lang="tr-TR" sz="2400" dirty="0" err="1"/>
              <a:t>such</a:t>
            </a:r>
            <a:r>
              <a:rPr lang="tr-TR" sz="2400" dirty="0"/>
              <a:t> as </a:t>
            </a:r>
            <a:r>
              <a:rPr lang="tr-TR" sz="2400" dirty="0" err="1"/>
              <a:t>cellulose</a:t>
            </a:r>
            <a:r>
              <a:rPr lang="tr-TR" sz="2400" dirty="0"/>
              <a:t>, </a:t>
            </a:r>
            <a:r>
              <a:rPr lang="tr-TR" sz="2400" dirty="0" err="1"/>
              <a:t>hemicellulose</a:t>
            </a:r>
            <a:r>
              <a:rPr lang="tr-TR" sz="2400" dirty="0"/>
              <a:t>, </a:t>
            </a:r>
            <a:r>
              <a:rPr lang="tr-TR" sz="2400" dirty="0" err="1"/>
              <a:t>pectin</a:t>
            </a:r>
            <a:r>
              <a:rPr lang="tr-TR" sz="2400" dirty="0"/>
              <a:t>, </a:t>
            </a:r>
            <a:r>
              <a:rPr lang="tr-TR" sz="2400" dirty="0" err="1"/>
              <a:t>gums</a:t>
            </a:r>
            <a:r>
              <a:rPr lang="tr-TR" sz="2400" dirty="0"/>
              <a:t>, </a:t>
            </a:r>
            <a:r>
              <a:rPr lang="tr-TR" sz="2400" dirty="0" err="1"/>
              <a:t>inulin</a:t>
            </a:r>
            <a:r>
              <a:rPr lang="tr-TR" sz="2400" dirty="0"/>
              <a:t> </a:t>
            </a:r>
            <a:r>
              <a:rPr lang="tr-TR" sz="2400" dirty="0" err="1"/>
              <a:t>etc</a:t>
            </a:r>
            <a:r>
              <a:rPr lang="tr-TR" sz="2400" dirty="0"/>
              <a:t>…</a:t>
            </a:r>
          </a:p>
        </p:txBody>
      </p:sp>
      <p:grpSp>
        <p:nvGrpSpPr>
          <p:cNvPr id="10258" name="24 Grup"/>
          <p:cNvGrpSpPr>
            <a:grpSpLocks/>
          </p:cNvGrpSpPr>
          <p:nvPr/>
        </p:nvGrpSpPr>
        <p:grpSpPr bwMode="auto">
          <a:xfrm>
            <a:off x="6769100" y="1714500"/>
            <a:ext cx="2303463" cy="612775"/>
            <a:chOff x="7300754" y="1430996"/>
            <a:chExt cx="1842055" cy="598727"/>
          </a:xfrm>
        </p:grpSpPr>
        <p:sp>
          <p:nvSpPr>
            <p:cNvPr id="26" name="25 Yuvarlatılmış Dikdörtgen"/>
            <p:cNvSpPr/>
            <p:nvPr/>
          </p:nvSpPr>
          <p:spPr>
            <a:xfrm>
              <a:off x="7300754" y="1430996"/>
              <a:ext cx="1842055" cy="5987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6539272"/>
                <a:satOff val="26822"/>
                <a:lumOff val="197"/>
                <a:alphaOff val="0"/>
              </a:schemeClr>
            </a:fillRef>
            <a:effectRef idx="0">
              <a:schemeClr val="accent3">
                <a:hueOff val="-16539272"/>
                <a:satOff val="26822"/>
                <a:lumOff val="1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Yuvarlatılmış Dikdörtgen 20"/>
            <p:cNvSpPr/>
            <p:nvPr/>
          </p:nvSpPr>
          <p:spPr>
            <a:xfrm>
              <a:off x="7318527" y="1448059"/>
              <a:ext cx="1806509" cy="564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25400" rIns="38100" bIns="254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000" b="1" dirty="0" err="1"/>
                <a:t>Polysaccharide</a:t>
              </a:r>
              <a:endParaRPr lang="tr-TR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66800"/>
          </a:xfrm>
        </p:spPr>
        <p:txBody>
          <a:bodyPr/>
          <a:lstStyle/>
          <a:p>
            <a:pPr algn="ctr"/>
            <a:r>
              <a:rPr lang="tr-TR" altLang="en-US" b="1" smtClean="0">
                <a:solidFill>
                  <a:srgbClr val="3333CC"/>
                </a:solidFill>
              </a:rPr>
              <a:t>Monosaccharides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00250"/>
            <a:ext cx="8401050" cy="4324350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dirty="0" err="1" smtClean="0"/>
              <a:t>Monosaccharides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classified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number</a:t>
            </a:r>
            <a:r>
              <a:rPr lang="tr-TR" dirty="0" smtClean="0"/>
              <a:t> of </a:t>
            </a:r>
            <a:r>
              <a:rPr lang="tr-TR" dirty="0" err="1" smtClean="0"/>
              <a:t>carbons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saccharide</a:t>
            </a:r>
            <a:r>
              <a:rPr lang="tr-TR" dirty="0" smtClean="0"/>
              <a:t> </a:t>
            </a:r>
            <a:r>
              <a:rPr lang="tr-TR" dirty="0" err="1" smtClean="0"/>
              <a:t>unit</a:t>
            </a:r>
            <a:endParaRPr lang="tr-TR" dirty="0" smtClean="0"/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tr-TR" b="1" dirty="0" err="1" smtClean="0">
                <a:solidFill>
                  <a:srgbClr val="C00000"/>
                </a:solidFill>
              </a:rPr>
              <a:t>Triose</a:t>
            </a:r>
            <a:r>
              <a:rPr lang="tr-TR" b="1" dirty="0" smtClean="0">
                <a:solidFill>
                  <a:srgbClr val="C00000"/>
                </a:solidFill>
              </a:rPr>
              <a:t> (</a:t>
            </a:r>
            <a:r>
              <a:rPr lang="tr-TR" b="1" dirty="0" err="1" smtClean="0">
                <a:solidFill>
                  <a:srgbClr val="C00000"/>
                </a:solidFill>
              </a:rPr>
              <a:t>three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carbons</a:t>
            </a:r>
            <a:r>
              <a:rPr lang="tr-TR" b="1" dirty="0" smtClean="0">
                <a:solidFill>
                  <a:srgbClr val="C00000"/>
                </a:solidFill>
              </a:rPr>
              <a:t>)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tr-TR" b="1" dirty="0" err="1" smtClean="0">
                <a:solidFill>
                  <a:srgbClr val="C00000"/>
                </a:solidFill>
              </a:rPr>
              <a:t>Tetrose</a:t>
            </a:r>
            <a:r>
              <a:rPr lang="tr-TR" b="1" dirty="0" smtClean="0">
                <a:solidFill>
                  <a:srgbClr val="C00000"/>
                </a:solidFill>
              </a:rPr>
              <a:t> (</a:t>
            </a:r>
            <a:r>
              <a:rPr lang="tr-TR" b="1" dirty="0" err="1" smtClean="0">
                <a:solidFill>
                  <a:srgbClr val="C00000"/>
                </a:solidFill>
              </a:rPr>
              <a:t>four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carbons</a:t>
            </a:r>
            <a:r>
              <a:rPr lang="tr-TR" b="1" dirty="0" smtClean="0">
                <a:solidFill>
                  <a:srgbClr val="C00000"/>
                </a:solidFill>
              </a:rPr>
              <a:t>)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tr-TR" b="1" dirty="0" err="1" smtClean="0">
                <a:solidFill>
                  <a:srgbClr val="C00000"/>
                </a:solidFill>
              </a:rPr>
              <a:t>Pentose</a:t>
            </a:r>
            <a:r>
              <a:rPr lang="tr-TR" b="1" dirty="0" smtClean="0">
                <a:solidFill>
                  <a:srgbClr val="C00000"/>
                </a:solidFill>
              </a:rPr>
              <a:t> (</a:t>
            </a:r>
            <a:r>
              <a:rPr lang="tr-TR" b="1" dirty="0" err="1" smtClean="0">
                <a:solidFill>
                  <a:srgbClr val="C00000"/>
                </a:solidFill>
              </a:rPr>
              <a:t>five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carbons</a:t>
            </a:r>
            <a:r>
              <a:rPr lang="tr-TR" b="1" dirty="0" smtClean="0">
                <a:solidFill>
                  <a:srgbClr val="C00000"/>
                </a:solidFill>
              </a:rPr>
              <a:t>)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tr-TR" b="1" dirty="0" err="1" smtClean="0">
                <a:solidFill>
                  <a:srgbClr val="C00000"/>
                </a:solidFill>
              </a:rPr>
              <a:t>Hexose</a:t>
            </a:r>
            <a:r>
              <a:rPr lang="tr-TR" b="1" dirty="0" smtClean="0">
                <a:solidFill>
                  <a:srgbClr val="C00000"/>
                </a:solidFill>
              </a:rPr>
              <a:t> (</a:t>
            </a:r>
            <a:r>
              <a:rPr lang="tr-TR" b="1" dirty="0" err="1" smtClean="0">
                <a:solidFill>
                  <a:srgbClr val="C00000"/>
                </a:solidFill>
              </a:rPr>
              <a:t>six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carbons</a:t>
            </a:r>
            <a:r>
              <a:rPr lang="tr-TR" b="1" dirty="0" smtClean="0">
                <a:solidFill>
                  <a:srgbClr val="C00000"/>
                </a:solidFill>
              </a:rPr>
              <a:t>)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None/>
              <a:defRPr/>
            </a:pPr>
            <a:endParaRPr lang="tr-TR" b="1" dirty="0" smtClean="0">
              <a:solidFill>
                <a:srgbClr val="C0000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chemical</a:t>
            </a:r>
            <a:r>
              <a:rPr lang="tr-TR" dirty="0" smtClean="0"/>
              <a:t> name of </a:t>
            </a:r>
            <a:r>
              <a:rPr lang="tr-TR" dirty="0" err="1" smtClean="0"/>
              <a:t>many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carbohydrates</a:t>
            </a:r>
            <a:r>
              <a:rPr lang="tr-TR" dirty="0" smtClean="0"/>
              <a:t> </a:t>
            </a:r>
            <a:r>
              <a:rPr lang="tr-TR" dirty="0" err="1" smtClean="0"/>
              <a:t>end</a:t>
            </a:r>
            <a:r>
              <a:rPr lang="tr-TR" dirty="0" smtClean="0"/>
              <a:t> in “</a:t>
            </a:r>
            <a:r>
              <a:rPr lang="tr-TR" b="1" dirty="0" smtClean="0">
                <a:solidFill>
                  <a:srgbClr val="3333CC"/>
                </a:solidFill>
              </a:rPr>
              <a:t>-</a:t>
            </a:r>
            <a:r>
              <a:rPr lang="tr-TR" b="1" dirty="0" err="1" smtClean="0">
                <a:solidFill>
                  <a:srgbClr val="3333CC"/>
                </a:solidFill>
              </a:rPr>
              <a:t>ose</a:t>
            </a:r>
            <a:r>
              <a:rPr lang="tr-TR" dirty="0" smtClean="0"/>
              <a:t>”,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means</a:t>
            </a:r>
            <a:r>
              <a:rPr lang="tr-TR" dirty="0" smtClean="0"/>
              <a:t> “</a:t>
            </a:r>
            <a:r>
              <a:rPr lang="tr-TR" b="1" dirty="0" err="1" smtClean="0">
                <a:solidFill>
                  <a:srgbClr val="3333CC"/>
                </a:solidFill>
              </a:rPr>
              <a:t>sugar</a:t>
            </a:r>
            <a:r>
              <a:rPr lang="tr-TR" dirty="0" smtClean="0"/>
              <a:t>”.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tr-TR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b="1" dirty="0" err="1" smtClean="0">
                <a:solidFill>
                  <a:srgbClr val="00B050"/>
                </a:solidFill>
              </a:rPr>
              <a:t>Pentoses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and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hexoses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are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the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common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sugars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that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are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found</a:t>
            </a:r>
            <a:r>
              <a:rPr lang="tr-TR" b="1" dirty="0" smtClean="0">
                <a:solidFill>
                  <a:srgbClr val="00B050"/>
                </a:solidFill>
              </a:rPr>
              <a:t> in </a:t>
            </a:r>
            <a:r>
              <a:rPr lang="tr-TR" b="1" dirty="0" err="1" smtClean="0">
                <a:solidFill>
                  <a:srgbClr val="00B050"/>
                </a:solidFill>
              </a:rPr>
              <a:t>many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foods</a:t>
            </a:r>
            <a:r>
              <a:rPr lang="tr-TR" b="1" dirty="0" smtClean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1268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AF30588D-FE05-4A94-9E41-ECF365E6ECA5}" type="slidenum">
              <a:rPr lang="tr-TR" altLang="en-US">
                <a:solidFill>
                  <a:srgbClr val="FFFFFF"/>
                </a:solidFill>
              </a:rPr>
              <a:pPr/>
              <a:t>6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11269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11270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66800"/>
          </a:xfrm>
        </p:spPr>
        <p:txBody>
          <a:bodyPr/>
          <a:lstStyle/>
          <a:p>
            <a:pPr algn="ctr"/>
            <a:r>
              <a:rPr lang="tr-TR" altLang="en-US" b="1" smtClean="0">
                <a:solidFill>
                  <a:srgbClr val="3333CC"/>
                </a:solidFill>
              </a:rPr>
              <a:t>Homework</a:t>
            </a:r>
          </a:p>
        </p:txBody>
      </p:sp>
      <p:sp>
        <p:nvSpPr>
          <p:cNvPr id="14339" name="2 İçerik Yer Tutucusu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324350"/>
          </a:xfrm>
        </p:spPr>
        <p:txBody>
          <a:bodyPr/>
          <a:lstStyle/>
          <a:p>
            <a:r>
              <a:rPr lang="tr-TR" altLang="en-US" smtClean="0"/>
              <a:t>What is glucose syrup and fructose syrup?</a:t>
            </a:r>
          </a:p>
          <a:p>
            <a:pPr>
              <a:buFont typeface="Georgia" panose="02040502050405020303" pitchFamily="18" charset="0"/>
              <a:buNone/>
            </a:pPr>
            <a:endParaRPr lang="tr-TR" altLang="en-US" smtClean="0"/>
          </a:p>
          <a:p>
            <a:r>
              <a:rPr lang="tr-TR" altLang="en-US" smtClean="0"/>
              <a:t>How do they produce?</a:t>
            </a:r>
          </a:p>
          <a:p>
            <a:pPr>
              <a:buFont typeface="Georgia" panose="02040502050405020303" pitchFamily="18" charset="0"/>
              <a:buNone/>
            </a:pPr>
            <a:endParaRPr lang="tr-TR" altLang="en-US" smtClean="0"/>
          </a:p>
          <a:p>
            <a:r>
              <a:rPr lang="tr-TR" altLang="en-US" smtClean="0"/>
              <a:t>What is the purpose for their usage in food industry?</a:t>
            </a:r>
          </a:p>
          <a:p>
            <a:endParaRPr lang="tr-TR" altLang="en-US" smtClean="0"/>
          </a:p>
          <a:p>
            <a:pPr>
              <a:buFont typeface="Georgia" panose="02040502050405020303" pitchFamily="18" charset="0"/>
              <a:buNone/>
            </a:pPr>
            <a:r>
              <a:rPr lang="tr-TR" altLang="en-US" smtClean="0"/>
              <a:t>Due date: 30/10/2018</a:t>
            </a:r>
          </a:p>
          <a:p>
            <a:pPr>
              <a:buFont typeface="Georgia" panose="02040502050405020303" pitchFamily="18" charset="0"/>
              <a:buNone/>
            </a:pPr>
            <a:r>
              <a:rPr lang="tr-TR" altLang="en-US" smtClean="0"/>
              <a:t>Just one page</a:t>
            </a:r>
          </a:p>
        </p:txBody>
      </p:sp>
      <p:sp>
        <p:nvSpPr>
          <p:cNvPr id="14340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7DBF21A1-7A38-48F7-B4DA-C7081C81AFBB}" type="slidenum">
              <a:rPr lang="tr-TR" altLang="en-US">
                <a:solidFill>
                  <a:srgbClr val="FFFFFF"/>
                </a:solidFill>
              </a:rPr>
              <a:pPr/>
              <a:t>7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14341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14342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  <p:pic>
        <p:nvPicPr>
          <p:cNvPr id="14343" name="Picture 2" descr="homework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8576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66800"/>
          </a:xfrm>
        </p:spPr>
        <p:txBody>
          <a:bodyPr/>
          <a:lstStyle/>
          <a:p>
            <a:pPr algn="ctr"/>
            <a:r>
              <a:rPr lang="tr-TR" altLang="en-US" b="1" smtClean="0">
                <a:solidFill>
                  <a:srgbClr val="3333CC"/>
                </a:solidFill>
              </a:rPr>
              <a:t>Monosaccharides (pentoses)</a:t>
            </a:r>
          </a:p>
        </p:txBody>
      </p:sp>
      <p:sp>
        <p:nvSpPr>
          <p:cNvPr id="15363" name="2 İçerik Yer Tutucusu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324350"/>
          </a:xfrm>
        </p:spPr>
        <p:txBody>
          <a:bodyPr/>
          <a:lstStyle/>
          <a:p>
            <a:r>
              <a:rPr lang="tr-TR" altLang="en-US" b="1" smtClean="0">
                <a:solidFill>
                  <a:srgbClr val="C00000"/>
                </a:solidFill>
              </a:rPr>
              <a:t>Ribose</a:t>
            </a:r>
            <a:r>
              <a:rPr lang="tr-TR" altLang="en-US" smtClean="0"/>
              <a:t> is a component of nucleosides, which are part of the DNA, RNA and ATP.</a:t>
            </a:r>
          </a:p>
          <a:p>
            <a:r>
              <a:rPr lang="tr-TR" altLang="en-US" smtClean="0"/>
              <a:t>It also play an important role in human life as part of vitamin B2.</a:t>
            </a:r>
          </a:p>
          <a:p>
            <a:endParaRPr lang="tr-TR" altLang="en-US" smtClean="0"/>
          </a:p>
          <a:p>
            <a:r>
              <a:rPr lang="tr-TR" altLang="en-US" b="1" smtClean="0">
                <a:solidFill>
                  <a:srgbClr val="C00000"/>
                </a:solidFill>
              </a:rPr>
              <a:t>Arabinose</a:t>
            </a:r>
            <a:r>
              <a:rPr lang="tr-TR" altLang="en-US" smtClean="0"/>
              <a:t> is found in the structure of many vegatable gums and fibers.</a:t>
            </a:r>
          </a:p>
          <a:p>
            <a:pPr>
              <a:buFont typeface="Georgia" panose="02040502050405020303" pitchFamily="18" charset="0"/>
              <a:buNone/>
            </a:pPr>
            <a:r>
              <a:rPr lang="tr-TR" altLang="en-US" smtClean="0"/>
              <a:t> </a:t>
            </a:r>
          </a:p>
        </p:txBody>
      </p:sp>
      <p:sp>
        <p:nvSpPr>
          <p:cNvPr id="15364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91F7E992-E594-427A-9027-4F801B2A4BB7}" type="slidenum">
              <a:rPr lang="tr-TR" altLang="en-US">
                <a:solidFill>
                  <a:srgbClr val="FFFFFF"/>
                </a:solidFill>
              </a:rPr>
              <a:pPr/>
              <a:t>8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15365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15366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66800"/>
          </a:xfrm>
        </p:spPr>
        <p:txBody>
          <a:bodyPr/>
          <a:lstStyle/>
          <a:p>
            <a:pPr algn="ctr"/>
            <a:r>
              <a:rPr lang="tr-TR" altLang="en-US" b="1" smtClean="0">
                <a:solidFill>
                  <a:srgbClr val="3333CC"/>
                </a:solidFill>
              </a:rPr>
              <a:t>Disaccharides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67288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b="1" dirty="0" err="1" smtClean="0">
                <a:solidFill>
                  <a:srgbClr val="C00000"/>
                </a:solidFill>
              </a:rPr>
              <a:t>Sucrose</a:t>
            </a:r>
            <a:r>
              <a:rPr lang="tr-TR" dirty="0" smtClean="0"/>
              <a:t>, </a:t>
            </a:r>
            <a:r>
              <a:rPr lang="tr-TR" dirty="0" err="1" smtClean="0"/>
              <a:t>known</a:t>
            </a:r>
            <a:r>
              <a:rPr lang="tr-TR" dirty="0" smtClean="0"/>
              <a:t> as a </a:t>
            </a:r>
            <a:r>
              <a:rPr lang="tr-TR" dirty="0" err="1" smtClean="0"/>
              <a:t>table</a:t>
            </a:r>
            <a:r>
              <a:rPr lang="tr-TR" dirty="0" smtClean="0"/>
              <a:t> </a:t>
            </a:r>
            <a:r>
              <a:rPr lang="tr-TR" dirty="0" err="1" smtClean="0"/>
              <a:t>sugar</a:t>
            </a:r>
            <a:r>
              <a:rPr lang="tr-TR" dirty="0" smtClean="0"/>
              <a:t>, is </a:t>
            </a:r>
            <a:r>
              <a:rPr lang="tr-TR" dirty="0" err="1" smtClean="0"/>
              <a:t>formed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molecule</a:t>
            </a:r>
            <a:r>
              <a:rPr lang="tr-TR" dirty="0" smtClean="0"/>
              <a:t> </a:t>
            </a:r>
            <a:r>
              <a:rPr lang="tr-TR" dirty="0" err="1" smtClean="0"/>
              <a:t>glucose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molecule</a:t>
            </a:r>
            <a:r>
              <a:rPr lang="tr-TR" dirty="0" smtClean="0"/>
              <a:t> </a:t>
            </a:r>
            <a:r>
              <a:rPr lang="tr-TR" dirty="0" err="1" smtClean="0"/>
              <a:t>fructose</a:t>
            </a:r>
            <a:r>
              <a:rPr lang="tr-TR" dirty="0" smtClean="0"/>
              <a:t>,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linked</a:t>
            </a:r>
            <a:r>
              <a:rPr lang="tr-TR" dirty="0" smtClean="0"/>
              <a:t> </a:t>
            </a:r>
            <a:r>
              <a:rPr lang="tr-TR" dirty="0" err="1" smtClean="0"/>
              <a:t>together</a:t>
            </a:r>
            <a:r>
              <a:rPr lang="tr-TR" dirty="0" smtClean="0"/>
              <a:t> </a:t>
            </a:r>
            <a:r>
              <a:rPr lang="tr-TR" dirty="0" err="1" smtClean="0"/>
              <a:t>via</a:t>
            </a:r>
            <a:r>
              <a:rPr lang="tr-TR" dirty="0" smtClean="0"/>
              <a:t> </a:t>
            </a:r>
            <a:r>
              <a:rPr lang="tr-TR" b="1" dirty="0" err="1" smtClean="0"/>
              <a:t>glycoside</a:t>
            </a:r>
            <a:r>
              <a:rPr lang="tr-TR" b="1" dirty="0" smtClean="0"/>
              <a:t> </a:t>
            </a:r>
            <a:r>
              <a:rPr lang="tr-TR" b="1" dirty="0" err="1" smtClean="0"/>
              <a:t>bond</a:t>
            </a:r>
            <a:r>
              <a:rPr lang="tr-TR" dirty="0" smtClean="0"/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tr-TR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dirty="0" smtClean="0"/>
              <a:t> A </a:t>
            </a:r>
            <a:r>
              <a:rPr lang="tr-TR" dirty="0" err="1" smtClean="0"/>
              <a:t>glucose</a:t>
            </a:r>
            <a:r>
              <a:rPr lang="tr-TR" dirty="0" smtClean="0"/>
              <a:t> </a:t>
            </a:r>
            <a:r>
              <a:rPr lang="tr-TR" dirty="0" err="1" smtClean="0"/>
              <a:t>molecule</a:t>
            </a:r>
            <a:r>
              <a:rPr lang="tr-TR" dirty="0" smtClean="0"/>
              <a:t> </a:t>
            </a:r>
            <a:r>
              <a:rPr lang="tr-TR" dirty="0" err="1" smtClean="0"/>
              <a:t>bound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a </a:t>
            </a:r>
            <a:r>
              <a:rPr lang="tr-TR" dirty="0" err="1" smtClean="0"/>
              <a:t>galactose</a:t>
            </a:r>
            <a:r>
              <a:rPr lang="tr-TR" dirty="0" smtClean="0"/>
              <a:t> </a:t>
            </a:r>
            <a:r>
              <a:rPr lang="tr-TR" dirty="0" err="1" smtClean="0"/>
              <a:t>molecule</a:t>
            </a:r>
            <a:r>
              <a:rPr lang="tr-TR" dirty="0" smtClean="0"/>
              <a:t> </a:t>
            </a:r>
            <a:r>
              <a:rPr lang="tr-TR" dirty="0" err="1" smtClean="0"/>
              <a:t>via</a:t>
            </a:r>
            <a:r>
              <a:rPr lang="tr-TR" dirty="0" smtClean="0"/>
              <a:t> </a:t>
            </a:r>
            <a:r>
              <a:rPr lang="tr-TR" dirty="0" err="1" smtClean="0"/>
              <a:t>glycoside</a:t>
            </a:r>
            <a:r>
              <a:rPr lang="tr-TR" dirty="0" smtClean="0"/>
              <a:t> </a:t>
            </a:r>
            <a:r>
              <a:rPr lang="tr-TR" dirty="0" err="1" smtClean="0"/>
              <a:t>bond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form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lactose</a:t>
            </a:r>
            <a:r>
              <a:rPr lang="tr-TR" dirty="0" smtClean="0"/>
              <a:t>, </a:t>
            </a:r>
            <a:r>
              <a:rPr lang="tr-TR" dirty="0" err="1" smtClean="0"/>
              <a:t>called</a:t>
            </a:r>
            <a:r>
              <a:rPr lang="tr-TR" dirty="0" smtClean="0"/>
              <a:t> as </a:t>
            </a:r>
            <a:r>
              <a:rPr lang="tr-TR" dirty="0" err="1" smtClean="0"/>
              <a:t>milk</a:t>
            </a:r>
            <a:r>
              <a:rPr lang="tr-TR" dirty="0" smtClean="0"/>
              <a:t> </a:t>
            </a:r>
            <a:r>
              <a:rPr lang="tr-TR" dirty="0" err="1" smtClean="0"/>
              <a:t>sugar</a:t>
            </a:r>
            <a:r>
              <a:rPr lang="tr-TR" dirty="0" smtClean="0"/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tr-TR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b="1" dirty="0" err="1" smtClean="0">
                <a:solidFill>
                  <a:srgbClr val="C00000"/>
                </a:solidFill>
              </a:rPr>
              <a:t>Maltose</a:t>
            </a:r>
            <a:r>
              <a:rPr lang="tr-TR" dirty="0" smtClean="0"/>
              <a:t>, in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words</a:t>
            </a:r>
            <a:r>
              <a:rPr lang="tr-TR" dirty="0" smtClean="0"/>
              <a:t> malt </a:t>
            </a:r>
            <a:r>
              <a:rPr lang="tr-TR" dirty="0" err="1" smtClean="0"/>
              <a:t>sugar</a:t>
            </a:r>
            <a:r>
              <a:rPr lang="tr-TR" dirty="0" smtClean="0"/>
              <a:t>, is </a:t>
            </a:r>
            <a:r>
              <a:rPr lang="tr-TR" dirty="0" err="1" smtClean="0"/>
              <a:t>formed</a:t>
            </a:r>
            <a:r>
              <a:rPr lang="tr-TR" dirty="0" smtClean="0"/>
              <a:t> </a:t>
            </a:r>
            <a:r>
              <a:rPr lang="tr-TR" dirty="0" err="1" smtClean="0"/>
              <a:t>binding</a:t>
            </a:r>
            <a:r>
              <a:rPr lang="tr-TR" dirty="0" smtClean="0"/>
              <a:t> of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glucose</a:t>
            </a:r>
            <a:r>
              <a:rPr lang="tr-TR" dirty="0" smtClean="0"/>
              <a:t> </a:t>
            </a:r>
            <a:r>
              <a:rPr lang="tr-TR" dirty="0" err="1" smtClean="0"/>
              <a:t>molecules</a:t>
            </a:r>
            <a:r>
              <a:rPr lang="tr-TR" dirty="0" smtClean="0"/>
              <a:t> </a:t>
            </a:r>
            <a:r>
              <a:rPr lang="tr-TR" dirty="0" err="1" smtClean="0"/>
              <a:t>via</a:t>
            </a:r>
            <a:r>
              <a:rPr lang="tr-TR" dirty="0" smtClean="0"/>
              <a:t> </a:t>
            </a:r>
            <a:r>
              <a:rPr lang="tr-TR" dirty="0" err="1" smtClean="0"/>
              <a:t>glycoside</a:t>
            </a:r>
            <a:r>
              <a:rPr lang="tr-TR" dirty="0" smtClean="0"/>
              <a:t> </a:t>
            </a:r>
            <a:r>
              <a:rPr lang="tr-TR" dirty="0" err="1" smtClean="0"/>
              <a:t>bond</a:t>
            </a:r>
            <a:r>
              <a:rPr lang="tr-TR" dirty="0" smtClean="0"/>
              <a:t>. </a:t>
            </a:r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especially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production</a:t>
            </a:r>
            <a:r>
              <a:rPr lang="tr-TR" dirty="0" smtClean="0"/>
              <a:t> of </a:t>
            </a:r>
            <a:r>
              <a:rPr lang="tr-TR" dirty="0" err="1" smtClean="0"/>
              <a:t>beer</a:t>
            </a:r>
            <a:r>
              <a:rPr lang="tr-TR" dirty="0" smtClean="0"/>
              <a:t>, </a:t>
            </a:r>
            <a:r>
              <a:rPr lang="tr-TR" dirty="0" err="1" smtClean="0"/>
              <a:t>breakfast</a:t>
            </a:r>
            <a:r>
              <a:rPr lang="tr-TR" dirty="0" smtClean="0"/>
              <a:t> </a:t>
            </a:r>
            <a:r>
              <a:rPr lang="tr-TR" dirty="0" err="1" smtClean="0"/>
              <a:t>cereals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infant</a:t>
            </a:r>
            <a:r>
              <a:rPr lang="tr-TR" dirty="0" smtClean="0"/>
              <a:t> </a:t>
            </a:r>
            <a:r>
              <a:rPr lang="tr-TR" dirty="0" err="1" smtClean="0"/>
              <a:t>foods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741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31C55D89-55D3-4566-B846-AA9AC930C37B}" type="slidenum">
              <a:rPr lang="tr-TR" altLang="en-US">
                <a:solidFill>
                  <a:srgbClr val="FFFFFF"/>
                </a:solidFill>
              </a:rPr>
              <a:pPr/>
              <a:t>9</a:t>
            </a:fld>
            <a:endParaRPr lang="tr-TR" altLang="en-US">
              <a:solidFill>
                <a:srgbClr val="FFFFFF"/>
              </a:solidFill>
            </a:endParaRPr>
          </a:p>
        </p:txBody>
      </p:sp>
      <p:sp>
        <p:nvSpPr>
          <p:cNvPr id="17413" name="3 Veri Yer Tutucusu"/>
          <p:cNvSpPr txBox="1">
            <a:spLocks/>
          </p:cNvSpPr>
          <p:nvPr/>
        </p:nvSpPr>
        <p:spPr bwMode="auto">
          <a:xfrm>
            <a:off x="7858125" y="6400800"/>
            <a:ext cx="121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tr-TR" altLang="en-US" sz="1400" b="1">
                <a:solidFill>
                  <a:schemeClr val="accent2"/>
                </a:solidFill>
              </a:rPr>
              <a:t>23.10.2018</a:t>
            </a:r>
          </a:p>
        </p:txBody>
      </p:sp>
      <p:sp>
        <p:nvSpPr>
          <p:cNvPr id="17414" name="5 Altbilgi Yer Tutucusu"/>
          <p:cNvSpPr txBox="1">
            <a:spLocks/>
          </p:cNvSpPr>
          <p:nvPr/>
        </p:nvSpPr>
        <p:spPr bwMode="auto">
          <a:xfrm>
            <a:off x="6143625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r>
              <a:rPr lang="tr-TR" altLang="en-US" sz="1400" b="1">
                <a:solidFill>
                  <a:schemeClr val="accent2"/>
                </a:solidFill>
              </a:rPr>
              <a:t>FDE 101-BCFE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2030</TotalTime>
  <Words>1221</Words>
  <Application>Microsoft Office PowerPoint</Application>
  <PresentationFormat>Ekran Gösterisi (4:3)</PresentationFormat>
  <Paragraphs>252</Paragraphs>
  <Slides>23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Calibri</vt:lpstr>
      <vt:lpstr>Georgia</vt:lpstr>
      <vt:lpstr>Trebuchet MS</vt:lpstr>
      <vt:lpstr>Wingdings 2</vt:lpstr>
      <vt:lpstr>Şehir Hayatı</vt:lpstr>
      <vt:lpstr>Carbohydrates as a main food component</vt:lpstr>
      <vt:lpstr>Common food sources for carbohydrates </vt:lpstr>
      <vt:lpstr>Carbohydrates content in some foods</vt:lpstr>
      <vt:lpstr>Composition of carbohydrates</vt:lpstr>
      <vt:lpstr>PowerPoint Sunusu</vt:lpstr>
      <vt:lpstr>Monosaccharides</vt:lpstr>
      <vt:lpstr>Homework</vt:lpstr>
      <vt:lpstr>Monosaccharides (pentoses)</vt:lpstr>
      <vt:lpstr>Disaccharides</vt:lpstr>
      <vt:lpstr>Oligosaccharides</vt:lpstr>
      <vt:lpstr>Polysaccharides</vt:lpstr>
      <vt:lpstr>PowerPoint Sunusu</vt:lpstr>
      <vt:lpstr>PowerPoint Sunusu</vt:lpstr>
      <vt:lpstr>PowerPoint Sunusu</vt:lpstr>
      <vt:lpstr>Fibers</vt:lpstr>
      <vt:lpstr>PowerPoint Sunusu</vt:lpstr>
      <vt:lpstr>PowerPoint Sunusu</vt:lpstr>
      <vt:lpstr>Sugar related compounds</vt:lpstr>
      <vt:lpstr>Amino sugars</vt:lpstr>
      <vt:lpstr>Glycosides</vt:lpstr>
      <vt:lpstr>Glycosides</vt:lpstr>
      <vt:lpstr>PowerPoint Sunusu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FDE 101                                  BASIC CONCEPTS IN FOOD ENGINEERING</dc:title>
  <dc:creator>Eda</dc:creator>
  <cp:lastModifiedBy>Windows Kullanıcısı</cp:lastModifiedBy>
  <cp:revision>145</cp:revision>
  <dcterms:created xsi:type="dcterms:W3CDTF">2018-09-19T17:36:49Z</dcterms:created>
  <dcterms:modified xsi:type="dcterms:W3CDTF">2019-03-28T07:19:03Z</dcterms:modified>
</cp:coreProperties>
</file>