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68"/>
  </p:notesMasterIdLst>
  <p:sldIdLst>
    <p:sldId id="322" r:id="rId2"/>
    <p:sldId id="323" r:id="rId3"/>
    <p:sldId id="334" r:id="rId4"/>
    <p:sldId id="336" r:id="rId5"/>
    <p:sldId id="324" r:id="rId6"/>
    <p:sldId id="338" r:id="rId7"/>
    <p:sldId id="478" r:id="rId8"/>
    <p:sldId id="341" r:id="rId9"/>
    <p:sldId id="347" r:id="rId10"/>
    <p:sldId id="340" r:id="rId11"/>
    <p:sldId id="479" r:id="rId12"/>
    <p:sldId id="353" r:id="rId13"/>
    <p:sldId id="480" r:id="rId14"/>
    <p:sldId id="358" r:id="rId15"/>
    <p:sldId id="445" r:id="rId16"/>
    <p:sldId id="448" r:id="rId17"/>
    <p:sldId id="449" r:id="rId18"/>
    <p:sldId id="457" r:id="rId19"/>
    <p:sldId id="459" r:id="rId20"/>
    <p:sldId id="460" r:id="rId21"/>
    <p:sldId id="481" r:id="rId22"/>
    <p:sldId id="359" r:id="rId23"/>
    <p:sldId id="482" r:id="rId24"/>
    <p:sldId id="360" r:id="rId25"/>
    <p:sldId id="361" r:id="rId26"/>
    <p:sldId id="362" r:id="rId27"/>
    <p:sldId id="364" r:id="rId28"/>
    <p:sldId id="365" r:id="rId29"/>
    <p:sldId id="366" r:id="rId30"/>
    <p:sldId id="367" r:id="rId31"/>
    <p:sldId id="368" r:id="rId32"/>
    <p:sldId id="467" r:id="rId33"/>
    <p:sldId id="468" r:id="rId34"/>
    <p:sldId id="369" r:id="rId35"/>
    <p:sldId id="372" r:id="rId36"/>
    <p:sldId id="371" r:id="rId37"/>
    <p:sldId id="483" r:id="rId38"/>
    <p:sldId id="373" r:id="rId39"/>
    <p:sldId id="380" r:id="rId40"/>
    <p:sldId id="381" r:id="rId41"/>
    <p:sldId id="384" r:id="rId42"/>
    <p:sldId id="385" r:id="rId43"/>
    <p:sldId id="386" r:id="rId44"/>
    <p:sldId id="461" r:id="rId45"/>
    <p:sldId id="462" r:id="rId46"/>
    <p:sldId id="463" r:id="rId47"/>
    <p:sldId id="464" r:id="rId48"/>
    <p:sldId id="465" r:id="rId49"/>
    <p:sldId id="466" r:id="rId50"/>
    <p:sldId id="469" r:id="rId51"/>
    <p:sldId id="470" r:id="rId52"/>
    <p:sldId id="387" r:id="rId53"/>
    <p:sldId id="388" r:id="rId54"/>
    <p:sldId id="389" r:id="rId55"/>
    <p:sldId id="390" r:id="rId56"/>
    <p:sldId id="391" r:id="rId57"/>
    <p:sldId id="471" r:id="rId58"/>
    <p:sldId id="484" r:id="rId59"/>
    <p:sldId id="374" r:id="rId60"/>
    <p:sldId id="472" r:id="rId61"/>
    <p:sldId id="474" r:id="rId62"/>
    <p:sldId id="475" r:id="rId63"/>
    <p:sldId id="476" r:id="rId64"/>
    <p:sldId id="473" r:id="rId65"/>
    <p:sldId id="477" r:id="rId66"/>
    <p:sldId id="441" r:id="rId6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C5D8A0"/>
    <a:srgbClr val="9FD3E1"/>
    <a:srgbClr val="C76361"/>
    <a:srgbClr val="DB9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B8FC1-1D0F-4954-9668-E85D7B7F7D86}" type="doc">
      <dgm:prSet loTypeId="urn:microsoft.com/office/officeart/2008/layout/SquareAccent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F73C9991-15ED-4E8F-994E-B6DA848804AE}">
      <dgm:prSet phldrT="[Metin]" custT="1"/>
      <dgm:spPr/>
      <dgm:t>
        <a:bodyPr/>
        <a:lstStyle/>
        <a:p>
          <a:pPr algn="ctr"/>
          <a:r>
            <a:rPr lang="tr-TR" sz="2400" b="1" i="1" dirty="0" err="1" smtClean="0"/>
            <a:t>Ambient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temperature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processing</a:t>
          </a:r>
          <a:endParaRPr lang="tr-TR" sz="2400" b="1" i="1" dirty="0"/>
        </a:p>
      </dgm:t>
    </dgm:pt>
    <dgm:pt modelId="{F4559195-917D-4F45-8B49-FBB8A0389CB5}" type="parTrans" cxnId="{D34D77C8-9421-4FEC-BFF8-379582EE52EA}">
      <dgm:prSet/>
      <dgm:spPr/>
      <dgm:t>
        <a:bodyPr/>
        <a:lstStyle/>
        <a:p>
          <a:endParaRPr lang="tr-TR" sz="2000"/>
        </a:p>
      </dgm:t>
    </dgm:pt>
    <dgm:pt modelId="{227A5753-311C-46E0-810D-D9E0576BCA3E}" type="sibTrans" cxnId="{D34D77C8-9421-4FEC-BFF8-379582EE52EA}">
      <dgm:prSet/>
      <dgm:spPr/>
      <dgm:t>
        <a:bodyPr/>
        <a:lstStyle/>
        <a:p>
          <a:endParaRPr lang="tr-TR" sz="2000"/>
        </a:p>
      </dgm:t>
    </dgm:pt>
    <dgm:pt modelId="{FDFAC79A-302F-4A4A-8B5D-023DDA949F13}">
      <dgm:prSet phldrT="[Metin]" custT="1"/>
      <dgm:spPr/>
      <dgm:t>
        <a:bodyPr/>
        <a:lstStyle/>
        <a:p>
          <a:r>
            <a:rPr lang="tr-TR" sz="2000" dirty="0" err="1" smtClean="0"/>
            <a:t>Raw</a:t>
          </a:r>
          <a:r>
            <a:rPr lang="tr-TR" sz="2000" dirty="0" smtClean="0"/>
            <a:t> </a:t>
          </a:r>
          <a:r>
            <a:rPr lang="tr-TR" sz="2000" dirty="0" err="1" smtClean="0"/>
            <a:t>material</a:t>
          </a:r>
          <a:r>
            <a:rPr lang="tr-TR" sz="2000" dirty="0" smtClean="0"/>
            <a:t> </a:t>
          </a:r>
          <a:r>
            <a:rPr lang="tr-TR" sz="2000" dirty="0" err="1" smtClean="0"/>
            <a:t>preparation</a:t>
          </a:r>
          <a:endParaRPr lang="tr-TR" sz="2000" dirty="0"/>
        </a:p>
      </dgm:t>
    </dgm:pt>
    <dgm:pt modelId="{CA3F4F84-AB3C-4594-B8FA-FE606A8A28FE}" type="parTrans" cxnId="{D612E9E6-72B3-425D-95D4-A4579CDC1DFE}">
      <dgm:prSet/>
      <dgm:spPr/>
      <dgm:t>
        <a:bodyPr/>
        <a:lstStyle/>
        <a:p>
          <a:endParaRPr lang="tr-TR" sz="2000"/>
        </a:p>
      </dgm:t>
    </dgm:pt>
    <dgm:pt modelId="{A441C36E-1C2D-4119-9C75-6289290C7D7F}" type="sibTrans" cxnId="{D612E9E6-72B3-425D-95D4-A4579CDC1DFE}">
      <dgm:prSet/>
      <dgm:spPr/>
      <dgm:t>
        <a:bodyPr/>
        <a:lstStyle/>
        <a:p>
          <a:endParaRPr lang="tr-TR" sz="2000"/>
        </a:p>
      </dgm:t>
    </dgm:pt>
    <dgm:pt modelId="{689B7421-BDA0-4543-99ED-DA5203A95240}">
      <dgm:prSet phldrT="[Metin]" custT="1"/>
      <dgm:spPr/>
      <dgm:t>
        <a:bodyPr/>
        <a:lstStyle/>
        <a:p>
          <a:r>
            <a:rPr lang="tr-TR" sz="2000" dirty="0" smtClean="0"/>
            <a:t>Size </a:t>
          </a:r>
          <a:r>
            <a:rPr lang="tr-TR" sz="2000" dirty="0" err="1" smtClean="0"/>
            <a:t>reduction</a:t>
          </a:r>
          <a:endParaRPr lang="tr-TR" sz="2000" dirty="0"/>
        </a:p>
      </dgm:t>
    </dgm:pt>
    <dgm:pt modelId="{5E95234F-F48F-4A6C-80BC-640E2D8E9862}" type="parTrans" cxnId="{FEC8F2BE-2E16-40F0-8D12-6469062043DB}">
      <dgm:prSet/>
      <dgm:spPr/>
      <dgm:t>
        <a:bodyPr/>
        <a:lstStyle/>
        <a:p>
          <a:endParaRPr lang="tr-TR" sz="2000"/>
        </a:p>
      </dgm:t>
    </dgm:pt>
    <dgm:pt modelId="{D7B06952-565C-4045-95D4-734B39276A0A}" type="sibTrans" cxnId="{FEC8F2BE-2E16-40F0-8D12-6469062043DB}">
      <dgm:prSet/>
      <dgm:spPr/>
      <dgm:t>
        <a:bodyPr/>
        <a:lstStyle/>
        <a:p>
          <a:endParaRPr lang="tr-TR" sz="2000"/>
        </a:p>
      </dgm:t>
    </dgm:pt>
    <dgm:pt modelId="{1888080C-F2D6-4AB9-9179-F472489E2434}">
      <dgm:prSet phldrT="[Metin]" custT="1"/>
      <dgm:spPr/>
      <dgm:t>
        <a:bodyPr/>
        <a:lstStyle/>
        <a:p>
          <a:r>
            <a:rPr lang="tr-TR" sz="2000" dirty="0" err="1" smtClean="0"/>
            <a:t>Mixing</a:t>
          </a:r>
          <a:r>
            <a:rPr lang="tr-TR" sz="2000" dirty="0" smtClean="0"/>
            <a:t>, </a:t>
          </a:r>
          <a:r>
            <a:rPr lang="tr-TR" sz="2000" dirty="0" err="1" smtClean="0"/>
            <a:t>forming</a:t>
          </a:r>
          <a:r>
            <a:rPr lang="tr-TR" sz="2000" dirty="0" smtClean="0"/>
            <a:t>, </a:t>
          </a:r>
          <a:r>
            <a:rPr lang="tr-TR" sz="2000" dirty="0" err="1" smtClean="0"/>
            <a:t>and</a:t>
          </a:r>
          <a:r>
            <a:rPr lang="tr-TR" sz="2000" dirty="0" smtClean="0"/>
            <a:t> </a:t>
          </a:r>
          <a:r>
            <a:rPr lang="tr-TR" sz="2000" dirty="0" err="1" smtClean="0"/>
            <a:t>coating</a:t>
          </a:r>
          <a:endParaRPr lang="tr-TR" sz="2000" dirty="0"/>
        </a:p>
      </dgm:t>
    </dgm:pt>
    <dgm:pt modelId="{C78A05DF-2F7C-4DA8-806E-7037EF0D8F15}" type="parTrans" cxnId="{7B68D3B7-9E22-4CB8-BBA3-7F75962034C2}">
      <dgm:prSet/>
      <dgm:spPr/>
      <dgm:t>
        <a:bodyPr/>
        <a:lstStyle/>
        <a:p>
          <a:endParaRPr lang="tr-TR" sz="2000"/>
        </a:p>
      </dgm:t>
    </dgm:pt>
    <dgm:pt modelId="{DEB691DE-5D56-4386-A3EF-DE2B858EFE57}" type="sibTrans" cxnId="{7B68D3B7-9E22-4CB8-BBA3-7F75962034C2}">
      <dgm:prSet/>
      <dgm:spPr/>
      <dgm:t>
        <a:bodyPr/>
        <a:lstStyle/>
        <a:p>
          <a:endParaRPr lang="tr-TR" sz="2000"/>
        </a:p>
      </dgm:t>
    </dgm:pt>
    <dgm:pt modelId="{EB730ABC-CBDB-458E-ABA9-BD6CC023F24F}">
      <dgm:prSet phldrT="[Metin]" custT="1"/>
      <dgm:spPr/>
      <dgm:t>
        <a:bodyPr/>
        <a:lstStyle/>
        <a:p>
          <a:pPr algn="ctr"/>
          <a:r>
            <a:rPr lang="tr-TR" sz="2400" b="1" i="1" dirty="0" err="1" smtClean="0"/>
            <a:t>Heat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process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using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steam</a:t>
          </a:r>
          <a:r>
            <a:rPr lang="tr-TR" sz="2400" b="1" i="1" dirty="0" smtClean="0"/>
            <a:t>, hot </a:t>
          </a:r>
          <a:r>
            <a:rPr lang="tr-TR" sz="2400" b="1" i="1" dirty="0" err="1" smtClean="0"/>
            <a:t>water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or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oil</a:t>
          </a:r>
          <a:endParaRPr lang="tr-TR" sz="2400" b="1" i="1" dirty="0"/>
        </a:p>
      </dgm:t>
    </dgm:pt>
    <dgm:pt modelId="{CC819279-483C-46EE-B93B-D84E12FC311B}" type="parTrans" cxnId="{A3F75A9E-4D64-4B55-9AD0-E596EC592F5C}">
      <dgm:prSet/>
      <dgm:spPr/>
      <dgm:t>
        <a:bodyPr/>
        <a:lstStyle/>
        <a:p>
          <a:endParaRPr lang="tr-TR" sz="2000"/>
        </a:p>
      </dgm:t>
    </dgm:pt>
    <dgm:pt modelId="{D4A1964D-03D0-4493-AA32-92E4542A159E}" type="sibTrans" cxnId="{A3F75A9E-4D64-4B55-9AD0-E596EC592F5C}">
      <dgm:prSet/>
      <dgm:spPr/>
      <dgm:t>
        <a:bodyPr/>
        <a:lstStyle/>
        <a:p>
          <a:endParaRPr lang="tr-TR" sz="2000"/>
        </a:p>
      </dgm:t>
    </dgm:pt>
    <dgm:pt modelId="{23384CAE-9846-47BE-9316-E7D02E10BEDE}">
      <dgm:prSet phldrT="[Metin]" custT="1"/>
      <dgm:spPr/>
      <dgm:t>
        <a:bodyPr/>
        <a:lstStyle/>
        <a:p>
          <a:r>
            <a:rPr lang="tr-TR" sz="2000" dirty="0" err="1" smtClean="0"/>
            <a:t>Blanching</a:t>
          </a:r>
          <a:endParaRPr lang="tr-TR" sz="2000" dirty="0"/>
        </a:p>
      </dgm:t>
    </dgm:pt>
    <dgm:pt modelId="{EFE5448B-270C-422C-B738-1C8FCA416111}" type="parTrans" cxnId="{24B34814-A71F-419D-A443-20F229D12F85}">
      <dgm:prSet/>
      <dgm:spPr/>
      <dgm:t>
        <a:bodyPr/>
        <a:lstStyle/>
        <a:p>
          <a:endParaRPr lang="tr-TR" sz="2000"/>
        </a:p>
      </dgm:t>
    </dgm:pt>
    <dgm:pt modelId="{39A604C4-E56D-4B8C-A966-54192CE64325}" type="sibTrans" cxnId="{24B34814-A71F-419D-A443-20F229D12F85}">
      <dgm:prSet/>
      <dgm:spPr/>
      <dgm:t>
        <a:bodyPr/>
        <a:lstStyle/>
        <a:p>
          <a:endParaRPr lang="tr-TR" sz="2000"/>
        </a:p>
      </dgm:t>
    </dgm:pt>
    <dgm:pt modelId="{B45702FE-0BFD-4E76-9D5B-95B3B81D046C}">
      <dgm:prSet phldrT="[Metin]" custT="1"/>
      <dgm:spPr/>
      <dgm:t>
        <a:bodyPr/>
        <a:lstStyle/>
        <a:p>
          <a:r>
            <a:rPr lang="tr-TR" sz="2000" dirty="0" err="1" smtClean="0"/>
            <a:t>Industrial</a:t>
          </a:r>
          <a:r>
            <a:rPr lang="tr-TR" sz="2000" dirty="0" smtClean="0"/>
            <a:t> </a:t>
          </a:r>
          <a:r>
            <a:rPr lang="tr-TR" sz="2000" dirty="0" err="1" smtClean="0"/>
            <a:t>cooking</a:t>
          </a:r>
          <a:endParaRPr lang="tr-TR" sz="2000" dirty="0"/>
        </a:p>
      </dgm:t>
    </dgm:pt>
    <dgm:pt modelId="{C68256BE-C366-4BCD-8555-87111EE5999B}" type="parTrans" cxnId="{2AE06D6D-5D95-4A61-8A8D-DE1D7DA04957}">
      <dgm:prSet/>
      <dgm:spPr/>
      <dgm:t>
        <a:bodyPr/>
        <a:lstStyle/>
        <a:p>
          <a:endParaRPr lang="tr-TR" sz="2000"/>
        </a:p>
      </dgm:t>
    </dgm:pt>
    <dgm:pt modelId="{830F4A78-8E24-406A-B07E-AE6B76887EFF}" type="sibTrans" cxnId="{2AE06D6D-5D95-4A61-8A8D-DE1D7DA04957}">
      <dgm:prSet/>
      <dgm:spPr/>
      <dgm:t>
        <a:bodyPr/>
        <a:lstStyle/>
        <a:p>
          <a:endParaRPr lang="tr-TR" sz="2000"/>
        </a:p>
      </dgm:t>
    </dgm:pt>
    <dgm:pt modelId="{89CBBBAE-3DBE-49AE-8E31-EFBEFD9D89A5}">
      <dgm:prSet phldrT="[Metin]" custT="1"/>
      <dgm:spPr/>
      <dgm:t>
        <a:bodyPr/>
        <a:lstStyle/>
        <a:p>
          <a:r>
            <a:rPr lang="tr-TR" sz="2000" dirty="0" err="1" smtClean="0"/>
            <a:t>Pasteurization</a:t>
          </a:r>
          <a:endParaRPr lang="tr-TR" sz="2000" dirty="0"/>
        </a:p>
      </dgm:t>
    </dgm:pt>
    <dgm:pt modelId="{D0D63C53-E187-4C3E-8659-037FFC4F1A93}" type="parTrans" cxnId="{650A304A-77E5-484F-B392-5C83030B252C}">
      <dgm:prSet/>
      <dgm:spPr/>
      <dgm:t>
        <a:bodyPr/>
        <a:lstStyle/>
        <a:p>
          <a:endParaRPr lang="tr-TR" sz="2000"/>
        </a:p>
      </dgm:t>
    </dgm:pt>
    <dgm:pt modelId="{E11AFDBA-6176-4CFE-895D-7B9EC5383B7F}" type="sibTrans" cxnId="{650A304A-77E5-484F-B392-5C83030B252C}">
      <dgm:prSet/>
      <dgm:spPr/>
      <dgm:t>
        <a:bodyPr/>
        <a:lstStyle/>
        <a:p>
          <a:endParaRPr lang="tr-TR" sz="2000"/>
        </a:p>
      </dgm:t>
    </dgm:pt>
    <dgm:pt modelId="{A1788004-7FB1-4955-828D-F90A8CDB73B7}">
      <dgm:prSet custT="1"/>
      <dgm:spPr/>
      <dgm:t>
        <a:bodyPr/>
        <a:lstStyle/>
        <a:p>
          <a:r>
            <a:rPr lang="tr-TR" sz="2000" dirty="0" err="1" smtClean="0"/>
            <a:t>Separation</a:t>
          </a:r>
          <a:r>
            <a:rPr lang="tr-TR" sz="2000" dirty="0" smtClean="0"/>
            <a:t> </a:t>
          </a:r>
          <a:r>
            <a:rPr lang="tr-TR" sz="2000" dirty="0" err="1" smtClean="0"/>
            <a:t>process</a:t>
          </a:r>
          <a:endParaRPr lang="tr-TR" sz="2000" dirty="0"/>
        </a:p>
      </dgm:t>
    </dgm:pt>
    <dgm:pt modelId="{FAB27B18-213A-41EC-96E6-257847EF706D}" type="parTrans" cxnId="{EE206007-4110-4EAE-B8EE-908297B27DAA}">
      <dgm:prSet/>
      <dgm:spPr/>
      <dgm:t>
        <a:bodyPr/>
        <a:lstStyle/>
        <a:p>
          <a:endParaRPr lang="tr-TR" sz="2000"/>
        </a:p>
      </dgm:t>
    </dgm:pt>
    <dgm:pt modelId="{0A72ED58-4D84-48C1-9547-91D36A48B216}" type="sibTrans" cxnId="{EE206007-4110-4EAE-B8EE-908297B27DAA}">
      <dgm:prSet/>
      <dgm:spPr/>
      <dgm:t>
        <a:bodyPr/>
        <a:lstStyle/>
        <a:p>
          <a:endParaRPr lang="tr-TR" sz="2000"/>
        </a:p>
      </dgm:t>
    </dgm:pt>
    <dgm:pt modelId="{1A593DBB-8D33-490B-BFA4-D96B28E6909D}">
      <dgm:prSet custT="1"/>
      <dgm:spPr/>
      <dgm:t>
        <a:bodyPr/>
        <a:lstStyle/>
        <a:p>
          <a:r>
            <a:rPr lang="tr-TR" sz="2000" dirty="0" err="1" smtClean="0"/>
            <a:t>Heat</a:t>
          </a:r>
          <a:r>
            <a:rPr lang="tr-TR" sz="2000" dirty="0" smtClean="0"/>
            <a:t> </a:t>
          </a:r>
          <a:r>
            <a:rPr lang="tr-TR" sz="2000" dirty="0" err="1" smtClean="0"/>
            <a:t>Sterilization</a:t>
          </a:r>
          <a:endParaRPr lang="tr-TR" sz="2000" dirty="0"/>
        </a:p>
      </dgm:t>
    </dgm:pt>
    <dgm:pt modelId="{ED1286C4-DAC8-4C8C-8A6B-83E90AADDD2F}" type="parTrans" cxnId="{EBA5F659-C9CB-4BFF-A29B-357F1D534CEA}">
      <dgm:prSet/>
      <dgm:spPr/>
      <dgm:t>
        <a:bodyPr/>
        <a:lstStyle/>
        <a:p>
          <a:endParaRPr lang="tr-TR" sz="2000"/>
        </a:p>
      </dgm:t>
    </dgm:pt>
    <dgm:pt modelId="{ED3528E1-641E-4361-9338-9B3983A41FB9}" type="sibTrans" cxnId="{EBA5F659-C9CB-4BFF-A29B-357F1D534CEA}">
      <dgm:prSet/>
      <dgm:spPr/>
      <dgm:t>
        <a:bodyPr/>
        <a:lstStyle/>
        <a:p>
          <a:endParaRPr lang="tr-TR" sz="2000"/>
        </a:p>
      </dgm:t>
    </dgm:pt>
    <dgm:pt modelId="{7DDE500A-E9B5-4D77-8948-6A6CF40C765E}">
      <dgm:prSet custT="1"/>
      <dgm:spPr/>
      <dgm:t>
        <a:bodyPr/>
        <a:lstStyle/>
        <a:p>
          <a:r>
            <a:rPr lang="tr-TR" sz="2000" dirty="0" err="1" smtClean="0"/>
            <a:t>Evaporation</a:t>
          </a:r>
          <a:r>
            <a:rPr lang="tr-TR" sz="2000" dirty="0" smtClean="0"/>
            <a:t> </a:t>
          </a:r>
          <a:r>
            <a:rPr lang="tr-TR" sz="2000" dirty="0" err="1" smtClean="0"/>
            <a:t>and</a:t>
          </a:r>
          <a:r>
            <a:rPr lang="tr-TR" sz="2000" dirty="0" smtClean="0"/>
            <a:t> </a:t>
          </a:r>
          <a:r>
            <a:rPr lang="tr-TR" sz="2000" dirty="0" err="1" smtClean="0"/>
            <a:t>distillation</a:t>
          </a:r>
          <a:endParaRPr lang="tr-TR" sz="2000" dirty="0"/>
        </a:p>
      </dgm:t>
    </dgm:pt>
    <dgm:pt modelId="{516A4452-F495-47D8-9179-3B1752F9B616}" type="parTrans" cxnId="{B9BE14AA-36B1-497E-B87B-12495368639C}">
      <dgm:prSet/>
      <dgm:spPr/>
      <dgm:t>
        <a:bodyPr/>
        <a:lstStyle/>
        <a:p>
          <a:endParaRPr lang="tr-TR" sz="2000"/>
        </a:p>
      </dgm:t>
    </dgm:pt>
    <dgm:pt modelId="{76D939A1-82F6-4BCF-88A7-75F2BEB8F309}" type="sibTrans" cxnId="{B9BE14AA-36B1-497E-B87B-12495368639C}">
      <dgm:prSet/>
      <dgm:spPr/>
      <dgm:t>
        <a:bodyPr/>
        <a:lstStyle/>
        <a:p>
          <a:endParaRPr lang="tr-TR" sz="2000"/>
        </a:p>
      </dgm:t>
    </dgm:pt>
    <dgm:pt modelId="{D72E4147-30F3-46A8-896B-788C98D8C8FC}">
      <dgm:prSet custT="1"/>
      <dgm:spPr/>
      <dgm:t>
        <a:bodyPr/>
        <a:lstStyle/>
        <a:p>
          <a:pPr algn="ctr"/>
          <a:r>
            <a:rPr lang="tr-TR" sz="2400" b="1" i="1" dirty="0" err="1" smtClean="0"/>
            <a:t>Processing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using</a:t>
          </a:r>
          <a:r>
            <a:rPr lang="tr-TR" sz="2400" b="1" i="1" dirty="0" smtClean="0"/>
            <a:t> hot </a:t>
          </a:r>
          <a:r>
            <a:rPr lang="tr-TR" sz="2400" b="1" i="1" dirty="0" err="1" smtClean="0"/>
            <a:t>air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or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heated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surfaces</a:t>
          </a:r>
          <a:endParaRPr lang="tr-TR" sz="2400" dirty="0"/>
        </a:p>
      </dgm:t>
    </dgm:pt>
    <dgm:pt modelId="{129B6721-C44C-423F-AFDE-21003B2387EB}" type="parTrans" cxnId="{93588F84-33AC-4D5D-AB9D-84CDBD6386A6}">
      <dgm:prSet/>
      <dgm:spPr/>
      <dgm:t>
        <a:bodyPr/>
        <a:lstStyle/>
        <a:p>
          <a:endParaRPr lang="tr-TR" sz="2000"/>
        </a:p>
      </dgm:t>
    </dgm:pt>
    <dgm:pt modelId="{81BDC313-226B-40DB-880A-2B30F6B09E99}" type="sibTrans" cxnId="{93588F84-33AC-4D5D-AB9D-84CDBD6386A6}">
      <dgm:prSet/>
      <dgm:spPr/>
      <dgm:t>
        <a:bodyPr/>
        <a:lstStyle/>
        <a:p>
          <a:endParaRPr lang="tr-TR" sz="2000"/>
        </a:p>
      </dgm:t>
    </dgm:pt>
    <dgm:pt modelId="{E4FB0205-3E29-4B9F-80F0-2C0A7A64464D}">
      <dgm:prSet custT="1"/>
      <dgm:spPr/>
      <dgm:t>
        <a:bodyPr/>
        <a:lstStyle/>
        <a:p>
          <a:r>
            <a:rPr lang="tr-TR" sz="2000" dirty="0" err="1" smtClean="0"/>
            <a:t>Dehydration</a:t>
          </a:r>
          <a:endParaRPr lang="tr-TR" sz="2000" dirty="0"/>
        </a:p>
      </dgm:t>
    </dgm:pt>
    <dgm:pt modelId="{D6F251BC-9474-4D99-9AD8-E42C20046EEB}" type="parTrans" cxnId="{5D1A7A8B-C9F1-40D9-AA3B-6C83EE6C8DAE}">
      <dgm:prSet/>
      <dgm:spPr/>
      <dgm:t>
        <a:bodyPr/>
        <a:lstStyle/>
        <a:p>
          <a:endParaRPr lang="tr-TR" sz="2000"/>
        </a:p>
      </dgm:t>
    </dgm:pt>
    <dgm:pt modelId="{18C9F0FC-B1E6-44CD-B59F-DE10E99D0497}" type="sibTrans" cxnId="{5D1A7A8B-C9F1-40D9-AA3B-6C83EE6C8DAE}">
      <dgm:prSet/>
      <dgm:spPr/>
      <dgm:t>
        <a:bodyPr/>
        <a:lstStyle/>
        <a:p>
          <a:endParaRPr lang="tr-TR" sz="2000"/>
        </a:p>
      </dgm:t>
    </dgm:pt>
    <dgm:pt modelId="{BF7E6687-58DA-4860-BD6B-1891D4849CDD}">
      <dgm:prSet custT="1"/>
      <dgm:spPr/>
      <dgm:t>
        <a:bodyPr/>
        <a:lstStyle/>
        <a:p>
          <a:r>
            <a:rPr lang="tr-TR" sz="2000" dirty="0" err="1" smtClean="0"/>
            <a:t>Smoking</a:t>
          </a:r>
          <a:endParaRPr lang="tr-TR" sz="2000" dirty="0"/>
        </a:p>
      </dgm:t>
    </dgm:pt>
    <dgm:pt modelId="{35E15F48-8F78-44C5-A797-E47780898170}" type="parTrans" cxnId="{5C16FC61-701E-4EF3-B678-E1B3201935B0}">
      <dgm:prSet/>
      <dgm:spPr/>
      <dgm:t>
        <a:bodyPr/>
        <a:lstStyle/>
        <a:p>
          <a:endParaRPr lang="tr-TR" sz="2000"/>
        </a:p>
      </dgm:t>
    </dgm:pt>
    <dgm:pt modelId="{4A1A33B3-6D2C-40C1-A45D-FC867A98B106}" type="sibTrans" cxnId="{5C16FC61-701E-4EF3-B678-E1B3201935B0}">
      <dgm:prSet/>
      <dgm:spPr/>
      <dgm:t>
        <a:bodyPr/>
        <a:lstStyle/>
        <a:p>
          <a:endParaRPr lang="tr-TR" sz="2000"/>
        </a:p>
      </dgm:t>
    </dgm:pt>
    <dgm:pt modelId="{0CFB47A9-DC27-493A-A516-E456DA0F0744}">
      <dgm:prSet custT="1"/>
      <dgm:spPr/>
      <dgm:t>
        <a:bodyPr/>
        <a:lstStyle/>
        <a:p>
          <a:r>
            <a:rPr lang="tr-TR" sz="2000" dirty="0" err="1" smtClean="0"/>
            <a:t>Baking</a:t>
          </a:r>
          <a:r>
            <a:rPr lang="tr-TR" sz="2000" dirty="0" smtClean="0"/>
            <a:t> </a:t>
          </a:r>
          <a:r>
            <a:rPr lang="tr-TR" sz="2000" dirty="0" err="1" smtClean="0"/>
            <a:t>and</a:t>
          </a:r>
          <a:r>
            <a:rPr lang="tr-TR" sz="2000" dirty="0" smtClean="0"/>
            <a:t> </a:t>
          </a:r>
          <a:r>
            <a:rPr lang="tr-TR" sz="2000" dirty="0" err="1" smtClean="0"/>
            <a:t>roasting</a:t>
          </a:r>
          <a:endParaRPr lang="tr-TR" sz="2000" dirty="0"/>
        </a:p>
      </dgm:t>
    </dgm:pt>
    <dgm:pt modelId="{E2D32B20-8919-4F49-9AD8-1A0E2DB84BAA}" type="parTrans" cxnId="{E917D000-718D-4503-B637-47FDC5168708}">
      <dgm:prSet/>
      <dgm:spPr/>
      <dgm:t>
        <a:bodyPr/>
        <a:lstStyle/>
        <a:p>
          <a:endParaRPr lang="tr-TR" sz="2000"/>
        </a:p>
      </dgm:t>
    </dgm:pt>
    <dgm:pt modelId="{266FA925-6E8B-4100-BCF9-5DB144948816}" type="sibTrans" cxnId="{E917D000-718D-4503-B637-47FDC5168708}">
      <dgm:prSet/>
      <dgm:spPr/>
      <dgm:t>
        <a:bodyPr/>
        <a:lstStyle/>
        <a:p>
          <a:endParaRPr lang="tr-TR" sz="2000"/>
        </a:p>
      </dgm:t>
    </dgm:pt>
    <dgm:pt modelId="{238E542D-3F25-4952-8596-73F1C8D60D3F}">
      <dgm:prSet custT="1"/>
      <dgm:spPr/>
      <dgm:t>
        <a:bodyPr/>
        <a:lstStyle/>
        <a:p>
          <a:r>
            <a:rPr lang="tr-TR" sz="2000" dirty="0" err="1" smtClean="0"/>
            <a:t>Extrusion</a:t>
          </a:r>
          <a:r>
            <a:rPr lang="tr-TR" sz="2000" dirty="0" smtClean="0"/>
            <a:t> </a:t>
          </a:r>
          <a:r>
            <a:rPr lang="tr-TR" sz="2000" dirty="0" err="1" smtClean="0"/>
            <a:t>cooking</a:t>
          </a:r>
          <a:endParaRPr lang="tr-TR" sz="2000" dirty="0"/>
        </a:p>
      </dgm:t>
    </dgm:pt>
    <dgm:pt modelId="{A3BA255C-0CB5-46F7-8F9B-C77F4EDFBD78}" type="parTrans" cxnId="{8F5E004E-F618-4262-9242-2A7436DB4893}">
      <dgm:prSet/>
      <dgm:spPr/>
      <dgm:t>
        <a:bodyPr/>
        <a:lstStyle/>
        <a:p>
          <a:endParaRPr lang="tr-TR" sz="2000"/>
        </a:p>
      </dgm:t>
    </dgm:pt>
    <dgm:pt modelId="{8E07E1E6-ABC4-4DD9-94D8-10C541FB034D}" type="sibTrans" cxnId="{8F5E004E-F618-4262-9242-2A7436DB4893}">
      <dgm:prSet/>
      <dgm:spPr/>
      <dgm:t>
        <a:bodyPr/>
        <a:lstStyle/>
        <a:p>
          <a:endParaRPr lang="tr-TR" sz="2000"/>
        </a:p>
      </dgm:t>
    </dgm:pt>
    <dgm:pt modelId="{A039C403-6D0C-4240-89B8-951DEB49889B}">
      <dgm:prSet custT="1"/>
      <dgm:spPr/>
      <dgm:t>
        <a:bodyPr/>
        <a:lstStyle/>
        <a:p>
          <a:r>
            <a:rPr lang="tr-TR" sz="2000" dirty="0" err="1" smtClean="0"/>
            <a:t>Frying</a:t>
          </a:r>
          <a:endParaRPr lang="tr-TR" sz="2000" dirty="0"/>
        </a:p>
      </dgm:t>
    </dgm:pt>
    <dgm:pt modelId="{30841EDF-9CD2-4453-AF70-2B8D64DB091B}" type="parTrans" cxnId="{99AA3D7B-FC59-47AC-9EA7-F2FE39147797}">
      <dgm:prSet/>
      <dgm:spPr/>
      <dgm:t>
        <a:bodyPr/>
        <a:lstStyle/>
        <a:p>
          <a:endParaRPr lang="tr-TR" sz="2000"/>
        </a:p>
      </dgm:t>
    </dgm:pt>
    <dgm:pt modelId="{1DB29F6A-1041-4033-A87C-792B14B6EAD5}" type="sibTrans" cxnId="{99AA3D7B-FC59-47AC-9EA7-F2FE39147797}">
      <dgm:prSet/>
      <dgm:spPr/>
      <dgm:t>
        <a:bodyPr/>
        <a:lstStyle/>
        <a:p>
          <a:endParaRPr lang="tr-TR" sz="2000"/>
        </a:p>
      </dgm:t>
    </dgm:pt>
    <dgm:pt modelId="{4CCD27B7-3C65-44B9-AD83-5721E809CBCB}" type="pres">
      <dgm:prSet presAssocID="{D3AB8FC1-1D0F-4954-9668-E85D7B7F7D8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FDE021B3-EBA1-433C-8FCB-D8A9BB7EFCB0}" type="pres">
      <dgm:prSet presAssocID="{F73C9991-15ED-4E8F-994E-B6DA848804AE}" presName="root" presStyleCnt="0">
        <dgm:presLayoutVars>
          <dgm:chMax/>
          <dgm:chPref/>
        </dgm:presLayoutVars>
      </dgm:prSet>
      <dgm:spPr/>
    </dgm:pt>
    <dgm:pt modelId="{8200C180-3513-4BFC-9B21-3C1E44121486}" type="pres">
      <dgm:prSet presAssocID="{F73C9991-15ED-4E8F-994E-B6DA848804AE}" presName="rootComposite" presStyleCnt="0">
        <dgm:presLayoutVars/>
      </dgm:prSet>
      <dgm:spPr/>
    </dgm:pt>
    <dgm:pt modelId="{A0D43F81-EF0C-469C-95C9-5627B5752031}" type="pres">
      <dgm:prSet presAssocID="{F73C9991-15ED-4E8F-994E-B6DA848804AE}" presName="ParentAccent" presStyleLbl="alignNode1" presStyleIdx="0" presStyleCnt="3"/>
      <dgm:spPr/>
    </dgm:pt>
    <dgm:pt modelId="{05B2A67C-F8B5-454F-AF46-D0D960B3A4B8}" type="pres">
      <dgm:prSet presAssocID="{F73C9991-15ED-4E8F-994E-B6DA848804AE}" presName="ParentSmallAccent" presStyleLbl="fgAcc1" presStyleIdx="0" presStyleCnt="3"/>
      <dgm:spPr/>
    </dgm:pt>
    <dgm:pt modelId="{E690496E-F33C-4238-929B-98128B3D1ADC}" type="pres">
      <dgm:prSet presAssocID="{F73C9991-15ED-4E8F-994E-B6DA848804AE}" presName="Parent" presStyleLbl="revTx" presStyleIdx="0" presStyleCnt="1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D4AADF0-73B1-4895-AAB3-CAFF9867D579}" type="pres">
      <dgm:prSet presAssocID="{F73C9991-15ED-4E8F-994E-B6DA848804AE}" presName="childShape" presStyleCnt="0">
        <dgm:presLayoutVars>
          <dgm:chMax val="0"/>
          <dgm:chPref val="0"/>
        </dgm:presLayoutVars>
      </dgm:prSet>
      <dgm:spPr/>
    </dgm:pt>
    <dgm:pt modelId="{711DB203-A03F-4A7C-B40C-57309214FB6B}" type="pres">
      <dgm:prSet presAssocID="{FDFAC79A-302F-4A4A-8B5D-023DDA949F13}" presName="childComposite" presStyleCnt="0">
        <dgm:presLayoutVars>
          <dgm:chMax val="0"/>
          <dgm:chPref val="0"/>
        </dgm:presLayoutVars>
      </dgm:prSet>
      <dgm:spPr/>
    </dgm:pt>
    <dgm:pt modelId="{138EEEAB-4B96-4062-BD2F-4941CF35B64A}" type="pres">
      <dgm:prSet presAssocID="{FDFAC79A-302F-4A4A-8B5D-023DDA949F13}" presName="ChildAccent" presStyleLbl="solidFgAcc1" presStyleIdx="0" presStyleCnt="14"/>
      <dgm:spPr/>
    </dgm:pt>
    <dgm:pt modelId="{025358CA-13EA-4930-83E5-2E2737E9E6B9}" type="pres">
      <dgm:prSet presAssocID="{FDFAC79A-302F-4A4A-8B5D-023DDA949F13}" presName="Child" presStyleLbl="revTx" presStyleIdx="1" presStyleCnt="17" custScaleY="1501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EFD158F-2410-4EFA-83B6-30041262DF98}" type="pres">
      <dgm:prSet presAssocID="{689B7421-BDA0-4543-99ED-DA5203A95240}" presName="childComposite" presStyleCnt="0">
        <dgm:presLayoutVars>
          <dgm:chMax val="0"/>
          <dgm:chPref val="0"/>
        </dgm:presLayoutVars>
      </dgm:prSet>
      <dgm:spPr/>
    </dgm:pt>
    <dgm:pt modelId="{BC9F7305-A813-4313-B6A3-1D6AC11386FB}" type="pres">
      <dgm:prSet presAssocID="{689B7421-BDA0-4543-99ED-DA5203A95240}" presName="ChildAccent" presStyleLbl="solidFgAcc1" presStyleIdx="1" presStyleCnt="14"/>
      <dgm:spPr/>
    </dgm:pt>
    <dgm:pt modelId="{EEEF83F0-D2B2-48E7-84EF-FC58BDBCD98A}" type="pres">
      <dgm:prSet presAssocID="{689B7421-BDA0-4543-99ED-DA5203A95240}" presName="Child" presStyleLbl="revTx" presStyleIdx="2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16E165-78DF-4693-8871-5303A79DFC2F}" type="pres">
      <dgm:prSet presAssocID="{1888080C-F2D6-4AB9-9179-F472489E2434}" presName="childComposite" presStyleCnt="0">
        <dgm:presLayoutVars>
          <dgm:chMax val="0"/>
          <dgm:chPref val="0"/>
        </dgm:presLayoutVars>
      </dgm:prSet>
      <dgm:spPr/>
    </dgm:pt>
    <dgm:pt modelId="{F9E00DC4-8640-4E9C-95BC-F6C915A8D061}" type="pres">
      <dgm:prSet presAssocID="{1888080C-F2D6-4AB9-9179-F472489E2434}" presName="ChildAccent" presStyleLbl="solidFgAcc1" presStyleIdx="2" presStyleCnt="14"/>
      <dgm:spPr/>
    </dgm:pt>
    <dgm:pt modelId="{117D412B-D7D9-4A56-98DC-A47BFAF918BC}" type="pres">
      <dgm:prSet presAssocID="{1888080C-F2D6-4AB9-9179-F472489E2434}" presName="Child" presStyleLbl="revTx" presStyleIdx="3" presStyleCnt="17" custScaleY="1308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068E37-892B-4543-B07E-09EF5E047A5F}" type="pres">
      <dgm:prSet presAssocID="{A1788004-7FB1-4955-828D-F90A8CDB73B7}" presName="childComposite" presStyleCnt="0">
        <dgm:presLayoutVars>
          <dgm:chMax val="0"/>
          <dgm:chPref val="0"/>
        </dgm:presLayoutVars>
      </dgm:prSet>
      <dgm:spPr/>
    </dgm:pt>
    <dgm:pt modelId="{0BF44094-2377-4E88-8B3E-184A890E1C7B}" type="pres">
      <dgm:prSet presAssocID="{A1788004-7FB1-4955-828D-F90A8CDB73B7}" presName="ChildAccent" presStyleLbl="solidFgAcc1" presStyleIdx="3" presStyleCnt="14"/>
      <dgm:spPr/>
    </dgm:pt>
    <dgm:pt modelId="{6FCC8580-BBCF-4EFE-A737-B7E3DDF3B459}" type="pres">
      <dgm:prSet presAssocID="{A1788004-7FB1-4955-828D-F90A8CDB73B7}" presName="Child" presStyleLbl="revTx" presStyleIdx="4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50A25F-7213-4814-ABFD-7169A300DD3D}" type="pres">
      <dgm:prSet presAssocID="{EB730ABC-CBDB-458E-ABA9-BD6CC023F24F}" presName="root" presStyleCnt="0">
        <dgm:presLayoutVars>
          <dgm:chMax/>
          <dgm:chPref/>
        </dgm:presLayoutVars>
      </dgm:prSet>
      <dgm:spPr/>
    </dgm:pt>
    <dgm:pt modelId="{42472D47-BD80-4205-BDB3-880B7509D69C}" type="pres">
      <dgm:prSet presAssocID="{EB730ABC-CBDB-458E-ABA9-BD6CC023F24F}" presName="rootComposite" presStyleCnt="0">
        <dgm:presLayoutVars/>
      </dgm:prSet>
      <dgm:spPr/>
    </dgm:pt>
    <dgm:pt modelId="{8757CD14-1544-4F58-86CF-ED05DEE4A922}" type="pres">
      <dgm:prSet presAssocID="{EB730ABC-CBDB-458E-ABA9-BD6CC023F24F}" presName="ParentAccent" presStyleLbl="alignNode1" presStyleIdx="1" presStyleCnt="3"/>
      <dgm:spPr/>
    </dgm:pt>
    <dgm:pt modelId="{FE7A1814-58B5-496B-BA65-15C8EB2980FF}" type="pres">
      <dgm:prSet presAssocID="{EB730ABC-CBDB-458E-ABA9-BD6CC023F24F}" presName="ParentSmallAccent" presStyleLbl="fgAcc1" presStyleIdx="1" presStyleCnt="3"/>
      <dgm:spPr/>
    </dgm:pt>
    <dgm:pt modelId="{524C0520-3D78-4651-853B-87F16035D746}" type="pres">
      <dgm:prSet presAssocID="{EB730ABC-CBDB-458E-ABA9-BD6CC023F24F}" presName="Parent" presStyleLbl="revTx" presStyleIdx="5" presStyleCnt="1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9C7400-5406-4C83-8B82-48FE3E851270}" type="pres">
      <dgm:prSet presAssocID="{EB730ABC-CBDB-458E-ABA9-BD6CC023F24F}" presName="childShape" presStyleCnt="0">
        <dgm:presLayoutVars>
          <dgm:chMax val="0"/>
          <dgm:chPref val="0"/>
        </dgm:presLayoutVars>
      </dgm:prSet>
      <dgm:spPr/>
    </dgm:pt>
    <dgm:pt modelId="{EE16C421-6EB5-4008-BAC3-328FF4DECD0F}" type="pres">
      <dgm:prSet presAssocID="{23384CAE-9846-47BE-9316-E7D02E10BEDE}" presName="childComposite" presStyleCnt="0">
        <dgm:presLayoutVars>
          <dgm:chMax val="0"/>
          <dgm:chPref val="0"/>
        </dgm:presLayoutVars>
      </dgm:prSet>
      <dgm:spPr/>
    </dgm:pt>
    <dgm:pt modelId="{AD75A56E-631A-4597-9CB9-1C4A9143C19D}" type="pres">
      <dgm:prSet presAssocID="{23384CAE-9846-47BE-9316-E7D02E10BEDE}" presName="ChildAccent" presStyleLbl="solidFgAcc1" presStyleIdx="4" presStyleCnt="14"/>
      <dgm:spPr/>
    </dgm:pt>
    <dgm:pt modelId="{F759A5A9-A0FA-49B6-BB8F-39B95B57B384}" type="pres">
      <dgm:prSet presAssocID="{23384CAE-9846-47BE-9316-E7D02E10BEDE}" presName="Child" presStyleLbl="revTx" presStyleIdx="6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DA6BE43-2E1C-4094-8B48-3767B05D3711}" type="pres">
      <dgm:prSet presAssocID="{B45702FE-0BFD-4E76-9D5B-95B3B81D046C}" presName="childComposite" presStyleCnt="0">
        <dgm:presLayoutVars>
          <dgm:chMax val="0"/>
          <dgm:chPref val="0"/>
        </dgm:presLayoutVars>
      </dgm:prSet>
      <dgm:spPr/>
    </dgm:pt>
    <dgm:pt modelId="{F9CCBA5F-CDB4-42DE-A38A-4C6CC3B940DE}" type="pres">
      <dgm:prSet presAssocID="{B45702FE-0BFD-4E76-9D5B-95B3B81D046C}" presName="ChildAccent" presStyleLbl="solidFgAcc1" presStyleIdx="5" presStyleCnt="14"/>
      <dgm:spPr/>
    </dgm:pt>
    <dgm:pt modelId="{331E5353-D2F5-41EF-9549-599370041104}" type="pres">
      <dgm:prSet presAssocID="{B45702FE-0BFD-4E76-9D5B-95B3B81D046C}" presName="Child" presStyleLbl="revTx" presStyleIdx="7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330DB7-A4BB-46D9-93A3-CED53C03B436}" type="pres">
      <dgm:prSet presAssocID="{89CBBBAE-3DBE-49AE-8E31-EFBEFD9D89A5}" presName="childComposite" presStyleCnt="0">
        <dgm:presLayoutVars>
          <dgm:chMax val="0"/>
          <dgm:chPref val="0"/>
        </dgm:presLayoutVars>
      </dgm:prSet>
      <dgm:spPr/>
    </dgm:pt>
    <dgm:pt modelId="{D869854B-3376-44EB-812C-1FC31EFDE52F}" type="pres">
      <dgm:prSet presAssocID="{89CBBBAE-3DBE-49AE-8E31-EFBEFD9D89A5}" presName="ChildAccent" presStyleLbl="solidFgAcc1" presStyleIdx="6" presStyleCnt="14"/>
      <dgm:spPr/>
    </dgm:pt>
    <dgm:pt modelId="{61FB7BE6-C673-477B-88D9-217F5E30EFD9}" type="pres">
      <dgm:prSet presAssocID="{89CBBBAE-3DBE-49AE-8E31-EFBEFD9D89A5}" presName="Child" presStyleLbl="revTx" presStyleIdx="8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3E1AA0-0210-457B-89AD-9589AF3BFBF7}" type="pres">
      <dgm:prSet presAssocID="{1A593DBB-8D33-490B-BFA4-D96B28E6909D}" presName="childComposite" presStyleCnt="0">
        <dgm:presLayoutVars>
          <dgm:chMax val="0"/>
          <dgm:chPref val="0"/>
        </dgm:presLayoutVars>
      </dgm:prSet>
      <dgm:spPr/>
    </dgm:pt>
    <dgm:pt modelId="{38CFACFB-4C3A-4124-B64B-A70A8DD59EA6}" type="pres">
      <dgm:prSet presAssocID="{1A593DBB-8D33-490B-BFA4-D96B28E6909D}" presName="ChildAccent" presStyleLbl="solidFgAcc1" presStyleIdx="7" presStyleCnt="14"/>
      <dgm:spPr/>
    </dgm:pt>
    <dgm:pt modelId="{A2338C8B-BD21-447B-B936-790FF6A1C5EF}" type="pres">
      <dgm:prSet presAssocID="{1A593DBB-8D33-490B-BFA4-D96B28E6909D}" presName="Child" presStyleLbl="revTx" presStyleIdx="9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E73029-9DAC-41D8-B128-46FF4A7D438C}" type="pres">
      <dgm:prSet presAssocID="{7DDE500A-E9B5-4D77-8948-6A6CF40C765E}" presName="childComposite" presStyleCnt="0">
        <dgm:presLayoutVars>
          <dgm:chMax val="0"/>
          <dgm:chPref val="0"/>
        </dgm:presLayoutVars>
      </dgm:prSet>
      <dgm:spPr/>
    </dgm:pt>
    <dgm:pt modelId="{CDAFC887-864F-4D4E-A6F0-5AFC0526917E}" type="pres">
      <dgm:prSet presAssocID="{7DDE500A-E9B5-4D77-8948-6A6CF40C765E}" presName="ChildAccent" presStyleLbl="solidFgAcc1" presStyleIdx="8" presStyleCnt="14"/>
      <dgm:spPr/>
    </dgm:pt>
    <dgm:pt modelId="{F091954C-8202-4717-870D-5A0420D57DE3}" type="pres">
      <dgm:prSet presAssocID="{7DDE500A-E9B5-4D77-8948-6A6CF40C765E}" presName="Child" presStyleLbl="revTx" presStyleIdx="10" presStyleCnt="17" custScaleY="161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3809FA-8D83-4B33-8871-6B80657B7DE0}" type="pres">
      <dgm:prSet presAssocID="{A039C403-6D0C-4240-89B8-951DEB49889B}" presName="childComposite" presStyleCnt="0">
        <dgm:presLayoutVars>
          <dgm:chMax val="0"/>
          <dgm:chPref val="0"/>
        </dgm:presLayoutVars>
      </dgm:prSet>
      <dgm:spPr/>
    </dgm:pt>
    <dgm:pt modelId="{78026320-3CBB-4D21-A4A7-9CC3F669F5C4}" type="pres">
      <dgm:prSet presAssocID="{A039C403-6D0C-4240-89B8-951DEB49889B}" presName="ChildAccent" presStyleLbl="solidFgAcc1" presStyleIdx="9" presStyleCnt="14"/>
      <dgm:spPr/>
    </dgm:pt>
    <dgm:pt modelId="{935207C1-ED99-4F66-A2F3-A3A6BB2615CE}" type="pres">
      <dgm:prSet presAssocID="{A039C403-6D0C-4240-89B8-951DEB49889B}" presName="Child" presStyleLbl="revTx" presStyleIdx="11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773660-3163-4CC3-81AF-5B603808A1EB}" type="pres">
      <dgm:prSet presAssocID="{D72E4147-30F3-46A8-896B-788C98D8C8FC}" presName="root" presStyleCnt="0">
        <dgm:presLayoutVars>
          <dgm:chMax/>
          <dgm:chPref/>
        </dgm:presLayoutVars>
      </dgm:prSet>
      <dgm:spPr/>
    </dgm:pt>
    <dgm:pt modelId="{888AB0A1-1A9E-4B49-8DF8-E8E9AE52E962}" type="pres">
      <dgm:prSet presAssocID="{D72E4147-30F3-46A8-896B-788C98D8C8FC}" presName="rootComposite" presStyleCnt="0">
        <dgm:presLayoutVars/>
      </dgm:prSet>
      <dgm:spPr/>
    </dgm:pt>
    <dgm:pt modelId="{C860C8E4-AEE3-4AC8-AA6D-0B27F0F7CEA8}" type="pres">
      <dgm:prSet presAssocID="{D72E4147-30F3-46A8-896B-788C98D8C8FC}" presName="ParentAccent" presStyleLbl="alignNode1" presStyleIdx="2" presStyleCnt="3"/>
      <dgm:spPr/>
    </dgm:pt>
    <dgm:pt modelId="{9AED811A-0AB9-4833-84E1-8D5342530A85}" type="pres">
      <dgm:prSet presAssocID="{D72E4147-30F3-46A8-896B-788C98D8C8FC}" presName="ParentSmallAccent" presStyleLbl="fgAcc1" presStyleIdx="2" presStyleCnt="3"/>
      <dgm:spPr/>
    </dgm:pt>
    <dgm:pt modelId="{53D15365-FB85-46C5-A4B4-C8BE5976DCC2}" type="pres">
      <dgm:prSet presAssocID="{D72E4147-30F3-46A8-896B-788C98D8C8FC}" presName="Parent" presStyleLbl="revTx" presStyleIdx="12" presStyleCnt="1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7275BC-C783-46B6-87F8-E7A5C401AB67}" type="pres">
      <dgm:prSet presAssocID="{D72E4147-30F3-46A8-896B-788C98D8C8FC}" presName="childShape" presStyleCnt="0">
        <dgm:presLayoutVars>
          <dgm:chMax val="0"/>
          <dgm:chPref val="0"/>
        </dgm:presLayoutVars>
      </dgm:prSet>
      <dgm:spPr/>
    </dgm:pt>
    <dgm:pt modelId="{DB675D15-328C-4FFA-AA0F-7D466323FE39}" type="pres">
      <dgm:prSet presAssocID="{E4FB0205-3E29-4B9F-80F0-2C0A7A64464D}" presName="childComposite" presStyleCnt="0">
        <dgm:presLayoutVars>
          <dgm:chMax val="0"/>
          <dgm:chPref val="0"/>
        </dgm:presLayoutVars>
      </dgm:prSet>
      <dgm:spPr/>
    </dgm:pt>
    <dgm:pt modelId="{548D8F69-CEA8-4DB3-B4EC-9619FA2DE657}" type="pres">
      <dgm:prSet presAssocID="{E4FB0205-3E29-4B9F-80F0-2C0A7A64464D}" presName="ChildAccent" presStyleLbl="solidFgAcc1" presStyleIdx="10" presStyleCnt="14"/>
      <dgm:spPr/>
    </dgm:pt>
    <dgm:pt modelId="{3D279347-5AF7-49E6-8C00-BBF0FD32FC78}" type="pres">
      <dgm:prSet presAssocID="{E4FB0205-3E29-4B9F-80F0-2C0A7A64464D}" presName="Child" presStyleLbl="revTx" presStyleIdx="13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1FF883-BE34-4150-B924-E0FFE55F6ED2}" type="pres">
      <dgm:prSet presAssocID="{BF7E6687-58DA-4860-BD6B-1891D4849CDD}" presName="childComposite" presStyleCnt="0">
        <dgm:presLayoutVars>
          <dgm:chMax val="0"/>
          <dgm:chPref val="0"/>
        </dgm:presLayoutVars>
      </dgm:prSet>
      <dgm:spPr/>
    </dgm:pt>
    <dgm:pt modelId="{20C6C36F-DAF3-4A14-8E3A-0D3A31E2730A}" type="pres">
      <dgm:prSet presAssocID="{BF7E6687-58DA-4860-BD6B-1891D4849CDD}" presName="ChildAccent" presStyleLbl="solidFgAcc1" presStyleIdx="11" presStyleCnt="14"/>
      <dgm:spPr/>
    </dgm:pt>
    <dgm:pt modelId="{DFE29AA1-013A-468A-9CBF-0B598CC5294C}" type="pres">
      <dgm:prSet presAssocID="{BF7E6687-58DA-4860-BD6B-1891D4849CDD}" presName="Child" presStyleLbl="revTx" presStyleIdx="14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531BA3-FCF9-4BB5-848B-4B51593A345B}" type="pres">
      <dgm:prSet presAssocID="{0CFB47A9-DC27-493A-A516-E456DA0F0744}" presName="childComposite" presStyleCnt="0">
        <dgm:presLayoutVars>
          <dgm:chMax val="0"/>
          <dgm:chPref val="0"/>
        </dgm:presLayoutVars>
      </dgm:prSet>
      <dgm:spPr/>
    </dgm:pt>
    <dgm:pt modelId="{106486CA-8FEF-4027-BD6D-AB4CDF98E238}" type="pres">
      <dgm:prSet presAssocID="{0CFB47A9-DC27-493A-A516-E456DA0F0744}" presName="ChildAccent" presStyleLbl="solidFgAcc1" presStyleIdx="12" presStyleCnt="14"/>
      <dgm:spPr/>
    </dgm:pt>
    <dgm:pt modelId="{347E2DEB-DF1D-4472-B14F-2669FAB2D1C7}" type="pres">
      <dgm:prSet presAssocID="{0CFB47A9-DC27-493A-A516-E456DA0F0744}" presName="Child" presStyleLbl="revTx" presStyleIdx="15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CE8E914-5A18-4609-B532-309DA8572C43}" type="pres">
      <dgm:prSet presAssocID="{238E542D-3F25-4952-8596-73F1C8D60D3F}" presName="childComposite" presStyleCnt="0">
        <dgm:presLayoutVars>
          <dgm:chMax val="0"/>
          <dgm:chPref val="0"/>
        </dgm:presLayoutVars>
      </dgm:prSet>
      <dgm:spPr/>
    </dgm:pt>
    <dgm:pt modelId="{F0CB33D3-CFF7-4BFA-AAB0-0E5808A96910}" type="pres">
      <dgm:prSet presAssocID="{238E542D-3F25-4952-8596-73F1C8D60D3F}" presName="ChildAccent" presStyleLbl="solidFgAcc1" presStyleIdx="13" presStyleCnt="14"/>
      <dgm:spPr/>
    </dgm:pt>
    <dgm:pt modelId="{24E3DBE1-8047-48AF-9C81-7BD6FB572250}" type="pres">
      <dgm:prSet presAssocID="{238E542D-3F25-4952-8596-73F1C8D60D3F}" presName="Child" presStyleLbl="revTx" presStyleIdx="16" presStyleCnt="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CDFF62A-2B06-46F4-921D-8F2E54A19DE1}" type="presOf" srcId="{EB730ABC-CBDB-458E-ABA9-BD6CC023F24F}" destId="{524C0520-3D78-4651-853B-87F16035D746}" srcOrd="0" destOrd="0" presId="urn:microsoft.com/office/officeart/2008/layout/SquareAccentList"/>
    <dgm:cxn modelId="{9DE828DA-CD3B-46FB-A96E-F1D17EB741DF}" type="presOf" srcId="{E4FB0205-3E29-4B9F-80F0-2C0A7A64464D}" destId="{3D279347-5AF7-49E6-8C00-BBF0FD32FC78}" srcOrd="0" destOrd="0" presId="urn:microsoft.com/office/officeart/2008/layout/SquareAccentList"/>
    <dgm:cxn modelId="{5D1A7A8B-C9F1-40D9-AA3B-6C83EE6C8DAE}" srcId="{D72E4147-30F3-46A8-896B-788C98D8C8FC}" destId="{E4FB0205-3E29-4B9F-80F0-2C0A7A64464D}" srcOrd="0" destOrd="0" parTransId="{D6F251BC-9474-4D99-9AD8-E42C20046EEB}" sibTransId="{18C9F0FC-B1E6-44CD-B59F-DE10E99D0497}"/>
    <dgm:cxn modelId="{EE206007-4110-4EAE-B8EE-908297B27DAA}" srcId="{F73C9991-15ED-4E8F-994E-B6DA848804AE}" destId="{A1788004-7FB1-4955-828D-F90A8CDB73B7}" srcOrd="3" destOrd="0" parTransId="{FAB27B18-213A-41EC-96E6-257847EF706D}" sibTransId="{0A72ED58-4D84-48C1-9547-91D36A48B216}"/>
    <dgm:cxn modelId="{A65486A2-68E3-4937-A07F-9E93ADE0852D}" type="presOf" srcId="{FDFAC79A-302F-4A4A-8B5D-023DDA949F13}" destId="{025358CA-13EA-4930-83E5-2E2737E9E6B9}" srcOrd="0" destOrd="0" presId="urn:microsoft.com/office/officeart/2008/layout/SquareAccentList"/>
    <dgm:cxn modelId="{61BF2210-16E9-4652-98E8-EE46DE2ED0A9}" type="presOf" srcId="{A1788004-7FB1-4955-828D-F90A8CDB73B7}" destId="{6FCC8580-BBCF-4EFE-A737-B7E3DDF3B459}" srcOrd="0" destOrd="0" presId="urn:microsoft.com/office/officeart/2008/layout/SquareAccentList"/>
    <dgm:cxn modelId="{EBA5F659-C9CB-4BFF-A29B-357F1D534CEA}" srcId="{EB730ABC-CBDB-458E-ABA9-BD6CC023F24F}" destId="{1A593DBB-8D33-490B-BFA4-D96B28E6909D}" srcOrd="3" destOrd="0" parTransId="{ED1286C4-DAC8-4C8C-8A6B-83E90AADDD2F}" sibTransId="{ED3528E1-641E-4361-9338-9B3983A41FB9}"/>
    <dgm:cxn modelId="{8F5E004E-F618-4262-9242-2A7436DB4893}" srcId="{D72E4147-30F3-46A8-896B-788C98D8C8FC}" destId="{238E542D-3F25-4952-8596-73F1C8D60D3F}" srcOrd="3" destOrd="0" parTransId="{A3BA255C-0CB5-46F7-8F9B-C77F4EDFBD78}" sibTransId="{8E07E1E6-ABC4-4DD9-94D8-10C541FB034D}"/>
    <dgm:cxn modelId="{24B34814-A71F-419D-A443-20F229D12F85}" srcId="{EB730ABC-CBDB-458E-ABA9-BD6CC023F24F}" destId="{23384CAE-9846-47BE-9316-E7D02E10BEDE}" srcOrd="0" destOrd="0" parTransId="{EFE5448B-270C-422C-B738-1C8FCA416111}" sibTransId="{39A604C4-E56D-4B8C-A966-54192CE64325}"/>
    <dgm:cxn modelId="{8CCA151F-075D-48BD-8571-62BABDF0B8CC}" type="presOf" srcId="{1A593DBB-8D33-490B-BFA4-D96B28E6909D}" destId="{A2338C8B-BD21-447B-B936-790FF6A1C5EF}" srcOrd="0" destOrd="0" presId="urn:microsoft.com/office/officeart/2008/layout/SquareAccentList"/>
    <dgm:cxn modelId="{AA958DAE-0145-432A-B522-F32CF2BD4EE7}" type="presOf" srcId="{238E542D-3F25-4952-8596-73F1C8D60D3F}" destId="{24E3DBE1-8047-48AF-9C81-7BD6FB572250}" srcOrd="0" destOrd="0" presId="urn:microsoft.com/office/officeart/2008/layout/SquareAccentList"/>
    <dgm:cxn modelId="{5C16FC61-701E-4EF3-B678-E1B3201935B0}" srcId="{D72E4147-30F3-46A8-896B-788C98D8C8FC}" destId="{BF7E6687-58DA-4860-BD6B-1891D4849CDD}" srcOrd="1" destOrd="0" parTransId="{35E15F48-8F78-44C5-A797-E47780898170}" sibTransId="{4A1A33B3-6D2C-40C1-A45D-FC867A98B106}"/>
    <dgm:cxn modelId="{46527268-845D-42AB-97E5-9623F7AD2B00}" type="presOf" srcId="{1888080C-F2D6-4AB9-9179-F472489E2434}" destId="{117D412B-D7D9-4A56-98DC-A47BFAF918BC}" srcOrd="0" destOrd="0" presId="urn:microsoft.com/office/officeart/2008/layout/SquareAccentList"/>
    <dgm:cxn modelId="{D612E9E6-72B3-425D-95D4-A4579CDC1DFE}" srcId="{F73C9991-15ED-4E8F-994E-B6DA848804AE}" destId="{FDFAC79A-302F-4A4A-8B5D-023DDA949F13}" srcOrd="0" destOrd="0" parTransId="{CA3F4F84-AB3C-4594-B8FA-FE606A8A28FE}" sibTransId="{A441C36E-1C2D-4119-9C75-6289290C7D7F}"/>
    <dgm:cxn modelId="{FEC8F2BE-2E16-40F0-8D12-6469062043DB}" srcId="{F73C9991-15ED-4E8F-994E-B6DA848804AE}" destId="{689B7421-BDA0-4543-99ED-DA5203A95240}" srcOrd="1" destOrd="0" parTransId="{5E95234F-F48F-4A6C-80BC-640E2D8E9862}" sibTransId="{D7B06952-565C-4045-95D4-734B39276A0A}"/>
    <dgm:cxn modelId="{66CA7E64-4125-4A6D-95E2-7F7F79DA0C3E}" type="presOf" srcId="{7DDE500A-E9B5-4D77-8948-6A6CF40C765E}" destId="{F091954C-8202-4717-870D-5A0420D57DE3}" srcOrd="0" destOrd="0" presId="urn:microsoft.com/office/officeart/2008/layout/SquareAccentList"/>
    <dgm:cxn modelId="{93588F84-33AC-4D5D-AB9D-84CDBD6386A6}" srcId="{D3AB8FC1-1D0F-4954-9668-E85D7B7F7D86}" destId="{D72E4147-30F3-46A8-896B-788C98D8C8FC}" srcOrd="2" destOrd="0" parTransId="{129B6721-C44C-423F-AFDE-21003B2387EB}" sibTransId="{81BDC313-226B-40DB-880A-2B30F6B09E99}"/>
    <dgm:cxn modelId="{D9371090-6A56-434F-91D7-72A63D6FC390}" type="presOf" srcId="{D72E4147-30F3-46A8-896B-788C98D8C8FC}" destId="{53D15365-FB85-46C5-A4B4-C8BE5976DCC2}" srcOrd="0" destOrd="0" presId="urn:microsoft.com/office/officeart/2008/layout/SquareAccentList"/>
    <dgm:cxn modelId="{99AA3D7B-FC59-47AC-9EA7-F2FE39147797}" srcId="{EB730ABC-CBDB-458E-ABA9-BD6CC023F24F}" destId="{A039C403-6D0C-4240-89B8-951DEB49889B}" srcOrd="5" destOrd="0" parTransId="{30841EDF-9CD2-4453-AF70-2B8D64DB091B}" sibTransId="{1DB29F6A-1041-4033-A87C-792B14B6EAD5}"/>
    <dgm:cxn modelId="{E917D000-718D-4503-B637-47FDC5168708}" srcId="{D72E4147-30F3-46A8-896B-788C98D8C8FC}" destId="{0CFB47A9-DC27-493A-A516-E456DA0F0744}" srcOrd="2" destOrd="0" parTransId="{E2D32B20-8919-4F49-9AD8-1A0E2DB84BAA}" sibTransId="{266FA925-6E8B-4100-BCF9-5DB144948816}"/>
    <dgm:cxn modelId="{42214DEF-AC14-4AEA-A88F-C4F24D8BF5B1}" type="presOf" srcId="{23384CAE-9846-47BE-9316-E7D02E10BEDE}" destId="{F759A5A9-A0FA-49B6-BB8F-39B95B57B384}" srcOrd="0" destOrd="0" presId="urn:microsoft.com/office/officeart/2008/layout/SquareAccentList"/>
    <dgm:cxn modelId="{45019AFA-699A-4F34-93C1-CE6829726228}" type="presOf" srcId="{0CFB47A9-DC27-493A-A516-E456DA0F0744}" destId="{347E2DEB-DF1D-4472-B14F-2669FAB2D1C7}" srcOrd="0" destOrd="0" presId="urn:microsoft.com/office/officeart/2008/layout/SquareAccentList"/>
    <dgm:cxn modelId="{7B68D3B7-9E22-4CB8-BBA3-7F75962034C2}" srcId="{F73C9991-15ED-4E8F-994E-B6DA848804AE}" destId="{1888080C-F2D6-4AB9-9179-F472489E2434}" srcOrd="2" destOrd="0" parTransId="{C78A05DF-2F7C-4DA8-806E-7037EF0D8F15}" sibTransId="{DEB691DE-5D56-4386-A3EF-DE2B858EFE57}"/>
    <dgm:cxn modelId="{C109D884-3E18-4DA9-BD21-A410E2246ED6}" type="presOf" srcId="{B45702FE-0BFD-4E76-9D5B-95B3B81D046C}" destId="{331E5353-D2F5-41EF-9549-599370041104}" srcOrd="0" destOrd="0" presId="urn:microsoft.com/office/officeart/2008/layout/SquareAccentList"/>
    <dgm:cxn modelId="{BF6E79F3-5E68-40C3-BE92-0D905E645867}" type="presOf" srcId="{BF7E6687-58DA-4860-BD6B-1891D4849CDD}" destId="{DFE29AA1-013A-468A-9CBF-0B598CC5294C}" srcOrd="0" destOrd="0" presId="urn:microsoft.com/office/officeart/2008/layout/SquareAccentList"/>
    <dgm:cxn modelId="{D34D77C8-9421-4FEC-BFF8-379582EE52EA}" srcId="{D3AB8FC1-1D0F-4954-9668-E85D7B7F7D86}" destId="{F73C9991-15ED-4E8F-994E-B6DA848804AE}" srcOrd="0" destOrd="0" parTransId="{F4559195-917D-4F45-8B49-FBB8A0389CB5}" sibTransId="{227A5753-311C-46E0-810D-D9E0576BCA3E}"/>
    <dgm:cxn modelId="{A6F4C972-F563-4017-97E9-E641C4DDDED0}" type="presOf" srcId="{D3AB8FC1-1D0F-4954-9668-E85D7B7F7D86}" destId="{4CCD27B7-3C65-44B9-AD83-5721E809CBCB}" srcOrd="0" destOrd="0" presId="urn:microsoft.com/office/officeart/2008/layout/SquareAccentList"/>
    <dgm:cxn modelId="{E0213F67-04BF-4789-ABF8-8B48C0FF82C9}" type="presOf" srcId="{689B7421-BDA0-4543-99ED-DA5203A95240}" destId="{EEEF83F0-D2B2-48E7-84EF-FC58BDBCD98A}" srcOrd="0" destOrd="0" presId="urn:microsoft.com/office/officeart/2008/layout/SquareAccentList"/>
    <dgm:cxn modelId="{B9BE14AA-36B1-497E-B87B-12495368639C}" srcId="{EB730ABC-CBDB-458E-ABA9-BD6CC023F24F}" destId="{7DDE500A-E9B5-4D77-8948-6A6CF40C765E}" srcOrd="4" destOrd="0" parTransId="{516A4452-F495-47D8-9179-3B1752F9B616}" sibTransId="{76D939A1-82F6-4BCF-88A7-75F2BEB8F309}"/>
    <dgm:cxn modelId="{A3F75A9E-4D64-4B55-9AD0-E596EC592F5C}" srcId="{D3AB8FC1-1D0F-4954-9668-E85D7B7F7D86}" destId="{EB730ABC-CBDB-458E-ABA9-BD6CC023F24F}" srcOrd="1" destOrd="0" parTransId="{CC819279-483C-46EE-B93B-D84E12FC311B}" sibTransId="{D4A1964D-03D0-4493-AA32-92E4542A159E}"/>
    <dgm:cxn modelId="{8028B83F-2704-4CDB-A590-435743987C99}" type="presOf" srcId="{A039C403-6D0C-4240-89B8-951DEB49889B}" destId="{935207C1-ED99-4F66-A2F3-A3A6BB2615CE}" srcOrd="0" destOrd="0" presId="urn:microsoft.com/office/officeart/2008/layout/SquareAccentList"/>
    <dgm:cxn modelId="{D870341A-0A66-4005-9EEC-5F7302139177}" type="presOf" srcId="{89CBBBAE-3DBE-49AE-8E31-EFBEFD9D89A5}" destId="{61FB7BE6-C673-477B-88D9-217F5E30EFD9}" srcOrd="0" destOrd="0" presId="urn:microsoft.com/office/officeart/2008/layout/SquareAccentList"/>
    <dgm:cxn modelId="{650A304A-77E5-484F-B392-5C83030B252C}" srcId="{EB730ABC-CBDB-458E-ABA9-BD6CC023F24F}" destId="{89CBBBAE-3DBE-49AE-8E31-EFBEFD9D89A5}" srcOrd="2" destOrd="0" parTransId="{D0D63C53-E187-4C3E-8659-037FFC4F1A93}" sibTransId="{E11AFDBA-6176-4CFE-895D-7B9EC5383B7F}"/>
    <dgm:cxn modelId="{081DF5FE-9154-4668-85CE-5E2BA557F56B}" type="presOf" srcId="{F73C9991-15ED-4E8F-994E-B6DA848804AE}" destId="{E690496E-F33C-4238-929B-98128B3D1ADC}" srcOrd="0" destOrd="0" presId="urn:microsoft.com/office/officeart/2008/layout/SquareAccentList"/>
    <dgm:cxn modelId="{2AE06D6D-5D95-4A61-8A8D-DE1D7DA04957}" srcId="{EB730ABC-CBDB-458E-ABA9-BD6CC023F24F}" destId="{B45702FE-0BFD-4E76-9D5B-95B3B81D046C}" srcOrd="1" destOrd="0" parTransId="{C68256BE-C366-4BCD-8555-87111EE5999B}" sibTransId="{830F4A78-8E24-406A-B07E-AE6B76887EFF}"/>
    <dgm:cxn modelId="{C117C3D5-7033-4CC2-9BAA-82512E0F677F}" type="presParOf" srcId="{4CCD27B7-3C65-44B9-AD83-5721E809CBCB}" destId="{FDE021B3-EBA1-433C-8FCB-D8A9BB7EFCB0}" srcOrd="0" destOrd="0" presId="urn:microsoft.com/office/officeart/2008/layout/SquareAccentList"/>
    <dgm:cxn modelId="{5E8DDACC-58B5-4A9A-BD4A-4556A7796295}" type="presParOf" srcId="{FDE021B3-EBA1-433C-8FCB-D8A9BB7EFCB0}" destId="{8200C180-3513-4BFC-9B21-3C1E44121486}" srcOrd="0" destOrd="0" presId="urn:microsoft.com/office/officeart/2008/layout/SquareAccentList"/>
    <dgm:cxn modelId="{9C8F028D-AEB5-4DED-95E0-76AC23A0638C}" type="presParOf" srcId="{8200C180-3513-4BFC-9B21-3C1E44121486}" destId="{A0D43F81-EF0C-469C-95C9-5627B5752031}" srcOrd="0" destOrd="0" presId="urn:microsoft.com/office/officeart/2008/layout/SquareAccentList"/>
    <dgm:cxn modelId="{CB515422-BB29-40FC-8FE3-07134D2D9661}" type="presParOf" srcId="{8200C180-3513-4BFC-9B21-3C1E44121486}" destId="{05B2A67C-F8B5-454F-AF46-D0D960B3A4B8}" srcOrd="1" destOrd="0" presId="urn:microsoft.com/office/officeart/2008/layout/SquareAccentList"/>
    <dgm:cxn modelId="{BE35369B-2EFF-4061-A4E5-579CB6B89E58}" type="presParOf" srcId="{8200C180-3513-4BFC-9B21-3C1E44121486}" destId="{E690496E-F33C-4238-929B-98128B3D1ADC}" srcOrd="2" destOrd="0" presId="urn:microsoft.com/office/officeart/2008/layout/SquareAccentList"/>
    <dgm:cxn modelId="{B6C43F8A-1C19-4862-BE53-835C84707D1A}" type="presParOf" srcId="{FDE021B3-EBA1-433C-8FCB-D8A9BB7EFCB0}" destId="{7D4AADF0-73B1-4895-AAB3-CAFF9867D579}" srcOrd="1" destOrd="0" presId="urn:microsoft.com/office/officeart/2008/layout/SquareAccentList"/>
    <dgm:cxn modelId="{5AFD0D9E-A195-4AA4-907D-9835252875BA}" type="presParOf" srcId="{7D4AADF0-73B1-4895-AAB3-CAFF9867D579}" destId="{711DB203-A03F-4A7C-B40C-57309214FB6B}" srcOrd="0" destOrd="0" presId="urn:microsoft.com/office/officeart/2008/layout/SquareAccentList"/>
    <dgm:cxn modelId="{56B4A811-9475-49E1-92D9-BFB75A2CB410}" type="presParOf" srcId="{711DB203-A03F-4A7C-B40C-57309214FB6B}" destId="{138EEEAB-4B96-4062-BD2F-4941CF35B64A}" srcOrd="0" destOrd="0" presId="urn:microsoft.com/office/officeart/2008/layout/SquareAccentList"/>
    <dgm:cxn modelId="{B7D908B7-2F1D-4FDE-95A5-AF7A58C331F0}" type="presParOf" srcId="{711DB203-A03F-4A7C-B40C-57309214FB6B}" destId="{025358CA-13EA-4930-83E5-2E2737E9E6B9}" srcOrd="1" destOrd="0" presId="urn:microsoft.com/office/officeart/2008/layout/SquareAccentList"/>
    <dgm:cxn modelId="{5C28FAF2-BEDD-47FB-84A8-7762E090A9A5}" type="presParOf" srcId="{7D4AADF0-73B1-4895-AAB3-CAFF9867D579}" destId="{EEFD158F-2410-4EFA-83B6-30041262DF98}" srcOrd="1" destOrd="0" presId="urn:microsoft.com/office/officeart/2008/layout/SquareAccentList"/>
    <dgm:cxn modelId="{0C3BE6DD-34AA-4008-A3D9-DFBD9E92FFD6}" type="presParOf" srcId="{EEFD158F-2410-4EFA-83B6-30041262DF98}" destId="{BC9F7305-A813-4313-B6A3-1D6AC11386FB}" srcOrd="0" destOrd="0" presId="urn:microsoft.com/office/officeart/2008/layout/SquareAccentList"/>
    <dgm:cxn modelId="{B5C18100-4ADB-49EC-B39A-BE3D05B09EC0}" type="presParOf" srcId="{EEFD158F-2410-4EFA-83B6-30041262DF98}" destId="{EEEF83F0-D2B2-48E7-84EF-FC58BDBCD98A}" srcOrd="1" destOrd="0" presId="urn:microsoft.com/office/officeart/2008/layout/SquareAccentList"/>
    <dgm:cxn modelId="{0BF8CD4A-57BC-4CA9-B462-059673643E14}" type="presParOf" srcId="{7D4AADF0-73B1-4895-AAB3-CAFF9867D579}" destId="{DB16E165-78DF-4693-8871-5303A79DFC2F}" srcOrd="2" destOrd="0" presId="urn:microsoft.com/office/officeart/2008/layout/SquareAccentList"/>
    <dgm:cxn modelId="{6C1182A1-B2CD-4A0A-8431-060A18A5E4EA}" type="presParOf" srcId="{DB16E165-78DF-4693-8871-5303A79DFC2F}" destId="{F9E00DC4-8640-4E9C-95BC-F6C915A8D061}" srcOrd="0" destOrd="0" presId="urn:microsoft.com/office/officeart/2008/layout/SquareAccentList"/>
    <dgm:cxn modelId="{A7941FBE-68D0-4725-8A02-ED25D66A8924}" type="presParOf" srcId="{DB16E165-78DF-4693-8871-5303A79DFC2F}" destId="{117D412B-D7D9-4A56-98DC-A47BFAF918BC}" srcOrd="1" destOrd="0" presId="urn:microsoft.com/office/officeart/2008/layout/SquareAccentList"/>
    <dgm:cxn modelId="{DCA70914-E918-4838-ABD2-0A15ECFB6A99}" type="presParOf" srcId="{7D4AADF0-73B1-4895-AAB3-CAFF9867D579}" destId="{40068E37-892B-4543-B07E-09EF5E047A5F}" srcOrd="3" destOrd="0" presId="urn:microsoft.com/office/officeart/2008/layout/SquareAccentList"/>
    <dgm:cxn modelId="{05633628-1950-4EEF-99D3-787BA86B4A98}" type="presParOf" srcId="{40068E37-892B-4543-B07E-09EF5E047A5F}" destId="{0BF44094-2377-4E88-8B3E-184A890E1C7B}" srcOrd="0" destOrd="0" presId="urn:microsoft.com/office/officeart/2008/layout/SquareAccentList"/>
    <dgm:cxn modelId="{07CE2DE5-8724-4018-8E45-D9A67E0069DC}" type="presParOf" srcId="{40068E37-892B-4543-B07E-09EF5E047A5F}" destId="{6FCC8580-BBCF-4EFE-A737-B7E3DDF3B459}" srcOrd="1" destOrd="0" presId="urn:microsoft.com/office/officeart/2008/layout/SquareAccentList"/>
    <dgm:cxn modelId="{131C6848-4EEA-4ACE-8BAC-CF32C729204F}" type="presParOf" srcId="{4CCD27B7-3C65-44B9-AD83-5721E809CBCB}" destId="{4450A25F-7213-4814-ABFD-7169A300DD3D}" srcOrd="1" destOrd="0" presId="urn:microsoft.com/office/officeart/2008/layout/SquareAccentList"/>
    <dgm:cxn modelId="{4ABEAAB1-2D8C-4ED8-B98F-33B7920BC511}" type="presParOf" srcId="{4450A25F-7213-4814-ABFD-7169A300DD3D}" destId="{42472D47-BD80-4205-BDB3-880B7509D69C}" srcOrd="0" destOrd="0" presId="urn:microsoft.com/office/officeart/2008/layout/SquareAccentList"/>
    <dgm:cxn modelId="{EC37BE66-674E-4DE7-9E7C-E6DCD54DFD08}" type="presParOf" srcId="{42472D47-BD80-4205-BDB3-880B7509D69C}" destId="{8757CD14-1544-4F58-86CF-ED05DEE4A922}" srcOrd="0" destOrd="0" presId="urn:microsoft.com/office/officeart/2008/layout/SquareAccentList"/>
    <dgm:cxn modelId="{F869DCA6-00F2-4ED1-BE90-3008AF6E1CBE}" type="presParOf" srcId="{42472D47-BD80-4205-BDB3-880B7509D69C}" destId="{FE7A1814-58B5-496B-BA65-15C8EB2980FF}" srcOrd="1" destOrd="0" presId="urn:microsoft.com/office/officeart/2008/layout/SquareAccentList"/>
    <dgm:cxn modelId="{74B57577-BE4D-4B4D-8F3E-ADA194EA22CB}" type="presParOf" srcId="{42472D47-BD80-4205-BDB3-880B7509D69C}" destId="{524C0520-3D78-4651-853B-87F16035D746}" srcOrd="2" destOrd="0" presId="urn:microsoft.com/office/officeart/2008/layout/SquareAccentList"/>
    <dgm:cxn modelId="{5ADE0061-F0DC-491A-B04B-9617F99F086D}" type="presParOf" srcId="{4450A25F-7213-4814-ABFD-7169A300DD3D}" destId="{049C7400-5406-4C83-8B82-48FE3E851270}" srcOrd="1" destOrd="0" presId="urn:microsoft.com/office/officeart/2008/layout/SquareAccentList"/>
    <dgm:cxn modelId="{78F6F7E9-9A63-4287-8C6A-FFD1349E5E97}" type="presParOf" srcId="{049C7400-5406-4C83-8B82-48FE3E851270}" destId="{EE16C421-6EB5-4008-BAC3-328FF4DECD0F}" srcOrd="0" destOrd="0" presId="urn:microsoft.com/office/officeart/2008/layout/SquareAccentList"/>
    <dgm:cxn modelId="{313DD387-92BE-490E-86D2-016F68388217}" type="presParOf" srcId="{EE16C421-6EB5-4008-BAC3-328FF4DECD0F}" destId="{AD75A56E-631A-4597-9CB9-1C4A9143C19D}" srcOrd="0" destOrd="0" presId="urn:microsoft.com/office/officeart/2008/layout/SquareAccentList"/>
    <dgm:cxn modelId="{C0AB0BD8-22C8-4C57-8E0C-E309FF434202}" type="presParOf" srcId="{EE16C421-6EB5-4008-BAC3-328FF4DECD0F}" destId="{F759A5A9-A0FA-49B6-BB8F-39B95B57B384}" srcOrd="1" destOrd="0" presId="urn:microsoft.com/office/officeart/2008/layout/SquareAccentList"/>
    <dgm:cxn modelId="{7D08ADD8-F11D-4D75-AD70-D35D92FEA972}" type="presParOf" srcId="{049C7400-5406-4C83-8B82-48FE3E851270}" destId="{CDA6BE43-2E1C-4094-8B48-3767B05D3711}" srcOrd="1" destOrd="0" presId="urn:microsoft.com/office/officeart/2008/layout/SquareAccentList"/>
    <dgm:cxn modelId="{66D6C9EC-7D47-45BB-9FFC-87013F7A6903}" type="presParOf" srcId="{CDA6BE43-2E1C-4094-8B48-3767B05D3711}" destId="{F9CCBA5F-CDB4-42DE-A38A-4C6CC3B940DE}" srcOrd="0" destOrd="0" presId="urn:microsoft.com/office/officeart/2008/layout/SquareAccentList"/>
    <dgm:cxn modelId="{332231D4-7C77-4938-96D8-B78AE33B87CF}" type="presParOf" srcId="{CDA6BE43-2E1C-4094-8B48-3767B05D3711}" destId="{331E5353-D2F5-41EF-9549-599370041104}" srcOrd="1" destOrd="0" presId="urn:microsoft.com/office/officeart/2008/layout/SquareAccentList"/>
    <dgm:cxn modelId="{96DEB060-7058-4B53-9CBA-1D1E12ED7B5B}" type="presParOf" srcId="{049C7400-5406-4C83-8B82-48FE3E851270}" destId="{FB330DB7-A4BB-46D9-93A3-CED53C03B436}" srcOrd="2" destOrd="0" presId="urn:microsoft.com/office/officeart/2008/layout/SquareAccentList"/>
    <dgm:cxn modelId="{8621B50C-CDF7-4968-BBEC-6472BDFB4917}" type="presParOf" srcId="{FB330DB7-A4BB-46D9-93A3-CED53C03B436}" destId="{D869854B-3376-44EB-812C-1FC31EFDE52F}" srcOrd="0" destOrd="0" presId="urn:microsoft.com/office/officeart/2008/layout/SquareAccentList"/>
    <dgm:cxn modelId="{79A7F5D1-E5D3-4E82-974F-E4B3ECF498A6}" type="presParOf" srcId="{FB330DB7-A4BB-46D9-93A3-CED53C03B436}" destId="{61FB7BE6-C673-477B-88D9-217F5E30EFD9}" srcOrd="1" destOrd="0" presId="urn:microsoft.com/office/officeart/2008/layout/SquareAccentList"/>
    <dgm:cxn modelId="{29B53C93-EBF4-4693-9BBC-461E3EDED0EC}" type="presParOf" srcId="{049C7400-5406-4C83-8B82-48FE3E851270}" destId="{003E1AA0-0210-457B-89AD-9589AF3BFBF7}" srcOrd="3" destOrd="0" presId="urn:microsoft.com/office/officeart/2008/layout/SquareAccentList"/>
    <dgm:cxn modelId="{694A55EE-C0C0-44F9-8BB6-3C27273101BF}" type="presParOf" srcId="{003E1AA0-0210-457B-89AD-9589AF3BFBF7}" destId="{38CFACFB-4C3A-4124-B64B-A70A8DD59EA6}" srcOrd="0" destOrd="0" presId="urn:microsoft.com/office/officeart/2008/layout/SquareAccentList"/>
    <dgm:cxn modelId="{37E4CEC3-31D1-4FFA-94D7-9CC4571F7EB6}" type="presParOf" srcId="{003E1AA0-0210-457B-89AD-9589AF3BFBF7}" destId="{A2338C8B-BD21-447B-B936-790FF6A1C5EF}" srcOrd="1" destOrd="0" presId="urn:microsoft.com/office/officeart/2008/layout/SquareAccentList"/>
    <dgm:cxn modelId="{422E90E5-0F07-4065-8F0A-85469D43F3C6}" type="presParOf" srcId="{049C7400-5406-4C83-8B82-48FE3E851270}" destId="{B6E73029-9DAC-41D8-B128-46FF4A7D438C}" srcOrd="4" destOrd="0" presId="urn:microsoft.com/office/officeart/2008/layout/SquareAccentList"/>
    <dgm:cxn modelId="{9B57D495-6549-435A-B299-E9BEE7E02BD1}" type="presParOf" srcId="{B6E73029-9DAC-41D8-B128-46FF4A7D438C}" destId="{CDAFC887-864F-4D4E-A6F0-5AFC0526917E}" srcOrd="0" destOrd="0" presId="urn:microsoft.com/office/officeart/2008/layout/SquareAccentList"/>
    <dgm:cxn modelId="{26D6ED59-F44E-41B7-AF9A-44A03B479714}" type="presParOf" srcId="{B6E73029-9DAC-41D8-B128-46FF4A7D438C}" destId="{F091954C-8202-4717-870D-5A0420D57DE3}" srcOrd="1" destOrd="0" presId="urn:microsoft.com/office/officeart/2008/layout/SquareAccentList"/>
    <dgm:cxn modelId="{0D38BBA5-7FF4-4BAC-B937-4E70F03EF37E}" type="presParOf" srcId="{049C7400-5406-4C83-8B82-48FE3E851270}" destId="{B03809FA-8D83-4B33-8871-6B80657B7DE0}" srcOrd="5" destOrd="0" presId="urn:microsoft.com/office/officeart/2008/layout/SquareAccentList"/>
    <dgm:cxn modelId="{6A8BBFBD-D4E2-4577-92E2-4E8972719862}" type="presParOf" srcId="{B03809FA-8D83-4B33-8871-6B80657B7DE0}" destId="{78026320-3CBB-4D21-A4A7-9CC3F669F5C4}" srcOrd="0" destOrd="0" presId="urn:microsoft.com/office/officeart/2008/layout/SquareAccentList"/>
    <dgm:cxn modelId="{3FAB699B-679D-404B-A927-6D591F5C5C01}" type="presParOf" srcId="{B03809FA-8D83-4B33-8871-6B80657B7DE0}" destId="{935207C1-ED99-4F66-A2F3-A3A6BB2615CE}" srcOrd="1" destOrd="0" presId="urn:microsoft.com/office/officeart/2008/layout/SquareAccentList"/>
    <dgm:cxn modelId="{ED32F9A2-CAB3-46C4-81B9-4E3902D329A2}" type="presParOf" srcId="{4CCD27B7-3C65-44B9-AD83-5721E809CBCB}" destId="{1A773660-3163-4CC3-81AF-5B603808A1EB}" srcOrd="2" destOrd="0" presId="urn:microsoft.com/office/officeart/2008/layout/SquareAccentList"/>
    <dgm:cxn modelId="{125608CC-E20E-4976-80C2-66C1760F8017}" type="presParOf" srcId="{1A773660-3163-4CC3-81AF-5B603808A1EB}" destId="{888AB0A1-1A9E-4B49-8DF8-E8E9AE52E962}" srcOrd="0" destOrd="0" presId="urn:microsoft.com/office/officeart/2008/layout/SquareAccentList"/>
    <dgm:cxn modelId="{73A3AB8E-2DBE-4176-8569-7CE46F9144E8}" type="presParOf" srcId="{888AB0A1-1A9E-4B49-8DF8-E8E9AE52E962}" destId="{C860C8E4-AEE3-4AC8-AA6D-0B27F0F7CEA8}" srcOrd="0" destOrd="0" presId="urn:microsoft.com/office/officeart/2008/layout/SquareAccentList"/>
    <dgm:cxn modelId="{1A98B5F8-F42B-4DBC-BD27-833A5ED94462}" type="presParOf" srcId="{888AB0A1-1A9E-4B49-8DF8-E8E9AE52E962}" destId="{9AED811A-0AB9-4833-84E1-8D5342530A85}" srcOrd="1" destOrd="0" presId="urn:microsoft.com/office/officeart/2008/layout/SquareAccentList"/>
    <dgm:cxn modelId="{9FAACBBD-A65A-4EE5-AD8F-31B80A2CBDDB}" type="presParOf" srcId="{888AB0A1-1A9E-4B49-8DF8-E8E9AE52E962}" destId="{53D15365-FB85-46C5-A4B4-C8BE5976DCC2}" srcOrd="2" destOrd="0" presId="urn:microsoft.com/office/officeart/2008/layout/SquareAccentList"/>
    <dgm:cxn modelId="{AD22FB0B-EE5C-4488-9D45-40EA1E645F43}" type="presParOf" srcId="{1A773660-3163-4CC3-81AF-5B603808A1EB}" destId="{517275BC-C783-46B6-87F8-E7A5C401AB67}" srcOrd="1" destOrd="0" presId="urn:microsoft.com/office/officeart/2008/layout/SquareAccentList"/>
    <dgm:cxn modelId="{5409B9AF-F6E5-4CE2-A6C3-A838A9836FAE}" type="presParOf" srcId="{517275BC-C783-46B6-87F8-E7A5C401AB67}" destId="{DB675D15-328C-4FFA-AA0F-7D466323FE39}" srcOrd="0" destOrd="0" presId="urn:microsoft.com/office/officeart/2008/layout/SquareAccentList"/>
    <dgm:cxn modelId="{C78EEB4A-20EC-483A-87BC-C73DBCF00B4B}" type="presParOf" srcId="{DB675D15-328C-4FFA-AA0F-7D466323FE39}" destId="{548D8F69-CEA8-4DB3-B4EC-9619FA2DE657}" srcOrd="0" destOrd="0" presId="urn:microsoft.com/office/officeart/2008/layout/SquareAccentList"/>
    <dgm:cxn modelId="{FF928F23-71CA-4416-BC73-108720D2006D}" type="presParOf" srcId="{DB675D15-328C-4FFA-AA0F-7D466323FE39}" destId="{3D279347-5AF7-49E6-8C00-BBF0FD32FC78}" srcOrd="1" destOrd="0" presId="urn:microsoft.com/office/officeart/2008/layout/SquareAccentList"/>
    <dgm:cxn modelId="{EEEB48CC-E456-48D2-B9A4-D759CF32EFF7}" type="presParOf" srcId="{517275BC-C783-46B6-87F8-E7A5C401AB67}" destId="{EA1FF883-BE34-4150-B924-E0FFE55F6ED2}" srcOrd="1" destOrd="0" presId="urn:microsoft.com/office/officeart/2008/layout/SquareAccentList"/>
    <dgm:cxn modelId="{1E892C74-1FFC-4289-9FB8-000AA45F4D55}" type="presParOf" srcId="{EA1FF883-BE34-4150-B924-E0FFE55F6ED2}" destId="{20C6C36F-DAF3-4A14-8E3A-0D3A31E2730A}" srcOrd="0" destOrd="0" presId="urn:microsoft.com/office/officeart/2008/layout/SquareAccentList"/>
    <dgm:cxn modelId="{F2851C40-1591-4DE3-9B5F-1D6469C86C11}" type="presParOf" srcId="{EA1FF883-BE34-4150-B924-E0FFE55F6ED2}" destId="{DFE29AA1-013A-468A-9CBF-0B598CC5294C}" srcOrd="1" destOrd="0" presId="urn:microsoft.com/office/officeart/2008/layout/SquareAccentList"/>
    <dgm:cxn modelId="{52F051BF-3632-4BF9-8DF9-237BD2E671E5}" type="presParOf" srcId="{517275BC-C783-46B6-87F8-E7A5C401AB67}" destId="{7C531BA3-FCF9-4BB5-848B-4B51593A345B}" srcOrd="2" destOrd="0" presId="urn:microsoft.com/office/officeart/2008/layout/SquareAccentList"/>
    <dgm:cxn modelId="{977FA982-D47C-4438-B3E6-D9EFD950815A}" type="presParOf" srcId="{7C531BA3-FCF9-4BB5-848B-4B51593A345B}" destId="{106486CA-8FEF-4027-BD6D-AB4CDF98E238}" srcOrd="0" destOrd="0" presId="urn:microsoft.com/office/officeart/2008/layout/SquareAccentList"/>
    <dgm:cxn modelId="{882012FC-E7AC-4745-A174-6E4E996BAD06}" type="presParOf" srcId="{7C531BA3-FCF9-4BB5-848B-4B51593A345B}" destId="{347E2DEB-DF1D-4472-B14F-2669FAB2D1C7}" srcOrd="1" destOrd="0" presId="urn:microsoft.com/office/officeart/2008/layout/SquareAccentList"/>
    <dgm:cxn modelId="{BC699C59-A8F5-4C21-AC96-B592EE4A8414}" type="presParOf" srcId="{517275BC-C783-46B6-87F8-E7A5C401AB67}" destId="{BCE8E914-5A18-4609-B532-309DA8572C43}" srcOrd="3" destOrd="0" presId="urn:microsoft.com/office/officeart/2008/layout/SquareAccentList"/>
    <dgm:cxn modelId="{BE0AD9D9-6DF3-4FD9-900A-20E545E721DA}" type="presParOf" srcId="{BCE8E914-5A18-4609-B532-309DA8572C43}" destId="{F0CB33D3-CFF7-4BFA-AAB0-0E5808A96910}" srcOrd="0" destOrd="0" presId="urn:microsoft.com/office/officeart/2008/layout/SquareAccentList"/>
    <dgm:cxn modelId="{03F20A88-0E76-4133-9DB7-C83D15927105}" type="presParOf" srcId="{BCE8E914-5A18-4609-B532-309DA8572C43}" destId="{24E3DBE1-8047-48AF-9C81-7BD6FB572250}" srcOrd="1" destOrd="0" presId="urn:microsoft.com/office/officeart/2008/layout/SquareAccen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AB8FC1-1D0F-4954-9668-E85D7B7F7D86}" type="doc">
      <dgm:prSet loTypeId="urn:microsoft.com/office/officeart/2008/layout/Squa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F73C9991-15ED-4E8F-994E-B6DA848804AE}">
      <dgm:prSet phldrT="[Metin]" custT="1"/>
      <dgm:spPr/>
      <dgm:t>
        <a:bodyPr/>
        <a:lstStyle/>
        <a:p>
          <a:pPr algn="ctr"/>
          <a:r>
            <a:rPr lang="tr-TR" sz="2400" b="1" i="1" dirty="0" err="1" smtClean="0"/>
            <a:t>Processing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by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direct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and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radiated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energy</a:t>
          </a:r>
          <a:endParaRPr lang="tr-TR" sz="2400" b="1" i="1" dirty="0"/>
        </a:p>
      </dgm:t>
    </dgm:pt>
    <dgm:pt modelId="{F4559195-917D-4F45-8B49-FBB8A0389CB5}" type="parTrans" cxnId="{D34D77C8-9421-4FEC-BFF8-379582EE52EA}">
      <dgm:prSet/>
      <dgm:spPr/>
      <dgm:t>
        <a:bodyPr/>
        <a:lstStyle/>
        <a:p>
          <a:endParaRPr lang="tr-TR" sz="2000"/>
        </a:p>
      </dgm:t>
    </dgm:pt>
    <dgm:pt modelId="{227A5753-311C-46E0-810D-D9E0576BCA3E}" type="sibTrans" cxnId="{D34D77C8-9421-4FEC-BFF8-379582EE52EA}">
      <dgm:prSet/>
      <dgm:spPr/>
      <dgm:t>
        <a:bodyPr/>
        <a:lstStyle/>
        <a:p>
          <a:endParaRPr lang="tr-TR" sz="2000"/>
        </a:p>
      </dgm:t>
    </dgm:pt>
    <dgm:pt modelId="{FDFAC79A-302F-4A4A-8B5D-023DDA949F13}">
      <dgm:prSet phldrT="[Metin]" custT="1"/>
      <dgm:spPr/>
      <dgm:t>
        <a:bodyPr/>
        <a:lstStyle/>
        <a:p>
          <a:r>
            <a:rPr lang="tr-TR" sz="2000" dirty="0" err="1" smtClean="0"/>
            <a:t>Dielectric</a:t>
          </a:r>
          <a:r>
            <a:rPr lang="tr-TR" sz="2000" dirty="0" smtClean="0"/>
            <a:t> </a:t>
          </a:r>
          <a:r>
            <a:rPr lang="tr-TR" sz="2000" dirty="0" err="1" smtClean="0"/>
            <a:t>heating</a:t>
          </a:r>
          <a:endParaRPr lang="tr-TR" sz="2000" dirty="0"/>
        </a:p>
      </dgm:t>
    </dgm:pt>
    <dgm:pt modelId="{CA3F4F84-AB3C-4594-B8FA-FE606A8A28FE}" type="parTrans" cxnId="{D612E9E6-72B3-425D-95D4-A4579CDC1DFE}">
      <dgm:prSet/>
      <dgm:spPr/>
      <dgm:t>
        <a:bodyPr/>
        <a:lstStyle/>
        <a:p>
          <a:endParaRPr lang="tr-TR" sz="2000"/>
        </a:p>
      </dgm:t>
    </dgm:pt>
    <dgm:pt modelId="{A441C36E-1C2D-4119-9C75-6289290C7D7F}" type="sibTrans" cxnId="{D612E9E6-72B3-425D-95D4-A4579CDC1DFE}">
      <dgm:prSet/>
      <dgm:spPr/>
      <dgm:t>
        <a:bodyPr/>
        <a:lstStyle/>
        <a:p>
          <a:endParaRPr lang="tr-TR" sz="2000"/>
        </a:p>
      </dgm:t>
    </dgm:pt>
    <dgm:pt modelId="{EB730ABC-CBDB-458E-ABA9-BD6CC023F24F}">
      <dgm:prSet phldrT="[Metin]" custT="1"/>
      <dgm:spPr/>
      <dgm:t>
        <a:bodyPr/>
        <a:lstStyle/>
        <a:p>
          <a:pPr algn="ctr"/>
          <a:r>
            <a:rPr lang="tr-TR" sz="2400" b="1" i="1" dirty="0" err="1" smtClean="0"/>
            <a:t>Processing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by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removal</a:t>
          </a:r>
          <a:r>
            <a:rPr lang="tr-TR" sz="2400" b="1" i="1" dirty="0" smtClean="0"/>
            <a:t> of </a:t>
          </a:r>
          <a:r>
            <a:rPr lang="tr-TR" sz="2400" b="1" i="1" dirty="0" err="1" smtClean="0"/>
            <a:t>heat</a:t>
          </a:r>
          <a:endParaRPr lang="tr-TR" sz="2400" b="1" i="1" dirty="0"/>
        </a:p>
      </dgm:t>
    </dgm:pt>
    <dgm:pt modelId="{CC819279-483C-46EE-B93B-D84E12FC311B}" type="parTrans" cxnId="{A3F75A9E-4D64-4B55-9AD0-E596EC592F5C}">
      <dgm:prSet/>
      <dgm:spPr/>
      <dgm:t>
        <a:bodyPr/>
        <a:lstStyle/>
        <a:p>
          <a:endParaRPr lang="tr-TR" sz="2000"/>
        </a:p>
      </dgm:t>
    </dgm:pt>
    <dgm:pt modelId="{D4A1964D-03D0-4493-AA32-92E4542A159E}" type="sibTrans" cxnId="{A3F75A9E-4D64-4B55-9AD0-E596EC592F5C}">
      <dgm:prSet/>
      <dgm:spPr/>
      <dgm:t>
        <a:bodyPr/>
        <a:lstStyle/>
        <a:p>
          <a:endParaRPr lang="tr-TR" sz="2000"/>
        </a:p>
      </dgm:t>
    </dgm:pt>
    <dgm:pt modelId="{23384CAE-9846-47BE-9316-E7D02E10BEDE}">
      <dgm:prSet phldrT="[Metin]" custT="1"/>
      <dgm:spPr/>
      <dgm:t>
        <a:bodyPr/>
        <a:lstStyle/>
        <a:p>
          <a:r>
            <a:rPr lang="tr-TR" sz="2000" dirty="0" err="1" smtClean="0"/>
            <a:t>Refrigeration</a:t>
          </a:r>
          <a:endParaRPr lang="tr-TR" sz="2000" dirty="0"/>
        </a:p>
      </dgm:t>
    </dgm:pt>
    <dgm:pt modelId="{EFE5448B-270C-422C-B738-1C8FCA416111}" type="parTrans" cxnId="{24B34814-A71F-419D-A443-20F229D12F85}">
      <dgm:prSet/>
      <dgm:spPr/>
      <dgm:t>
        <a:bodyPr/>
        <a:lstStyle/>
        <a:p>
          <a:endParaRPr lang="tr-TR" sz="2000"/>
        </a:p>
      </dgm:t>
    </dgm:pt>
    <dgm:pt modelId="{39A604C4-E56D-4B8C-A966-54192CE64325}" type="sibTrans" cxnId="{24B34814-A71F-419D-A443-20F229D12F85}">
      <dgm:prSet/>
      <dgm:spPr/>
      <dgm:t>
        <a:bodyPr/>
        <a:lstStyle/>
        <a:p>
          <a:endParaRPr lang="tr-TR" sz="2000"/>
        </a:p>
      </dgm:t>
    </dgm:pt>
    <dgm:pt modelId="{B45702FE-0BFD-4E76-9D5B-95B3B81D046C}">
      <dgm:prSet phldrT="[Metin]" custT="1"/>
      <dgm:spPr/>
      <dgm:t>
        <a:bodyPr/>
        <a:lstStyle/>
        <a:p>
          <a:r>
            <a:rPr lang="tr-TR" sz="2000" dirty="0" err="1" smtClean="0"/>
            <a:t>Chilling</a:t>
          </a:r>
          <a:endParaRPr lang="tr-TR" sz="2000" dirty="0"/>
        </a:p>
      </dgm:t>
    </dgm:pt>
    <dgm:pt modelId="{C68256BE-C366-4BCD-8555-87111EE5999B}" type="parTrans" cxnId="{2AE06D6D-5D95-4A61-8A8D-DE1D7DA04957}">
      <dgm:prSet/>
      <dgm:spPr/>
      <dgm:t>
        <a:bodyPr/>
        <a:lstStyle/>
        <a:p>
          <a:endParaRPr lang="tr-TR" sz="2000"/>
        </a:p>
      </dgm:t>
    </dgm:pt>
    <dgm:pt modelId="{830F4A78-8E24-406A-B07E-AE6B76887EFF}" type="sibTrans" cxnId="{2AE06D6D-5D95-4A61-8A8D-DE1D7DA04957}">
      <dgm:prSet/>
      <dgm:spPr/>
      <dgm:t>
        <a:bodyPr/>
        <a:lstStyle/>
        <a:p>
          <a:endParaRPr lang="tr-TR" sz="2000"/>
        </a:p>
      </dgm:t>
    </dgm:pt>
    <dgm:pt modelId="{89CBBBAE-3DBE-49AE-8E31-EFBEFD9D89A5}">
      <dgm:prSet phldrT="[Metin]" custT="1"/>
      <dgm:spPr/>
      <dgm:t>
        <a:bodyPr/>
        <a:lstStyle/>
        <a:p>
          <a:r>
            <a:rPr lang="tr-TR" sz="2000" dirty="0" err="1" smtClean="0"/>
            <a:t>Freezing</a:t>
          </a:r>
          <a:endParaRPr lang="tr-TR" sz="2000" dirty="0"/>
        </a:p>
      </dgm:t>
    </dgm:pt>
    <dgm:pt modelId="{D0D63C53-E187-4C3E-8659-037FFC4F1A93}" type="parTrans" cxnId="{650A304A-77E5-484F-B392-5C83030B252C}">
      <dgm:prSet/>
      <dgm:spPr/>
      <dgm:t>
        <a:bodyPr/>
        <a:lstStyle/>
        <a:p>
          <a:endParaRPr lang="tr-TR" sz="2000"/>
        </a:p>
      </dgm:t>
    </dgm:pt>
    <dgm:pt modelId="{E11AFDBA-6176-4CFE-895D-7B9EC5383B7F}" type="sibTrans" cxnId="{650A304A-77E5-484F-B392-5C83030B252C}">
      <dgm:prSet/>
      <dgm:spPr/>
      <dgm:t>
        <a:bodyPr/>
        <a:lstStyle/>
        <a:p>
          <a:endParaRPr lang="tr-TR" sz="2000"/>
        </a:p>
      </dgm:t>
    </dgm:pt>
    <dgm:pt modelId="{1A593DBB-8D33-490B-BFA4-D96B28E6909D}">
      <dgm:prSet custT="1"/>
      <dgm:spPr/>
      <dgm:t>
        <a:bodyPr/>
        <a:lstStyle/>
        <a:p>
          <a:r>
            <a:rPr lang="tr-TR" sz="2000" dirty="0" err="1" smtClean="0"/>
            <a:t>Freeze</a:t>
          </a:r>
          <a:r>
            <a:rPr lang="tr-TR" sz="2000" dirty="0" smtClean="0"/>
            <a:t> </a:t>
          </a:r>
          <a:r>
            <a:rPr lang="tr-TR" sz="2000" dirty="0" err="1" smtClean="0"/>
            <a:t>drying</a:t>
          </a:r>
          <a:r>
            <a:rPr lang="tr-TR" sz="2000" dirty="0" smtClean="0"/>
            <a:t> </a:t>
          </a:r>
          <a:r>
            <a:rPr lang="tr-TR" sz="2000" dirty="0" err="1" smtClean="0"/>
            <a:t>and</a:t>
          </a:r>
          <a:r>
            <a:rPr lang="tr-TR" sz="2000" dirty="0" smtClean="0"/>
            <a:t> </a:t>
          </a:r>
          <a:r>
            <a:rPr lang="tr-TR" sz="2000" dirty="0" err="1" smtClean="0"/>
            <a:t>freeze</a:t>
          </a:r>
          <a:r>
            <a:rPr lang="tr-TR" sz="2000" dirty="0" smtClean="0"/>
            <a:t> </a:t>
          </a:r>
          <a:r>
            <a:rPr lang="tr-TR" sz="2000" dirty="0" err="1" smtClean="0"/>
            <a:t>concentration</a:t>
          </a:r>
          <a:endParaRPr lang="tr-TR" sz="2000" dirty="0"/>
        </a:p>
      </dgm:t>
    </dgm:pt>
    <dgm:pt modelId="{ED1286C4-DAC8-4C8C-8A6B-83E90AADDD2F}" type="parTrans" cxnId="{EBA5F659-C9CB-4BFF-A29B-357F1D534CEA}">
      <dgm:prSet/>
      <dgm:spPr/>
      <dgm:t>
        <a:bodyPr/>
        <a:lstStyle/>
        <a:p>
          <a:endParaRPr lang="tr-TR" sz="2000"/>
        </a:p>
      </dgm:t>
    </dgm:pt>
    <dgm:pt modelId="{ED3528E1-641E-4361-9338-9B3983A41FB9}" type="sibTrans" cxnId="{EBA5F659-C9CB-4BFF-A29B-357F1D534CEA}">
      <dgm:prSet/>
      <dgm:spPr/>
      <dgm:t>
        <a:bodyPr/>
        <a:lstStyle/>
        <a:p>
          <a:endParaRPr lang="tr-TR" sz="2000"/>
        </a:p>
      </dgm:t>
    </dgm:pt>
    <dgm:pt modelId="{A1788004-7FB1-4955-828D-F90A8CDB73B7}">
      <dgm:prSet custT="1"/>
      <dgm:spPr/>
      <dgm:t>
        <a:bodyPr/>
        <a:lstStyle/>
        <a:p>
          <a:r>
            <a:rPr lang="tr-TR" sz="2000" dirty="0" err="1" smtClean="0"/>
            <a:t>Infrared</a:t>
          </a:r>
          <a:r>
            <a:rPr lang="tr-TR" sz="2000" dirty="0" smtClean="0"/>
            <a:t> </a:t>
          </a:r>
          <a:r>
            <a:rPr lang="tr-TR" sz="2000" dirty="0" err="1" smtClean="0"/>
            <a:t>heating</a:t>
          </a:r>
          <a:endParaRPr lang="tr-TR" sz="2000" dirty="0"/>
        </a:p>
      </dgm:t>
    </dgm:pt>
    <dgm:pt modelId="{0A72ED58-4D84-48C1-9547-91D36A48B216}" type="sibTrans" cxnId="{EE206007-4110-4EAE-B8EE-908297B27DAA}">
      <dgm:prSet/>
      <dgm:spPr/>
      <dgm:t>
        <a:bodyPr/>
        <a:lstStyle/>
        <a:p>
          <a:endParaRPr lang="tr-TR" sz="2000"/>
        </a:p>
      </dgm:t>
    </dgm:pt>
    <dgm:pt modelId="{FAB27B18-213A-41EC-96E6-257847EF706D}" type="parTrans" cxnId="{EE206007-4110-4EAE-B8EE-908297B27DAA}">
      <dgm:prSet/>
      <dgm:spPr/>
      <dgm:t>
        <a:bodyPr/>
        <a:lstStyle/>
        <a:p>
          <a:endParaRPr lang="tr-TR" sz="2000"/>
        </a:p>
      </dgm:t>
    </dgm:pt>
    <dgm:pt modelId="{1888080C-F2D6-4AB9-9179-F472489E2434}">
      <dgm:prSet phldrT="[Metin]" custT="1"/>
      <dgm:spPr/>
      <dgm:t>
        <a:bodyPr/>
        <a:lstStyle/>
        <a:p>
          <a:r>
            <a:rPr lang="tr-TR" sz="2000" dirty="0" err="1" smtClean="0"/>
            <a:t>Ohmic</a:t>
          </a:r>
          <a:r>
            <a:rPr lang="tr-TR" sz="2000" dirty="0" smtClean="0"/>
            <a:t> </a:t>
          </a:r>
          <a:r>
            <a:rPr lang="tr-TR" sz="2000" dirty="0" err="1" smtClean="0"/>
            <a:t>heating</a:t>
          </a:r>
          <a:endParaRPr lang="tr-TR" sz="2000" dirty="0"/>
        </a:p>
      </dgm:t>
    </dgm:pt>
    <dgm:pt modelId="{DEB691DE-5D56-4386-A3EF-DE2B858EFE57}" type="sibTrans" cxnId="{7B68D3B7-9E22-4CB8-BBA3-7F75962034C2}">
      <dgm:prSet/>
      <dgm:spPr/>
      <dgm:t>
        <a:bodyPr/>
        <a:lstStyle/>
        <a:p>
          <a:endParaRPr lang="tr-TR" sz="2000"/>
        </a:p>
      </dgm:t>
    </dgm:pt>
    <dgm:pt modelId="{C78A05DF-2F7C-4DA8-806E-7037EF0D8F15}" type="parTrans" cxnId="{7B68D3B7-9E22-4CB8-BBA3-7F75962034C2}">
      <dgm:prSet/>
      <dgm:spPr/>
      <dgm:t>
        <a:bodyPr/>
        <a:lstStyle/>
        <a:p>
          <a:endParaRPr lang="tr-TR" sz="2000"/>
        </a:p>
      </dgm:t>
    </dgm:pt>
    <dgm:pt modelId="{2BCEC512-2539-4B57-AEE5-2B9942BD3211}">
      <dgm:prSet custT="1"/>
      <dgm:spPr/>
      <dgm:t>
        <a:bodyPr/>
        <a:lstStyle/>
        <a:p>
          <a:pPr algn="ctr"/>
          <a:r>
            <a:rPr lang="tr-TR" sz="2400" b="1" i="1" dirty="0" smtClean="0"/>
            <a:t>Post </a:t>
          </a:r>
          <a:r>
            <a:rPr lang="tr-TR" sz="2400" b="1" i="1" dirty="0" err="1" smtClean="0"/>
            <a:t>processing</a:t>
          </a:r>
          <a:r>
            <a:rPr lang="tr-TR" sz="2400" b="1" i="1" dirty="0" smtClean="0"/>
            <a:t> </a:t>
          </a:r>
          <a:r>
            <a:rPr lang="tr-TR" sz="2400" b="1" i="1" dirty="0" err="1" smtClean="0"/>
            <a:t>operations</a:t>
          </a:r>
          <a:endParaRPr lang="tr-TR" sz="2400" b="1" i="1" dirty="0"/>
        </a:p>
      </dgm:t>
    </dgm:pt>
    <dgm:pt modelId="{26847E99-1EF6-4767-B45C-DD7C34B81D2C}" type="parTrans" cxnId="{DB74870F-6AA0-449D-BF4D-A60D5F3CCA9F}">
      <dgm:prSet/>
      <dgm:spPr/>
      <dgm:t>
        <a:bodyPr/>
        <a:lstStyle/>
        <a:p>
          <a:endParaRPr lang="tr-TR" sz="2000"/>
        </a:p>
      </dgm:t>
    </dgm:pt>
    <dgm:pt modelId="{51882CB5-7336-49CB-8CF0-A527F52ECC29}" type="sibTrans" cxnId="{DB74870F-6AA0-449D-BF4D-A60D5F3CCA9F}">
      <dgm:prSet/>
      <dgm:spPr/>
      <dgm:t>
        <a:bodyPr/>
        <a:lstStyle/>
        <a:p>
          <a:endParaRPr lang="tr-TR" sz="2000"/>
        </a:p>
      </dgm:t>
    </dgm:pt>
    <dgm:pt modelId="{B100A65A-2B3B-4322-B434-224A2AFB53FC}">
      <dgm:prSet custT="1"/>
      <dgm:spPr/>
      <dgm:t>
        <a:bodyPr/>
        <a:lstStyle/>
        <a:p>
          <a:r>
            <a:rPr lang="tr-TR" sz="2000" dirty="0" err="1" smtClean="0"/>
            <a:t>Packaging</a:t>
          </a:r>
          <a:endParaRPr lang="tr-TR" sz="2000" dirty="0"/>
        </a:p>
      </dgm:t>
    </dgm:pt>
    <dgm:pt modelId="{3AFE5490-1EFD-43D8-B4E3-A65DB2643BEE}" type="parTrans" cxnId="{80704B0A-2FD4-44CF-B147-1422312D7CB2}">
      <dgm:prSet/>
      <dgm:spPr/>
      <dgm:t>
        <a:bodyPr/>
        <a:lstStyle/>
        <a:p>
          <a:endParaRPr lang="tr-TR" sz="2000"/>
        </a:p>
      </dgm:t>
    </dgm:pt>
    <dgm:pt modelId="{D8B0E9BA-BD46-4AE4-8785-E972EAC0425A}" type="sibTrans" cxnId="{80704B0A-2FD4-44CF-B147-1422312D7CB2}">
      <dgm:prSet/>
      <dgm:spPr/>
      <dgm:t>
        <a:bodyPr/>
        <a:lstStyle/>
        <a:p>
          <a:endParaRPr lang="tr-TR" sz="2000"/>
        </a:p>
      </dgm:t>
    </dgm:pt>
    <dgm:pt modelId="{5DBDD50A-56D7-4455-BEAE-F8870ED8AF36}">
      <dgm:prSet custT="1"/>
      <dgm:spPr/>
      <dgm:t>
        <a:bodyPr/>
        <a:lstStyle/>
        <a:p>
          <a:r>
            <a:rPr lang="tr-TR" sz="2000" dirty="0" err="1" smtClean="0"/>
            <a:t>Filling</a:t>
          </a:r>
          <a:r>
            <a:rPr lang="tr-TR" sz="2000" dirty="0" smtClean="0"/>
            <a:t> </a:t>
          </a:r>
          <a:r>
            <a:rPr lang="tr-TR" sz="2000" dirty="0" err="1" smtClean="0"/>
            <a:t>and</a:t>
          </a:r>
          <a:r>
            <a:rPr lang="tr-TR" sz="2000" dirty="0" smtClean="0"/>
            <a:t> </a:t>
          </a:r>
          <a:r>
            <a:rPr lang="tr-TR" sz="2000" dirty="0" err="1" smtClean="0"/>
            <a:t>sealing</a:t>
          </a:r>
          <a:r>
            <a:rPr lang="tr-TR" sz="2000" dirty="0" smtClean="0"/>
            <a:t> of </a:t>
          </a:r>
          <a:r>
            <a:rPr lang="tr-TR" sz="2000" dirty="0" err="1" smtClean="0"/>
            <a:t>containers</a:t>
          </a:r>
          <a:endParaRPr lang="tr-TR" sz="2000" dirty="0"/>
        </a:p>
      </dgm:t>
    </dgm:pt>
    <dgm:pt modelId="{EB728709-5A92-4D48-ADC8-11A8EF8AFF6A}" type="parTrans" cxnId="{9BF8E110-F7A1-4E1F-A05F-CD07B5C8361A}">
      <dgm:prSet/>
      <dgm:spPr/>
      <dgm:t>
        <a:bodyPr/>
        <a:lstStyle/>
        <a:p>
          <a:endParaRPr lang="tr-TR" sz="2000"/>
        </a:p>
      </dgm:t>
    </dgm:pt>
    <dgm:pt modelId="{ED73A4D6-36AD-4B46-A868-D609345E22B9}" type="sibTrans" cxnId="{9BF8E110-F7A1-4E1F-A05F-CD07B5C8361A}">
      <dgm:prSet/>
      <dgm:spPr/>
      <dgm:t>
        <a:bodyPr/>
        <a:lstStyle/>
        <a:p>
          <a:endParaRPr lang="tr-TR" sz="2000"/>
        </a:p>
      </dgm:t>
    </dgm:pt>
    <dgm:pt modelId="{F14DE28B-A9DB-456D-BACB-B68C58B142AF}">
      <dgm:prSet custT="1"/>
      <dgm:spPr/>
      <dgm:t>
        <a:bodyPr/>
        <a:lstStyle/>
        <a:p>
          <a:r>
            <a:rPr lang="tr-TR" sz="2000" dirty="0" err="1" smtClean="0"/>
            <a:t>Materials</a:t>
          </a:r>
          <a:r>
            <a:rPr lang="tr-TR" sz="2000" dirty="0" smtClean="0"/>
            <a:t> </a:t>
          </a:r>
          <a:r>
            <a:rPr lang="tr-TR" sz="2000" dirty="0" err="1" smtClean="0"/>
            <a:t>handling</a:t>
          </a:r>
          <a:r>
            <a:rPr lang="tr-TR" sz="2000" dirty="0" smtClean="0"/>
            <a:t>, </a:t>
          </a:r>
          <a:r>
            <a:rPr lang="tr-TR" sz="2000" dirty="0" err="1" smtClean="0"/>
            <a:t>storage</a:t>
          </a:r>
          <a:r>
            <a:rPr lang="tr-TR" sz="2000" dirty="0" smtClean="0"/>
            <a:t> </a:t>
          </a:r>
          <a:r>
            <a:rPr lang="tr-TR" sz="2000" dirty="0" err="1" smtClean="0"/>
            <a:t>and</a:t>
          </a:r>
          <a:r>
            <a:rPr lang="tr-TR" sz="2000" dirty="0" smtClean="0"/>
            <a:t> </a:t>
          </a:r>
          <a:r>
            <a:rPr lang="tr-TR" sz="2000" dirty="0" err="1" smtClean="0"/>
            <a:t>distribution</a:t>
          </a:r>
          <a:endParaRPr lang="tr-TR" sz="2000" dirty="0"/>
        </a:p>
      </dgm:t>
    </dgm:pt>
    <dgm:pt modelId="{0D44319E-8587-4650-84E5-1FEDE893FFDF}" type="parTrans" cxnId="{6A006113-3AB0-4288-8145-B5D579AD2CAE}">
      <dgm:prSet/>
      <dgm:spPr/>
      <dgm:t>
        <a:bodyPr/>
        <a:lstStyle/>
        <a:p>
          <a:endParaRPr lang="tr-TR" sz="2000"/>
        </a:p>
      </dgm:t>
    </dgm:pt>
    <dgm:pt modelId="{41BFEBC9-E160-4348-A043-6876A76F1E0B}" type="sibTrans" cxnId="{6A006113-3AB0-4288-8145-B5D579AD2CAE}">
      <dgm:prSet/>
      <dgm:spPr/>
      <dgm:t>
        <a:bodyPr/>
        <a:lstStyle/>
        <a:p>
          <a:endParaRPr lang="tr-TR" sz="2000"/>
        </a:p>
      </dgm:t>
    </dgm:pt>
    <dgm:pt modelId="{4CCD27B7-3C65-44B9-AD83-5721E809CBCB}" type="pres">
      <dgm:prSet presAssocID="{D3AB8FC1-1D0F-4954-9668-E85D7B7F7D8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FDE021B3-EBA1-433C-8FCB-D8A9BB7EFCB0}" type="pres">
      <dgm:prSet presAssocID="{F73C9991-15ED-4E8F-994E-B6DA848804AE}" presName="root" presStyleCnt="0">
        <dgm:presLayoutVars>
          <dgm:chMax/>
          <dgm:chPref/>
        </dgm:presLayoutVars>
      </dgm:prSet>
      <dgm:spPr/>
    </dgm:pt>
    <dgm:pt modelId="{8200C180-3513-4BFC-9B21-3C1E44121486}" type="pres">
      <dgm:prSet presAssocID="{F73C9991-15ED-4E8F-994E-B6DA848804AE}" presName="rootComposite" presStyleCnt="0">
        <dgm:presLayoutVars/>
      </dgm:prSet>
      <dgm:spPr/>
    </dgm:pt>
    <dgm:pt modelId="{A0D43F81-EF0C-469C-95C9-5627B5752031}" type="pres">
      <dgm:prSet presAssocID="{F73C9991-15ED-4E8F-994E-B6DA848804AE}" presName="ParentAccent" presStyleLbl="alignNode1" presStyleIdx="0" presStyleCnt="3"/>
      <dgm:spPr/>
    </dgm:pt>
    <dgm:pt modelId="{05B2A67C-F8B5-454F-AF46-D0D960B3A4B8}" type="pres">
      <dgm:prSet presAssocID="{F73C9991-15ED-4E8F-994E-B6DA848804AE}" presName="ParentSmallAccent" presStyleLbl="fgAcc1" presStyleIdx="0" presStyleCnt="3"/>
      <dgm:spPr/>
    </dgm:pt>
    <dgm:pt modelId="{E690496E-F33C-4238-929B-98128B3D1ADC}" type="pres">
      <dgm:prSet presAssocID="{F73C9991-15ED-4E8F-994E-B6DA848804AE}" presName="Parent" presStyleLbl="revTx" presStyleIdx="0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D4AADF0-73B1-4895-AAB3-CAFF9867D579}" type="pres">
      <dgm:prSet presAssocID="{F73C9991-15ED-4E8F-994E-B6DA848804AE}" presName="childShape" presStyleCnt="0">
        <dgm:presLayoutVars>
          <dgm:chMax val="0"/>
          <dgm:chPref val="0"/>
        </dgm:presLayoutVars>
      </dgm:prSet>
      <dgm:spPr/>
    </dgm:pt>
    <dgm:pt modelId="{711DB203-A03F-4A7C-B40C-57309214FB6B}" type="pres">
      <dgm:prSet presAssocID="{FDFAC79A-302F-4A4A-8B5D-023DDA949F13}" presName="childComposite" presStyleCnt="0">
        <dgm:presLayoutVars>
          <dgm:chMax val="0"/>
          <dgm:chPref val="0"/>
        </dgm:presLayoutVars>
      </dgm:prSet>
      <dgm:spPr/>
    </dgm:pt>
    <dgm:pt modelId="{138EEEAB-4B96-4062-BD2F-4941CF35B64A}" type="pres">
      <dgm:prSet presAssocID="{FDFAC79A-302F-4A4A-8B5D-023DDA949F13}" presName="ChildAccent" presStyleLbl="solidFgAcc1" presStyleIdx="0" presStyleCnt="10"/>
      <dgm:spPr/>
    </dgm:pt>
    <dgm:pt modelId="{025358CA-13EA-4930-83E5-2E2737E9E6B9}" type="pres">
      <dgm:prSet presAssocID="{FDFAC79A-302F-4A4A-8B5D-023DDA949F13}" presName="Child" presStyleLbl="revTx" presStyleIdx="1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16E165-78DF-4693-8871-5303A79DFC2F}" type="pres">
      <dgm:prSet presAssocID="{1888080C-F2D6-4AB9-9179-F472489E2434}" presName="childComposite" presStyleCnt="0">
        <dgm:presLayoutVars>
          <dgm:chMax val="0"/>
          <dgm:chPref val="0"/>
        </dgm:presLayoutVars>
      </dgm:prSet>
      <dgm:spPr/>
    </dgm:pt>
    <dgm:pt modelId="{F9E00DC4-8640-4E9C-95BC-F6C915A8D061}" type="pres">
      <dgm:prSet presAssocID="{1888080C-F2D6-4AB9-9179-F472489E2434}" presName="ChildAccent" presStyleLbl="solidFgAcc1" presStyleIdx="1" presStyleCnt="10"/>
      <dgm:spPr/>
    </dgm:pt>
    <dgm:pt modelId="{117D412B-D7D9-4A56-98DC-A47BFAF918BC}" type="pres">
      <dgm:prSet presAssocID="{1888080C-F2D6-4AB9-9179-F472489E2434}" presName="Child" presStyleLbl="revTx" presStyleIdx="2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068E37-892B-4543-B07E-09EF5E047A5F}" type="pres">
      <dgm:prSet presAssocID="{A1788004-7FB1-4955-828D-F90A8CDB73B7}" presName="childComposite" presStyleCnt="0">
        <dgm:presLayoutVars>
          <dgm:chMax val="0"/>
          <dgm:chPref val="0"/>
        </dgm:presLayoutVars>
      </dgm:prSet>
      <dgm:spPr/>
    </dgm:pt>
    <dgm:pt modelId="{0BF44094-2377-4E88-8B3E-184A890E1C7B}" type="pres">
      <dgm:prSet presAssocID="{A1788004-7FB1-4955-828D-F90A8CDB73B7}" presName="ChildAccent" presStyleLbl="solidFgAcc1" presStyleIdx="2" presStyleCnt="10"/>
      <dgm:spPr/>
    </dgm:pt>
    <dgm:pt modelId="{6FCC8580-BBCF-4EFE-A737-B7E3DDF3B459}" type="pres">
      <dgm:prSet presAssocID="{A1788004-7FB1-4955-828D-F90A8CDB73B7}" presName="Child" presStyleLbl="revTx" presStyleIdx="3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50A25F-7213-4814-ABFD-7169A300DD3D}" type="pres">
      <dgm:prSet presAssocID="{EB730ABC-CBDB-458E-ABA9-BD6CC023F24F}" presName="root" presStyleCnt="0">
        <dgm:presLayoutVars>
          <dgm:chMax/>
          <dgm:chPref/>
        </dgm:presLayoutVars>
      </dgm:prSet>
      <dgm:spPr/>
    </dgm:pt>
    <dgm:pt modelId="{42472D47-BD80-4205-BDB3-880B7509D69C}" type="pres">
      <dgm:prSet presAssocID="{EB730ABC-CBDB-458E-ABA9-BD6CC023F24F}" presName="rootComposite" presStyleCnt="0">
        <dgm:presLayoutVars/>
      </dgm:prSet>
      <dgm:spPr/>
    </dgm:pt>
    <dgm:pt modelId="{8757CD14-1544-4F58-86CF-ED05DEE4A922}" type="pres">
      <dgm:prSet presAssocID="{EB730ABC-CBDB-458E-ABA9-BD6CC023F24F}" presName="ParentAccent" presStyleLbl="alignNode1" presStyleIdx="1" presStyleCnt="3"/>
      <dgm:spPr/>
    </dgm:pt>
    <dgm:pt modelId="{FE7A1814-58B5-496B-BA65-15C8EB2980FF}" type="pres">
      <dgm:prSet presAssocID="{EB730ABC-CBDB-458E-ABA9-BD6CC023F24F}" presName="ParentSmallAccent" presStyleLbl="fgAcc1" presStyleIdx="1" presStyleCnt="3"/>
      <dgm:spPr/>
    </dgm:pt>
    <dgm:pt modelId="{524C0520-3D78-4651-853B-87F16035D746}" type="pres">
      <dgm:prSet presAssocID="{EB730ABC-CBDB-458E-ABA9-BD6CC023F24F}" presName="Parent" presStyleLbl="revTx" presStyleIdx="4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9C7400-5406-4C83-8B82-48FE3E851270}" type="pres">
      <dgm:prSet presAssocID="{EB730ABC-CBDB-458E-ABA9-BD6CC023F24F}" presName="childShape" presStyleCnt="0">
        <dgm:presLayoutVars>
          <dgm:chMax val="0"/>
          <dgm:chPref val="0"/>
        </dgm:presLayoutVars>
      </dgm:prSet>
      <dgm:spPr/>
    </dgm:pt>
    <dgm:pt modelId="{EE16C421-6EB5-4008-BAC3-328FF4DECD0F}" type="pres">
      <dgm:prSet presAssocID="{23384CAE-9846-47BE-9316-E7D02E10BEDE}" presName="childComposite" presStyleCnt="0">
        <dgm:presLayoutVars>
          <dgm:chMax val="0"/>
          <dgm:chPref val="0"/>
        </dgm:presLayoutVars>
      </dgm:prSet>
      <dgm:spPr/>
    </dgm:pt>
    <dgm:pt modelId="{AD75A56E-631A-4597-9CB9-1C4A9143C19D}" type="pres">
      <dgm:prSet presAssocID="{23384CAE-9846-47BE-9316-E7D02E10BEDE}" presName="ChildAccent" presStyleLbl="solidFgAcc1" presStyleIdx="3" presStyleCnt="10"/>
      <dgm:spPr/>
    </dgm:pt>
    <dgm:pt modelId="{F759A5A9-A0FA-49B6-BB8F-39B95B57B384}" type="pres">
      <dgm:prSet presAssocID="{23384CAE-9846-47BE-9316-E7D02E10BEDE}" presName="Child" presStyleLbl="revTx" presStyleIdx="5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DA6BE43-2E1C-4094-8B48-3767B05D3711}" type="pres">
      <dgm:prSet presAssocID="{B45702FE-0BFD-4E76-9D5B-95B3B81D046C}" presName="childComposite" presStyleCnt="0">
        <dgm:presLayoutVars>
          <dgm:chMax val="0"/>
          <dgm:chPref val="0"/>
        </dgm:presLayoutVars>
      </dgm:prSet>
      <dgm:spPr/>
    </dgm:pt>
    <dgm:pt modelId="{F9CCBA5F-CDB4-42DE-A38A-4C6CC3B940DE}" type="pres">
      <dgm:prSet presAssocID="{B45702FE-0BFD-4E76-9D5B-95B3B81D046C}" presName="ChildAccent" presStyleLbl="solidFgAcc1" presStyleIdx="4" presStyleCnt="10"/>
      <dgm:spPr/>
    </dgm:pt>
    <dgm:pt modelId="{331E5353-D2F5-41EF-9549-599370041104}" type="pres">
      <dgm:prSet presAssocID="{B45702FE-0BFD-4E76-9D5B-95B3B81D046C}" presName="Child" presStyleLbl="revTx" presStyleIdx="6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330DB7-A4BB-46D9-93A3-CED53C03B436}" type="pres">
      <dgm:prSet presAssocID="{89CBBBAE-3DBE-49AE-8E31-EFBEFD9D89A5}" presName="childComposite" presStyleCnt="0">
        <dgm:presLayoutVars>
          <dgm:chMax val="0"/>
          <dgm:chPref val="0"/>
        </dgm:presLayoutVars>
      </dgm:prSet>
      <dgm:spPr/>
    </dgm:pt>
    <dgm:pt modelId="{D869854B-3376-44EB-812C-1FC31EFDE52F}" type="pres">
      <dgm:prSet presAssocID="{89CBBBAE-3DBE-49AE-8E31-EFBEFD9D89A5}" presName="ChildAccent" presStyleLbl="solidFgAcc1" presStyleIdx="5" presStyleCnt="10"/>
      <dgm:spPr/>
    </dgm:pt>
    <dgm:pt modelId="{61FB7BE6-C673-477B-88D9-217F5E30EFD9}" type="pres">
      <dgm:prSet presAssocID="{89CBBBAE-3DBE-49AE-8E31-EFBEFD9D89A5}" presName="Child" presStyleLbl="revTx" presStyleIdx="7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3E1AA0-0210-457B-89AD-9589AF3BFBF7}" type="pres">
      <dgm:prSet presAssocID="{1A593DBB-8D33-490B-BFA4-D96B28E6909D}" presName="childComposite" presStyleCnt="0">
        <dgm:presLayoutVars>
          <dgm:chMax val="0"/>
          <dgm:chPref val="0"/>
        </dgm:presLayoutVars>
      </dgm:prSet>
      <dgm:spPr/>
    </dgm:pt>
    <dgm:pt modelId="{38CFACFB-4C3A-4124-B64B-A70A8DD59EA6}" type="pres">
      <dgm:prSet presAssocID="{1A593DBB-8D33-490B-BFA4-D96B28E6909D}" presName="ChildAccent" presStyleLbl="solidFgAcc1" presStyleIdx="6" presStyleCnt="10"/>
      <dgm:spPr/>
    </dgm:pt>
    <dgm:pt modelId="{A2338C8B-BD21-447B-B936-790FF6A1C5EF}" type="pres">
      <dgm:prSet presAssocID="{1A593DBB-8D33-490B-BFA4-D96B28E6909D}" presName="Child" presStyleLbl="revTx" presStyleIdx="8" presStyleCnt="13" custScaleY="1817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69E31F1-3C94-4431-9999-22D4477342A0}" type="pres">
      <dgm:prSet presAssocID="{2BCEC512-2539-4B57-AEE5-2B9942BD3211}" presName="root" presStyleCnt="0">
        <dgm:presLayoutVars>
          <dgm:chMax/>
          <dgm:chPref/>
        </dgm:presLayoutVars>
      </dgm:prSet>
      <dgm:spPr/>
    </dgm:pt>
    <dgm:pt modelId="{93B090B8-6AA0-40BA-A838-D9191D62D0A3}" type="pres">
      <dgm:prSet presAssocID="{2BCEC512-2539-4B57-AEE5-2B9942BD3211}" presName="rootComposite" presStyleCnt="0">
        <dgm:presLayoutVars/>
      </dgm:prSet>
      <dgm:spPr/>
    </dgm:pt>
    <dgm:pt modelId="{2A045E74-8B36-428A-89E3-659394AE6002}" type="pres">
      <dgm:prSet presAssocID="{2BCEC512-2539-4B57-AEE5-2B9942BD3211}" presName="ParentAccent" presStyleLbl="alignNode1" presStyleIdx="2" presStyleCnt="3"/>
      <dgm:spPr/>
    </dgm:pt>
    <dgm:pt modelId="{57975549-9AC6-4C7E-A670-98107746529E}" type="pres">
      <dgm:prSet presAssocID="{2BCEC512-2539-4B57-AEE5-2B9942BD3211}" presName="ParentSmallAccent" presStyleLbl="fgAcc1" presStyleIdx="2" presStyleCnt="3"/>
      <dgm:spPr/>
    </dgm:pt>
    <dgm:pt modelId="{E4054BBE-4E87-450E-9F8D-1461133F83E1}" type="pres">
      <dgm:prSet presAssocID="{2BCEC512-2539-4B57-AEE5-2B9942BD3211}" presName="Parent" presStyleLbl="revTx" presStyleIdx="9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A8E92D-0FC8-45FB-8489-DBCB041C56F9}" type="pres">
      <dgm:prSet presAssocID="{2BCEC512-2539-4B57-AEE5-2B9942BD3211}" presName="childShape" presStyleCnt="0">
        <dgm:presLayoutVars>
          <dgm:chMax val="0"/>
          <dgm:chPref val="0"/>
        </dgm:presLayoutVars>
      </dgm:prSet>
      <dgm:spPr/>
    </dgm:pt>
    <dgm:pt modelId="{7F5F4EA5-300A-4CAB-B4A2-4BDEB769CB95}" type="pres">
      <dgm:prSet presAssocID="{B100A65A-2B3B-4322-B434-224A2AFB53FC}" presName="childComposite" presStyleCnt="0">
        <dgm:presLayoutVars>
          <dgm:chMax val="0"/>
          <dgm:chPref val="0"/>
        </dgm:presLayoutVars>
      </dgm:prSet>
      <dgm:spPr/>
    </dgm:pt>
    <dgm:pt modelId="{D9145AE7-266C-44DD-A455-D1DF9187F925}" type="pres">
      <dgm:prSet presAssocID="{B100A65A-2B3B-4322-B434-224A2AFB53FC}" presName="ChildAccent" presStyleLbl="solidFgAcc1" presStyleIdx="7" presStyleCnt="10"/>
      <dgm:spPr/>
    </dgm:pt>
    <dgm:pt modelId="{BAAECA97-23D6-4ED8-B602-C63096AAE17A}" type="pres">
      <dgm:prSet presAssocID="{B100A65A-2B3B-4322-B434-224A2AFB53FC}" presName="Child" presStyleLbl="revTx" presStyleIdx="10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0E6E40-A0F4-4059-8AF8-E33E260F6F35}" type="pres">
      <dgm:prSet presAssocID="{5DBDD50A-56D7-4455-BEAE-F8870ED8AF36}" presName="childComposite" presStyleCnt="0">
        <dgm:presLayoutVars>
          <dgm:chMax val="0"/>
          <dgm:chPref val="0"/>
        </dgm:presLayoutVars>
      </dgm:prSet>
      <dgm:spPr/>
    </dgm:pt>
    <dgm:pt modelId="{E6EB08F5-0279-48E8-98D7-EA02848FA357}" type="pres">
      <dgm:prSet presAssocID="{5DBDD50A-56D7-4455-BEAE-F8870ED8AF36}" presName="ChildAccent" presStyleLbl="solidFgAcc1" presStyleIdx="8" presStyleCnt="10"/>
      <dgm:spPr/>
    </dgm:pt>
    <dgm:pt modelId="{E4ADCFE2-8087-44D4-831E-1FCAE5042FB9}" type="pres">
      <dgm:prSet presAssocID="{5DBDD50A-56D7-4455-BEAE-F8870ED8AF36}" presName="Child" presStyleLbl="revTx" presStyleIdx="11" presStyleCnt="13" custScaleY="1607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03CE8BF-16CC-4B6C-816E-FE1A19BAC993}" type="pres">
      <dgm:prSet presAssocID="{F14DE28B-A9DB-456D-BACB-B68C58B142AF}" presName="childComposite" presStyleCnt="0">
        <dgm:presLayoutVars>
          <dgm:chMax val="0"/>
          <dgm:chPref val="0"/>
        </dgm:presLayoutVars>
      </dgm:prSet>
      <dgm:spPr/>
    </dgm:pt>
    <dgm:pt modelId="{30AFCC56-2D3C-4325-87CC-04B4EDEBEA74}" type="pres">
      <dgm:prSet presAssocID="{F14DE28B-A9DB-456D-BACB-B68C58B142AF}" presName="ChildAccent" presStyleLbl="solidFgAcc1" presStyleIdx="9" presStyleCnt="10"/>
      <dgm:spPr/>
    </dgm:pt>
    <dgm:pt modelId="{E700907A-05B4-408A-84A9-3D5C2EFB255E}" type="pres">
      <dgm:prSet presAssocID="{F14DE28B-A9DB-456D-BACB-B68C58B142AF}" presName="Child" presStyleLbl="revTx" presStyleIdx="12" presStyleCnt="13" custScaleY="1889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CDFF62A-2B06-46F4-921D-8F2E54A19DE1}" type="presOf" srcId="{EB730ABC-CBDB-458E-ABA9-BD6CC023F24F}" destId="{524C0520-3D78-4651-853B-87F16035D746}" srcOrd="0" destOrd="0" presId="urn:microsoft.com/office/officeart/2008/layout/SquareAccentList"/>
    <dgm:cxn modelId="{18420FEA-720B-46F2-8BFE-5EFA19D638AE}" type="presOf" srcId="{F14DE28B-A9DB-456D-BACB-B68C58B142AF}" destId="{E700907A-05B4-408A-84A9-3D5C2EFB255E}" srcOrd="0" destOrd="0" presId="urn:microsoft.com/office/officeart/2008/layout/SquareAccentList"/>
    <dgm:cxn modelId="{EE206007-4110-4EAE-B8EE-908297B27DAA}" srcId="{F73C9991-15ED-4E8F-994E-B6DA848804AE}" destId="{A1788004-7FB1-4955-828D-F90A8CDB73B7}" srcOrd="2" destOrd="0" parTransId="{FAB27B18-213A-41EC-96E6-257847EF706D}" sibTransId="{0A72ED58-4D84-48C1-9547-91D36A48B216}"/>
    <dgm:cxn modelId="{A65486A2-68E3-4937-A07F-9E93ADE0852D}" type="presOf" srcId="{FDFAC79A-302F-4A4A-8B5D-023DDA949F13}" destId="{025358CA-13EA-4930-83E5-2E2737E9E6B9}" srcOrd="0" destOrd="0" presId="urn:microsoft.com/office/officeart/2008/layout/SquareAccentList"/>
    <dgm:cxn modelId="{61BF2210-16E9-4652-98E8-EE46DE2ED0A9}" type="presOf" srcId="{A1788004-7FB1-4955-828D-F90A8CDB73B7}" destId="{6FCC8580-BBCF-4EFE-A737-B7E3DDF3B459}" srcOrd="0" destOrd="0" presId="urn:microsoft.com/office/officeart/2008/layout/SquareAccentList"/>
    <dgm:cxn modelId="{EBA5F659-C9CB-4BFF-A29B-357F1D534CEA}" srcId="{EB730ABC-CBDB-458E-ABA9-BD6CC023F24F}" destId="{1A593DBB-8D33-490B-BFA4-D96B28E6909D}" srcOrd="3" destOrd="0" parTransId="{ED1286C4-DAC8-4C8C-8A6B-83E90AADDD2F}" sibTransId="{ED3528E1-641E-4361-9338-9B3983A41FB9}"/>
    <dgm:cxn modelId="{24B34814-A71F-419D-A443-20F229D12F85}" srcId="{EB730ABC-CBDB-458E-ABA9-BD6CC023F24F}" destId="{23384CAE-9846-47BE-9316-E7D02E10BEDE}" srcOrd="0" destOrd="0" parTransId="{EFE5448B-270C-422C-B738-1C8FCA416111}" sibTransId="{39A604C4-E56D-4B8C-A966-54192CE64325}"/>
    <dgm:cxn modelId="{8CCA151F-075D-48BD-8571-62BABDF0B8CC}" type="presOf" srcId="{1A593DBB-8D33-490B-BFA4-D96B28E6909D}" destId="{A2338C8B-BD21-447B-B936-790FF6A1C5EF}" srcOrd="0" destOrd="0" presId="urn:microsoft.com/office/officeart/2008/layout/SquareAccentList"/>
    <dgm:cxn modelId="{46527268-845D-42AB-97E5-9623F7AD2B00}" type="presOf" srcId="{1888080C-F2D6-4AB9-9179-F472489E2434}" destId="{117D412B-D7D9-4A56-98DC-A47BFAF918BC}" srcOrd="0" destOrd="0" presId="urn:microsoft.com/office/officeart/2008/layout/SquareAccentList"/>
    <dgm:cxn modelId="{D612E9E6-72B3-425D-95D4-A4579CDC1DFE}" srcId="{F73C9991-15ED-4E8F-994E-B6DA848804AE}" destId="{FDFAC79A-302F-4A4A-8B5D-023DDA949F13}" srcOrd="0" destOrd="0" parTransId="{CA3F4F84-AB3C-4594-B8FA-FE606A8A28FE}" sibTransId="{A441C36E-1C2D-4119-9C75-6289290C7D7F}"/>
    <dgm:cxn modelId="{6471B0FD-6016-43AF-A88E-3A1C49585C54}" type="presOf" srcId="{5DBDD50A-56D7-4455-BEAE-F8870ED8AF36}" destId="{E4ADCFE2-8087-44D4-831E-1FCAE5042FB9}" srcOrd="0" destOrd="0" presId="urn:microsoft.com/office/officeart/2008/layout/SquareAccentList"/>
    <dgm:cxn modelId="{DDB1D6B1-4AB7-43AF-ABFE-A1D6143E4BD7}" type="presOf" srcId="{2BCEC512-2539-4B57-AEE5-2B9942BD3211}" destId="{E4054BBE-4E87-450E-9F8D-1461133F83E1}" srcOrd="0" destOrd="0" presId="urn:microsoft.com/office/officeart/2008/layout/SquareAccentList"/>
    <dgm:cxn modelId="{DB74870F-6AA0-449D-BF4D-A60D5F3CCA9F}" srcId="{D3AB8FC1-1D0F-4954-9668-E85D7B7F7D86}" destId="{2BCEC512-2539-4B57-AEE5-2B9942BD3211}" srcOrd="2" destOrd="0" parTransId="{26847E99-1EF6-4767-B45C-DD7C34B81D2C}" sibTransId="{51882CB5-7336-49CB-8CF0-A527F52ECC29}"/>
    <dgm:cxn modelId="{80704B0A-2FD4-44CF-B147-1422312D7CB2}" srcId="{2BCEC512-2539-4B57-AEE5-2B9942BD3211}" destId="{B100A65A-2B3B-4322-B434-224A2AFB53FC}" srcOrd="0" destOrd="0" parTransId="{3AFE5490-1EFD-43D8-B4E3-A65DB2643BEE}" sibTransId="{D8B0E9BA-BD46-4AE4-8785-E972EAC0425A}"/>
    <dgm:cxn modelId="{42214DEF-AC14-4AEA-A88F-C4F24D8BF5B1}" type="presOf" srcId="{23384CAE-9846-47BE-9316-E7D02E10BEDE}" destId="{F759A5A9-A0FA-49B6-BB8F-39B95B57B384}" srcOrd="0" destOrd="0" presId="urn:microsoft.com/office/officeart/2008/layout/SquareAccentList"/>
    <dgm:cxn modelId="{7B68D3B7-9E22-4CB8-BBA3-7F75962034C2}" srcId="{F73C9991-15ED-4E8F-994E-B6DA848804AE}" destId="{1888080C-F2D6-4AB9-9179-F472489E2434}" srcOrd="1" destOrd="0" parTransId="{C78A05DF-2F7C-4DA8-806E-7037EF0D8F15}" sibTransId="{DEB691DE-5D56-4386-A3EF-DE2B858EFE57}"/>
    <dgm:cxn modelId="{9BF8E110-F7A1-4E1F-A05F-CD07B5C8361A}" srcId="{2BCEC512-2539-4B57-AEE5-2B9942BD3211}" destId="{5DBDD50A-56D7-4455-BEAE-F8870ED8AF36}" srcOrd="1" destOrd="0" parTransId="{EB728709-5A92-4D48-ADC8-11A8EF8AFF6A}" sibTransId="{ED73A4D6-36AD-4B46-A868-D609345E22B9}"/>
    <dgm:cxn modelId="{C109D884-3E18-4DA9-BD21-A410E2246ED6}" type="presOf" srcId="{B45702FE-0BFD-4E76-9D5B-95B3B81D046C}" destId="{331E5353-D2F5-41EF-9549-599370041104}" srcOrd="0" destOrd="0" presId="urn:microsoft.com/office/officeart/2008/layout/SquareAccentList"/>
    <dgm:cxn modelId="{D34D77C8-9421-4FEC-BFF8-379582EE52EA}" srcId="{D3AB8FC1-1D0F-4954-9668-E85D7B7F7D86}" destId="{F73C9991-15ED-4E8F-994E-B6DA848804AE}" srcOrd="0" destOrd="0" parTransId="{F4559195-917D-4F45-8B49-FBB8A0389CB5}" sibTransId="{227A5753-311C-46E0-810D-D9E0576BCA3E}"/>
    <dgm:cxn modelId="{A6F4C972-F563-4017-97E9-E641C4DDDED0}" type="presOf" srcId="{D3AB8FC1-1D0F-4954-9668-E85D7B7F7D86}" destId="{4CCD27B7-3C65-44B9-AD83-5721E809CBCB}" srcOrd="0" destOrd="0" presId="urn:microsoft.com/office/officeart/2008/layout/SquareAccentList"/>
    <dgm:cxn modelId="{6A006113-3AB0-4288-8145-B5D579AD2CAE}" srcId="{2BCEC512-2539-4B57-AEE5-2B9942BD3211}" destId="{F14DE28B-A9DB-456D-BACB-B68C58B142AF}" srcOrd="2" destOrd="0" parTransId="{0D44319E-8587-4650-84E5-1FEDE893FFDF}" sibTransId="{41BFEBC9-E160-4348-A043-6876A76F1E0B}"/>
    <dgm:cxn modelId="{A3F75A9E-4D64-4B55-9AD0-E596EC592F5C}" srcId="{D3AB8FC1-1D0F-4954-9668-E85D7B7F7D86}" destId="{EB730ABC-CBDB-458E-ABA9-BD6CC023F24F}" srcOrd="1" destOrd="0" parTransId="{CC819279-483C-46EE-B93B-D84E12FC311B}" sibTransId="{D4A1964D-03D0-4493-AA32-92E4542A159E}"/>
    <dgm:cxn modelId="{D870341A-0A66-4005-9EEC-5F7302139177}" type="presOf" srcId="{89CBBBAE-3DBE-49AE-8E31-EFBEFD9D89A5}" destId="{61FB7BE6-C673-477B-88D9-217F5E30EFD9}" srcOrd="0" destOrd="0" presId="urn:microsoft.com/office/officeart/2008/layout/SquareAccentList"/>
    <dgm:cxn modelId="{650A304A-77E5-484F-B392-5C83030B252C}" srcId="{EB730ABC-CBDB-458E-ABA9-BD6CC023F24F}" destId="{89CBBBAE-3DBE-49AE-8E31-EFBEFD9D89A5}" srcOrd="2" destOrd="0" parTransId="{D0D63C53-E187-4C3E-8659-037FFC4F1A93}" sibTransId="{E11AFDBA-6176-4CFE-895D-7B9EC5383B7F}"/>
    <dgm:cxn modelId="{081DF5FE-9154-4668-85CE-5E2BA557F56B}" type="presOf" srcId="{F73C9991-15ED-4E8F-994E-B6DA848804AE}" destId="{E690496E-F33C-4238-929B-98128B3D1ADC}" srcOrd="0" destOrd="0" presId="urn:microsoft.com/office/officeart/2008/layout/SquareAccentList"/>
    <dgm:cxn modelId="{DDC9A4D5-6DFA-4613-9C87-5B46EA6F4521}" type="presOf" srcId="{B100A65A-2B3B-4322-B434-224A2AFB53FC}" destId="{BAAECA97-23D6-4ED8-B602-C63096AAE17A}" srcOrd="0" destOrd="0" presId="urn:microsoft.com/office/officeart/2008/layout/SquareAccentList"/>
    <dgm:cxn modelId="{2AE06D6D-5D95-4A61-8A8D-DE1D7DA04957}" srcId="{EB730ABC-CBDB-458E-ABA9-BD6CC023F24F}" destId="{B45702FE-0BFD-4E76-9D5B-95B3B81D046C}" srcOrd="1" destOrd="0" parTransId="{C68256BE-C366-4BCD-8555-87111EE5999B}" sibTransId="{830F4A78-8E24-406A-B07E-AE6B76887EFF}"/>
    <dgm:cxn modelId="{C117C3D5-7033-4CC2-9BAA-82512E0F677F}" type="presParOf" srcId="{4CCD27B7-3C65-44B9-AD83-5721E809CBCB}" destId="{FDE021B3-EBA1-433C-8FCB-D8A9BB7EFCB0}" srcOrd="0" destOrd="0" presId="urn:microsoft.com/office/officeart/2008/layout/SquareAccentList"/>
    <dgm:cxn modelId="{5E8DDACC-58B5-4A9A-BD4A-4556A7796295}" type="presParOf" srcId="{FDE021B3-EBA1-433C-8FCB-D8A9BB7EFCB0}" destId="{8200C180-3513-4BFC-9B21-3C1E44121486}" srcOrd="0" destOrd="0" presId="urn:microsoft.com/office/officeart/2008/layout/SquareAccentList"/>
    <dgm:cxn modelId="{9C8F028D-AEB5-4DED-95E0-76AC23A0638C}" type="presParOf" srcId="{8200C180-3513-4BFC-9B21-3C1E44121486}" destId="{A0D43F81-EF0C-469C-95C9-5627B5752031}" srcOrd="0" destOrd="0" presId="urn:microsoft.com/office/officeart/2008/layout/SquareAccentList"/>
    <dgm:cxn modelId="{CB515422-BB29-40FC-8FE3-07134D2D9661}" type="presParOf" srcId="{8200C180-3513-4BFC-9B21-3C1E44121486}" destId="{05B2A67C-F8B5-454F-AF46-D0D960B3A4B8}" srcOrd="1" destOrd="0" presId="urn:microsoft.com/office/officeart/2008/layout/SquareAccentList"/>
    <dgm:cxn modelId="{BE35369B-2EFF-4061-A4E5-579CB6B89E58}" type="presParOf" srcId="{8200C180-3513-4BFC-9B21-3C1E44121486}" destId="{E690496E-F33C-4238-929B-98128B3D1ADC}" srcOrd="2" destOrd="0" presId="urn:microsoft.com/office/officeart/2008/layout/SquareAccentList"/>
    <dgm:cxn modelId="{B6C43F8A-1C19-4862-BE53-835C84707D1A}" type="presParOf" srcId="{FDE021B3-EBA1-433C-8FCB-D8A9BB7EFCB0}" destId="{7D4AADF0-73B1-4895-AAB3-CAFF9867D579}" srcOrd="1" destOrd="0" presId="urn:microsoft.com/office/officeart/2008/layout/SquareAccentList"/>
    <dgm:cxn modelId="{5AFD0D9E-A195-4AA4-907D-9835252875BA}" type="presParOf" srcId="{7D4AADF0-73B1-4895-AAB3-CAFF9867D579}" destId="{711DB203-A03F-4A7C-B40C-57309214FB6B}" srcOrd="0" destOrd="0" presId="urn:microsoft.com/office/officeart/2008/layout/SquareAccentList"/>
    <dgm:cxn modelId="{56B4A811-9475-49E1-92D9-BFB75A2CB410}" type="presParOf" srcId="{711DB203-A03F-4A7C-B40C-57309214FB6B}" destId="{138EEEAB-4B96-4062-BD2F-4941CF35B64A}" srcOrd="0" destOrd="0" presId="urn:microsoft.com/office/officeart/2008/layout/SquareAccentList"/>
    <dgm:cxn modelId="{B7D908B7-2F1D-4FDE-95A5-AF7A58C331F0}" type="presParOf" srcId="{711DB203-A03F-4A7C-B40C-57309214FB6B}" destId="{025358CA-13EA-4930-83E5-2E2737E9E6B9}" srcOrd="1" destOrd="0" presId="urn:microsoft.com/office/officeart/2008/layout/SquareAccentList"/>
    <dgm:cxn modelId="{0BF8CD4A-57BC-4CA9-B462-059673643E14}" type="presParOf" srcId="{7D4AADF0-73B1-4895-AAB3-CAFF9867D579}" destId="{DB16E165-78DF-4693-8871-5303A79DFC2F}" srcOrd="1" destOrd="0" presId="urn:microsoft.com/office/officeart/2008/layout/SquareAccentList"/>
    <dgm:cxn modelId="{6C1182A1-B2CD-4A0A-8431-060A18A5E4EA}" type="presParOf" srcId="{DB16E165-78DF-4693-8871-5303A79DFC2F}" destId="{F9E00DC4-8640-4E9C-95BC-F6C915A8D061}" srcOrd="0" destOrd="0" presId="urn:microsoft.com/office/officeart/2008/layout/SquareAccentList"/>
    <dgm:cxn modelId="{A7941FBE-68D0-4725-8A02-ED25D66A8924}" type="presParOf" srcId="{DB16E165-78DF-4693-8871-5303A79DFC2F}" destId="{117D412B-D7D9-4A56-98DC-A47BFAF918BC}" srcOrd="1" destOrd="0" presId="urn:microsoft.com/office/officeart/2008/layout/SquareAccentList"/>
    <dgm:cxn modelId="{DCA70914-E918-4838-ABD2-0A15ECFB6A99}" type="presParOf" srcId="{7D4AADF0-73B1-4895-AAB3-CAFF9867D579}" destId="{40068E37-892B-4543-B07E-09EF5E047A5F}" srcOrd="2" destOrd="0" presId="urn:microsoft.com/office/officeart/2008/layout/SquareAccentList"/>
    <dgm:cxn modelId="{05633628-1950-4EEF-99D3-787BA86B4A98}" type="presParOf" srcId="{40068E37-892B-4543-B07E-09EF5E047A5F}" destId="{0BF44094-2377-4E88-8B3E-184A890E1C7B}" srcOrd="0" destOrd="0" presId="urn:microsoft.com/office/officeart/2008/layout/SquareAccentList"/>
    <dgm:cxn modelId="{07CE2DE5-8724-4018-8E45-D9A67E0069DC}" type="presParOf" srcId="{40068E37-892B-4543-B07E-09EF5E047A5F}" destId="{6FCC8580-BBCF-4EFE-A737-B7E3DDF3B459}" srcOrd="1" destOrd="0" presId="urn:microsoft.com/office/officeart/2008/layout/SquareAccentList"/>
    <dgm:cxn modelId="{131C6848-4EEA-4ACE-8BAC-CF32C729204F}" type="presParOf" srcId="{4CCD27B7-3C65-44B9-AD83-5721E809CBCB}" destId="{4450A25F-7213-4814-ABFD-7169A300DD3D}" srcOrd="1" destOrd="0" presId="urn:microsoft.com/office/officeart/2008/layout/SquareAccentList"/>
    <dgm:cxn modelId="{4ABEAAB1-2D8C-4ED8-B98F-33B7920BC511}" type="presParOf" srcId="{4450A25F-7213-4814-ABFD-7169A300DD3D}" destId="{42472D47-BD80-4205-BDB3-880B7509D69C}" srcOrd="0" destOrd="0" presId="urn:microsoft.com/office/officeart/2008/layout/SquareAccentList"/>
    <dgm:cxn modelId="{EC37BE66-674E-4DE7-9E7C-E6DCD54DFD08}" type="presParOf" srcId="{42472D47-BD80-4205-BDB3-880B7509D69C}" destId="{8757CD14-1544-4F58-86CF-ED05DEE4A922}" srcOrd="0" destOrd="0" presId="urn:microsoft.com/office/officeart/2008/layout/SquareAccentList"/>
    <dgm:cxn modelId="{F869DCA6-00F2-4ED1-BE90-3008AF6E1CBE}" type="presParOf" srcId="{42472D47-BD80-4205-BDB3-880B7509D69C}" destId="{FE7A1814-58B5-496B-BA65-15C8EB2980FF}" srcOrd="1" destOrd="0" presId="urn:microsoft.com/office/officeart/2008/layout/SquareAccentList"/>
    <dgm:cxn modelId="{74B57577-BE4D-4B4D-8F3E-ADA194EA22CB}" type="presParOf" srcId="{42472D47-BD80-4205-BDB3-880B7509D69C}" destId="{524C0520-3D78-4651-853B-87F16035D746}" srcOrd="2" destOrd="0" presId="urn:microsoft.com/office/officeart/2008/layout/SquareAccentList"/>
    <dgm:cxn modelId="{5ADE0061-F0DC-491A-B04B-9617F99F086D}" type="presParOf" srcId="{4450A25F-7213-4814-ABFD-7169A300DD3D}" destId="{049C7400-5406-4C83-8B82-48FE3E851270}" srcOrd="1" destOrd="0" presId="urn:microsoft.com/office/officeart/2008/layout/SquareAccentList"/>
    <dgm:cxn modelId="{78F6F7E9-9A63-4287-8C6A-FFD1349E5E97}" type="presParOf" srcId="{049C7400-5406-4C83-8B82-48FE3E851270}" destId="{EE16C421-6EB5-4008-BAC3-328FF4DECD0F}" srcOrd="0" destOrd="0" presId="urn:microsoft.com/office/officeart/2008/layout/SquareAccentList"/>
    <dgm:cxn modelId="{313DD387-92BE-490E-86D2-016F68388217}" type="presParOf" srcId="{EE16C421-6EB5-4008-BAC3-328FF4DECD0F}" destId="{AD75A56E-631A-4597-9CB9-1C4A9143C19D}" srcOrd="0" destOrd="0" presId="urn:microsoft.com/office/officeart/2008/layout/SquareAccentList"/>
    <dgm:cxn modelId="{C0AB0BD8-22C8-4C57-8E0C-E309FF434202}" type="presParOf" srcId="{EE16C421-6EB5-4008-BAC3-328FF4DECD0F}" destId="{F759A5A9-A0FA-49B6-BB8F-39B95B57B384}" srcOrd="1" destOrd="0" presId="urn:microsoft.com/office/officeart/2008/layout/SquareAccentList"/>
    <dgm:cxn modelId="{7D08ADD8-F11D-4D75-AD70-D35D92FEA972}" type="presParOf" srcId="{049C7400-5406-4C83-8B82-48FE3E851270}" destId="{CDA6BE43-2E1C-4094-8B48-3767B05D3711}" srcOrd="1" destOrd="0" presId="urn:microsoft.com/office/officeart/2008/layout/SquareAccentList"/>
    <dgm:cxn modelId="{66D6C9EC-7D47-45BB-9FFC-87013F7A6903}" type="presParOf" srcId="{CDA6BE43-2E1C-4094-8B48-3767B05D3711}" destId="{F9CCBA5F-CDB4-42DE-A38A-4C6CC3B940DE}" srcOrd="0" destOrd="0" presId="urn:microsoft.com/office/officeart/2008/layout/SquareAccentList"/>
    <dgm:cxn modelId="{332231D4-7C77-4938-96D8-B78AE33B87CF}" type="presParOf" srcId="{CDA6BE43-2E1C-4094-8B48-3767B05D3711}" destId="{331E5353-D2F5-41EF-9549-599370041104}" srcOrd="1" destOrd="0" presId="urn:microsoft.com/office/officeart/2008/layout/SquareAccentList"/>
    <dgm:cxn modelId="{96DEB060-7058-4B53-9CBA-1D1E12ED7B5B}" type="presParOf" srcId="{049C7400-5406-4C83-8B82-48FE3E851270}" destId="{FB330DB7-A4BB-46D9-93A3-CED53C03B436}" srcOrd="2" destOrd="0" presId="urn:microsoft.com/office/officeart/2008/layout/SquareAccentList"/>
    <dgm:cxn modelId="{8621B50C-CDF7-4968-BBEC-6472BDFB4917}" type="presParOf" srcId="{FB330DB7-A4BB-46D9-93A3-CED53C03B436}" destId="{D869854B-3376-44EB-812C-1FC31EFDE52F}" srcOrd="0" destOrd="0" presId="urn:microsoft.com/office/officeart/2008/layout/SquareAccentList"/>
    <dgm:cxn modelId="{79A7F5D1-E5D3-4E82-974F-E4B3ECF498A6}" type="presParOf" srcId="{FB330DB7-A4BB-46D9-93A3-CED53C03B436}" destId="{61FB7BE6-C673-477B-88D9-217F5E30EFD9}" srcOrd="1" destOrd="0" presId="urn:microsoft.com/office/officeart/2008/layout/SquareAccentList"/>
    <dgm:cxn modelId="{29B53C93-EBF4-4693-9BBC-461E3EDED0EC}" type="presParOf" srcId="{049C7400-5406-4C83-8B82-48FE3E851270}" destId="{003E1AA0-0210-457B-89AD-9589AF3BFBF7}" srcOrd="3" destOrd="0" presId="urn:microsoft.com/office/officeart/2008/layout/SquareAccentList"/>
    <dgm:cxn modelId="{694A55EE-C0C0-44F9-8BB6-3C27273101BF}" type="presParOf" srcId="{003E1AA0-0210-457B-89AD-9589AF3BFBF7}" destId="{38CFACFB-4C3A-4124-B64B-A70A8DD59EA6}" srcOrd="0" destOrd="0" presId="urn:microsoft.com/office/officeart/2008/layout/SquareAccentList"/>
    <dgm:cxn modelId="{37E4CEC3-31D1-4FFA-94D7-9CC4571F7EB6}" type="presParOf" srcId="{003E1AA0-0210-457B-89AD-9589AF3BFBF7}" destId="{A2338C8B-BD21-447B-B936-790FF6A1C5EF}" srcOrd="1" destOrd="0" presId="urn:microsoft.com/office/officeart/2008/layout/SquareAccentList"/>
    <dgm:cxn modelId="{3ED95B4E-7F80-45F4-B990-EC5A132A1EE8}" type="presParOf" srcId="{4CCD27B7-3C65-44B9-AD83-5721E809CBCB}" destId="{269E31F1-3C94-4431-9999-22D4477342A0}" srcOrd="2" destOrd="0" presId="urn:microsoft.com/office/officeart/2008/layout/SquareAccentList"/>
    <dgm:cxn modelId="{6230DC72-D771-47DF-897D-EA5EF6CC11E8}" type="presParOf" srcId="{269E31F1-3C94-4431-9999-22D4477342A0}" destId="{93B090B8-6AA0-40BA-A838-D9191D62D0A3}" srcOrd="0" destOrd="0" presId="urn:microsoft.com/office/officeart/2008/layout/SquareAccentList"/>
    <dgm:cxn modelId="{4B707608-D3FF-401A-B64D-878C63606972}" type="presParOf" srcId="{93B090B8-6AA0-40BA-A838-D9191D62D0A3}" destId="{2A045E74-8B36-428A-89E3-659394AE6002}" srcOrd="0" destOrd="0" presId="urn:microsoft.com/office/officeart/2008/layout/SquareAccentList"/>
    <dgm:cxn modelId="{F48AEF02-FD59-4C15-BCC4-990AD30C708B}" type="presParOf" srcId="{93B090B8-6AA0-40BA-A838-D9191D62D0A3}" destId="{57975549-9AC6-4C7E-A670-98107746529E}" srcOrd="1" destOrd="0" presId="urn:microsoft.com/office/officeart/2008/layout/SquareAccentList"/>
    <dgm:cxn modelId="{EE8B1776-C1F2-43B3-8731-DBA6A3F45B5C}" type="presParOf" srcId="{93B090B8-6AA0-40BA-A838-D9191D62D0A3}" destId="{E4054BBE-4E87-450E-9F8D-1461133F83E1}" srcOrd="2" destOrd="0" presId="urn:microsoft.com/office/officeart/2008/layout/SquareAccentList"/>
    <dgm:cxn modelId="{EEA52FA2-D464-4EBF-B45A-1F3F5A73F3F7}" type="presParOf" srcId="{269E31F1-3C94-4431-9999-22D4477342A0}" destId="{EBA8E92D-0FC8-45FB-8489-DBCB041C56F9}" srcOrd="1" destOrd="0" presId="urn:microsoft.com/office/officeart/2008/layout/SquareAccentList"/>
    <dgm:cxn modelId="{7EF6EF5A-616D-46AD-9C73-F02619D120A6}" type="presParOf" srcId="{EBA8E92D-0FC8-45FB-8489-DBCB041C56F9}" destId="{7F5F4EA5-300A-4CAB-B4A2-4BDEB769CB95}" srcOrd="0" destOrd="0" presId="urn:microsoft.com/office/officeart/2008/layout/SquareAccentList"/>
    <dgm:cxn modelId="{F36F6BD7-4AC7-43EB-8741-4037950E434E}" type="presParOf" srcId="{7F5F4EA5-300A-4CAB-B4A2-4BDEB769CB95}" destId="{D9145AE7-266C-44DD-A455-D1DF9187F925}" srcOrd="0" destOrd="0" presId="urn:microsoft.com/office/officeart/2008/layout/SquareAccentList"/>
    <dgm:cxn modelId="{7EF3A4AA-B3F5-42F1-BEAC-DC6B8208DC6E}" type="presParOf" srcId="{7F5F4EA5-300A-4CAB-B4A2-4BDEB769CB95}" destId="{BAAECA97-23D6-4ED8-B602-C63096AAE17A}" srcOrd="1" destOrd="0" presId="urn:microsoft.com/office/officeart/2008/layout/SquareAccentList"/>
    <dgm:cxn modelId="{6BB23D38-5665-44F4-AE3A-E81A60B64FEB}" type="presParOf" srcId="{EBA8E92D-0FC8-45FB-8489-DBCB041C56F9}" destId="{040E6E40-A0F4-4059-8AF8-E33E260F6F35}" srcOrd="1" destOrd="0" presId="urn:microsoft.com/office/officeart/2008/layout/SquareAccentList"/>
    <dgm:cxn modelId="{DEBCCEF7-FBBC-48DD-ADC0-18CF1C1048B7}" type="presParOf" srcId="{040E6E40-A0F4-4059-8AF8-E33E260F6F35}" destId="{E6EB08F5-0279-48E8-98D7-EA02848FA357}" srcOrd="0" destOrd="0" presId="urn:microsoft.com/office/officeart/2008/layout/SquareAccentList"/>
    <dgm:cxn modelId="{95626FE4-06FD-4791-AB4D-037C64D0E517}" type="presParOf" srcId="{040E6E40-A0F4-4059-8AF8-E33E260F6F35}" destId="{E4ADCFE2-8087-44D4-831E-1FCAE5042FB9}" srcOrd="1" destOrd="0" presId="urn:microsoft.com/office/officeart/2008/layout/SquareAccentList"/>
    <dgm:cxn modelId="{D8411C52-484B-49CC-99B1-3E90B4C0329E}" type="presParOf" srcId="{EBA8E92D-0FC8-45FB-8489-DBCB041C56F9}" destId="{903CE8BF-16CC-4B6C-816E-FE1A19BAC993}" srcOrd="2" destOrd="0" presId="urn:microsoft.com/office/officeart/2008/layout/SquareAccentList"/>
    <dgm:cxn modelId="{7B709697-D8E0-4AB2-8126-5E1457B7FE0E}" type="presParOf" srcId="{903CE8BF-16CC-4B6C-816E-FE1A19BAC993}" destId="{30AFCC56-2D3C-4325-87CC-04B4EDEBEA74}" srcOrd="0" destOrd="0" presId="urn:microsoft.com/office/officeart/2008/layout/SquareAccentList"/>
    <dgm:cxn modelId="{74BB80F5-8834-434D-9927-60400AD5E5A6}" type="presParOf" srcId="{903CE8BF-16CC-4B6C-816E-FE1A19BAC993}" destId="{E700907A-05B4-408A-84A9-3D5C2EFB255E}" srcOrd="1" destOrd="0" presId="urn:microsoft.com/office/officeart/2008/layout/SquareAccen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C7BF09-10DB-4E05-A79E-8BCE3756D5B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77F1C0D1-B1AD-4E6E-827E-6468EDBBCDC2}">
      <dgm:prSet phldrT="[Metin]" custT="1"/>
      <dgm:spPr/>
      <dgm:t>
        <a:bodyPr/>
        <a:lstStyle/>
        <a:p>
          <a:r>
            <a:rPr lang="tr-TR" sz="2800" b="1" dirty="0" err="1" smtClean="0">
              <a:solidFill>
                <a:schemeClr val="tx1"/>
              </a:solidFill>
            </a:rPr>
            <a:t>Centrifugation</a:t>
          </a:r>
          <a:endParaRPr lang="tr-TR" sz="2800" b="1" dirty="0">
            <a:solidFill>
              <a:schemeClr val="tx1"/>
            </a:solidFill>
          </a:endParaRPr>
        </a:p>
      </dgm:t>
    </dgm:pt>
    <dgm:pt modelId="{975147BF-0021-4368-A057-DB98BB22C0E6}" type="parTrans" cxnId="{0B686DF5-D81F-424C-B5B7-4F03BB01086E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C9CC24E4-C28F-409C-B57A-464BCEF31AFF}" type="sibTrans" cxnId="{0B686DF5-D81F-424C-B5B7-4F03BB01086E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132F4992-7759-424F-A02C-7E383E79BA04}">
      <dgm:prSet phldrT="[Metin]" custT="1"/>
      <dgm:spPr/>
      <dgm:t>
        <a:bodyPr/>
        <a:lstStyle/>
        <a:p>
          <a:r>
            <a:rPr lang="tr-TR" sz="2800" b="1" dirty="0" err="1" smtClean="0">
              <a:solidFill>
                <a:schemeClr val="tx1"/>
              </a:solidFill>
            </a:rPr>
            <a:t>Filtration</a:t>
          </a:r>
          <a:endParaRPr lang="tr-TR" sz="2800" b="1" dirty="0">
            <a:solidFill>
              <a:schemeClr val="tx1"/>
            </a:solidFill>
          </a:endParaRPr>
        </a:p>
      </dgm:t>
    </dgm:pt>
    <dgm:pt modelId="{B28CC645-7FAC-4ECB-8C3D-3A07E16E608E}" type="parTrans" cxnId="{8F2F8398-AF27-4FBF-ADF7-C2B491BE1A91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53832D1F-87B1-4062-BF44-8B75E04541A1}" type="sibTrans" cxnId="{8F2F8398-AF27-4FBF-ADF7-C2B491BE1A91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23498065-7643-47EF-BCCC-C72900348892}">
      <dgm:prSet phldrT="[Metin]" custT="1"/>
      <dgm:spPr/>
      <dgm:t>
        <a:bodyPr/>
        <a:lstStyle/>
        <a:p>
          <a:r>
            <a:rPr lang="tr-TR" sz="2800" b="1" dirty="0" err="1" smtClean="0">
              <a:solidFill>
                <a:schemeClr val="tx1"/>
              </a:solidFill>
            </a:rPr>
            <a:t>Extraction</a:t>
          </a:r>
          <a:r>
            <a:rPr lang="tr-TR" sz="2800" b="1" dirty="0" smtClean="0">
              <a:solidFill>
                <a:schemeClr val="tx1"/>
              </a:solidFill>
            </a:rPr>
            <a:t> </a:t>
          </a:r>
          <a:r>
            <a:rPr lang="tr-TR" sz="2800" b="1" dirty="0" err="1" smtClean="0">
              <a:solidFill>
                <a:schemeClr val="tx1"/>
              </a:solidFill>
            </a:rPr>
            <a:t>using</a:t>
          </a:r>
          <a:r>
            <a:rPr lang="tr-TR" sz="2800" b="1" dirty="0" smtClean="0">
              <a:solidFill>
                <a:schemeClr val="tx1"/>
              </a:solidFill>
            </a:rPr>
            <a:t> </a:t>
          </a:r>
          <a:r>
            <a:rPr lang="tr-TR" sz="2800" b="1" dirty="0" err="1" smtClean="0">
              <a:solidFill>
                <a:schemeClr val="tx1"/>
              </a:solidFill>
            </a:rPr>
            <a:t>solvents</a:t>
          </a:r>
          <a:endParaRPr lang="tr-TR" sz="2800" b="1" dirty="0">
            <a:solidFill>
              <a:schemeClr val="tx1"/>
            </a:solidFill>
          </a:endParaRPr>
        </a:p>
      </dgm:t>
    </dgm:pt>
    <dgm:pt modelId="{9E8B31E8-C036-4A04-A3F0-0E53447CFCFE}" type="parTrans" cxnId="{15F43946-C3F0-4EF9-A2BE-9062AF1C7172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A6C8B180-015D-4426-B6DB-214F3E39C9E4}" type="sibTrans" cxnId="{15F43946-C3F0-4EF9-A2BE-9062AF1C7172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50704B9A-1FA9-434E-8768-4B3F25AB9E49}">
      <dgm:prSet custT="1"/>
      <dgm:spPr/>
      <dgm:t>
        <a:bodyPr/>
        <a:lstStyle/>
        <a:p>
          <a:r>
            <a:rPr lang="tr-TR" sz="2800" b="1" dirty="0" err="1" smtClean="0">
              <a:solidFill>
                <a:schemeClr val="tx1"/>
              </a:solidFill>
            </a:rPr>
            <a:t>Expression</a:t>
          </a:r>
          <a:r>
            <a:rPr lang="tr-TR" sz="2800" b="1" dirty="0" smtClean="0">
              <a:solidFill>
                <a:schemeClr val="tx1"/>
              </a:solidFill>
            </a:rPr>
            <a:t> (</a:t>
          </a:r>
          <a:r>
            <a:rPr lang="tr-TR" sz="2800" b="1" dirty="0" err="1" smtClean="0">
              <a:solidFill>
                <a:schemeClr val="tx1"/>
              </a:solidFill>
            </a:rPr>
            <a:t>pressing</a:t>
          </a:r>
          <a:r>
            <a:rPr lang="tr-TR" sz="2800" b="1" dirty="0" smtClean="0">
              <a:solidFill>
                <a:schemeClr val="tx1"/>
              </a:solidFill>
            </a:rPr>
            <a:t>)</a:t>
          </a:r>
          <a:endParaRPr lang="tr-TR" sz="2800" b="1" dirty="0">
            <a:solidFill>
              <a:schemeClr val="tx1"/>
            </a:solidFill>
          </a:endParaRPr>
        </a:p>
      </dgm:t>
    </dgm:pt>
    <dgm:pt modelId="{F75686EB-0714-4BF9-83B6-4B6473F503A5}" type="parTrans" cxnId="{C4B51E0C-08F1-4CD9-809F-05318EF5B881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98E4163A-0BEA-4833-A195-B0D662F95DF7}" type="sibTrans" cxnId="{C4B51E0C-08F1-4CD9-809F-05318EF5B881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CE16C8EE-C716-4908-BE99-A0388FA88C2E}">
      <dgm:prSet custT="1"/>
      <dgm:spPr/>
      <dgm:t>
        <a:bodyPr/>
        <a:lstStyle/>
        <a:p>
          <a:r>
            <a:rPr lang="tr-TR" sz="2800" b="1" dirty="0" err="1" smtClean="0">
              <a:solidFill>
                <a:schemeClr val="tx1"/>
              </a:solidFill>
            </a:rPr>
            <a:t>Membrane</a:t>
          </a:r>
          <a:r>
            <a:rPr lang="tr-TR" sz="2800" b="1" dirty="0" smtClean="0">
              <a:solidFill>
                <a:schemeClr val="tx1"/>
              </a:solidFill>
            </a:rPr>
            <a:t> </a:t>
          </a:r>
          <a:r>
            <a:rPr lang="tr-TR" sz="2800" b="1" dirty="0" err="1" smtClean="0">
              <a:solidFill>
                <a:schemeClr val="tx1"/>
              </a:solidFill>
            </a:rPr>
            <a:t>separation</a:t>
          </a:r>
          <a:endParaRPr lang="tr-TR" sz="2800" b="1" dirty="0">
            <a:solidFill>
              <a:schemeClr val="tx1"/>
            </a:solidFill>
          </a:endParaRPr>
        </a:p>
      </dgm:t>
    </dgm:pt>
    <dgm:pt modelId="{76C89A34-2F23-4610-9D4F-CF42474FA2D3}" type="parTrans" cxnId="{E1A57F87-639C-48C7-A7ED-7BDEC85C18AD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0E08E7CA-D0D1-4CFB-8C5C-9D994A5AEFE0}" type="sibTrans" cxnId="{E1A57F87-639C-48C7-A7ED-7BDEC85C18AD}">
      <dgm:prSet/>
      <dgm:spPr/>
      <dgm:t>
        <a:bodyPr/>
        <a:lstStyle/>
        <a:p>
          <a:endParaRPr lang="tr-TR" sz="2800" b="1">
            <a:solidFill>
              <a:schemeClr val="tx1"/>
            </a:solidFill>
          </a:endParaRPr>
        </a:p>
      </dgm:t>
    </dgm:pt>
    <dgm:pt modelId="{3842C3A8-B858-4FBC-B746-C54BF5BCEAB0}" type="pres">
      <dgm:prSet presAssocID="{25C7BF09-10DB-4E05-A79E-8BCE3756D5B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1E92B21C-E199-4BD4-8974-DA77DFEAE606}" type="pres">
      <dgm:prSet presAssocID="{25C7BF09-10DB-4E05-A79E-8BCE3756D5B9}" presName="Name1" presStyleCnt="0"/>
      <dgm:spPr/>
    </dgm:pt>
    <dgm:pt modelId="{17B95761-6C7A-402C-A695-5016DFF12417}" type="pres">
      <dgm:prSet presAssocID="{25C7BF09-10DB-4E05-A79E-8BCE3756D5B9}" presName="cycle" presStyleCnt="0"/>
      <dgm:spPr/>
    </dgm:pt>
    <dgm:pt modelId="{2D982E4F-3F7B-49BA-ADC5-429E18B1EE05}" type="pres">
      <dgm:prSet presAssocID="{25C7BF09-10DB-4E05-A79E-8BCE3756D5B9}" presName="srcNode" presStyleLbl="node1" presStyleIdx="0" presStyleCnt="5"/>
      <dgm:spPr/>
    </dgm:pt>
    <dgm:pt modelId="{703315E4-08CF-44EC-AADB-B8F1BF60C604}" type="pres">
      <dgm:prSet presAssocID="{25C7BF09-10DB-4E05-A79E-8BCE3756D5B9}" presName="conn" presStyleLbl="parChTrans1D2" presStyleIdx="0" presStyleCnt="1"/>
      <dgm:spPr/>
      <dgm:t>
        <a:bodyPr/>
        <a:lstStyle/>
        <a:p>
          <a:endParaRPr lang="tr-TR"/>
        </a:p>
      </dgm:t>
    </dgm:pt>
    <dgm:pt modelId="{36989333-5201-44B7-8179-DD6F26A902D0}" type="pres">
      <dgm:prSet presAssocID="{25C7BF09-10DB-4E05-A79E-8BCE3756D5B9}" presName="extraNode" presStyleLbl="node1" presStyleIdx="0" presStyleCnt="5"/>
      <dgm:spPr/>
    </dgm:pt>
    <dgm:pt modelId="{CE308320-5BDE-4891-B424-9FA68B175DEC}" type="pres">
      <dgm:prSet presAssocID="{25C7BF09-10DB-4E05-A79E-8BCE3756D5B9}" presName="dstNode" presStyleLbl="node1" presStyleIdx="0" presStyleCnt="5"/>
      <dgm:spPr/>
    </dgm:pt>
    <dgm:pt modelId="{F53417E4-B3F4-44DA-B166-A6A5445A1AC9}" type="pres">
      <dgm:prSet presAssocID="{77F1C0D1-B1AD-4E6E-827E-6468EDBBCDC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5A94E1-7D4C-4A0D-8454-0399829CE68D}" type="pres">
      <dgm:prSet presAssocID="{77F1C0D1-B1AD-4E6E-827E-6468EDBBCDC2}" presName="accent_1" presStyleCnt="0"/>
      <dgm:spPr/>
    </dgm:pt>
    <dgm:pt modelId="{318AED35-5053-4389-AA06-4C0A34005FBF}" type="pres">
      <dgm:prSet presAssocID="{77F1C0D1-B1AD-4E6E-827E-6468EDBBCDC2}" presName="accentRepeatNode" presStyleLbl="solidFgAcc1" presStyleIdx="0" presStyleCnt="5"/>
      <dgm:spPr/>
    </dgm:pt>
    <dgm:pt modelId="{E10FFE96-E5CF-4B4B-8660-ECB1481C0CC4}" type="pres">
      <dgm:prSet presAssocID="{132F4992-7759-424F-A02C-7E383E79BA0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4E76EE-2AEB-47C8-9286-A88DC4E962A3}" type="pres">
      <dgm:prSet presAssocID="{132F4992-7759-424F-A02C-7E383E79BA04}" presName="accent_2" presStyleCnt="0"/>
      <dgm:spPr/>
    </dgm:pt>
    <dgm:pt modelId="{E7E6D80C-C943-4BF4-A0FB-45D9AC93DA77}" type="pres">
      <dgm:prSet presAssocID="{132F4992-7759-424F-A02C-7E383E79BA04}" presName="accentRepeatNode" presStyleLbl="solidFgAcc1" presStyleIdx="1" presStyleCnt="5"/>
      <dgm:spPr/>
    </dgm:pt>
    <dgm:pt modelId="{947498C2-600F-4FD8-A61C-29D8DFE77DD3}" type="pres">
      <dgm:prSet presAssocID="{23498065-7643-47EF-BCCC-C72900348892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EDA5622-B1B7-42FF-83F0-581789FAEC8E}" type="pres">
      <dgm:prSet presAssocID="{23498065-7643-47EF-BCCC-C72900348892}" presName="accent_3" presStyleCnt="0"/>
      <dgm:spPr/>
    </dgm:pt>
    <dgm:pt modelId="{EB6A44CC-F1B3-42F7-BCA4-AC0C0B059346}" type="pres">
      <dgm:prSet presAssocID="{23498065-7643-47EF-BCCC-C72900348892}" presName="accentRepeatNode" presStyleLbl="solidFgAcc1" presStyleIdx="2" presStyleCnt="5"/>
      <dgm:spPr/>
    </dgm:pt>
    <dgm:pt modelId="{81FC3968-DE90-4B07-8C0F-F677294D7418}" type="pres">
      <dgm:prSet presAssocID="{50704B9A-1FA9-434E-8768-4B3F25AB9E4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09D29F1-D34D-4A2D-A3D9-9CF4F61CA446}" type="pres">
      <dgm:prSet presAssocID="{50704B9A-1FA9-434E-8768-4B3F25AB9E49}" presName="accent_4" presStyleCnt="0"/>
      <dgm:spPr/>
    </dgm:pt>
    <dgm:pt modelId="{6A073E5C-756D-4B0B-8C06-B81B7C282FFA}" type="pres">
      <dgm:prSet presAssocID="{50704B9A-1FA9-434E-8768-4B3F25AB9E49}" presName="accentRepeatNode" presStyleLbl="solidFgAcc1" presStyleIdx="3" presStyleCnt="5"/>
      <dgm:spPr/>
    </dgm:pt>
    <dgm:pt modelId="{44342259-3F6D-473A-B722-D70003844FDA}" type="pres">
      <dgm:prSet presAssocID="{CE16C8EE-C716-4908-BE99-A0388FA88C2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B9A877-33F2-4772-B417-261A94C11B57}" type="pres">
      <dgm:prSet presAssocID="{CE16C8EE-C716-4908-BE99-A0388FA88C2E}" presName="accent_5" presStyleCnt="0"/>
      <dgm:spPr/>
    </dgm:pt>
    <dgm:pt modelId="{BA8C7473-33FC-4B83-BE93-50F4ABCF0F83}" type="pres">
      <dgm:prSet presAssocID="{CE16C8EE-C716-4908-BE99-A0388FA88C2E}" presName="accentRepeatNode" presStyleLbl="solidFgAcc1" presStyleIdx="4" presStyleCnt="5"/>
      <dgm:spPr/>
    </dgm:pt>
  </dgm:ptLst>
  <dgm:cxnLst>
    <dgm:cxn modelId="{8F2F8398-AF27-4FBF-ADF7-C2B491BE1A91}" srcId="{25C7BF09-10DB-4E05-A79E-8BCE3756D5B9}" destId="{132F4992-7759-424F-A02C-7E383E79BA04}" srcOrd="1" destOrd="0" parTransId="{B28CC645-7FAC-4ECB-8C3D-3A07E16E608E}" sibTransId="{53832D1F-87B1-4062-BF44-8B75E04541A1}"/>
    <dgm:cxn modelId="{C4B51E0C-08F1-4CD9-809F-05318EF5B881}" srcId="{25C7BF09-10DB-4E05-A79E-8BCE3756D5B9}" destId="{50704B9A-1FA9-434E-8768-4B3F25AB9E49}" srcOrd="3" destOrd="0" parTransId="{F75686EB-0714-4BF9-83B6-4B6473F503A5}" sibTransId="{98E4163A-0BEA-4833-A195-B0D662F95DF7}"/>
    <dgm:cxn modelId="{0B686DF5-D81F-424C-B5B7-4F03BB01086E}" srcId="{25C7BF09-10DB-4E05-A79E-8BCE3756D5B9}" destId="{77F1C0D1-B1AD-4E6E-827E-6468EDBBCDC2}" srcOrd="0" destOrd="0" parTransId="{975147BF-0021-4368-A057-DB98BB22C0E6}" sibTransId="{C9CC24E4-C28F-409C-B57A-464BCEF31AFF}"/>
    <dgm:cxn modelId="{FA9223FC-2EE1-49DB-BEDA-04C77C6E4F9B}" type="presOf" srcId="{50704B9A-1FA9-434E-8768-4B3F25AB9E49}" destId="{81FC3968-DE90-4B07-8C0F-F677294D7418}" srcOrd="0" destOrd="0" presId="urn:microsoft.com/office/officeart/2008/layout/VerticalCurvedList"/>
    <dgm:cxn modelId="{74AA2F8D-E0A8-4732-879A-85BEB8E79E3C}" type="presOf" srcId="{CE16C8EE-C716-4908-BE99-A0388FA88C2E}" destId="{44342259-3F6D-473A-B722-D70003844FDA}" srcOrd="0" destOrd="0" presId="urn:microsoft.com/office/officeart/2008/layout/VerticalCurvedList"/>
    <dgm:cxn modelId="{B6FECCDF-E263-46EF-A52D-ACBAE1C330CE}" type="presOf" srcId="{C9CC24E4-C28F-409C-B57A-464BCEF31AFF}" destId="{703315E4-08CF-44EC-AADB-B8F1BF60C604}" srcOrd="0" destOrd="0" presId="urn:microsoft.com/office/officeart/2008/layout/VerticalCurvedList"/>
    <dgm:cxn modelId="{B238CBFA-120D-4632-82E6-AAAC7C586F1F}" type="presOf" srcId="{25C7BF09-10DB-4E05-A79E-8BCE3756D5B9}" destId="{3842C3A8-B858-4FBC-B746-C54BF5BCEAB0}" srcOrd="0" destOrd="0" presId="urn:microsoft.com/office/officeart/2008/layout/VerticalCurvedList"/>
    <dgm:cxn modelId="{803107E3-3FBE-45FD-84D6-1FC38127558C}" type="presOf" srcId="{132F4992-7759-424F-A02C-7E383E79BA04}" destId="{E10FFE96-E5CF-4B4B-8660-ECB1481C0CC4}" srcOrd="0" destOrd="0" presId="urn:microsoft.com/office/officeart/2008/layout/VerticalCurvedList"/>
    <dgm:cxn modelId="{E1A57F87-639C-48C7-A7ED-7BDEC85C18AD}" srcId="{25C7BF09-10DB-4E05-A79E-8BCE3756D5B9}" destId="{CE16C8EE-C716-4908-BE99-A0388FA88C2E}" srcOrd="4" destOrd="0" parTransId="{76C89A34-2F23-4610-9D4F-CF42474FA2D3}" sibTransId="{0E08E7CA-D0D1-4CFB-8C5C-9D994A5AEFE0}"/>
    <dgm:cxn modelId="{15F43946-C3F0-4EF9-A2BE-9062AF1C7172}" srcId="{25C7BF09-10DB-4E05-A79E-8BCE3756D5B9}" destId="{23498065-7643-47EF-BCCC-C72900348892}" srcOrd="2" destOrd="0" parTransId="{9E8B31E8-C036-4A04-A3F0-0E53447CFCFE}" sibTransId="{A6C8B180-015D-4426-B6DB-214F3E39C9E4}"/>
    <dgm:cxn modelId="{939859B6-96ED-4998-9A85-F7429E068093}" type="presOf" srcId="{23498065-7643-47EF-BCCC-C72900348892}" destId="{947498C2-600F-4FD8-A61C-29D8DFE77DD3}" srcOrd="0" destOrd="0" presId="urn:microsoft.com/office/officeart/2008/layout/VerticalCurvedList"/>
    <dgm:cxn modelId="{748ED78F-288B-46B6-9D01-89A314FAC8DC}" type="presOf" srcId="{77F1C0D1-B1AD-4E6E-827E-6468EDBBCDC2}" destId="{F53417E4-B3F4-44DA-B166-A6A5445A1AC9}" srcOrd="0" destOrd="0" presId="urn:microsoft.com/office/officeart/2008/layout/VerticalCurvedList"/>
    <dgm:cxn modelId="{2D7C969E-2E9F-4037-8C18-531A4E1FE467}" type="presParOf" srcId="{3842C3A8-B858-4FBC-B746-C54BF5BCEAB0}" destId="{1E92B21C-E199-4BD4-8974-DA77DFEAE606}" srcOrd="0" destOrd="0" presId="urn:microsoft.com/office/officeart/2008/layout/VerticalCurvedList"/>
    <dgm:cxn modelId="{566CCA81-6791-4D09-95D8-FA9FB3AFDB9F}" type="presParOf" srcId="{1E92B21C-E199-4BD4-8974-DA77DFEAE606}" destId="{17B95761-6C7A-402C-A695-5016DFF12417}" srcOrd="0" destOrd="0" presId="urn:microsoft.com/office/officeart/2008/layout/VerticalCurvedList"/>
    <dgm:cxn modelId="{80827D90-D869-45F3-BC77-C56DBD274DF6}" type="presParOf" srcId="{17B95761-6C7A-402C-A695-5016DFF12417}" destId="{2D982E4F-3F7B-49BA-ADC5-429E18B1EE05}" srcOrd="0" destOrd="0" presId="urn:microsoft.com/office/officeart/2008/layout/VerticalCurvedList"/>
    <dgm:cxn modelId="{212AA12F-DD23-44B9-8ACD-1B48EA8F5E4A}" type="presParOf" srcId="{17B95761-6C7A-402C-A695-5016DFF12417}" destId="{703315E4-08CF-44EC-AADB-B8F1BF60C604}" srcOrd="1" destOrd="0" presId="urn:microsoft.com/office/officeart/2008/layout/VerticalCurvedList"/>
    <dgm:cxn modelId="{B8A0DC46-1661-4000-BE63-9EF795D16176}" type="presParOf" srcId="{17B95761-6C7A-402C-A695-5016DFF12417}" destId="{36989333-5201-44B7-8179-DD6F26A902D0}" srcOrd="2" destOrd="0" presId="urn:microsoft.com/office/officeart/2008/layout/VerticalCurvedList"/>
    <dgm:cxn modelId="{54B91436-9BAD-4395-B07C-18F543562BBA}" type="presParOf" srcId="{17B95761-6C7A-402C-A695-5016DFF12417}" destId="{CE308320-5BDE-4891-B424-9FA68B175DEC}" srcOrd="3" destOrd="0" presId="urn:microsoft.com/office/officeart/2008/layout/VerticalCurvedList"/>
    <dgm:cxn modelId="{2D3C0418-1E1B-422A-AE37-C2AF6DA62264}" type="presParOf" srcId="{1E92B21C-E199-4BD4-8974-DA77DFEAE606}" destId="{F53417E4-B3F4-44DA-B166-A6A5445A1AC9}" srcOrd="1" destOrd="0" presId="urn:microsoft.com/office/officeart/2008/layout/VerticalCurvedList"/>
    <dgm:cxn modelId="{21C7BE71-2E30-4D0C-9F85-60EE000B8DA8}" type="presParOf" srcId="{1E92B21C-E199-4BD4-8974-DA77DFEAE606}" destId="{0A5A94E1-7D4C-4A0D-8454-0399829CE68D}" srcOrd="2" destOrd="0" presId="urn:microsoft.com/office/officeart/2008/layout/VerticalCurvedList"/>
    <dgm:cxn modelId="{2D12A012-FFA7-4775-BE3F-0F3CF3772B84}" type="presParOf" srcId="{0A5A94E1-7D4C-4A0D-8454-0399829CE68D}" destId="{318AED35-5053-4389-AA06-4C0A34005FBF}" srcOrd="0" destOrd="0" presId="urn:microsoft.com/office/officeart/2008/layout/VerticalCurvedList"/>
    <dgm:cxn modelId="{EE065548-A45A-4F2A-8C3D-BBF685A7EFDF}" type="presParOf" srcId="{1E92B21C-E199-4BD4-8974-DA77DFEAE606}" destId="{E10FFE96-E5CF-4B4B-8660-ECB1481C0CC4}" srcOrd="3" destOrd="0" presId="urn:microsoft.com/office/officeart/2008/layout/VerticalCurvedList"/>
    <dgm:cxn modelId="{C5D039CF-D28E-499E-8B7C-1E1A37703825}" type="presParOf" srcId="{1E92B21C-E199-4BD4-8974-DA77DFEAE606}" destId="{7C4E76EE-2AEB-47C8-9286-A88DC4E962A3}" srcOrd="4" destOrd="0" presId="urn:microsoft.com/office/officeart/2008/layout/VerticalCurvedList"/>
    <dgm:cxn modelId="{F0E514CA-2840-40FE-B9AB-B956024B42C2}" type="presParOf" srcId="{7C4E76EE-2AEB-47C8-9286-A88DC4E962A3}" destId="{E7E6D80C-C943-4BF4-A0FB-45D9AC93DA77}" srcOrd="0" destOrd="0" presId="urn:microsoft.com/office/officeart/2008/layout/VerticalCurvedList"/>
    <dgm:cxn modelId="{04E17684-9420-4550-8CDE-7FBA4B6AB0BF}" type="presParOf" srcId="{1E92B21C-E199-4BD4-8974-DA77DFEAE606}" destId="{947498C2-600F-4FD8-A61C-29D8DFE77DD3}" srcOrd="5" destOrd="0" presId="urn:microsoft.com/office/officeart/2008/layout/VerticalCurvedList"/>
    <dgm:cxn modelId="{01B3BAB5-2477-444E-AF7D-36432DF76E72}" type="presParOf" srcId="{1E92B21C-E199-4BD4-8974-DA77DFEAE606}" destId="{DEDA5622-B1B7-42FF-83F0-581789FAEC8E}" srcOrd="6" destOrd="0" presId="urn:microsoft.com/office/officeart/2008/layout/VerticalCurvedList"/>
    <dgm:cxn modelId="{7F97F7F2-0AA1-4D38-8386-D04833F20F07}" type="presParOf" srcId="{DEDA5622-B1B7-42FF-83F0-581789FAEC8E}" destId="{EB6A44CC-F1B3-42F7-BCA4-AC0C0B059346}" srcOrd="0" destOrd="0" presId="urn:microsoft.com/office/officeart/2008/layout/VerticalCurvedList"/>
    <dgm:cxn modelId="{75F77B6A-C416-470B-ABCD-8F7E2CBE4AFB}" type="presParOf" srcId="{1E92B21C-E199-4BD4-8974-DA77DFEAE606}" destId="{81FC3968-DE90-4B07-8C0F-F677294D7418}" srcOrd="7" destOrd="0" presId="urn:microsoft.com/office/officeart/2008/layout/VerticalCurvedList"/>
    <dgm:cxn modelId="{4B14D763-4F94-41F6-BB77-3F89F9F4FE69}" type="presParOf" srcId="{1E92B21C-E199-4BD4-8974-DA77DFEAE606}" destId="{309D29F1-D34D-4A2D-A3D9-9CF4F61CA446}" srcOrd="8" destOrd="0" presId="urn:microsoft.com/office/officeart/2008/layout/VerticalCurvedList"/>
    <dgm:cxn modelId="{F8545D62-8060-4C7C-A021-13A9E158022B}" type="presParOf" srcId="{309D29F1-D34D-4A2D-A3D9-9CF4F61CA446}" destId="{6A073E5C-756D-4B0B-8C06-B81B7C282FFA}" srcOrd="0" destOrd="0" presId="urn:microsoft.com/office/officeart/2008/layout/VerticalCurvedList"/>
    <dgm:cxn modelId="{4805A33C-7D3F-4687-8A29-2CB7BB567313}" type="presParOf" srcId="{1E92B21C-E199-4BD4-8974-DA77DFEAE606}" destId="{44342259-3F6D-473A-B722-D70003844FDA}" srcOrd="9" destOrd="0" presId="urn:microsoft.com/office/officeart/2008/layout/VerticalCurvedList"/>
    <dgm:cxn modelId="{EDA889B9-4AEB-417E-98D3-2236EE772472}" type="presParOf" srcId="{1E92B21C-E199-4BD4-8974-DA77DFEAE606}" destId="{3DB9A877-33F2-4772-B417-261A94C11B57}" srcOrd="10" destOrd="0" presId="urn:microsoft.com/office/officeart/2008/layout/VerticalCurvedList"/>
    <dgm:cxn modelId="{7EC66E2A-52D4-4882-96EF-3B3DB3CD91CC}" type="presParOf" srcId="{3DB9A877-33F2-4772-B417-261A94C11B57}" destId="{BA8C7473-33FC-4B83-BE93-50F4ABCF0F8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35B865-0470-4F1F-A885-83E36690B863}" type="doc">
      <dgm:prSet loTypeId="urn:microsoft.com/office/officeart/2005/8/layout/hProcess3" loCatId="process" qsTypeId="urn:microsoft.com/office/officeart/2005/8/quickstyle/simple2" qsCatId="simple" csTypeId="urn:microsoft.com/office/officeart/2005/8/colors/accent3_5" csCatId="accent3" phldr="1"/>
      <dgm:spPr/>
    </dgm:pt>
    <dgm:pt modelId="{A23FADE3-2AE9-474A-B628-C63E95DC6953}">
      <dgm:prSet phldrT="[Metin]" custT="1"/>
      <dgm:spPr/>
      <dgm:t>
        <a:bodyPr/>
        <a:lstStyle/>
        <a:p>
          <a:r>
            <a:rPr lang="tr-TR" sz="2400" dirty="0" smtClean="0"/>
            <a:t>A </a:t>
          </a:r>
          <a:r>
            <a:rPr lang="tr-TR" sz="2400" dirty="0" err="1" smtClean="0"/>
            <a:t>significant</a:t>
          </a:r>
          <a:r>
            <a:rPr lang="tr-TR" sz="2400" dirty="0" smtClean="0"/>
            <a:t> </a:t>
          </a:r>
          <a:r>
            <a:rPr lang="tr-TR" sz="2400" dirty="0" err="1" smtClean="0"/>
            <a:t>decrease</a:t>
          </a:r>
          <a:r>
            <a:rPr lang="tr-TR" sz="2400" dirty="0" smtClean="0"/>
            <a:t> in </a:t>
          </a:r>
          <a:r>
            <a:rPr lang="tr-TR" sz="2400" dirty="0" err="1" smtClean="0"/>
            <a:t>the</a:t>
          </a:r>
          <a:r>
            <a:rPr lang="tr-TR" sz="2400" dirty="0" smtClean="0"/>
            <a:t> rate of </a:t>
          </a:r>
          <a:r>
            <a:rPr lang="tr-TR" sz="2400" dirty="0" err="1" smtClean="0"/>
            <a:t>filtration</a:t>
          </a:r>
          <a:r>
            <a:rPr lang="tr-TR" sz="2400" dirty="0" smtClean="0"/>
            <a:t> </a:t>
          </a:r>
          <a:r>
            <a:rPr lang="tr-TR" sz="2400" dirty="0" err="1" smtClean="0"/>
            <a:t>process</a:t>
          </a:r>
          <a:endParaRPr lang="tr-TR" sz="2400" dirty="0"/>
        </a:p>
      </dgm:t>
    </dgm:pt>
    <dgm:pt modelId="{DC60A4DE-6115-4995-AB6A-F9543189411D}" type="parTrans" cxnId="{9680A5EC-7CAA-43AB-A0C7-C8C90F048E03}">
      <dgm:prSet/>
      <dgm:spPr/>
      <dgm:t>
        <a:bodyPr/>
        <a:lstStyle/>
        <a:p>
          <a:endParaRPr lang="tr-TR"/>
        </a:p>
      </dgm:t>
    </dgm:pt>
    <dgm:pt modelId="{B4B9FE34-B58D-4E23-A7E8-D54771BF3BED}" type="sibTrans" cxnId="{9680A5EC-7CAA-43AB-A0C7-C8C90F048E03}">
      <dgm:prSet/>
      <dgm:spPr/>
      <dgm:t>
        <a:bodyPr/>
        <a:lstStyle/>
        <a:p>
          <a:endParaRPr lang="tr-TR"/>
        </a:p>
      </dgm:t>
    </dgm:pt>
    <dgm:pt modelId="{99AEED98-9896-4D47-9706-BDB495C44DBE}" type="pres">
      <dgm:prSet presAssocID="{9435B865-0470-4F1F-A885-83E36690B863}" presName="Name0" presStyleCnt="0">
        <dgm:presLayoutVars>
          <dgm:dir/>
          <dgm:animLvl val="lvl"/>
          <dgm:resizeHandles val="exact"/>
        </dgm:presLayoutVars>
      </dgm:prSet>
      <dgm:spPr/>
    </dgm:pt>
    <dgm:pt modelId="{5FDDC3A5-9823-4D8E-9024-01BAE4573DA7}" type="pres">
      <dgm:prSet presAssocID="{9435B865-0470-4F1F-A885-83E36690B863}" presName="dummy" presStyleCnt="0"/>
      <dgm:spPr/>
    </dgm:pt>
    <dgm:pt modelId="{2EFB4DCA-79D0-4D7B-A19C-F22AC8BE4CDF}" type="pres">
      <dgm:prSet presAssocID="{9435B865-0470-4F1F-A885-83E36690B863}" presName="linH" presStyleCnt="0"/>
      <dgm:spPr/>
    </dgm:pt>
    <dgm:pt modelId="{A7CAA2F8-54A3-4F2E-BEF0-0D102C3236C1}" type="pres">
      <dgm:prSet presAssocID="{9435B865-0470-4F1F-A885-83E36690B863}" presName="padding1" presStyleCnt="0"/>
      <dgm:spPr/>
    </dgm:pt>
    <dgm:pt modelId="{E0EF7BD5-338D-4FF3-9BF6-3E8A616C7DE6}" type="pres">
      <dgm:prSet presAssocID="{A23FADE3-2AE9-474A-B628-C63E95DC6953}" presName="linV" presStyleCnt="0"/>
      <dgm:spPr/>
    </dgm:pt>
    <dgm:pt modelId="{D6489456-E129-4641-ACA9-40FCFAC59F1B}" type="pres">
      <dgm:prSet presAssocID="{A23FADE3-2AE9-474A-B628-C63E95DC6953}" presName="spVertical1" presStyleCnt="0"/>
      <dgm:spPr/>
    </dgm:pt>
    <dgm:pt modelId="{5C3187F8-4F0F-4B2A-8638-95E258F977E2}" type="pres">
      <dgm:prSet presAssocID="{A23FADE3-2AE9-474A-B628-C63E95DC6953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632ED8-103B-439F-853C-A2B86C879A2C}" type="pres">
      <dgm:prSet presAssocID="{A23FADE3-2AE9-474A-B628-C63E95DC6953}" presName="spVertical2" presStyleCnt="0"/>
      <dgm:spPr/>
    </dgm:pt>
    <dgm:pt modelId="{EFAF503B-0A04-46F6-A716-540E8DF1AEF2}" type="pres">
      <dgm:prSet presAssocID="{A23FADE3-2AE9-474A-B628-C63E95DC6953}" presName="spVertical3" presStyleCnt="0"/>
      <dgm:spPr/>
    </dgm:pt>
    <dgm:pt modelId="{AC5BA836-6645-43E9-A963-7AB64FAF71AE}" type="pres">
      <dgm:prSet presAssocID="{9435B865-0470-4F1F-A885-83E36690B863}" presName="padding2" presStyleCnt="0"/>
      <dgm:spPr/>
    </dgm:pt>
    <dgm:pt modelId="{5E6772E2-1391-4B60-81E3-F7159C2E8512}" type="pres">
      <dgm:prSet presAssocID="{9435B865-0470-4F1F-A885-83E36690B863}" presName="negArrow" presStyleCnt="0"/>
      <dgm:spPr/>
    </dgm:pt>
    <dgm:pt modelId="{A99209B4-ECF0-4E35-86AE-6E78C2DA6C57}" type="pres">
      <dgm:prSet presAssocID="{9435B865-0470-4F1F-A885-83E36690B863}" presName="backgroundArrow" presStyleLbl="node1" presStyleIdx="0" presStyleCnt="1" custScaleY="505916"/>
      <dgm:spPr/>
    </dgm:pt>
  </dgm:ptLst>
  <dgm:cxnLst>
    <dgm:cxn modelId="{E6F4F04A-2006-4F93-90C7-7040FF67EB85}" type="presOf" srcId="{A23FADE3-2AE9-474A-B628-C63E95DC6953}" destId="{5C3187F8-4F0F-4B2A-8638-95E258F977E2}" srcOrd="0" destOrd="0" presId="urn:microsoft.com/office/officeart/2005/8/layout/hProcess3"/>
    <dgm:cxn modelId="{9680A5EC-7CAA-43AB-A0C7-C8C90F048E03}" srcId="{9435B865-0470-4F1F-A885-83E36690B863}" destId="{A23FADE3-2AE9-474A-B628-C63E95DC6953}" srcOrd="0" destOrd="0" parTransId="{DC60A4DE-6115-4995-AB6A-F9543189411D}" sibTransId="{B4B9FE34-B58D-4E23-A7E8-D54771BF3BED}"/>
    <dgm:cxn modelId="{D64474F2-4F72-4BF1-AE16-E1635765D963}" type="presOf" srcId="{9435B865-0470-4F1F-A885-83E36690B863}" destId="{99AEED98-9896-4D47-9706-BDB495C44DBE}" srcOrd="0" destOrd="0" presId="urn:microsoft.com/office/officeart/2005/8/layout/hProcess3"/>
    <dgm:cxn modelId="{3DB2C7FC-E6E3-4519-916D-DE2E4288C6BC}" type="presParOf" srcId="{99AEED98-9896-4D47-9706-BDB495C44DBE}" destId="{5FDDC3A5-9823-4D8E-9024-01BAE4573DA7}" srcOrd="0" destOrd="0" presId="urn:microsoft.com/office/officeart/2005/8/layout/hProcess3"/>
    <dgm:cxn modelId="{B8D92960-BF67-4638-9FF0-10B6A71088B3}" type="presParOf" srcId="{99AEED98-9896-4D47-9706-BDB495C44DBE}" destId="{2EFB4DCA-79D0-4D7B-A19C-F22AC8BE4CDF}" srcOrd="1" destOrd="0" presId="urn:microsoft.com/office/officeart/2005/8/layout/hProcess3"/>
    <dgm:cxn modelId="{CD20028F-B921-4340-8912-16FDF8C48815}" type="presParOf" srcId="{2EFB4DCA-79D0-4D7B-A19C-F22AC8BE4CDF}" destId="{A7CAA2F8-54A3-4F2E-BEF0-0D102C3236C1}" srcOrd="0" destOrd="0" presId="urn:microsoft.com/office/officeart/2005/8/layout/hProcess3"/>
    <dgm:cxn modelId="{7C7EE728-F90F-490D-BD87-3D473D350919}" type="presParOf" srcId="{2EFB4DCA-79D0-4D7B-A19C-F22AC8BE4CDF}" destId="{E0EF7BD5-338D-4FF3-9BF6-3E8A616C7DE6}" srcOrd="1" destOrd="0" presId="urn:microsoft.com/office/officeart/2005/8/layout/hProcess3"/>
    <dgm:cxn modelId="{C18BACC7-A6F0-4AE0-A36A-9B381B739193}" type="presParOf" srcId="{E0EF7BD5-338D-4FF3-9BF6-3E8A616C7DE6}" destId="{D6489456-E129-4641-ACA9-40FCFAC59F1B}" srcOrd="0" destOrd="0" presId="urn:microsoft.com/office/officeart/2005/8/layout/hProcess3"/>
    <dgm:cxn modelId="{BE26FA3D-4AC2-4197-8079-C1658D0D6D71}" type="presParOf" srcId="{E0EF7BD5-338D-4FF3-9BF6-3E8A616C7DE6}" destId="{5C3187F8-4F0F-4B2A-8638-95E258F977E2}" srcOrd="1" destOrd="0" presId="urn:microsoft.com/office/officeart/2005/8/layout/hProcess3"/>
    <dgm:cxn modelId="{EB1E7DEE-3052-473A-934A-93DF3C34D597}" type="presParOf" srcId="{E0EF7BD5-338D-4FF3-9BF6-3E8A616C7DE6}" destId="{A2632ED8-103B-439F-853C-A2B86C879A2C}" srcOrd="2" destOrd="0" presId="urn:microsoft.com/office/officeart/2005/8/layout/hProcess3"/>
    <dgm:cxn modelId="{BD01E706-2171-47FE-B796-F2692540988C}" type="presParOf" srcId="{E0EF7BD5-338D-4FF3-9BF6-3E8A616C7DE6}" destId="{EFAF503B-0A04-46F6-A716-540E8DF1AEF2}" srcOrd="3" destOrd="0" presId="urn:microsoft.com/office/officeart/2005/8/layout/hProcess3"/>
    <dgm:cxn modelId="{2C0EDC40-EE09-419D-9B43-F9DED6FB1465}" type="presParOf" srcId="{2EFB4DCA-79D0-4D7B-A19C-F22AC8BE4CDF}" destId="{AC5BA836-6645-43E9-A963-7AB64FAF71AE}" srcOrd="2" destOrd="0" presId="urn:microsoft.com/office/officeart/2005/8/layout/hProcess3"/>
    <dgm:cxn modelId="{93742E77-F6A7-4610-A66B-27F0E0916564}" type="presParOf" srcId="{2EFB4DCA-79D0-4D7B-A19C-F22AC8BE4CDF}" destId="{5E6772E2-1391-4B60-81E3-F7159C2E8512}" srcOrd="3" destOrd="0" presId="urn:microsoft.com/office/officeart/2005/8/layout/hProcess3"/>
    <dgm:cxn modelId="{A68B1AD4-F540-4A72-BF1E-8CC09DE875C7}" type="presParOf" srcId="{2EFB4DCA-79D0-4D7B-A19C-F22AC8BE4CDF}" destId="{A99209B4-ECF0-4E35-86AE-6E78C2DA6C5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43F81-EF0C-469C-95C9-5627B5752031}">
      <dsp:nvSpPr>
        <dsp:cNvPr id="0" name=""/>
        <dsp:cNvSpPr/>
      </dsp:nvSpPr>
      <dsp:spPr>
        <a:xfrm>
          <a:off x="2617" y="591163"/>
          <a:ext cx="2797167" cy="3290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B2A67C-F8B5-454F-AF46-D0D960B3A4B8}">
      <dsp:nvSpPr>
        <dsp:cNvPr id="0" name=""/>
        <dsp:cNvSpPr/>
      </dsp:nvSpPr>
      <dsp:spPr>
        <a:xfrm>
          <a:off x="2617" y="714752"/>
          <a:ext cx="205490" cy="2054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90496E-F33C-4238-929B-98128B3D1ADC}">
      <dsp:nvSpPr>
        <dsp:cNvPr id="0" name=""/>
        <dsp:cNvSpPr/>
      </dsp:nvSpPr>
      <dsp:spPr>
        <a:xfrm>
          <a:off x="2617" y="0"/>
          <a:ext cx="2797167" cy="591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1" kern="1200" dirty="0" err="1" smtClean="0"/>
            <a:t>Ambient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temperature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processing</a:t>
          </a:r>
          <a:endParaRPr lang="tr-TR" sz="2400" b="1" i="1" kern="1200" dirty="0"/>
        </a:p>
      </dsp:txBody>
      <dsp:txXfrm>
        <a:off x="2617" y="0"/>
        <a:ext cx="2797167" cy="591163"/>
      </dsp:txXfrm>
    </dsp:sp>
    <dsp:sp modelId="{138EEEAB-4B96-4062-BD2F-4941CF35B64A}">
      <dsp:nvSpPr>
        <dsp:cNvPr id="0" name=""/>
        <dsp:cNvSpPr/>
      </dsp:nvSpPr>
      <dsp:spPr>
        <a:xfrm>
          <a:off x="2617" y="1313949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5358CA-13EA-4930-83E5-2E2737E9E6B9}">
      <dsp:nvSpPr>
        <dsp:cNvPr id="0" name=""/>
        <dsp:cNvSpPr/>
      </dsp:nvSpPr>
      <dsp:spPr>
        <a:xfrm>
          <a:off x="198419" y="1056992"/>
          <a:ext cx="2601366" cy="71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Raw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material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preparation</a:t>
          </a:r>
          <a:endParaRPr lang="tr-TR" sz="2000" kern="1200" dirty="0"/>
        </a:p>
      </dsp:txBody>
      <dsp:txXfrm>
        <a:off x="198419" y="1056992"/>
        <a:ext cx="2601366" cy="719398"/>
      </dsp:txXfrm>
    </dsp:sp>
    <dsp:sp modelId="{BC9F7305-A813-4313-B6A3-1D6AC11386FB}">
      <dsp:nvSpPr>
        <dsp:cNvPr id="0" name=""/>
        <dsp:cNvSpPr/>
      </dsp:nvSpPr>
      <dsp:spPr>
        <a:xfrm>
          <a:off x="2617" y="1913141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360117"/>
              <a:satOff val="-449"/>
              <a:lumOff val="106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EF83F0-D2B2-48E7-84EF-FC58BDBCD98A}">
      <dsp:nvSpPr>
        <dsp:cNvPr id="0" name=""/>
        <dsp:cNvSpPr/>
      </dsp:nvSpPr>
      <dsp:spPr>
        <a:xfrm>
          <a:off x="198419" y="1776391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Size </a:t>
          </a:r>
          <a:r>
            <a:rPr lang="tr-TR" sz="2000" kern="1200" dirty="0" err="1" smtClean="0"/>
            <a:t>reduction</a:t>
          </a:r>
          <a:endParaRPr lang="tr-TR" sz="2000" kern="1200" dirty="0"/>
        </a:p>
      </dsp:txBody>
      <dsp:txXfrm>
        <a:off x="198419" y="1776391"/>
        <a:ext cx="2601366" cy="478985"/>
      </dsp:txXfrm>
    </dsp:sp>
    <dsp:sp modelId="{F9E00DC4-8640-4E9C-95BC-F6C915A8D061}">
      <dsp:nvSpPr>
        <dsp:cNvPr id="0" name=""/>
        <dsp:cNvSpPr/>
      </dsp:nvSpPr>
      <dsp:spPr>
        <a:xfrm>
          <a:off x="2617" y="2466078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720234"/>
              <a:satOff val="-898"/>
              <a:lumOff val="211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7D412B-D7D9-4A56-98DC-A47BFAF918BC}">
      <dsp:nvSpPr>
        <dsp:cNvPr id="0" name=""/>
        <dsp:cNvSpPr/>
      </dsp:nvSpPr>
      <dsp:spPr>
        <a:xfrm>
          <a:off x="198419" y="2255377"/>
          <a:ext cx="2601366" cy="626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Mixing</a:t>
          </a:r>
          <a:r>
            <a:rPr lang="tr-TR" sz="2000" kern="1200" dirty="0" smtClean="0"/>
            <a:t>, </a:t>
          </a:r>
          <a:r>
            <a:rPr lang="tr-TR" sz="2000" kern="1200" dirty="0" err="1" smtClean="0"/>
            <a:t>forming</a:t>
          </a:r>
          <a:r>
            <a:rPr lang="tr-TR" sz="2000" kern="1200" dirty="0" smtClean="0"/>
            <a:t>, </a:t>
          </a:r>
          <a:r>
            <a:rPr lang="tr-TR" sz="2000" kern="1200" dirty="0" err="1" smtClean="0"/>
            <a:t>and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coating</a:t>
          </a:r>
          <a:endParaRPr lang="tr-TR" sz="2000" kern="1200" dirty="0"/>
        </a:p>
      </dsp:txBody>
      <dsp:txXfrm>
        <a:off x="198419" y="2255377"/>
        <a:ext cx="2601366" cy="626887"/>
      </dsp:txXfrm>
    </dsp:sp>
    <dsp:sp modelId="{0BF44094-2377-4E88-8B3E-184A890E1C7B}">
      <dsp:nvSpPr>
        <dsp:cNvPr id="0" name=""/>
        <dsp:cNvSpPr/>
      </dsp:nvSpPr>
      <dsp:spPr>
        <a:xfrm>
          <a:off x="2617" y="3019014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1080351"/>
              <a:satOff val="-1347"/>
              <a:lumOff val="317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CC8580-BBCF-4EFE-A737-B7E3DDF3B459}">
      <dsp:nvSpPr>
        <dsp:cNvPr id="0" name=""/>
        <dsp:cNvSpPr/>
      </dsp:nvSpPr>
      <dsp:spPr>
        <a:xfrm>
          <a:off x="198419" y="2882264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Separation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process</a:t>
          </a:r>
          <a:endParaRPr lang="tr-TR" sz="2000" kern="1200" dirty="0"/>
        </a:p>
      </dsp:txBody>
      <dsp:txXfrm>
        <a:off x="198419" y="2882264"/>
        <a:ext cx="2601366" cy="478985"/>
      </dsp:txXfrm>
    </dsp:sp>
    <dsp:sp modelId="{8757CD14-1544-4F58-86CF-ED05DEE4A922}">
      <dsp:nvSpPr>
        <dsp:cNvPr id="0" name=""/>
        <dsp:cNvSpPr/>
      </dsp:nvSpPr>
      <dsp:spPr>
        <a:xfrm>
          <a:off x="2939644" y="591163"/>
          <a:ext cx="2797167" cy="329078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100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7A1814-58B5-496B-BA65-15C8EB2980FF}">
      <dsp:nvSpPr>
        <dsp:cNvPr id="0" name=""/>
        <dsp:cNvSpPr/>
      </dsp:nvSpPr>
      <dsp:spPr>
        <a:xfrm>
          <a:off x="2939644" y="714752"/>
          <a:ext cx="205490" cy="2054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4C0520-3D78-4651-853B-87F16035D746}">
      <dsp:nvSpPr>
        <dsp:cNvPr id="0" name=""/>
        <dsp:cNvSpPr/>
      </dsp:nvSpPr>
      <dsp:spPr>
        <a:xfrm>
          <a:off x="2939644" y="0"/>
          <a:ext cx="2797167" cy="591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1" kern="1200" dirty="0" err="1" smtClean="0"/>
            <a:t>Heat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process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using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steam</a:t>
          </a:r>
          <a:r>
            <a:rPr lang="tr-TR" sz="2400" b="1" i="1" kern="1200" dirty="0" smtClean="0"/>
            <a:t>, hot </a:t>
          </a:r>
          <a:r>
            <a:rPr lang="tr-TR" sz="2400" b="1" i="1" kern="1200" dirty="0" err="1" smtClean="0"/>
            <a:t>water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or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oil</a:t>
          </a:r>
          <a:endParaRPr lang="tr-TR" sz="2400" b="1" i="1" kern="1200" dirty="0"/>
        </a:p>
      </dsp:txBody>
      <dsp:txXfrm>
        <a:off x="2939644" y="0"/>
        <a:ext cx="2797167" cy="591163"/>
      </dsp:txXfrm>
    </dsp:sp>
    <dsp:sp modelId="{AD75A56E-631A-4597-9CB9-1C4A9143C19D}">
      <dsp:nvSpPr>
        <dsp:cNvPr id="0" name=""/>
        <dsp:cNvSpPr/>
      </dsp:nvSpPr>
      <dsp:spPr>
        <a:xfrm>
          <a:off x="2939644" y="1193743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1440467"/>
              <a:satOff val="-1797"/>
              <a:lumOff val="422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59A5A9-A0FA-49B6-BB8F-39B95B57B384}">
      <dsp:nvSpPr>
        <dsp:cNvPr id="0" name=""/>
        <dsp:cNvSpPr/>
      </dsp:nvSpPr>
      <dsp:spPr>
        <a:xfrm>
          <a:off x="3135445" y="1056992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Blanching</a:t>
          </a:r>
          <a:endParaRPr lang="tr-TR" sz="2000" kern="1200" dirty="0"/>
        </a:p>
      </dsp:txBody>
      <dsp:txXfrm>
        <a:off x="3135445" y="1056992"/>
        <a:ext cx="2601366" cy="478985"/>
      </dsp:txXfrm>
    </dsp:sp>
    <dsp:sp modelId="{F9CCBA5F-CDB4-42DE-A38A-4C6CC3B940DE}">
      <dsp:nvSpPr>
        <dsp:cNvPr id="0" name=""/>
        <dsp:cNvSpPr/>
      </dsp:nvSpPr>
      <dsp:spPr>
        <a:xfrm>
          <a:off x="2939644" y="1672729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1800584"/>
              <a:satOff val="-2246"/>
              <a:lumOff val="528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1E5353-D2F5-41EF-9549-599370041104}">
      <dsp:nvSpPr>
        <dsp:cNvPr id="0" name=""/>
        <dsp:cNvSpPr/>
      </dsp:nvSpPr>
      <dsp:spPr>
        <a:xfrm>
          <a:off x="3135445" y="1535978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Industrial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cooking</a:t>
          </a:r>
          <a:endParaRPr lang="tr-TR" sz="2000" kern="1200" dirty="0"/>
        </a:p>
      </dsp:txBody>
      <dsp:txXfrm>
        <a:off x="3135445" y="1535978"/>
        <a:ext cx="2601366" cy="478985"/>
      </dsp:txXfrm>
    </dsp:sp>
    <dsp:sp modelId="{D869854B-3376-44EB-812C-1FC31EFDE52F}">
      <dsp:nvSpPr>
        <dsp:cNvPr id="0" name=""/>
        <dsp:cNvSpPr/>
      </dsp:nvSpPr>
      <dsp:spPr>
        <a:xfrm>
          <a:off x="2939644" y="2151715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2160701"/>
              <a:satOff val="-2695"/>
              <a:lumOff val="634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B7BE6-C673-477B-88D9-217F5E30EFD9}">
      <dsp:nvSpPr>
        <dsp:cNvPr id="0" name=""/>
        <dsp:cNvSpPr/>
      </dsp:nvSpPr>
      <dsp:spPr>
        <a:xfrm>
          <a:off x="3135445" y="2014964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Pasteurization</a:t>
          </a:r>
          <a:endParaRPr lang="tr-TR" sz="2000" kern="1200" dirty="0"/>
        </a:p>
      </dsp:txBody>
      <dsp:txXfrm>
        <a:off x="3135445" y="2014964"/>
        <a:ext cx="2601366" cy="478985"/>
      </dsp:txXfrm>
    </dsp:sp>
    <dsp:sp modelId="{38CFACFB-4C3A-4124-B64B-A70A8DD59EA6}">
      <dsp:nvSpPr>
        <dsp:cNvPr id="0" name=""/>
        <dsp:cNvSpPr/>
      </dsp:nvSpPr>
      <dsp:spPr>
        <a:xfrm>
          <a:off x="2939644" y="2630701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2520818"/>
              <a:satOff val="-3144"/>
              <a:lumOff val="73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338C8B-BD21-447B-B936-790FF6A1C5EF}">
      <dsp:nvSpPr>
        <dsp:cNvPr id="0" name=""/>
        <dsp:cNvSpPr/>
      </dsp:nvSpPr>
      <dsp:spPr>
        <a:xfrm>
          <a:off x="3135445" y="2493950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Heat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Sterilization</a:t>
          </a:r>
          <a:endParaRPr lang="tr-TR" sz="2000" kern="1200" dirty="0"/>
        </a:p>
      </dsp:txBody>
      <dsp:txXfrm>
        <a:off x="3135445" y="2493950"/>
        <a:ext cx="2601366" cy="478985"/>
      </dsp:txXfrm>
    </dsp:sp>
    <dsp:sp modelId="{CDAFC887-864F-4D4E-A6F0-5AFC0526917E}">
      <dsp:nvSpPr>
        <dsp:cNvPr id="0" name=""/>
        <dsp:cNvSpPr/>
      </dsp:nvSpPr>
      <dsp:spPr>
        <a:xfrm>
          <a:off x="2939644" y="3258165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2880935"/>
              <a:satOff val="-3593"/>
              <a:lumOff val="845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91954C-8202-4717-870D-5A0420D57DE3}">
      <dsp:nvSpPr>
        <dsp:cNvPr id="0" name=""/>
        <dsp:cNvSpPr/>
      </dsp:nvSpPr>
      <dsp:spPr>
        <a:xfrm>
          <a:off x="3135445" y="2972936"/>
          <a:ext cx="2601366" cy="77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Evaporation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and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distillation</a:t>
          </a:r>
          <a:endParaRPr lang="tr-TR" sz="2000" kern="1200" dirty="0"/>
        </a:p>
      </dsp:txBody>
      <dsp:txXfrm>
        <a:off x="3135445" y="2972936"/>
        <a:ext cx="2601366" cy="775942"/>
      </dsp:txXfrm>
    </dsp:sp>
    <dsp:sp modelId="{78026320-3CBB-4D21-A4A7-9CC3F669F5C4}">
      <dsp:nvSpPr>
        <dsp:cNvPr id="0" name=""/>
        <dsp:cNvSpPr/>
      </dsp:nvSpPr>
      <dsp:spPr>
        <a:xfrm>
          <a:off x="2939644" y="3885629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3241052"/>
              <a:satOff val="-4042"/>
              <a:lumOff val="951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5207C1-ED99-4F66-A2F3-A3A6BB2615CE}">
      <dsp:nvSpPr>
        <dsp:cNvPr id="0" name=""/>
        <dsp:cNvSpPr/>
      </dsp:nvSpPr>
      <dsp:spPr>
        <a:xfrm>
          <a:off x="3135445" y="3748879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Frying</a:t>
          </a:r>
          <a:endParaRPr lang="tr-TR" sz="2000" kern="1200" dirty="0"/>
        </a:p>
      </dsp:txBody>
      <dsp:txXfrm>
        <a:off x="3135445" y="3748879"/>
        <a:ext cx="2601366" cy="478985"/>
      </dsp:txXfrm>
    </dsp:sp>
    <dsp:sp modelId="{C860C8E4-AEE3-4AC8-AA6D-0B27F0F7CEA8}">
      <dsp:nvSpPr>
        <dsp:cNvPr id="0" name=""/>
        <dsp:cNvSpPr/>
      </dsp:nvSpPr>
      <dsp:spPr>
        <a:xfrm>
          <a:off x="5876670" y="591163"/>
          <a:ext cx="2797167" cy="329078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00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D811A-0AB9-4833-84E1-8D5342530A85}">
      <dsp:nvSpPr>
        <dsp:cNvPr id="0" name=""/>
        <dsp:cNvSpPr/>
      </dsp:nvSpPr>
      <dsp:spPr>
        <a:xfrm>
          <a:off x="5876670" y="714752"/>
          <a:ext cx="205490" cy="2054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D15365-FB85-46C5-A4B4-C8BE5976DCC2}">
      <dsp:nvSpPr>
        <dsp:cNvPr id="0" name=""/>
        <dsp:cNvSpPr/>
      </dsp:nvSpPr>
      <dsp:spPr>
        <a:xfrm>
          <a:off x="5876670" y="0"/>
          <a:ext cx="2797167" cy="591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1" kern="1200" dirty="0" err="1" smtClean="0"/>
            <a:t>Processing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using</a:t>
          </a:r>
          <a:r>
            <a:rPr lang="tr-TR" sz="2400" b="1" i="1" kern="1200" dirty="0" smtClean="0"/>
            <a:t> hot </a:t>
          </a:r>
          <a:r>
            <a:rPr lang="tr-TR" sz="2400" b="1" i="1" kern="1200" dirty="0" err="1" smtClean="0"/>
            <a:t>air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or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heated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surfaces</a:t>
          </a:r>
          <a:endParaRPr lang="tr-TR" sz="2400" kern="1200" dirty="0"/>
        </a:p>
      </dsp:txBody>
      <dsp:txXfrm>
        <a:off x="5876670" y="0"/>
        <a:ext cx="2797167" cy="591163"/>
      </dsp:txXfrm>
    </dsp:sp>
    <dsp:sp modelId="{548D8F69-CEA8-4DB3-B4EC-9619FA2DE657}">
      <dsp:nvSpPr>
        <dsp:cNvPr id="0" name=""/>
        <dsp:cNvSpPr/>
      </dsp:nvSpPr>
      <dsp:spPr>
        <a:xfrm>
          <a:off x="5876670" y="1193743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3601168"/>
              <a:satOff val="-4492"/>
              <a:lumOff val="1056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279347-5AF7-49E6-8C00-BBF0FD32FC78}">
      <dsp:nvSpPr>
        <dsp:cNvPr id="0" name=""/>
        <dsp:cNvSpPr/>
      </dsp:nvSpPr>
      <dsp:spPr>
        <a:xfrm>
          <a:off x="6072472" y="1056992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Dehydration</a:t>
          </a:r>
          <a:endParaRPr lang="tr-TR" sz="2000" kern="1200" dirty="0"/>
        </a:p>
      </dsp:txBody>
      <dsp:txXfrm>
        <a:off x="6072472" y="1056992"/>
        <a:ext cx="2601366" cy="478985"/>
      </dsp:txXfrm>
    </dsp:sp>
    <dsp:sp modelId="{20C6C36F-DAF3-4A14-8E3A-0D3A31E2730A}">
      <dsp:nvSpPr>
        <dsp:cNvPr id="0" name=""/>
        <dsp:cNvSpPr/>
      </dsp:nvSpPr>
      <dsp:spPr>
        <a:xfrm>
          <a:off x="5876670" y="1672729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3961285"/>
              <a:satOff val="-4941"/>
              <a:lumOff val="1162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E29AA1-013A-468A-9CBF-0B598CC5294C}">
      <dsp:nvSpPr>
        <dsp:cNvPr id="0" name=""/>
        <dsp:cNvSpPr/>
      </dsp:nvSpPr>
      <dsp:spPr>
        <a:xfrm>
          <a:off x="6072472" y="1535978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Smoking</a:t>
          </a:r>
          <a:endParaRPr lang="tr-TR" sz="2000" kern="1200" dirty="0"/>
        </a:p>
      </dsp:txBody>
      <dsp:txXfrm>
        <a:off x="6072472" y="1535978"/>
        <a:ext cx="2601366" cy="478985"/>
      </dsp:txXfrm>
    </dsp:sp>
    <dsp:sp modelId="{106486CA-8FEF-4027-BD6D-AB4CDF98E238}">
      <dsp:nvSpPr>
        <dsp:cNvPr id="0" name=""/>
        <dsp:cNvSpPr/>
      </dsp:nvSpPr>
      <dsp:spPr>
        <a:xfrm>
          <a:off x="5876670" y="2151715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4321402"/>
              <a:satOff val="-5390"/>
              <a:lumOff val="1267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7E2DEB-DF1D-4472-B14F-2669FAB2D1C7}">
      <dsp:nvSpPr>
        <dsp:cNvPr id="0" name=""/>
        <dsp:cNvSpPr/>
      </dsp:nvSpPr>
      <dsp:spPr>
        <a:xfrm>
          <a:off x="6072472" y="2014964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Baking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and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roasting</a:t>
          </a:r>
          <a:endParaRPr lang="tr-TR" sz="2000" kern="1200" dirty="0"/>
        </a:p>
      </dsp:txBody>
      <dsp:txXfrm>
        <a:off x="6072472" y="2014964"/>
        <a:ext cx="2601366" cy="478985"/>
      </dsp:txXfrm>
    </dsp:sp>
    <dsp:sp modelId="{F0CB33D3-CFF7-4BFA-AAB0-0E5808A96910}">
      <dsp:nvSpPr>
        <dsp:cNvPr id="0" name=""/>
        <dsp:cNvSpPr/>
      </dsp:nvSpPr>
      <dsp:spPr>
        <a:xfrm>
          <a:off x="5876670" y="2630701"/>
          <a:ext cx="205484" cy="205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3DBE1-8047-48AF-9C81-7BD6FB572250}">
      <dsp:nvSpPr>
        <dsp:cNvPr id="0" name=""/>
        <dsp:cNvSpPr/>
      </dsp:nvSpPr>
      <dsp:spPr>
        <a:xfrm>
          <a:off x="6072472" y="2493950"/>
          <a:ext cx="2601366" cy="47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Extrusion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cooking</a:t>
          </a:r>
          <a:endParaRPr lang="tr-TR" sz="2000" kern="1200" dirty="0"/>
        </a:p>
      </dsp:txBody>
      <dsp:txXfrm>
        <a:off x="6072472" y="2493950"/>
        <a:ext cx="2601366" cy="478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43F81-EF0C-469C-95C9-5627B5752031}">
      <dsp:nvSpPr>
        <dsp:cNvPr id="0" name=""/>
        <dsp:cNvSpPr/>
      </dsp:nvSpPr>
      <dsp:spPr>
        <a:xfrm>
          <a:off x="2932" y="591089"/>
          <a:ext cx="2796817" cy="3290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B2A67C-F8B5-454F-AF46-D0D960B3A4B8}">
      <dsp:nvSpPr>
        <dsp:cNvPr id="0" name=""/>
        <dsp:cNvSpPr/>
      </dsp:nvSpPr>
      <dsp:spPr>
        <a:xfrm>
          <a:off x="2932" y="714662"/>
          <a:ext cx="205464" cy="2054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90496E-F33C-4238-929B-98128B3D1ADC}">
      <dsp:nvSpPr>
        <dsp:cNvPr id="0" name=""/>
        <dsp:cNvSpPr/>
      </dsp:nvSpPr>
      <dsp:spPr>
        <a:xfrm>
          <a:off x="2932" y="0"/>
          <a:ext cx="2796817" cy="591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1" kern="1200" dirty="0" err="1" smtClean="0"/>
            <a:t>Processing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by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direct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and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radiated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energy</a:t>
          </a:r>
          <a:endParaRPr lang="tr-TR" sz="2400" b="1" i="1" kern="1200" dirty="0"/>
        </a:p>
      </dsp:txBody>
      <dsp:txXfrm>
        <a:off x="2932" y="0"/>
        <a:ext cx="2796817" cy="591089"/>
      </dsp:txXfrm>
    </dsp:sp>
    <dsp:sp modelId="{138EEEAB-4B96-4062-BD2F-4941CF35B64A}">
      <dsp:nvSpPr>
        <dsp:cNvPr id="0" name=""/>
        <dsp:cNvSpPr/>
      </dsp:nvSpPr>
      <dsp:spPr>
        <a:xfrm>
          <a:off x="2932" y="1193593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5358CA-13EA-4930-83E5-2E2737E9E6B9}">
      <dsp:nvSpPr>
        <dsp:cNvPr id="0" name=""/>
        <dsp:cNvSpPr/>
      </dsp:nvSpPr>
      <dsp:spPr>
        <a:xfrm>
          <a:off x="198709" y="1056860"/>
          <a:ext cx="2601040" cy="47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Dielectric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heating</a:t>
          </a:r>
          <a:endParaRPr lang="tr-TR" sz="2000" kern="1200" dirty="0"/>
        </a:p>
      </dsp:txBody>
      <dsp:txXfrm>
        <a:off x="198709" y="1056860"/>
        <a:ext cx="2601040" cy="478926"/>
      </dsp:txXfrm>
    </dsp:sp>
    <dsp:sp modelId="{F9E00DC4-8640-4E9C-95BC-F6C915A8D061}">
      <dsp:nvSpPr>
        <dsp:cNvPr id="0" name=""/>
        <dsp:cNvSpPr/>
      </dsp:nvSpPr>
      <dsp:spPr>
        <a:xfrm>
          <a:off x="2932" y="1672519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7D412B-D7D9-4A56-98DC-A47BFAF918BC}">
      <dsp:nvSpPr>
        <dsp:cNvPr id="0" name=""/>
        <dsp:cNvSpPr/>
      </dsp:nvSpPr>
      <dsp:spPr>
        <a:xfrm>
          <a:off x="198709" y="1535786"/>
          <a:ext cx="2601040" cy="47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Ohmic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heating</a:t>
          </a:r>
          <a:endParaRPr lang="tr-TR" sz="2000" kern="1200" dirty="0"/>
        </a:p>
      </dsp:txBody>
      <dsp:txXfrm>
        <a:off x="198709" y="1535786"/>
        <a:ext cx="2601040" cy="478926"/>
      </dsp:txXfrm>
    </dsp:sp>
    <dsp:sp modelId="{0BF44094-2377-4E88-8B3E-184A890E1C7B}">
      <dsp:nvSpPr>
        <dsp:cNvPr id="0" name=""/>
        <dsp:cNvSpPr/>
      </dsp:nvSpPr>
      <dsp:spPr>
        <a:xfrm>
          <a:off x="2932" y="2151445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CC8580-BBCF-4EFE-A737-B7E3DDF3B459}">
      <dsp:nvSpPr>
        <dsp:cNvPr id="0" name=""/>
        <dsp:cNvSpPr/>
      </dsp:nvSpPr>
      <dsp:spPr>
        <a:xfrm>
          <a:off x="198709" y="2014712"/>
          <a:ext cx="2601040" cy="47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Infrared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heating</a:t>
          </a:r>
          <a:endParaRPr lang="tr-TR" sz="2000" kern="1200" dirty="0"/>
        </a:p>
      </dsp:txBody>
      <dsp:txXfrm>
        <a:off x="198709" y="2014712"/>
        <a:ext cx="2601040" cy="478926"/>
      </dsp:txXfrm>
    </dsp:sp>
    <dsp:sp modelId="{8757CD14-1544-4F58-86CF-ED05DEE4A922}">
      <dsp:nvSpPr>
        <dsp:cNvPr id="0" name=""/>
        <dsp:cNvSpPr/>
      </dsp:nvSpPr>
      <dsp:spPr>
        <a:xfrm>
          <a:off x="2939591" y="591089"/>
          <a:ext cx="2796817" cy="329037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100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7A1814-58B5-496B-BA65-15C8EB2980FF}">
      <dsp:nvSpPr>
        <dsp:cNvPr id="0" name=""/>
        <dsp:cNvSpPr/>
      </dsp:nvSpPr>
      <dsp:spPr>
        <a:xfrm>
          <a:off x="2939591" y="714662"/>
          <a:ext cx="205464" cy="2054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4C0520-3D78-4651-853B-87F16035D746}">
      <dsp:nvSpPr>
        <dsp:cNvPr id="0" name=""/>
        <dsp:cNvSpPr/>
      </dsp:nvSpPr>
      <dsp:spPr>
        <a:xfrm>
          <a:off x="2939591" y="0"/>
          <a:ext cx="2796817" cy="591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1" kern="1200" dirty="0" err="1" smtClean="0"/>
            <a:t>Processing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by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removal</a:t>
          </a:r>
          <a:r>
            <a:rPr lang="tr-TR" sz="2400" b="1" i="1" kern="1200" dirty="0" smtClean="0"/>
            <a:t> of </a:t>
          </a:r>
          <a:r>
            <a:rPr lang="tr-TR" sz="2400" b="1" i="1" kern="1200" dirty="0" err="1" smtClean="0"/>
            <a:t>heat</a:t>
          </a:r>
          <a:endParaRPr lang="tr-TR" sz="2400" b="1" i="1" kern="1200" dirty="0"/>
        </a:p>
      </dsp:txBody>
      <dsp:txXfrm>
        <a:off x="2939591" y="0"/>
        <a:ext cx="2796817" cy="591089"/>
      </dsp:txXfrm>
    </dsp:sp>
    <dsp:sp modelId="{AD75A56E-631A-4597-9CB9-1C4A9143C19D}">
      <dsp:nvSpPr>
        <dsp:cNvPr id="0" name=""/>
        <dsp:cNvSpPr/>
      </dsp:nvSpPr>
      <dsp:spPr>
        <a:xfrm>
          <a:off x="2939591" y="1193593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59A5A9-A0FA-49B6-BB8F-39B95B57B384}">
      <dsp:nvSpPr>
        <dsp:cNvPr id="0" name=""/>
        <dsp:cNvSpPr/>
      </dsp:nvSpPr>
      <dsp:spPr>
        <a:xfrm>
          <a:off x="3135368" y="1056860"/>
          <a:ext cx="2601040" cy="47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Refrigeration</a:t>
          </a:r>
          <a:endParaRPr lang="tr-TR" sz="2000" kern="1200" dirty="0"/>
        </a:p>
      </dsp:txBody>
      <dsp:txXfrm>
        <a:off x="3135368" y="1056860"/>
        <a:ext cx="2601040" cy="478926"/>
      </dsp:txXfrm>
    </dsp:sp>
    <dsp:sp modelId="{F9CCBA5F-CDB4-42DE-A38A-4C6CC3B940DE}">
      <dsp:nvSpPr>
        <dsp:cNvPr id="0" name=""/>
        <dsp:cNvSpPr/>
      </dsp:nvSpPr>
      <dsp:spPr>
        <a:xfrm>
          <a:off x="2939591" y="1672519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1E5353-D2F5-41EF-9549-599370041104}">
      <dsp:nvSpPr>
        <dsp:cNvPr id="0" name=""/>
        <dsp:cNvSpPr/>
      </dsp:nvSpPr>
      <dsp:spPr>
        <a:xfrm>
          <a:off x="3135368" y="1535786"/>
          <a:ext cx="2601040" cy="47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Chilling</a:t>
          </a:r>
          <a:endParaRPr lang="tr-TR" sz="2000" kern="1200" dirty="0"/>
        </a:p>
      </dsp:txBody>
      <dsp:txXfrm>
        <a:off x="3135368" y="1535786"/>
        <a:ext cx="2601040" cy="478926"/>
      </dsp:txXfrm>
    </dsp:sp>
    <dsp:sp modelId="{D869854B-3376-44EB-812C-1FC31EFDE52F}">
      <dsp:nvSpPr>
        <dsp:cNvPr id="0" name=""/>
        <dsp:cNvSpPr/>
      </dsp:nvSpPr>
      <dsp:spPr>
        <a:xfrm>
          <a:off x="2939591" y="2151445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FB7BE6-C673-477B-88D9-217F5E30EFD9}">
      <dsp:nvSpPr>
        <dsp:cNvPr id="0" name=""/>
        <dsp:cNvSpPr/>
      </dsp:nvSpPr>
      <dsp:spPr>
        <a:xfrm>
          <a:off x="3135368" y="2014712"/>
          <a:ext cx="2601040" cy="47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Freezing</a:t>
          </a:r>
          <a:endParaRPr lang="tr-TR" sz="2000" kern="1200" dirty="0"/>
        </a:p>
      </dsp:txBody>
      <dsp:txXfrm>
        <a:off x="3135368" y="2014712"/>
        <a:ext cx="2601040" cy="478926"/>
      </dsp:txXfrm>
    </dsp:sp>
    <dsp:sp modelId="{38CFACFB-4C3A-4124-B64B-A70A8DD59EA6}">
      <dsp:nvSpPr>
        <dsp:cNvPr id="0" name=""/>
        <dsp:cNvSpPr/>
      </dsp:nvSpPr>
      <dsp:spPr>
        <a:xfrm>
          <a:off x="2939591" y="2826159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338C8B-BD21-447B-B936-790FF6A1C5EF}">
      <dsp:nvSpPr>
        <dsp:cNvPr id="0" name=""/>
        <dsp:cNvSpPr/>
      </dsp:nvSpPr>
      <dsp:spPr>
        <a:xfrm>
          <a:off x="3135368" y="2493638"/>
          <a:ext cx="2601040" cy="87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Freeze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drying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and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freeze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concentration</a:t>
          </a:r>
          <a:endParaRPr lang="tr-TR" sz="2000" kern="1200" dirty="0"/>
        </a:p>
      </dsp:txBody>
      <dsp:txXfrm>
        <a:off x="3135368" y="2493638"/>
        <a:ext cx="2601040" cy="870500"/>
      </dsp:txXfrm>
    </dsp:sp>
    <dsp:sp modelId="{2A045E74-8B36-428A-89E3-659394AE6002}">
      <dsp:nvSpPr>
        <dsp:cNvPr id="0" name=""/>
        <dsp:cNvSpPr/>
      </dsp:nvSpPr>
      <dsp:spPr>
        <a:xfrm>
          <a:off x="5876249" y="591089"/>
          <a:ext cx="2796817" cy="32903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100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975549-9AC6-4C7E-A670-98107746529E}">
      <dsp:nvSpPr>
        <dsp:cNvPr id="0" name=""/>
        <dsp:cNvSpPr/>
      </dsp:nvSpPr>
      <dsp:spPr>
        <a:xfrm>
          <a:off x="5876249" y="714662"/>
          <a:ext cx="205464" cy="2054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054BBE-4E87-450E-9F8D-1461133F83E1}">
      <dsp:nvSpPr>
        <dsp:cNvPr id="0" name=""/>
        <dsp:cNvSpPr/>
      </dsp:nvSpPr>
      <dsp:spPr>
        <a:xfrm>
          <a:off x="5876249" y="0"/>
          <a:ext cx="2796817" cy="591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1" kern="1200" dirty="0" smtClean="0"/>
            <a:t>Post </a:t>
          </a:r>
          <a:r>
            <a:rPr lang="tr-TR" sz="2400" b="1" i="1" kern="1200" dirty="0" err="1" smtClean="0"/>
            <a:t>processing</a:t>
          </a:r>
          <a:r>
            <a:rPr lang="tr-TR" sz="2400" b="1" i="1" kern="1200" dirty="0" smtClean="0"/>
            <a:t> </a:t>
          </a:r>
          <a:r>
            <a:rPr lang="tr-TR" sz="2400" b="1" i="1" kern="1200" dirty="0" err="1" smtClean="0"/>
            <a:t>operations</a:t>
          </a:r>
          <a:endParaRPr lang="tr-TR" sz="2400" b="1" i="1" kern="1200" dirty="0"/>
        </a:p>
      </dsp:txBody>
      <dsp:txXfrm>
        <a:off x="5876249" y="0"/>
        <a:ext cx="2796817" cy="591089"/>
      </dsp:txXfrm>
    </dsp:sp>
    <dsp:sp modelId="{D9145AE7-266C-44DD-A455-D1DF9187F925}">
      <dsp:nvSpPr>
        <dsp:cNvPr id="0" name=""/>
        <dsp:cNvSpPr/>
      </dsp:nvSpPr>
      <dsp:spPr>
        <a:xfrm>
          <a:off x="5876249" y="1193593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AECA97-23D6-4ED8-B602-C63096AAE17A}">
      <dsp:nvSpPr>
        <dsp:cNvPr id="0" name=""/>
        <dsp:cNvSpPr/>
      </dsp:nvSpPr>
      <dsp:spPr>
        <a:xfrm>
          <a:off x="6072027" y="1056860"/>
          <a:ext cx="2601040" cy="478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Packaging</a:t>
          </a:r>
          <a:endParaRPr lang="tr-TR" sz="2000" kern="1200" dirty="0"/>
        </a:p>
      </dsp:txBody>
      <dsp:txXfrm>
        <a:off x="6072027" y="1056860"/>
        <a:ext cx="2601040" cy="478926"/>
      </dsp:txXfrm>
    </dsp:sp>
    <dsp:sp modelId="{E6EB08F5-0279-48E8-98D7-EA02848FA357}">
      <dsp:nvSpPr>
        <dsp:cNvPr id="0" name=""/>
        <dsp:cNvSpPr/>
      </dsp:nvSpPr>
      <dsp:spPr>
        <a:xfrm>
          <a:off x="5876249" y="1818048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ADCFE2-8087-44D4-831E-1FCAE5042FB9}">
      <dsp:nvSpPr>
        <dsp:cNvPr id="0" name=""/>
        <dsp:cNvSpPr/>
      </dsp:nvSpPr>
      <dsp:spPr>
        <a:xfrm>
          <a:off x="6072027" y="1535786"/>
          <a:ext cx="2601040" cy="76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Filling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and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sealing</a:t>
          </a:r>
          <a:r>
            <a:rPr lang="tr-TR" sz="2000" kern="1200" dirty="0" smtClean="0"/>
            <a:t> of </a:t>
          </a:r>
          <a:r>
            <a:rPr lang="tr-TR" sz="2000" kern="1200" dirty="0" err="1" smtClean="0"/>
            <a:t>containers</a:t>
          </a:r>
          <a:endParaRPr lang="tr-TR" sz="2000" kern="1200" dirty="0"/>
        </a:p>
      </dsp:txBody>
      <dsp:txXfrm>
        <a:off x="6072027" y="1535786"/>
        <a:ext cx="2601040" cy="769983"/>
      </dsp:txXfrm>
    </dsp:sp>
    <dsp:sp modelId="{30AFCC56-2D3C-4325-87CC-04B4EDEBEA74}">
      <dsp:nvSpPr>
        <dsp:cNvPr id="0" name=""/>
        <dsp:cNvSpPr/>
      </dsp:nvSpPr>
      <dsp:spPr>
        <a:xfrm>
          <a:off x="5876249" y="2655501"/>
          <a:ext cx="205459" cy="205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00907A-05B4-408A-84A9-3D5C2EFB255E}">
      <dsp:nvSpPr>
        <dsp:cNvPr id="0" name=""/>
        <dsp:cNvSpPr/>
      </dsp:nvSpPr>
      <dsp:spPr>
        <a:xfrm>
          <a:off x="6072027" y="2305770"/>
          <a:ext cx="2601040" cy="90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/>
            <a:t>Materials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handling</a:t>
          </a:r>
          <a:r>
            <a:rPr lang="tr-TR" sz="2000" kern="1200" dirty="0" smtClean="0"/>
            <a:t>, </a:t>
          </a:r>
          <a:r>
            <a:rPr lang="tr-TR" sz="2000" kern="1200" dirty="0" err="1" smtClean="0"/>
            <a:t>storage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and</a:t>
          </a:r>
          <a:r>
            <a:rPr lang="tr-TR" sz="2000" kern="1200" dirty="0" smtClean="0"/>
            <a:t> </a:t>
          </a:r>
          <a:r>
            <a:rPr lang="tr-TR" sz="2000" kern="1200" dirty="0" err="1" smtClean="0"/>
            <a:t>distribution</a:t>
          </a:r>
          <a:endParaRPr lang="tr-TR" sz="2000" kern="1200" dirty="0"/>
        </a:p>
      </dsp:txBody>
      <dsp:txXfrm>
        <a:off x="6072027" y="2305770"/>
        <a:ext cx="2601040" cy="9049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315E4-08CF-44EC-AADB-B8F1BF60C604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417E4-B3F4-44DA-B166-A6A5445A1AC9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err="1" smtClean="0">
              <a:solidFill>
                <a:schemeClr val="tx1"/>
              </a:solidFill>
            </a:rPr>
            <a:t>Centrifugation</a:t>
          </a:r>
          <a:endParaRPr lang="tr-TR" sz="2800" b="1" kern="1200" dirty="0">
            <a:solidFill>
              <a:schemeClr val="tx1"/>
            </a:solidFill>
          </a:endParaRPr>
        </a:p>
      </dsp:txBody>
      <dsp:txXfrm>
        <a:off x="384538" y="253918"/>
        <a:ext cx="5656275" cy="508162"/>
      </dsp:txXfrm>
    </dsp:sp>
    <dsp:sp modelId="{318AED35-5053-4389-AA06-4C0A34005FB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FFE96-E5CF-4B4B-8660-ECB1481C0CC4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err="1" smtClean="0">
              <a:solidFill>
                <a:schemeClr val="tx1"/>
              </a:solidFill>
            </a:rPr>
            <a:t>Filtration</a:t>
          </a:r>
          <a:endParaRPr lang="tr-TR" sz="2800" b="1" kern="1200" dirty="0">
            <a:solidFill>
              <a:schemeClr val="tx1"/>
            </a:solidFill>
          </a:endParaRPr>
        </a:p>
      </dsp:txBody>
      <dsp:txXfrm>
        <a:off x="748672" y="1015918"/>
        <a:ext cx="5292140" cy="508162"/>
      </dsp:txXfrm>
    </dsp:sp>
    <dsp:sp modelId="{E7E6D80C-C943-4BF4-A0FB-45D9AC93DA77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498C2-600F-4FD8-A61C-29D8DFE77DD3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err="1" smtClean="0">
              <a:solidFill>
                <a:schemeClr val="tx1"/>
              </a:solidFill>
            </a:rPr>
            <a:t>Extraction</a:t>
          </a:r>
          <a:r>
            <a:rPr lang="tr-TR" sz="2800" b="1" kern="1200" dirty="0" smtClean="0">
              <a:solidFill>
                <a:schemeClr val="tx1"/>
              </a:solidFill>
            </a:rPr>
            <a:t> </a:t>
          </a:r>
          <a:r>
            <a:rPr lang="tr-TR" sz="2800" b="1" kern="1200" dirty="0" err="1" smtClean="0">
              <a:solidFill>
                <a:schemeClr val="tx1"/>
              </a:solidFill>
            </a:rPr>
            <a:t>using</a:t>
          </a:r>
          <a:r>
            <a:rPr lang="tr-TR" sz="2800" b="1" kern="1200" dirty="0" smtClean="0">
              <a:solidFill>
                <a:schemeClr val="tx1"/>
              </a:solidFill>
            </a:rPr>
            <a:t> </a:t>
          </a:r>
          <a:r>
            <a:rPr lang="tr-TR" sz="2800" b="1" kern="1200" dirty="0" err="1" smtClean="0">
              <a:solidFill>
                <a:schemeClr val="tx1"/>
              </a:solidFill>
            </a:rPr>
            <a:t>solvents</a:t>
          </a:r>
          <a:endParaRPr lang="tr-TR" sz="2800" b="1" kern="1200" dirty="0">
            <a:solidFill>
              <a:schemeClr val="tx1"/>
            </a:solidFill>
          </a:endParaRPr>
        </a:p>
      </dsp:txBody>
      <dsp:txXfrm>
        <a:off x="860432" y="1777918"/>
        <a:ext cx="5180380" cy="508162"/>
      </dsp:txXfrm>
    </dsp:sp>
    <dsp:sp modelId="{EB6A44CC-F1B3-42F7-BCA4-AC0C0B059346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C3968-DE90-4B07-8C0F-F677294D7418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err="1" smtClean="0">
              <a:solidFill>
                <a:schemeClr val="tx1"/>
              </a:solidFill>
            </a:rPr>
            <a:t>Expression</a:t>
          </a:r>
          <a:r>
            <a:rPr lang="tr-TR" sz="2800" b="1" kern="1200" dirty="0" smtClean="0">
              <a:solidFill>
                <a:schemeClr val="tx1"/>
              </a:solidFill>
            </a:rPr>
            <a:t> (</a:t>
          </a:r>
          <a:r>
            <a:rPr lang="tr-TR" sz="2800" b="1" kern="1200" dirty="0" err="1" smtClean="0">
              <a:solidFill>
                <a:schemeClr val="tx1"/>
              </a:solidFill>
            </a:rPr>
            <a:t>pressing</a:t>
          </a:r>
          <a:r>
            <a:rPr lang="tr-TR" sz="2800" b="1" kern="1200" dirty="0" smtClean="0">
              <a:solidFill>
                <a:schemeClr val="tx1"/>
              </a:solidFill>
            </a:rPr>
            <a:t>)</a:t>
          </a:r>
          <a:endParaRPr lang="tr-TR" sz="2800" b="1" kern="1200" dirty="0">
            <a:solidFill>
              <a:schemeClr val="tx1"/>
            </a:solidFill>
          </a:endParaRPr>
        </a:p>
      </dsp:txBody>
      <dsp:txXfrm>
        <a:off x="748672" y="2539918"/>
        <a:ext cx="5292140" cy="508162"/>
      </dsp:txXfrm>
    </dsp:sp>
    <dsp:sp modelId="{6A073E5C-756D-4B0B-8C06-B81B7C282FFA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42259-3F6D-473A-B722-D70003844FDA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err="1" smtClean="0">
              <a:solidFill>
                <a:schemeClr val="tx1"/>
              </a:solidFill>
            </a:rPr>
            <a:t>Membrane</a:t>
          </a:r>
          <a:r>
            <a:rPr lang="tr-TR" sz="2800" b="1" kern="1200" dirty="0" smtClean="0">
              <a:solidFill>
                <a:schemeClr val="tx1"/>
              </a:solidFill>
            </a:rPr>
            <a:t> </a:t>
          </a:r>
          <a:r>
            <a:rPr lang="tr-TR" sz="2800" b="1" kern="1200" dirty="0" err="1" smtClean="0">
              <a:solidFill>
                <a:schemeClr val="tx1"/>
              </a:solidFill>
            </a:rPr>
            <a:t>separation</a:t>
          </a:r>
          <a:endParaRPr lang="tr-TR" sz="2800" b="1" kern="1200" dirty="0">
            <a:solidFill>
              <a:schemeClr val="tx1"/>
            </a:solidFill>
          </a:endParaRPr>
        </a:p>
      </dsp:txBody>
      <dsp:txXfrm>
        <a:off x="384538" y="3301918"/>
        <a:ext cx="5656275" cy="508162"/>
      </dsp:txXfrm>
    </dsp:sp>
    <dsp:sp modelId="{BA8C7473-33FC-4B83-BE93-50F4ABCF0F83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209B4-ECF0-4E35-86AE-6E78C2DA6C57}">
      <dsp:nvSpPr>
        <dsp:cNvPr id="0" name=""/>
        <dsp:cNvSpPr/>
      </dsp:nvSpPr>
      <dsp:spPr>
        <a:xfrm>
          <a:off x="8920" y="0"/>
          <a:ext cx="6078158" cy="1440160"/>
        </a:xfrm>
        <a:prstGeom prst="rightArrow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4762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3187F8-4F0F-4B2A-8638-95E258F977E2}">
      <dsp:nvSpPr>
        <dsp:cNvPr id="0" name=""/>
        <dsp:cNvSpPr/>
      </dsp:nvSpPr>
      <dsp:spPr>
        <a:xfrm>
          <a:off x="498740" y="359554"/>
          <a:ext cx="5229352" cy="719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A </a:t>
          </a:r>
          <a:r>
            <a:rPr lang="tr-TR" sz="2400" kern="1200" dirty="0" err="1" smtClean="0"/>
            <a:t>significant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decrease</a:t>
          </a:r>
          <a:r>
            <a:rPr lang="tr-TR" sz="2400" kern="1200" dirty="0" smtClean="0"/>
            <a:t> in </a:t>
          </a:r>
          <a:r>
            <a:rPr lang="tr-TR" sz="2400" kern="1200" dirty="0" err="1" smtClean="0"/>
            <a:t>the</a:t>
          </a:r>
          <a:r>
            <a:rPr lang="tr-TR" sz="2400" kern="1200" dirty="0" smtClean="0"/>
            <a:t> rate of </a:t>
          </a:r>
          <a:r>
            <a:rPr lang="tr-TR" sz="2400" kern="1200" dirty="0" err="1" smtClean="0"/>
            <a:t>filtration</a:t>
          </a:r>
          <a:r>
            <a:rPr lang="tr-TR" sz="2400" kern="1200" dirty="0" smtClean="0"/>
            <a:t> </a:t>
          </a:r>
          <a:r>
            <a:rPr lang="tr-TR" sz="2400" kern="1200" dirty="0" err="1" smtClean="0"/>
            <a:t>process</a:t>
          </a:r>
          <a:endParaRPr lang="tr-TR" sz="2400" kern="1200" dirty="0"/>
        </a:p>
      </dsp:txBody>
      <dsp:txXfrm>
        <a:off x="498740" y="359554"/>
        <a:ext cx="5229352" cy="719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A70A3-AEBD-49E4-A0EF-DA6FDF51EF9B}" type="datetimeFigureOut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30533-1468-4C06-BACB-8154C33472D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30533-1468-4C06-BACB-8154C33472D5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5176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30533-1468-4C06-BACB-8154C33472D5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3995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30533-1468-4C06-BACB-8154C33472D5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049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B1EB518-EF5B-4B87-A362-625AB425B9E9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EDB5-6357-437B-9911-7BDCACAE4086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82F7CFF-9664-4F42-95CE-A7618475902A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7" name="6 Dikdörtgen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7" name="6 Dikdörtgen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2" name="1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8C34-02DB-4471-927D-BBD784B85F24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13" name="12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13 Altbilgi Yer Tutucusu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8" name="7 Veri Yer Tutucusu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A8A34F3-AE79-4CDF-97E3-83A30374082B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11 Altbilgi Yer Tutucusu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tr-TR" smtClean="0"/>
              <a:t>FDE 101-BCFE</a:t>
            </a:r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12" name="11 Slayt Numarası Yer Tutucusu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13 Altbilgi Yer Tutucusu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16" name="15 Metin Yer Tutucusu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5" name="14 Metin Yer Tutucusu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466E-C655-4C42-B45A-77B075168585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D519-34B3-4B39-B214-D5F46BA3AEE2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8809-AB05-4415-A5E0-47ED8814C6A5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Dikdörtgen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1" name="10 Dikdörtgen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Veri Yer Tutucusu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0F773CFC-CB32-4B7C-8FCC-B768CC5191EF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13" name="12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13 Altbilgi Yer Tutucusu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B5853C5-F267-4E89-BDA1-8FF476A6FF0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7" name="6 Dikdörtgen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818866D-0444-4E98-9157-10C2F682FBB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EDS\Desktop\TOSHIBA\VERD&#304;&#286;&#304;M%20DERSLER\FDE%20101%20Basic%20Concepts%20in%20Food%20Engineering\Course%20notes\Videos\Liquid%20In%20Liquid%20Mixing%20-%20Blending%20Liquids%20of%20Varying%20Viscosity.mp4" TargetMode="External"/><Relationship Id="rId1" Type="http://schemas.microsoft.com/office/2007/relationships/media" Target="file:///C:\Users\EDS\Desktop\TOSHIBA\VERD&#304;&#286;&#304;M%20DERSLER\FDE%20101%20Basic%20Concepts%20in%20Food%20Engineering\Course%20notes\Videos\Liquid%20In%20Liquid%20Mixing%20-%20Blending%20Liquids%20of%20Varying%20Viscosity.mp4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EDS\Desktop\TOSHIBA\VERD&#304;&#286;&#304;M%20DERSLER\FDE%20101%20Basic%20Concepts%20in%20Food%20Engineering\Course%20notes\Videos\Centrifugation.wmv" TargetMode="External"/><Relationship Id="rId1" Type="http://schemas.microsoft.com/office/2007/relationships/media" Target="file:///C:\Users\EDS\Desktop\TOSHIBA\VERD&#304;&#286;&#304;M%20DERSLER\FDE%20101%20Basic%20Concepts%20in%20Food%20Engineering\Course%20notes\Videos\Centrifugation.wmv" TargetMode="Externa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Food</a:t>
            </a:r>
            <a:r>
              <a:rPr lang="tr-TR" b="1" dirty="0" smtClean="0"/>
              <a:t> </a:t>
            </a:r>
            <a:r>
              <a:rPr lang="tr-TR" b="1" dirty="0" err="1" smtClean="0"/>
              <a:t>processing</a:t>
            </a:r>
            <a:r>
              <a:rPr lang="tr-TR" b="1" dirty="0" smtClean="0"/>
              <a:t> </a:t>
            </a:r>
            <a:r>
              <a:rPr lang="tr-TR" b="1" dirty="0" err="1" smtClean="0"/>
              <a:t>operations</a:t>
            </a:r>
            <a:endParaRPr lang="tr-TR" b="1" dirty="0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industry</a:t>
            </a:r>
            <a:r>
              <a:rPr lang="tr-TR" dirty="0" smtClean="0"/>
              <a:t>, </a:t>
            </a:r>
            <a:r>
              <a:rPr lang="tr-TR" dirty="0" err="1" smtClean="0"/>
              <a:t>various</a:t>
            </a:r>
            <a:r>
              <a:rPr lang="tr-TR" dirty="0" smtClean="0"/>
              <a:t> </a:t>
            </a:r>
            <a:r>
              <a:rPr lang="tr-TR" dirty="0" err="1" smtClean="0"/>
              <a:t>operations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used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produce</a:t>
            </a:r>
            <a:r>
              <a:rPr lang="tr-TR" dirty="0" smtClean="0"/>
              <a:t> </a:t>
            </a:r>
            <a:r>
              <a:rPr lang="tr-TR" dirty="0" err="1" smtClean="0"/>
              <a:t>high</a:t>
            </a:r>
            <a:r>
              <a:rPr lang="tr-TR" dirty="0" smtClean="0"/>
              <a:t> </a:t>
            </a:r>
            <a:r>
              <a:rPr lang="tr-TR" dirty="0" err="1" smtClean="0"/>
              <a:t>quality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extend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shelf</a:t>
            </a:r>
            <a:r>
              <a:rPr lang="tr-TR" dirty="0" smtClean="0"/>
              <a:t> life.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These</a:t>
            </a:r>
            <a:r>
              <a:rPr lang="tr-TR" dirty="0" smtClean="0"/>
              <a:t> </a:t>
            </a:r>
            <a:r>
              <a:rPr lang="tr-TR" dirty="0" err="1" smtClean="0"/>
              <a:t>operations</a:t>
            </a:r>
            <a:r>
              <a:rPr lang="tr-TR" dirty="0" smtClean="0"/>
              <a:t> can be </a:t>
            </a:r>
            <a:r>
              <a:rPr lang="tr-TR" dirty="0" err="1" smtClean="0"/>
              <a:t>grouped</a:t>
            </a:r>
            <a:r>
              <a:rPr lang="tr-TR" dirty="0" smtClean="0"/>
              <a:t> </a:t>
            </a:r>
            <a:r>
              <a:rPr lang="tr-TR" dirty="0" err="1" smtClean="0"/>
              <a:t>into</a:t>
            </a:r>
            <a:r>
              <a:rPr lang="tr-TR" dirty="0" smtClean="0"/>
              <a:t> </a:t>
            </a:r>
            <a:r>
              <a:rPr lang="tr-TR" dirty="0" err="1" smtClean="0"/>
              <a:t>different</a:t>
            </a:r>
            <a:r>
              <a:rPr lang="tr-TR" dirty="0" smtClean="0"/>
              <a:t> </a:t>
            </a:r>
            <a:r>
              <a:rPr lang="tr-TR" dirty="0" err="1" smtClean="0"/>
              <a:t>categories</a:t>
            </a:r>
            <a:r>
              <a:rPr lang="tr-TR" dirty="0" smtClean="0"/>
              <a:t> </a:t>
            </a:r>
            <a:r>
              <a:rPr lang="tr-TR" dirty="0" err="1" smtClean="0"/>
              <a:t>according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usage</a:t>
            </a:r>
            <a:r>
              <a:rPr lang="tr-TR" dirty="0" smtClean="0"/>
              <a:t> </a:t>
            </a:r>
            <a:r>
              <a:rPr lang="tr-TR" dirty="0" err="1" smtClean="0"/>
              <a:t>principles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purposes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These</a:t>
            </a:r>
            <a:r>
              <a:rPr lang="tr-TR" dirty="0" smtClean="0"/>
              <a:t> </a:t>
            </a:r>
            <a:r>
              <a:rPr lang="tr-TR" dirty="0" err="1" smtClean="0"/>
              <a:t>operations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also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called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unit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operations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03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Sorting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grading</a:t>
            </a:r>
            <a:r>
              <a:rPr lang="tr-TR" b="1" dirty="0" smtClean="0"/>
              <a:t> of </a:t>
            </a:r>
            <a:r>
              <a:rPr lang="tr-TR" b="1" dirty="0" err="1" smtClean="0"/>
              <a:t>foods</a:t>
            </a:r>
            <a:endParaRPr lang="tr-TR" b="1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tr-TR" dirty="0" err="1" smtClean="0"/>
              <a:t>Sorting</a:t>
            </a:r>
            <a:r>
              <a:rPr lang="tr-TR" dirty="0" smtClean="0"/>
              <a:t> </a:t>
            </a:r>
            <a:r>
              <a:rPr lang="tr-TR" dirty="0" err="1" smtClean="0"/>
              <a:t>means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separation</a:t>
            </a:r>
            <a:r>
              <a:rPr lang="tr-TR" dirty="0" smtClean="0"/>
              <a:t> of </a:t>
            </a:r>
            <a:r>
              <a:rPr lang="tr-TR" dirty="0" err="1" smtClean="0"/>
              <a:t>foods</a:t>
            </a:r>
            <a:r>
              <a:rPr lang="tr-TR" dirty="0"/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according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to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their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measurable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physical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properties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such</a:t>
            </a:r>
            <a:r>
              <a:rPr lang="tr-TR" b="1" dirty="0" smtClean="0">
                <a:solidFill>
                  <a:srgbClr val="0000FF"/>
                </a:solidFill>
              </a:rPr>
              <a:t> as size, </a:t>
            </a:r>
            <a:r>
              <a:rPr lang="tr-TR" b="1" dirty="0" err="1" smtClean="0">
                <a:solidFill>
                  <a:srgbClr val="0000FF"/>
                </a:solidFill>
              </a:rPr>
              <a:t>shape</a:t>
            </a:r>
            <a:r>
              <a:rPr lang="tr-TR" b="1" dirty="0" smtClean="0">
                <a:solidFill>
                  <a:srgbClr val="0000FF"/>
                </a:solidFill>
              </a:rPr>
              <a:t>, </a:t>
            </a:r>
            <a:r>
              <a:rPr lang="tr-TR" b="1" dirty="0" err="1" smtClean="0">
                <a:solidFill>
                  <a:srgbClr val="0000FF"/>
                </a:solidFill>
              </a:rPr>
              <a:t>weight</a:t>
            </a:r>
            <a:r>
              <a:rPr lang="tr-TR" b="1" dirty="0" smtClean="0">
                <a:solidFill>
                  <a:srgbClr val="0000FF"/>
                </a:solidFill>
              </a:rPr>
              <a:t>, </a:t>
            </a:r>
            <a:r>
              <a:rPr lang="tr-TR" b="1" dirty="0" err="1" smtClean="0">
                <a:solidFill>
                  <a:srgbClr val="0000FF"/>
                </a:solidFill>
              </a:rPr>
              <a:t>color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İçerik Yer Tutucusu 9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 smtClean="0"/>
              <a:t>Grading</a:t>
            </a:r>
            <a:r>
              <a:rPr lang="tr-TR" dirty="0" smtClean="0"/>
              <a:t>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assessment</a:t>
            </a:r>
            <a:r>
              <a:rPr lang="tr-TR" dirty="0" smtClean="0"/>
              <a:t> of </a:t>
            </a:r>
            <a:r>
              <a:rPr lang="tr-TR" dirty="0" err="1" smtClean="0"/>
              <a:t>overall</a:t>
            </a:r>
            <a:r>
              <a:rPr lang="tr-TR" dirty="0"/>
              <a:t>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quality</a:t>
            </a:r>
            <a:r>
              <a:rPr lang="tr-TR" dirty="0" smtClean="0"/>
              <a:t> </a:t>
            </a:r>
            <a:r>
              <a:rPr lang="tr-TR" dirty="0" err="1" smtClean="0"/>
              <a:t>using</a:t>
            </a:r>
            <a:r>
              <a:rPr lang="tr-TR" dirty="0" smtClean="0"/>
              <a:t> a </a:t>
            </a:r>
            <a:r>
              <a:rPr lang="tr-TR" dirty="0" err="1" smtClean="0"/>
              <a:t>number</a:t>
            </a:r>
            <a:r>
              <a:rPr lang="tr-TR" dirty="0" smtClean="0"/>
              <a:t> of </a:t>
            </a:r>
            <a:r>
              <a:rPr lang="tr-TR" dirty="0" err="1" smtClean="0"/>
              <a:t>attributes</a:t>
            </a:r>
            <a:r>
              <a:rPr lang="tr-TR" dirty="0" smtClean="0"/>
              <a:t> </a:t>
            </a:r>
            <a:r>
              <a:rPr lang="tr-TR" dirty="0" err="1" smtClean="0"/>
              <a:t>such</a:t>
            </a:r>
            <a:r>
              <a:rPr lang="tr-TR" dirty="0" smtClean="0"/>
              <a:t> as </a:t>
            </a:r>
            <a:r>
              <a:rPr lang="tr-TR" b="1" dirty="0" err="1" smtClean="0">
                <a:solidFill>
                  <a:srgbClr val="C00000"/>
                </a:solidFill>
              </a:rPr>
              <a:t>fat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distribution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for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beef</a:t>
            </a:r>
            <a:r>
              <a:rPr lang="tr-TR" b="1" dirty="0" smtClean="0">
                <a:solidFill>
                  <a:srgbClr val="C00000"/>
                </a:solidFill>
              </a:rPr>
              <a:t>, </a:t>
            </a:r>
            <a:r>
              <a:rPr lang="tr-TR" b="1" dirty="0" err="1" smtClean="0">
                <a:solidFill>
                  <a:srgbClr val="0000FF"/>
                </a:solidFill>
              </a:rPr>
              <a:t>roasting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degree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for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coffee</a:t>
            </a:r>
            <a:r>
              <a:rPr lang="tr-TR" b="1" dirty="0" smtClean="0">
                <a:solidFill>
                  <a:srgbClr val="0000FF"/>
                </a:solidFill>
              </a:rPr>
              <a:t>, </a:t>
            </a:r>
            <a:r>
              <a:rPr lang="tr-TR" b="1" dirty="0" smtClean="0">
                <a:solidFill>
                  <a:srgbClr val="008000"/>
                </a:solidFill>
              </a:rPr>
              <a:t>aroma </a:t>
            </a:r>
            <a:r>
              <a:rPr lang="tr-TR" b="1" dirty="0" err="1" smtClean="0">
                <a:solidFill>
                  <a:srgbClr val="008000"/>
                </a:solidFill>
              </a:rPr>
              <a:t>and</a:t>
            </a:r>
            <a:r>
              <a:rPr lang="tr-TR" b="1" dirty="0" smtClean="0">
                <a:solidFill>
                  <a:srgbClr val="008000"/>
                </a:solidFill>
              </a:rPr>
              <a:t> </a:t>
            </a:r>
            <a:r>
              <a:rPr lang="tr-TR" b="1" dirty="0" err="1" smtClean="0">
                <a:solidFill>
                  <a:srgbClr val="008000"/>
                </a:solidFill>
              </a:rPr>
              <a:t>flavor</a:t>
            </a:r>
            <a:r>
              <a:rPr lang="tr-TR" b="1" dirty="0" smtClean="0">
                <a:solidFill>
                  <a:srgbClr val="008000"/>
                </a:solidFill>
              </a:rPr>
              <a:t> </a:t>
            </a:r>
            <a:r>
              <a:rPr lang="tr-TR" b="1" dirty="0" err="1" smtClean="0">
                <a:solidFill>
                  <a:srgbClr val="008000"/>
                </a:solidFill>
              </a:rPr>
              <a:t>intensity</a:t>
            </a:r>
            <a:r>
              <a:rPr lang="tr-TR" b="1" dirty="0">
                <a:solidFill>
                  <a:srgbClr val="008000"/>
                </a:solidFill>
              </a:rPr>
              <a:t> </a:t>
            </a:r>
            <a:r>
              <a:rPr lang="tr-TR" b="1" dirty="0" err="1" smtClean="0">
                <a:solidFill>
                  <a:srgbClr val="008000"/>
                </a:solidFill>
              </a:rPr>
              <a:t>for</a:t>
            </a:r>
            <a:r>
              <a:rPr lang="tr-TR" b="1" dirty="0" smtClean="0">
                <a:solidFill>
                  <a:srgbClr val="008000"/>
                </a:solidFill>
              </a:rPr>
              <a:t> </a:t>
            </a:r>
            <a:r>
              <a:rPr lang="tr-TR" b="1" dirty="0" err="1" smtClean="0">
                <a:solidFill>
                  <a:srgbClr val="008000"/>
                </a:solidFill>
              </a:rPr>
              <a:t>cheese</a:t>
            </a:r>
            <a:r>
              <a:rPr lang="tr-TR" b="1" dirty="0" smtClean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2" name="Metin Yer Tutucusu 1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SORTING</a:t>
            </a:r>
            <a:endParaRPr lang="en-US" sz="3600" dirty="0"/>
          </a:p>
        </p:txBody>
      </p:sp>
      <p:sp>
        <p:nvSpPr>
          <p:cNvPr id="9" name="Metin Yer Tutucusu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GRADING</a:t>
            </a:r>
            <a:endParaRPr lang="en-US" sz="3600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787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Yer Tutucusu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Unvan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SIZE REDUCTION</a:t>
            </a:r>
            <a:endParaRPr lang="en-US" b="1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0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Size </a:t>
            </a:r>
            <a:r>
              <a:rPr lang="tr-TR" b="1" dirty="0" err="1" smtClean="0"/>
              <a:t>reduction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Size </a:t>
            </a:r>
            <a:r>
              <a:rPr lang="tr-TR" sz="2800" dirty="0" err="1" smtClean="0"/>
              <a:t>reduction</a:t>
            </a:r>
            <a:r>
              <a:rPr lang="tr-TR" sz="2800" dirty="0" smtClean="0"/>
              <a:t> is </a:t>
            </a:r>
            <a:r>
              <a:rPr lang="tr-TR" sz="2800" dirty="0" err="1" smtClean="0"/>
              <a:t>applied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all</a:t>
            </a:r>
            <a:r>
              <a:rPr lang="tr-TR" sz="2800" dirty="0" smtClean="0"/>
              <a:t> </a:t>
            </a:r>
            <a:r>
              <a:rPr lang="tr-TR" sz="2800" dirty="0" err="1" smtClean="0"/>
              <a:t>food</a:t>
            </a:r>
            <a:r>
              <a:rPr lang="tr-TR" sz="2800" dirty="0" smtClean="0"/>
              <a:t> </a:t>
            </a:r>
            <a:r>
              <a:rPr lang="tr-TR" sz="2800" dirty="0" err="1" smtClean="0"/>
              <a:t>process</a:t>
            </a:r>
            <a:r>
              <a:rPr lang="tr-TR" sz="2800" dirty="0" smtClean="0"/>
              <a:t> in </a:t>
            </a:r>
            <a:r>
              <a:rPr lang="tr-TR" sz="2800" dirty="0" err="1" smtClean="0"/>
              <a:t>which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food</a:t>
            </a:r>
            <a:r>
              <a:rPr lang="tr-TR" sz="2800" dirty="0" smtClean="0"/>
              <a:t> is </a:t>
            </a:r>
            <a:r>
              <a:rPr lang="tr-TR" sz="2800" dirty="0" err="1" smtClean="0"/>
              <a:t>needed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cut</a:t>
            </a:r>
            <a:r>
              <a:rPr lang="tr-TR" sz="2800" dirty="0"/>
              <a:t> </a:t>
            </a:r>
            <a:r>
              <a:rPr lang="tr-TR" sz="2800" dirty="0" err="1" smtClean="0"/>
              <a:t>or</a:t>
            </a:r>
            <a:r>
              <a:rPr lang="tr-TR" sz="2800" dirty="0" smtClean="0"/>
              <a:t> </a:t>
            </a:r>
            <a:r>
              <a:rPr lang="tr-TR" sz="2800" dirty="0" err="1" smtClean="0"/>
              <a:t>broken</a:t>
            </a:r>
            <a:r>
              <a:rPr lang="tr-TR" sz="2800" dirty="0" smtClean="0"/>
              <a:t> </a:t>
            </a:r>
            <a:r>
              <a:rPr lang="tr-TR" sz="2800" dirty="0" err="1" smtClean="0"/>
              <a:t>down</a:t>
            </a:r>
            <a:r>
              <a:rPr lang="tr-TR" sz="2800" dirty="0" smtClean="0"/>
              <a:t> </a:t>
            </a:r>
            <a:r>
              <a:rPr lang="tr-TR" sz="2800" dirty="0" err="1" smtClean="0"/>
              <a:t>into</a:t>
            </a:r>
            <a:r>
              <a:rPr lang="tr-TR" sz="2800" dirty="0" smtClean="0"/>
              <a:t> </a:t>
            </a:r>
            <a:r>
              <a:rPr lang="tr-TR" sz="2800" dirty="0" err="1" smtClean="0"/>
              <a:t>smaller</a:t>
            </a:r>
            <a:r>
              <a:rPr lang="tr-TR" sz="2800" dirty="0" smtClean="0"/>
              <a:t> </a:t>
            </a:r>
            <a:r>
              <a:rPr lang="tr-TR" sz="2800" dirty="0" err="1" smtClean="0"/>
              <a:t>pieces</a:t>
            </a:r>
            <a:endParaRPr lang="tr-TR" sz="2800" dirty="0" smtClean="0"/>
          </a:p>
          <a:p>
            <a:pPr marL="0" indent="0">
              <a:buNone/>
            </a:pPr>
            <a:endParaRPr lang="tr-TR" sz="2800" dirty="0" smtClean="0"/>
          </a:p>
          <a:p>
            <a:r>
              <a:rPr lang="tr-TR" sz="2800" dirty="0" err="1" smtClean="0"/>
              <a:t>The</a:t>
            </a:r>
            <a:r>
              <a:rPr lang="tr-TR" sz="2800" dirty="0" smtClean="0"/>
              <a:t> main </a:t>
            </a:r>
            <a:r>
              <a:rPr lang="tr-TR" sz="2800" dirty="0" err="1" smtClean="0"/>
              <a:t>benefits</a:t>
            </a:r>
            <a:r>
              <a:rPr lang="tr-TR" sz="2800" dirty="0" smtClean="0"/>
              <a:t> of size </a:t>
            </a:r>
            <a:r>
              <a:rPr lang="tr-TR" sz="2800" dirty="0" err="1" smtClean="0"/>
              <a:t>reduction</a:t>
            </a:r>
            <a:r>
              <a:rPr lang="tr-TR" sz="2800" dirty="0" smtClean="0"/>
              <a:t> </a:t>
            </a:r>
            <a:r>
              <a:rPr lang="tr-TR" sz="2800" dirty="0" err="1" smtClean="0"/>
              <a:t>are</a:t>
            </a:r>
            <a:endParaRPr lang="tr-TR" sz="2800" dirty="0" smtClean="0"/>
          </a:p>
          <a:p>
            <a:pPr lvl="2"/>
            <a:r>
              <a:rPr lang="tr-TR" sz="2800" b="1" dirty="0" smtClean="0">
                <a:solidFill>
                  <a:srgbClr val="0000FF"/>
                </a:solidFill>
              </a:rPr>
              <a:t>an </a:t>
            </a:r>
            <a:r>
              <a:rPr lang="tr-TR" sz="2800" b="1" dirty="0" err="1" smtClean="0">
                <a:solidFill>
                  <a:srgbClr val="0000FF"/>
                </a:solidFill>
              </a:rPr>
              <a:t>increased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surface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area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which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enhance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the</a:t>
            </a:r>
            <a:r>
              <a:rPr lang="tr-TR" sz="2800" b="1" dirty="0" smtClean="0">
                <a:solidFill>
                  <a:srgbClr val="0000FF"/>
                </a:solidFill>
              </a:rPr>
              <a:t> rate of </a:t>
            </a:r>
            <a:r>
              <a:rPr lang="tr-TR" sz="2800" b="1" dirty="0" err="1" smtClean="0">
                <a:solidFill>
                  <a:srgbClr val="0000FF"/>
                </a:solidFill>
              </a:rPr>
              <a:t>heat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or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mass</a:t>
            </a:r>
            <a:r>
              <a:rPr lang="tr-TR" sz="2800" b="1" dirty="0" smtClean="0">
                <a:solidFill>
                  <a:srgbClr val="0000FF"/>
                </a:solidFill>
              </a:rPr>
              <a:t> transfer</a:t>
            </a:r>
          </a:p>
          <a:p>
            <a:pPr lvl="2"/>
            <a:r>
              <a:rPr lang="tr-TR" sz="2800" b="1" dirty="0" err="1">
                <a:solidFill>
                  <a:srgbClr val="008000"/>
                </a:solidFill>
              </a:rPr>
              <a:t>r</a:t>
            </a:r>
            <a:r>
              <a:rPr lang="tr-TR" sz="2800" b="1" dirty="0" err="1" smtClean="0">
                <a:solidFill>
                  <a:srgbClr val="008000"/>
                </a:solidFill>
              </a:rPr>
              <a:t>educed</a:t>
            </a:r>
            <a:r>
              <a:rPr lang="tr-TR" sz="2800" b="1" dirty="0" smtClean="0">
                <a:solidFill>
                  <a:srgbClr val="008000"/>
                </a:solidFill>
              </a:rPr>
              <a:t> </a:t>
            </a:r>
            <a:r>
              <a:rPr lang="tr-TR" sz="2800" b="1" dirty="0" err="1" smtClean="0">
                <a:solidFill>
                  <a:srgbClr val="008000"/>
                </a:solidFill>
              </a:rPr>
              <a:t>particle</a:t>
            </a:r>
            <a:r>
              <a:rPr lang="tr-TR" sz="2800" b="1" dirty="0" smtClean="0">
                <a:solidFill>
                  <a:srgbClr val="008000"/>
                </a:solidFill>
              </a:rPr>
              <a:t> size </a:t>
            </a:r>
            <a:r>
              <a:rPr lang="tr-TR" sz="2800" b="1" dirty="0" err="1" smtClean="0">
                <a:solidFill>
                  <a:srgbClr val="008000"/>
                </a:solidFill>
              </a:rPr>
              <a:t>facilitate</a:t>
            </a:r>
            <a:r>
              <a:rPr lang="tr-TR" sz="2800" b="1" dirty="0" smtClean="0">
                <a:solidFill>
                  <a:srgbClr val="008000"/>
                </a:solidFill>
              </a:rPr>
              <a:t> </a:t>
            </a:r>
            <a:r>
              <a:rPr lang="tr-TR" sz="2800" b="1" dirty="0" err="1" smtClean="0">
                <a:solidFill>
                  <a:srgbClr val="008000"/>
                </a:solidFill>
              </a:rPr>
              <a:t>the</a:t>
            </a:r>
            <a:r>
              <a:rPr lang="tr-TR" sz="2800" b="1" dirty="0" smtClean="0">
                <a:solidFill>
                  <a:srgbClr val="008000"/>
                </a:solidFill>
              </a:rPr>
              <a:t> </a:t>
            </a:r>
            <a:r>
              <a:rPr lang="tr-TR" sz="2800" b="1" dirty="0" err="1" smtClean="0">
                <a:solidFill>
                  <a:srgbClr val="008000"/>
                </a:solidFill>
              </a:rPr>
              <a:t>mixing</a:t>
            </a:r>
            <a:r>
              <a:rPr lang="tr-TR" sz="2800" b="1" dirty="0" smtClean="0">
                <a:solidFill>
                  <a:srgbClr val="008000"/>
                </a:solidFill>
              </a:rPr>
              <a:t> of </a:t>
            </a:r>
            <a:r>
              <a:rPr lang="tr-TR" sz="2800" b="1" dirty="0" err="1" smtClean="0">
                <a:solidFill>
                  <a:srgbClr val="008000"/>
                </a:solidFill>
              </a:rPr>
              <a:t>ingredients</a:t>
            </a:r>
            <a:r>
              <a:rPr lang="tr-TR" sz="2800" b="1" dirty="0" smtClean="0">
                <a:solidFill>
                  <a:srgbClr val="008000"/>
                </a:solidFill>
              </a:rPr>
              <a:t>  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1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Yer Tutucusu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Unvan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>MIXING, FORMING AND COATING</a:t>
            </a:r>
            <a:endParaRPr lang="en-US" b="1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6735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Mixing</a:t>
            </a:r>
            <a:r>
              <a:rPr lang="tr-TR" b="1" dirty="0" smtClean="0"/>
              <a:t>, </a:t>
            </a:r>
            <a:r>
              <a:rPr lang="tr-TR" b="1" dirty="0" err="1" smtClean="0"/>
              <a:t>forming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coating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>
          <a:xfrm>
            <a:off x="395536" y="1772816"/>
            <a:ext cx="8568952" cy="4680520"/>
          </a:xfrm>
        </p:spPr>
        <p:txBody>
          <a:bodyPr>
            <a:noAutofit/>
          </a:bodyPr>
          <a:lstStyle/>
          <a:p>
            <a:r>
              <a:rPr lang="tr-TR" sz="2600" b="1" u="sng" dirty="0" err="1" smtClean="0"/>
              <a:t>Mixing</a:t>
            </a:r>
            <a:r>
              <a:rPr lang="tr-TR" sz="2600" b="1" u="sng" dirty="0" smtClean="0"/>
              <a:t> </a:t>
            </a:r>
            <a:r>
              <a:rPr lang="tr-TR" sz="2600" b="1" u="sng" dirty="0" err="1" smtClean="0"/>
              <a:t>operation</a:t>
            </a:r>
            <a:r>
              <a:rPr lang="tr-TR" sz="2600" b="1" dirty="0" smtClean="0"/>
              <a:t> </a:t>
            </a:r>
            <a:r>
              <a:rPr lang="tr-TR" sz="2600" dirty="0" smtClean="0"/>
              <a:t>is </a:t>
            </a:r>
            <a:r>
              <a:rPr lang="tr-TR" sz="2600" dirty="0" err="1" smtClean="0"/>
              <a:t>required</a:t>
            </a:r>
            <a:r>
              <a:rPr lang="tr-TR" sz="2600" dirty="0" smtClean="0"/>
              <a:t> </a:t>
            </a:r>
            <a:r>
              <a:rPr lang="tr-TR" sz="2600" dirty="0" err="1" smtClean="0"/>
              <a:t>whenever</a:t>
            </a:r>
            <a:r>
              <a:rPr lang="tr-TR" sz="2600" dirty="0" smtClean="0"/>
              <a:t> an </a:t>
            </a:r>
            <a:r>
              <a:rPr lang="tr-TR" sz="2600" dirty="0" err="1" smtClean="0"/>
              <a:t>ingredient</a:t>
            </a:r>
            <a:r>
              <a:rPr lang="tr-TR" sz="2600" dirty="0" smtClean="0"/>
              <a:t> is </a:t>
            </a:r>
            <a:r>
              <a:rPr lang="tr-TR" sz="2600" dirty="0" err="1" smtClean="0"/>
              <a:t>added</a:t>
            </a:r>
            <a:r>
              <a:rPr lang="tr-TR" sz="2600" dirty="0" smtClean="0"/>
              <a:t> </a:t>
            </a:r>
            <a:r>
              <a:rPr lang="tr-TR" sz="2600" dirty="0" err="1" smtClean="0"/>
              <a:t>to</a:t>
            </a:r>
            <a:r>
              <a:rPr lang="tr-TR" sz="2600" dirty="0" smtClean="0"/>
              <a:t> a </a:t>
            </a:r>
            <a:r>
              <a:rPr lang="tr-TR" sz="2600" dirty="0" err="1" smtClean="0"/>
              <a:t>food</a:t>
            </a:r>
            <a:endParaRPr lang="tr-TR" sz="2600" dirty="0" smtClean="0"/>
          </a:p>
          <a:p>
            <a:pPr marL="0" indent="0">
              <a:buNone/>
            </a:pPr>
            <a:endParaRPr lang="tr-TR" sz="900" dirty="0" smtClean="0"/>
          </a:p>
          <a:p>
            <a:r>
              <a:rPr lang="tr-TR" sz="2600" dirty="0" err="1" smtClean="0"/>
              <a:t>The</a:t>
            </a:r>
            <a:r>
              <a:rPr lang="tr-TR" sz="2600" dirty="0" smtClean="0"/>
              <a:t> main </a:t>
            </a:r>
            <a:r>
              <a:rPr lang="tr-TR" sz="2600" dirty="0" err="1" smtClean="0"/>
              <a:t>purpose</a:t>
            </a:r>
            <a:r>
              <a:rPr lang="tr-TR" sz="2600" dirty="0" smtClean="0"/>
              <a:t> of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mixing</a:t>
            </a:r>
            <a:r>
              <a:rPr lang="tr-TR" sz="2600" dirty="0" smtClean="0"/>
              <a:t> is </a:t>
            </a:r>
            <a:r>
              <a:rPr lang="tr-TR" sz="2600" b="1" dirty="0" err="1" smtClean="0"/>
              <a:t>obtain</a:t>
            </a:r>
            <a:r>
              <a:rPr lang="tr-TR" sz="2600" b="1" dirty="0" smtClean="0"/>
              <a:t> a </a:t>
            </a:r>
            <a:r>
              <a:rPr lang="tr-TR" sz="2600" b="1" dirty="0" err="1" smtClean="0"/>
              <a:t>homogenous</a:t>
            </a:r>
            <a:r>
              <a:rPr lang="tr-TR" sz="2600" b="1" dirty="0" smtClean="0"/>
              <a:t> final </a:t>
            </a:r>
            <a:r>
              <a:rPr lang="tr-TR" sz="2600" b="1" dirty="0" err="1" smtClean="0"/>
              <a:t>mixture</a:t>
            </a:r>
            <a:r>
              <a:rPr lang="tr-TR" sz="2600" dirty="0" smtClean="0"/>
              <a:t> </a:t>
            </a:r>
            <a:r>
              <a:rPr lang="tr-TR" sz="2600" dirty="0" err="1" smtClean="0"/>
              <a:t>by</a:t>
            </a:r>
            <a:r>
              <a:rPr lang="tr-TR" sz="2600" dirty="0" smtClean="0"/>
              <a:t> </a:t>
            </a:r>
            <a:r>
              <a:rPr lang="tr-TR" sz="2600" dirty="0" err="1" smtClean="0"/>
              <a:t>using</a:t>
            </a:r>
            <a:r>
              <a:rPr lang="tr-TR" sz="2600" dirty="0" smtClean="0"/>
              <a:t> </a:t>
            </a:r>
            <a:r>
              <a:rPr lang="tr-TR" sz="2600" dirty="0" err="1" smtClean="0"/>
              <a:t>two</a:t>
            </a:r>
            <a:r>
              <a:rPr lang="tr-TR" sz="2600" dirty="0" smtClean="0"/>
              <a:t> </a:t>
            </a:r>
            <a:r>
              <a:rPr lang="tr-TR" sz="2600" dirty="0" err="1" smtClean="0"/>
              <a:t>or</a:t>
            </a:r>
            <a:r>
              <a:rPr lang="tr-TR" sz="2600" dirty="0" smtClean="0"/>
              <a:t> </a:t>
            </a:r>
            <a:r>
              <a:rPr lang="tr-TR" sz="2600" dirty="0" err="1" smtClean="0"/>
              <a:t>more</a:t>
            </a:r>
            <a:r>
              <a:rPr lang="tr-TR" sz="2600" dirty="0" smtClean="0"/>
              <a:t> </a:t>
            </a:r>
            <a:r>
              <a:rPr lang="tr-TR" sz="2600" dirty="0" err="1" smtClean="0"/>
              <a:t>solid</a:t>
            </a:r>
            <a:r>
              <a:rPr lang="tr-TR" sz="2600" dirty="0" smtClean="0"/>
              <a:t>, </a:t>
            </a:r>
            <a:r>
              <a:rPr lang="tr-TR" sz="2600" dirty="0" err="1" smtClean="0"/>
              <a:t>liquid</a:t>
            </a:r>
            <a:r>
              <a:rPr lang="tr-TR" sz="2600" dirty="0" smtClean="0"/>
              <a:t> </a:t>
            </a:r>
            <a:r>
              <a:rPr lang="tr-TR" sz="2600" dirty="0" err="1" smtClean="0"/>
              <a:t>or</a:t>
            </a:r>
            <a:r>
              <a:rPr lang="tr-TR" sz="2600" dirty="0" smtClean="0"/>
              <a:t> </a:t>
            </a:r>
            <a:r>
              <a:rPr lang="tr-TR" sz="2600" dirty="0" err="1" smtClean="0"/>
              <a:t>gas</a:t>
            </a:r>
            <a:r>
              <a:rPr lang="tr-TR" sz="2600" dirty="0" smtClean="0"/>
              <a:t> </a:t>
            </a:r>
            <a:r>
              <a:rPr lang="tr-TR" sz="2600" dirty="0" err="1" smtClean="0"/>
              <a:t>components</a:t>
            </a:r>
            <a:endParaRPr lang="tr-TR" sz="2600" dirty="0" smtClean="0"/>
          </a:p>
          <a:p>
            <a:pPr lvl="2"/>
            <a:r>
              <a:rPr lang="tr-TR" sz="2600" b="1" dirty="0" err="1" smtClean="0">
                <a:solidFill>
                  <a:srgbClr val="0000FF"/>
                </a:solidFill>
              </a:rPr>
              <a:t>Addition</a:t>
            </a:r>
            <a:r>
              <a:rPr lang="tr-TR" sz="2600" b="1" dirty="0" smtClean="0">
                <a:solidFill>
                  <a:srgbClr val="0000FF"/>
                </a:solidFill>
              </a:rPr>
              <a:t> of </a:t>
            </a:r>
            <a:r>
              <a:rPr lang="tr-TR" sz="2600" b="1" dirty="0" err="1" smtClean="0">
                <a:solidFill>
                  <a:srgbClr val="0000FF"/>
                </a:solidFill>
              </a:rPr>
              <a:t>water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into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corn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syrup</a:t>
            </a:r>
            <a:r>
              <a:rPr lang="tr-TR" sz="2600" b="1" dirty="0">
                <a:solidFill>
                  <a:srgbClr val="0000FF"/>
                </a:solidFill>
              </a:rPr>
              <a:t> </a:t>
            </a:r>
            <a:r>
              <a:rPr lang="tr-TR" sz="2600" b="1" dirty="0" smtClean="0">
                <a:solidFill>
                  <a:srgbClr val="0000FF"/>
                </a:solidFill>
              </a:rPr>
              <a:t>(</a:t>
            </a:r>
            <a:r>
              <a:rPr lang="tr-TR" sz="2600" b="1" dirty="0" err="1" smtClean="0">
                <a:solidFill>
                  <a:srgbClr val="0000FF"/>
                </a:solidFill>
              </a:rPr>
              <a:t>liquid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to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liquid</a:t>
            </a:r>
            <a:r>
              <a:rPr lang="tr-TR" sz="2600" b="1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tr-TR" sz="2600" b="1" dirty="0" err="1" smtClean="0">
                <a:solidFill>
                  <a:srgbClr val="008000"/>
                </a:solidFill>
              </a:rPr>
              <a:t>Addition</a:t>
            </a:r>
            <a:r>
              <a:rPr lang="tr-TR" sz="2600" b="1" dirty="0" smtClean="0">
                <a:solidFill>
                  <a:srgbClr val="008000"/>
                </a:solidFill>
              </a:rPr>
              <a:t> of </a:t>
            </a:r>
            <a:r>
              <a:rPr lang="tr-TR" sz="2600" b="1" dirty="0" err="1" smtClean="0">
                <a:solidFill>
                  <a:srgbClr val="008000"/>
                </a:solidFill>
              </a:rPr>
              <a:t>sugar</a:t>
            </a:r>
            <a:r>
              <a:rPr lang="tr-TR" sz="2600" b="1" dirty="0" smtClean="0">
                <a:solidFill>
                  <a:srgbClr val="008000"/>
                </a:solidFill>
              </a:rPr>
              <a:t> </a:t>
            </a:r>
            <a:r>
              <a:rPr lang="tr-TR" sz="2600" b="1" dirty="0" err="1" smtClean="0">
                <a:solidFill>
                  <a:srgbClr val="008000"/>
                </a:solidFill>
              </a:rPr>
              <a:t>into</a:t>
            </a:r>
            <a:r>
              <a:rPr lang="tr-TR" sz="2600" b="1" dirty="0" smtClean="0">
                <a:solidFill>
                  <a:srgbClr val="008000"/>
                </a:solidFill>
              </a:rPr>
              <a:t> </a:t>
            </a:r>
            <a:r>
              <a:rPr lang="tr-TR" sz="2600" b="1" dirty="0" err="1" smtClean="0">
                <a:solidFill>
                  <a:srgbClr val="008000"/>
                </a:solidFill>
              </a:rPr>
              <a:t>flour</a:t>
            </a:r>
            <a:r>
              <a:rPr lang="tr-TR" sz="2600" b="1" dirty="0" smtClean="0">
                <a:solidFill>
                  <a:srgbClr val="008000"/>
                </a:solidFill>
              </a:rPr>
              <a:t> (</a:t>
            </a:r>
            <a:r>
              <a:rPr lang="tr-TR" sz="2600" b="1" dirty="0" err="1" smtClean="0">
                <a:solidFill>
                  <a:srgbClr val="008000"/>
                </a:solidFill>
              </a:rPr>
              <a:t>solid</a:t>
            </a:r>
            <a:r>
              <a:rPr lang="tr-TR" sz="2600" b="1" dirty="0" smtClean="0">
                <a:solidFill>
                  <a:srgbClr val="008000"/>
                </a:solidFill>
              </a:rPr>
              <a:t> </a:t>
            </a:r>
            <a:r>
              <a:rPr lang="tr-TR" sz="2600" b="1" dirty="0" err="1" smtClean="0">
                <a:solidFill>
                  <a:srgbClr val="008000"/>
                </a:solidFill>
              </a:rPr>
              <a:t>to</a:t>
            </a:r>
            <a:r>
              <a:rPr lang="tr-TR" sz="2600" b="1" dirty="0" smtClean="0">
                <a:solidFill>
                  <a:srgbClr val="008000"/>
                </a:solidFill>
              </a:rPr>
              <a:t> </a:t>
            </a:r>
            <a:r>
              <a:rPr lang="tr-TR" sz="2600" b="1" dirty="0" err="1" smtClean="0">
                <a:solidFill>
                  <a:srgbClr val="008000"/>
                </a:solidFill>
              </a:rPr>
              <a:t>solid</a:t>
            </a:r>
            <a:r>
              <a:rPr lang="tr-TR" sz="2600" b="1" dirty="0" smtClean="0">
                <a:solidFill>
                  <a:srgbClr val="008000"/>
                </a:solidFill>
              </a:rPr>
              <a:t>)</a:t>
            </a:r>
          </a:p>
          <a:p>
            <a:pPr lvl="2"/>
            <a:r>
              <a:rPr lang="tr-TR" sz="2600" b="1" dirty="0" err="1" smtClean="0"/>
              <a:t>Addition</a:t>
            </a:r>
            <a:r>
              <a:rPr lang="tr-TR" sz="2600" b="1" dirty="0" smtClean="0"/>
              <a:t> of </a:t>
            </a:r>
            <a:r>
              <a:rPr lang="tr-TR" sz="2600" b="1" dirty="0" err="1" smtClean="0"/>
              <a:t>sugar</a:t>
            </a:r>
            <a:r>
              <a:rPr lang="tr-TR" sz="2600" b="1" dirty="0" smtClean="0"/>
              <a:t> </a:t>
            </a:r>
            <a:r>
              <a:rPr lang="tr-TR" sz="2600" b="1" dirty="0" err="1" smtClean="0"/>
              <a:t>into</a:t>
            </a:r>
            <a:r>
              <a:rPr lang="tr-TR" sz="2600" b="1" dirty="0" smtClean="0"/>
              <a:t> </a:t>
            </a:r>
            <a:r>
              <a:rPr lang="tr-TR" sz="2600" b="1" dirty="0" err="1" smtClean="0"/>
              <a:t>fruit</a:t>
            </a:r>
            <a:r>
              <a:rPr lang="tr-TR" sz="2600" b="1" dirty="0" smtClean="0"/>
              <a:t> </a:t>
            </a:r>
            <a:r>
              <a:rPr lang="tr-TR" sz="2600" b="1" dirty="0" err="1" smtClean="0"/>
              <a:t>juice</a:t>
            </a:r>
            <a:r>
              <a:rPr lang="tr-TR" sz="2600" b="1" dirty="0" smtClean="0"/>
              <a:t> (</a:t>
            </a:r>
            <a:r>
              <a:rPr lang="tr-TR" sz="2600" b="1" dirty="0" err="1" smtClean="0"/>
              <a:t>solid</a:t>
            </a:r>
            <a:r>
              <a:rPr lang="tr-TR" sz="2600" b="1" dirty="0" smtClean="0"/>
              <a:t> </a:t>
            </a:r>
            <a:r>
              <a:rPr lang="tr-TR" sz="2600" b="1" dirty="0" err="1" smtClean="0"/>
              <a:t>to</a:t>
            </a:r>
            <a:r>
              <a:rPr lang="tr-TR" sz="2600" b="1" dirty="0" smtClean="0"/>
              <a:t> </a:t>
            </a:r>
            <a:r>
              <a:rPr lang="tr-TR" sz="2600" b="1" dirty="0" err="1" smtClean="0"/>
              <a:t>liquid</a:t>
            </a:r>
            <a:r>
              <a:rPr lang="tr-TR" sz="2600" b="1" dirty="0" smtClean="0"/>
              <a:t>)</a:t>
            </a:r>
          </a:p>
          <a:p>
            <a:pPr lvl="2"/>
            <a:r>
              <a:rPr lang="tr-TR" sz="2600" b="1" dirty="0" err="1" smtClean="0">
                <a:solidFill>
                  <a:srgbClr val="7030A0"/>
                </a:solidFill>
              </a:rPr>
              <a:t>Diffusion</a:t>
            </a:r>
            <a:r>
              <a:rPr lang="tr-TR" sz="2600" b="1" dirty="0" smtClean="0">
                <a:solidFill>
                  <a:srgbClr val="7030A0"/>
                </a:solidFill>
              </a:rPr>
              <a:t> of </a:t>
            </a:r>
            <a:r>
              <a:rPr lang="tr-TR" sz="2600" b="1" dirty="0" err="1" smtClean="0">
                <a:solidFill>
                  <a:srgbClr val="7030A0"/>
                </a:solidFill>
              </a:rPr>
              <a:t>air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into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ice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cream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dough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during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ice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cream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making</a:t>
            </a:r>
            <a:r>
              <a:rPr lang="tr-TR" sz="2600" b="1" dirty="0" smtClean="0">
                <a:solidFill>
                  <a:srgbClr val="7030A0"/>
                </a:solidFill>
              </a:rPr>
              <a:t> (</a:t>
            </a:r>
            <a:r>
              <a:rPr lang="tr-TR" sz="2600" b="1" dirty="0" err="1" smtClean="0">
                <a:solidFill>
                  <a:srgbClr val="7030A0"/>
                </a:solidFill>
              </a:rPr>
              <a:t>gas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to</a:t>
            </a:r>
            <a:r>
              <a:rPr lang="tr-TR" sz="2600" b="1" dirty="0" smtClean="0">
                <a:solidFill>
                  <a:srgbClr val="7030A0"/>
                </a:solidFill>
              </a:rPr>
              <a:t> </a:t>
            </a:r>
            <a:r>
              <a:rPr lang="tr-TR" sz="2600" b="1" dirty="0" err="1" smtClean="0">
                <a:solidFill>
                  <a:srgbClr val="7030A0"/>
                </a:solidFill>
              </a:rPr>
              <a:t>liquid</a:t>
            </a:r>
            <a:r>
              <a:rPr lang="tr-TR" sz="2600" b="1" dirty="0" smtClean="0">
                <a:solidFill>
                  <a:srgbClr val="7030A0"/>
                </a:solidFill>
              </a:rPr>
              <a:t>)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2051720" y="6527526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160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2"/>
          <a:srcRect l="14861" t="31445" r="62079" b="32422"/>
          <a:stretch>
            <a:fillRect/>
          </a:stretch>
        </p:blipFill>
        <p:spPr bwMode="auto">
          <a:xfrm>
            <a:off x="285720" y="3214686"/>
            <a:ext cx="3286148" cy="336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b="1" dirty="0" err="1" smtClean="0"/>
              <a:t>Calculation</a:t>
            </a:r>
            <a:r>
              <a:rPr lang="tr-TR" sz="3600" b="1" dirty="0" smtClean="0"/>
              <a:t> of </a:t>
            </a:r>
            <a:r>
              <a:rPr lang="tr-TR" sz="3600" b="1" dirty="0" err="1" smtClean="0"/>
              <a:t>uniformity</a:t>
            </a:r>
            <a:r>
              <a:rPr lang="tr-TR" sz="3600" b="1" dirty="0" smtClean="0"/>
              <a:t> of </a:t>
            </a:r>
            <a:r>
              <a:rPr lang="tr-TR" sz="3600" b="1" dirty="0" err="1" smtClean="0"/>
              <a:t>mixing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and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required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mixing</a:t>
            </a:r>
            <a:r>
              <a:rPr lang="tr-TR" sz="3600" b="1" dirty="0" smtClean="0"/>
              <a:t> time </a:t>
            </a:r>
            <a:endParaRPr lang="en-US" sz="3600" b="1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6477032" y="6248400"/>
            <a:ext cx="2667000" cy="365125"/>
          </a:xfrm>
        </p:spPr>
        <p:txBody>
          <a:bodyPr/>
          <a:lstStyle/>
          <a:p>
            <a:pPr algn="r"/>
            <a:fld id="{D0AAAD68-A5AC-4C7D-BF09-ED07CE139ACE}" type="datetime1">
              <a:rPr lang="tr-TR" smtClean="0"/>
              <a:pPr algn="r"/>
              <a:t>28.03.2019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722949" y="6492899"/>
            <a:ext cx="542108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15</a:t>
            </a:fld>
            <a:endParaRPr lang="tr-TR"/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3"/>
          <a:srcRect l="15922" t="49805" r="58821" b="36523"/>
          <a:stretch>
            <a:fillRect/>
          </a:stretch>
        </p:blipFill>
        <p:spPr bwMode="auto">
          <a:xfrm>
            <a:off x="71406" y="1785926"/>
            <a:ext cx="328614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Metin kutusu"/>
          <p:cNvSpPr txBox="1"/>
          <p:nvPr/>
        </p:nvSpPr>
        <p:spPr>
          <a:xfrm>
            <a:off x="3428992" y="1632884"/>
            <a:ext cx="5286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     : </a:t>
            </a:r>
            <a:r>
              <a:rPr lang="tr-TR" sz="2400" dirty="0" err="1" smtClean="0"/>
              <a:t>standard</a:t>
            </a:r>
            <a:r>
              <a:rPr lang="tr-TR" sz="2400" dirty="0" smtClean="0"/>
              <a:t> </a:t>
            </a:r>
            <a:r>
              <a:rPr lang="tr-TR" sz="2400" dirty="0" err="1" smtClean="0"/>
              <a:t>deviation</a:t>
            </a:r>
            <a:endParaRPr lang="tr-TR" sz="2400" dirty="0" smtClean="0"/>
          </a:p>
          <a:p>
            <a:r>
              <a:rPr lang="tr-TR" sz="2400" dirty="0" smtClean="0"/>
              <a:t>n : </a:t>
            </a:r>
            <a:r>
              <a:rPr lang="tr-TR" sz="2400" dirty="0" err="1" smtClean="0"/>
              <a:t>number</a:t>
            </a:r>
            <a:r>
              <a:rPr lang="tr-TR" sz="2400" dirty="0" smtClean="0"/>
              <a:t> of </a:t>
            </a:r>
            <a:r>
              <a:rPr lang="tr-TR" sz="2400" dirty="0" err="1" smtClean="0"/>
              <a:t>samples</a:t>
            </a:r>
            <a:endParaRPr lang="tr-TR" sz="2400" dirty="0" smtClean="0"/>
          </a:p>
          <a:p>
            <a:r>
              <a:rPr lang="tr-TR" sz="2400" dirty="0" smtClean="0"/>
              <a:t>c : </a:t>
            </a:r>
            <a:r>
              <a:rPr lang="tr-TR" sz="2400" dirty="0" err="1" smtClean="0"/>
              <a:t>concentration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component</a:t>
            </a:r>
            <a:r>
              <a:rPr lang="tr-TR" sz="2400" dirty="0" smtClean="0"/>
              <a:t> in </a:t>
            </a:r>
            <a:r>
              <a:rPr lang="tr-TR" sz="2400" dirty="0" err="1" smtClean="0"/>
              <a:t>each</a:t>
            </a:r>
            <a:r>
              <a:rPr lang="tr-TR" sz="2400" dirty="0" smtClean="0"/>
              <a:t> </a:t>
            </a:r>
            <a:r>
              <a:rPr lang="tr-TR" sz="2400" dirty="0" err="1" smtClean="0"/>
              <a:t>sample</a:t>
            </a:r>
            <a:endParaRPr lang="tr-TR" sz="2400" dirty="0" smtClean="0"/>
          </a:p>
          <a:p>
            <a:r>
              <a:rPr lang="tr-TR" sz="2400" dirty="0" smtClean="0"/>
              <a:t>   :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mean</a:t>
            </a:r>
            <a:r>
              <a:rPr lang="tr-TR" sz="2400" dirty="0" smtClean="0"/>
              <a:t> </a:t>
            </a:r>
            <a:r>
              <a:rPr lang="tr-TR" sz="2400" dirty="0" err="1" smtClean="0"/>
              <a:t>concentration</a:t>
            </a:r>
            <a:r>
              <a:rPr lang="tr-TR" sz="2400" dirty="0" smtClean="0"/>
              <a:t> of </a:t>
            </a:r>
            <a:r>
              <a:rPr lang="tr-TR" sz="2400" dirty="0" err="1" smtClean="0"/>
              <a:t>samples</a:t>
            </a:r>
            <a:endParaRPr lang="tr-TR" sz="2400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8533" y="1738303"/>
            <a:ext cx="390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186113"/>
            <a:ext cx="2381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5381641"/>
            <a:ext cx="371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Metin kutusu"/>
          <p:cNvSpPr txBox="1"/>
          <p:nvPr/>
        </p:nvSpPr>
        <p:spPr>
          <a:xfrm>
            <a:off x="3857620" y="3823178"/>
            <a:ext cx="50006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    : Standard </a:t>
            </a:r>
            <a:r>
              <a:rPr lang="tr-TR" sz="2400" dirty="0" err="1" smtClean="0"/>
              <a:t>deviation</a:t>
            </a:r>
            <a:r>
              <a:rPr lang="tr-TR" sz="2400" dirty="0" smtClean="0"/>
              <a:t> of a </a:t>
            </a:r>
            <a:r>
              <a:rPr lang="tr-TR" sz="2400" b="1" dirty="0" err="1" smtClean="0"/>
              <a:t>perfectly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mixed</a:t>
            </a:r>
            <a:r>
              <a:rPr lang="tr-TR" sz="2400" dirty="0" smtClean="0"/>
              <a:t> </a:t>
            </a:r>
            <a:r>
              <a:rPr lang="tr-TR" sz="2400" dirty="0" err="1" smtClean="0"/>
              <a:t>sample</a:t>
            </a:r>
            <a:endParaRPr lang="tr-TR" sz="2400" dirty="0" smtClean="0"/>
          </a:p>
          <a:p>
            <a:r>
              <a:rPr lang="tr-TR" sz="2400" dirty="0" smtClean="0"/>
              <a:t>   : Standard </a:t>
            </a:r>
            <a:r>
              <a:rPr lang="tr-TR" sz="2400" dirty="0" err="1" smtClean="0"/>
              <a:t>deviation</a:t>
            </a:r>
            <a:r>
              <a:rPr lang="tr-TR" sz="2400" dirty="0" smtClean="0"/>
              <a:t> of a </a:t>
            </a:r>
            <a:r>
              <a:rPr lang="tr-TR" sz="2400" dirty="0" err="1" smtClean="0"/>
              <a:t>sample</a:t>
            </a:r>
            <a:r>
              <a:rPr lang="tr-TR" sz="2400" dirty="0" smtClean="0"/>
              <a:t> at </a:t>
            </a:r>
            <a:r>
              <a:rPr lang="tr-TR" sz="2400" dirty="0" err="1" smtClean="0"/>
              <a:t>the</a:t>
            </a:r>
            <a:r>
              <a:rPr lang="tr-TR" sz="2400" dirty="0" smtClean="0"/>
              <a:t> start of </a:t>
            </a:r>
            <a:r>
              <a:rPr lang="tr-TR" sz="2400" dirty="0" err="1" smtClean="0"/>
              <a:t>mixing</a:t>
            </a:r>
            <a:endParaRPr lang="tr-TR" sz="2400" dirty="0" smtClean="0"/>
          </a:p>
          <a:p>
            <a:r>
              <a:rPr lang="tr-TR" sz="2400" dirty="0" smtClean="0"/>
              <a:t>    : Standard </a:t>
            </a:r>
            <a:r>
              <a:rPr lang="tr-TR" sz="2400" dirty="0" err="1" smtClean="0"/>
              <a:t>deviation</a:t>
            </a:r>
            <a:r>
              <a:rPr lang="tr-TR" sz="2400" dirty="0" smtClean="0"/>
              <a:t> of a </a:t>
            </a:r>
            <a:r>
              <a:rPr lang="tr-TR" sz="2400" dirty="0" err="1" smtClean="0"/>
              <a:t>sample</a:t>
            </a:r>
            <a:r>
              <a:rPr lang="tr-TR" sz="2400" dirty="0" smtClean="0"/>
              <a:t> </a:t>
            </a:r>
            <a:r>
              <a:rPr lang="tr-TR" sz="2400" dirty="0" err="1" smtClean="0"/>
              <a:t>taken</a:t>
            </a:r>
            <a:r>
              <a:rPr lang="tr-TR" sz="2400" dirty="0" smtClean="0"/>
              <a:t> </a:t>
            </a:r>
            <a:r>
              <a:rPr lang="tr-TR" sz="2400" dirty="0" err="1" smtClean="0"/>
              <a:t>during</a:t>
            </a:r>
            <a:r>
              <a:rPr lang="tr-TR" sz="2400" dirty="0" smtClean="0"/>
              <a:t> </a:t>
            </a:r>
            <a:r>
              <a:rPr lang="tr-TR" sz="2400" dirty="0" err="1" smtClean="0"/>
              <a:t>mixing</a:t>
            </a:r>
            <a:endParaRPr lang="tr-TR" sz="2400" dirty="0" smtClean="0"/>
          </a:p>
          <a:p>
            <a:endParaRPr lang="tr-TR" sz="2400" dirty="0"/>
          </a:p>
        </p:txBody>
      </p:sp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38573" y="3894616"/>
            <a:ext cx="447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67135" y="4680434"/>
            <a:ext cx="409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756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Problem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/>
          <a:srcRect l="11017" t="32422" r="18704" b="6054"/>
          <a:stretch>
            <a:fillRect/>
          </a:stretch>
        </p:blipFill>
        <p:spPr bwMode="auto">
          <a:xfrm>
            <a:off x="-32" y="1643050"/>
            <a:ext cx="914403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58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Agitation</a:t>
            </a:r>
            <a:r>
              <a:rPr lang="tr-TR" b="1" dirty="0" smtClean="0"/>
              <a:t> of </a:t>
            </a:r>
            <a:r>
              <a:rPr lang="tr-TR" b="1" dirty="0" err="1" smtClean="0"/>
              <a:t>liquid</a:t>
            </a:r>
            <a:r>
              <a:rPr lang="tr-TR" b="1" dirty="0" smtClean="0"/>
              <a:t> </a:t>
            </a:r>
            <a:r>
              <a:rPr lang="tr-TR" b="1" dirty="0" err="1" smtClean="0"/>
              <a:t>materials</a:t>
            </a:r>
            <a:endParaRPr lang="en-US" b="1" dirty="0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b="1" i="1" u="sng" dirty="0" err="1" smtClean="0"/>
              <a:t>Agitation</a:t>
            </a:r>
            <a:r>
              <a:rPr lang="tr-TR" dirty="0" smtClean="0"/>
              <a:t> is </a:t>
            </a:r>
            <a:r>
              <a:rPr lang="tr-TR" dirty="0" err="1" smtClean="0"/>
              <a:t>used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liquid</a:t>
            </a:r>
            <a:r>
              <a:rPr lang="tr-TR" dirty="0" smtClean="0"/>
              <a:t> </a:t>
            </a:r>
            <a:r>
              <a:rPr lang="tr-TR" dirty="0" err="1" smtClean="0"/>
              <a:t>foods</a:t>
            </a:r>
            <a:r>
              <a:rPr lang="tr-TR" dirty="0" smtClean="0"/>
              <a:t>.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example</a:t>
            </a:r>
            <a:endParaRPr lang="tr-TR" dirty="0" smtClean="0"/>
          </a:p>
          <a:p>
            <a:pPr lvl="1"/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blend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liquid</a:t>
            </a:r>
            <a:r>
              <a:rPr lang="tr-TR" dirty="0" smtClean="0"/>
              <a:t> </a:t>
            </a:r>
            <a:r>
              <a:rPr lang="tr-TR" dirty="0" err="1" smtClean="0"/>
              <a:t>into</a:t>
            </a:r>
            <a:r>
              <a:rPr lang="tr-TR" dirty="0" smtClean="0"/>
              <a:t> </a:t>
            </a:r>
            <a:r>
              <a:rPr lang="tr-TR" dirty="0" err="1" smtClean="0"/>
              <a:t>another</a:t>
            </a:r>
            <a:r>
              <a:rPr lang="tr-TR" dirty="0" smtClean="0"/>
              <a:t> </a:t>
            </a:r>
            <a:r>
              <a:rPr lang="tr-TR" dirty="0" err="1" smtClean="0"/>
              <a:t>miscible</a:t>
            </a:r>
            <a:r>
              <a:rPr lang="tr-TR" dirty="0" smtClean="0"/>
              <a:t> </a:t>
            </a:r>
            <a:r>
              <a:rPr lang="tr-TR" dirty="0" err="1" smtClean="0"/>
              <a:t>liquid</a:t>
            </a:r>
            <a:endParaRPr lang="tr-TR" dirty="0" smtClean="0"/>
          </a:p>
          <a:p>
            <a:pPr lvl="1"/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disperse</a:t>
            </a:r>
            <a:r>
              <a:rPr lang="tr-TR" dirty="0" smtClean="0"/>
              <a:t> </a:t>
            </a:r>
            <a:r>
              <a:rPr lang="tr-TR" dirty="0" err="1" smtClean="0"/>
              <a:t>gas</a:t>
            </a:r>
            <a:r>
              <a:rPr lang="tr-TR" dirty="0" smtClean="0"/>
              <a:t> in a </a:t>
            </a:r>
            <a:r>
              <a:rPr lang="tr-TR" dirty="0" err="1" smtClean="0"/>
              <a:t>liquid</a:t>
            </a:r>
            <a:endParaRPr lang="tr-TR" dirty="0" smtClean="0"/>
          </a:p>
          <a:p>
            <a:pPr lvl="1"/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disperse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liquid</a:t>
            </a:r>
            <a:r>
              <a:rPr lang="tr-TR" dirty="0" smtClean="0"/>
              <a:t> </a:t>
            </a:r>
            <a:r>
              <a:rPr lang="tr-TR" dirty="0" err="1" smtClean="0"/>
              <a:t>into</a:t>
            </a:r>
            <a:r>
              <a:rPr lang="tr-TR" dirty="0" smtClean="0"/>
              <a:t> </a:t>
            </a:r>
            <a:r>
              <a:rPr lang="tr-TR" dirty="0" err="1" smtClean="0"/>
              <a:t>another</a:t>
            </a:r>
            <a:r>
              <a:rPr lang="tr-TR" dirty="0" smtClean="0"/>
              <a:t> </a:t>
            </a:r>
            <a:r>
              <a:rPr lang="tr-TR" dirty="0" err="1" smtClean="0"/>
              <a:t>immiscible</a:t>
            </a:r>
            <a:r>
              <a:rPr lang="tr-TR" dirty="0" smtClean="0"/>
              <a:t> </a:t>
            </a:r>
            <a:r>
              <a:rPr lang="tr-TR" dirty="0" err="1" smtClean="0"/>
              <a:t>liquid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17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4499992" y="1516698"/>
            <a:ext cx="4583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/>
              <a:t>Access link </a:t>
            </a:r>
            <a:r>
              <a:rPr lang="tr-TR" sz="2000" b="1" dirty="0"/>
              <a:t>https://www.youtube.com/watch?v=23X1eB5KryQ</a:t>
            </a:r>
            <a:endParaRPr lang="en-US" sz="2000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4880083" y="5834738"/>
            <a:ext cx="4049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00FF"/>
                </a:solidFill>
              </a:rPr>
              <a:t>Liquid </a:t>
            </a:r>
            <a:r>
              <a:rPr lang="tr-TR" sz="2800" b="1" dirty="0" err="1" smtClean="0">
                <a:solidFill>
                  <a:srgbClr val="0000FF"/>
                </a:solidFill>
              </a:rPr>
              <a:t>agitator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4" name="Liquid In Liquid Mixing - Blending Liquids of Varying Viscosity.mp4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4876" y="2571743"/>
            <a:ext cx="4214842" cy="31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5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Froude</a:t>
            </a:r>
            <a:r>
              <a:rPr lang="tr-TR" b="1" dirty="0" smtClean="0"/>
              <a:t> </a:t>
            </a:r>
            <a:r>
              <a:rPr lang="tr-TR" b="1" dirty="0" err="1" smtClean="0"/>
              <a:t>number</a:t>
            </a:r>
            <a:endParaRPr lang="tr-TR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18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400" dirty="0" err="1" smtClean="0"/>
              <a:t>Froude</a:t>
            </a:r>
            <a:r>
              <a:rPr lang="tr-TR" sz="2400" dirty="0" smtClean="0"/>
              <a:t> </a:t>
            </a:r>
            <a:r>
              <a:rPr lang="tr-TR" sz="2400" dirty="0" err="1" smtClean="0"/>
              <a:t>number</a:t>
            </a:r>
            <a:r>
              <a:rPr lang="tr-TR" sz="2400" dirty="0" smtClean="0"/>
              <a:t> is a </a:t>
            </a:r>
            <a:r>
              <a:rPr lang="tr-TR" sz="2400" dirty="0" err="1" smtClean="0"/>
              <a:t>dimensionless</a:t>
            </a:r>
            <a:r>
              <a:rPr lang="tr-TR" sz="2400" dirty="0" smtClean="0"/>
              <a:t> </a:t>
            </a:r>
            <a:r>
              <a:rPr lang="tr-TR" sz="2400" dirty="0" err="1" smtClean="0"/>
              <a:t>number</a:t>
            </a:r>
            <a:r>
              <a:rPr lang="tr-TR" sz="2400" dirty="0" smtClean="0"/>
              <a:t>, </a:t>
            </a:r>
            <a:r>
              <a:rPr lang="tr-TR" sz="2400" dirty="0" err="1" smtClean="0"/>
              <a:t>which</a:t>
            </a:r>
            <a:r>
              <a:rPr lang="tr-TR" sz="2400" dirty="0" smtClean="0"/>
              <a:t> is </a:t>
            </a:r>
            <a:r>
              <a:rPr lang="tr-TR" sz="2400" dirty="0" err="1" smtClean="0"/>
              <a:t>ratio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inertial</a:t>
            </a:r>
            <a:r>
              <a:rPr lang="tr-TR" sz="2400" dirty="0" smtClean="0"/>
              <a:t> </a:t>
            </a:r>
            <a:r>
              <a:rPr lang="tr-TR" sz="2400" dirty="0" err="1" smtClean="0"/>
              <a:t>force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r>
              <a:rPr lang="tr-TR" sz="2400" dirty="0" err="1" smtClean="0"/>
              <a:t>gravitational</a:t>
            </a:r>
            <a:r>
              <a:rPr lang="tr-TR" sz="2400" dirty="0" smtClean="0"/>
              <a:t> </a:t>
            </a:r>
            <a:r>
              <a:rPr lang="tr-TR" sz="2400" dirty="0" err="1" smtClean="0"/>
              <a:t>force</a:t>
            </a:r>
            <a:endParaRPr lang="tr-TR" sz="2400" dirty="0" smtClean="0"/>
          </a:p>
          <a:p>
            <a:pPr lvl="1"/>
            <a:r>
              <a:rPr lang="tr-TR" sz="2400" dirty="0" err="1" smtClean="0"/>
              <a:t>If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vessel</a:t>
            </a:r>
            <a:r>
              <a:rPr lang="tr-TR" sz="2400" dirty="0" smtClean="0"/>
              <a:t> has </a:t>
            </a:r>
            <a:r>
              <a:rPr lang="tr-TR" sz="2400" dirty="0" err="1" smtClean="0"/>
              <a:t>blades</a:t>
            </a:r>
            <a:r>
              <a:rPr lang="tr-TR" sz="2400" dirty="0" smtClean="0"/>
              <a:t>, </a:t>
            </a:r>
            <a:r>
              <a:rPr lang="tr-TR" sz="2400" dirty="0" err="1" smtClean="0"/>
              <a:t>the</a:t>
            </a:r>
            <a:r>
              <a:rPr lang="tr-TR" sz="2400" dirty="0" smtClean="0"/>
              <a:t> role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Froude</a:t>
            </a:r>
            <a:r>
              <a:rPr lang="tr-TR" sz="2400" dirty="0" smtClean="0"/>
              <a:t> </a:t>
            </a:r>
            <a:r>
              <a:rPr lang="tr-TR" sz="2400" dirty="0" err="1" smtClean="0"/>
              <a:t>number</a:t>
            </a:r>
            <a:r>
              <a:rPr lang="tr-TR" sz="2400" dirty="0" smtClean="0"/>
              <a:t> is </a:t>
            </a:r>
            <a:r>
              <a:rPr lang="tr-TR" sz="2400" dirty="0" err="1" smtClean="0"/>
              <a:t>negligible</a:t>
            </a:r>
            <a:endParaRPr lang="tr-TR" sz="2400" dirty="0" smtClean="0"/>
          </a:p>
          <a:p>
            <a:pPr lvl="1"/>
            <a:r>
              <a:rPr lang="tr-TR" sz="2400" dirty="0" err="1" smtClean="0"/>
              <a:t>If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vessel</a:t>
            </a:r>
            <a:r>
              <a:rPr lang="tr-TR" sz="2400" dirty="0" smtClean="0"/>
              <a:t> has no </a:t>
            </a:r>
            <a:r>
              <a:rPr lang="tr-TR" sz="2400" dirty="0" err="1" smtClean="0"/>
              <a:t>blade</a:t>
            </a:r>
            <a:r>
              <a:rPr lang="tr-TR" sz="2400" dirty="0" smtClean="0"/>
              <a:t>, </a:t>
            </a:r>
            <a:r>
              <a:rPr lang="tr-TR" sz="2400" dirty="0" err="1" smtClean="0"/>
              <a:t>we</a:t>
            </a:r>
            <a:r>
              <a:rPr lang="tr-TR" sz="2400" dirty="0" smtClean="0"/>
              <a:t> </a:t>
            </a:r>
            <a:r>
              <a:rPr lang="tr-TR" sz="2400" dirty="0" err="1" smtClean="0"/>
              <a:t>have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r>
              <a:rPr lang="tr-TR" sz="2400" dirty="0" err="1" smtClean="0"/>
              <a:t>take</a:t>
            </a:r>
            <a:r>
              <a:rPr lang="tr-TR" sz="2400" dirty="0" smtClean="0"/>
              <a:t> </a:t>
            </a:r>
            <a:r>
              <a:rPr lang="tr-TR" sz="2400" dirty="0" err="1" smtClean="0"/>
              <a:t>into</a:t>
            </a:r>
            <a:r>
              <a:rPr lang="tr-TR" sz="2400" dirty="0" smtClean="0"/>
              <a:t> </a:t>
            </a:r>
            <a:r>
              <a:rPr lang="tr-TR" sz="2400" dirty="0" err="1" smtClean="0"/>
              <a:t>consider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role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Froude</a:t>
            </a:r>
            <a:r>
              <a:rPr lang="tr-TR" sz="2400" dirty="0" smtClean="0"/>
              <a:t> </a:t>
            </a:r>
            <a:r>
              <a:rPr lang="tr-TR" sz="2400" dirty="0" err="1" smtClean="0"/>
              <a:t>number</a:t>
            </a:r>
            <a:r>
              <a:rPr lang="tr-TR" sz="2400" dirty="0" smtClean="0"/>
              <a:t> </a:t>
            </a:r>
          </a:p>
          <a:p>
            <a:endParaRPr lang="tr-TR" sz="2400" dirty="0" smtClean="0"/>
          </a:p>
          <a:p>
            <a:endParaRPr lang="tr-TR" sz="24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/>
          <a:srcRect l="38470" t="59766" r="40666" b="21679"/>
          <a:stretch>
            <a:fillRect/>
          </a:stretch>
        </p:blipFill>
        <p:spPr bwMode="auto">
          <a:xfrm>
            <a:off x="714348" y="4572008"/>
            <a:ext cx="271464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Metin kutusu"/>
          <p:cNvSpPr txBox="1"/>
          <p:nvPr/>
        </p:nvSpPr>
        <p:spPr>
          <a:xfrm>
            <a:off x="3357554" y="4327762"/>
            <a:ext cx="5786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N: </a:t>
            </a:r>
            <a:r>
              <a:rPr lang="tr-TR" sz="2800" dirty="0" err="1" smtClean="0"/>
              <a:t>Rotational</a:t>
            </a:r>
            <a:r>
              <a:rPr lang="tr-TR" sz="2800" dirty="0" smtClean="0"/>
              <a:t> </a:t>
            </a:r>
            <a:r>
              <a:rPr lang="tr-TR" sz="2800" dirty="0" err="1" smtClean="0"/>
              <a:t>speed</a:t>
            </a:r>
            <a:r>
              <a:rPr lang="tr-TR" sz="2800" dirty="0" smtClean="0"/>
              <a:t> (</a:t>
            </a:r>
            <a:r>
              <a:rPr lang="tr-TR" sz="2800" dirty="0" err="1" smtClean="0"/>
              <a:t>revolution</a:t>
            </a:r>
            <a:r>
              <a:rPr lang="tr-TR" sz="2800" dirty="0" smtClean="0"/>
              <a:t>/s)</a:t>
            </a:r>
          </a:p>
          <a:p>
            <a:r>
              <a:rPr lang="tr-TR" sz="2800" dirty="0" err="1" smtClean="0"/>
              <a:t>Di</a:t>
            </a:r>
            <a:r>
              <a:rPr lang="tr-TR" sz="2800" dirty="0" smtClean="0"/>
              <a:t>: </a:t>
            </a:r>
            <a:r>
              <a:rPr lang="tr-TR" sz="2800" dirty="0" err="1" smtClean="0"/>
              <a:t>Diameter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impeller</a:t>
            </a:r>
            <a:r>
              <a:rPr lang="tr-TR" sz="2800" dirty="0" smtClean="0"/>
              <a:t> (m)</a:t>
            </a:r>
          </a:p>
          <a:p>
            <a:r>
              <a:rPr lang="el-GR" sz="2800" dirty="0" smtClean="0">
                <a:cs typeface="Calibri"/>
              </a:rPr>
              <a:t>μ</a:t>
            </a:r>
            <a:r>
              <a:rPr lang="tr-TR" sz="2800" dirty="0" smtClean="0">
                <a:cs typeface="Calibri"/>
              </a:rPr>
              <a:t>: </a:t>
            </a:r>
            <a:r>
              <a:rPr lang="tr-TR" sz="2800" dirty="0" err="1" smtClean="0">
                <a:cs typeface="Calibri"/>
              </a:rPr>
              <a:t>Viscosity</a:t>
            </a:r>
            <a:r>
              <a:rPr lang="tr-TR" sz="2800" dirty="0" smtClean="0">
                <a:cs typeface="Calibri"/>
              </a:rPr>
              <a:t> of </a:t>
            </a:r>
            <a:r>
              <a:rPr lang="tr-TR" sz="2800" dirty="0" err="1" smtClean="0">
                <a:cs typeface="Calibri"/>
              </a:rPr>
              <a:t>the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liquid</a:t>
            </a:r>
            <a:r>
              <a:rPr lang="tr-TR" sz="2800" dirty="0" smtClean="0">
                <a:cs typeface="Calibri"/>
              </a:rPr>
              <a:t> (kg/</a:t>
            </a:r>
            <a:r>
              <a:rPr lang="tr-TR" sz="2800" dirty="0" err="1" smtClean="0">
                <a:cs typeface="Calibri"/>
              </a:rPr>
              <a:t>ms</a:t>
            </a:r>
            <a:r>
              <a:rPr lang="tr-TR" sz="2800" dirty="0" smtClean="0">
                <a:cs typeface="Calibri"/>
              </a:rPr>
              <a:t>)</a:t>
            </a:r>
          </a:p>
          <a:p>
            <a:r>
              <a:rPr lang="tr-TR" sz="2800" dirty="0" smtClean="0">
                <a:cs typeface="Calibri"/>
              </a:rPr>
              <a:t>   : </a:t>
            </a:r>
            <a:r>
              <a:rPr lang="tr-TR" sz="2800" dirty="0" err="1" smtClean="0">
                <a:cs typeface="Calibri"/>
              </a:rPr>
              <a:t>Accelaration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due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to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gravity</a:t>
            </a:r>
            <a:r>
              <a:rPr lang="tr-TR" sz="2800" dirty="0" smtClean="0">
                <a:cs typeface="Calibri"/>
              </a:rPr>
              <a:t> (m/s</a:t>
            </a:r>
            <a:r>
              <a:rPr lang="tr-TR" sz="2800" baseline="30000" dirty="0" smtClean="0">
                <a:cs typeface="Calibri"/>
              </a:rPr>
              <a:t>2</a:t>
            </a:r>
            <a:r>
              <a:rPr lang="tr-TR" sz="2800" dirty="0" smtClean="0">
                <a:cs typeface="Calibri"/>
              </a:rPr>
              <a:t>)</a:t>
            </a:r>
          </a:p>
          <a:p>
            <a:endParaRPr lang="tr-TR" sz="2800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75510" y="5572140"/>
            <a:ext cx="239234" cy="64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58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818866D-0444-4E98-9157-10C2F682FBB5}" type="slidenum">
              <a:rPr lang="tr-TR" smtClean="0"/>
              <a:pPr/>
              <a:t>19</a:t>
            </a:fld>
            <a:endParaRPr lang="tr-TR"/>
          </a:p>
        </p:txBody>
      </p:sp>
      <p:sp>
        <p:nvSpPr>
          <p:cNvPr id="10" name="Unvan 9"/>
          <p:cNvSpPr>
            <a:spLocks noGrp="1"/>
          </p:cNvSpPr>
          <p:nvPr>
            <p:ph type="title" idx="4294967295"/>
          </p:nvPr>
        </p:nvSpPr>
        <p:spPr>
          <a:xfrm>
            <a:off x="571472" y="71414"/>
            <a:ext cx="8153400" cy="990600"/>
          </a:xfrm>
        </p:spPr>
        <p:txBody>
          <a:bodyPr/>
          <a:lstStyle/>
          <a:p>
            <a:pPr algn="ctr"/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curve</a:t>
            </a:r>
            <a:r>
              <a:rPr lang="tr-TR" b="1" dirty="0" smtClean="0"/>
              <a:t> </a:t>
            </a:r>
            <a:r>
              <a:rPr lang="tr-TR" b="1" dirty="0" err="1" smtClean="0"/>
              <a:t>drawn</a:t>
            </a:r>
            <a:r>
              <a:rPr lang="tr-TR" b="1" dirty="0" smtClean="0"/>
              <a:t> </a:t>
            </a:r>
            <a:r>
              <a:rPr lang="tr-TR" b="1" dirty="0" err="1" smtClean="0"/>
              <a:t>to</a:t>
            </a:r>
            <a:r>
              <a:rPr lang="tr-TR" b="1" dirty="0" smtClean="0"/>
              <a:t> </a:t>
            </a:r>
            <a:r>
              <a:rPr lang="tr-TR" b="1" dirty="0" err="1" smtClean="0"/>
              <a:t>find</a:t>
            </a:r>
            <a:r>
              <a:rPr lang="tr-TR" b="1" dirty="0" smtClean="0"/>
              <a:t> </a:t>
            </a:r>
            <a:r>
              <a:rPr lang="tr-TR" b="1" dirty="0" err="1" smtClean="0"/>
              <a:t>Np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6588" t="17578" r="26976" b="9179"/>
          <a:stretch>
            <a:fillRect/>
          </a:stretch>
        </p:blipFill>
        <p:spPr bwMode="auto">
          <a:xfrm>
            <a:off x="-32" y="1000108"/>
            <a:ext cx="9105011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58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Classification</a:t>
            </a:r>
            <a:r>
              <a:rPr lang="tr-TR" b="1" dirty="0" smtClean="0"/>
              <a:t> of </a:t>
            </a:r>
            <a:r>
              <a:rPr lang="tr-TR" b="1" dirty="0" err="1" smtClean="0"/>
              <a:t>unit</a:t>
            </a:r>
            <a:r>
              <a:rPr lang="tr-TR" b="1" dirty="0" smtClean="0"/>
              <a:t> </a:t>
            </a:r>
            <a:r>
              <a:rPr lang="tr-TR" b="1" dirty="0" err="1" smtClean="0"/>
              <a:t>operations</a:t>
            </a:r>
            <a:endParaRPr lang="tr-TR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800" dirty="0" err="1"/>
              <a:t>Unit</a:t>
            </a:r>
            <a:r>
              <a:rPr lang="tr-TR" sz="2800" dirty="0"/>
              <a:t> </a:t>
            </a:r>
            <a:r>
              <a:rPr lang="tr-TR" sz="2800" dirty="0" err="1"/>
              <a:t>operations</a:t>
            </a:r>
            <a:r>
              <a:rPr lang="tr-TR" sz="2800" dirty="0"/>
              <a:t>, </a:t>
            </a:r>
            <a:r>
              <a:rPr lang="tr-TR" sz="2800" dirty="0" err="1"/>
              <a:t>which</a:t>
            </a:r>
            <a:r>
              <a:rPr lang="tr-TR" sz="2800" dirty="0"/>
              <a:t> </a:t>
            </a:r>
            <a:r>
              <a:rPr lang="tr-TR" sz="2800" dirty="0" err="1"/>
              <a:t>are</a:t>
            </a:r>
            <a:r>
              <a:rPr lang="tr-TR" sz="2800" dirty="0"/>
              <a:t> </a:t>
            </a:r>
            <a:r>
              <a:rPr lang="tr-TR" sz="2800" dirty="0" err="1"/>
              <a:t>commonly</a:t>
            </a:r>
            <a:r>
              <a:rPr lang="tr-TR" sz="2800" dirty="0"/>
              <a:t> </a:t>
            </a:r>
            <a:r>
              <a:rPr lang="tr-TR" sz="2800" dirty="0" err="1"/>
              <a:t>used</a:t>
            </a:r>
            <a:r>
              <a:rPr lang="tr-TR" sz="2800" dirty="0"/>
              <a:t> in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food</a:t>
            </a:r>
            <a:r>
              <a:rPr lang="tr-TR" sz="2800" dirty="0"/>
              <a:t> </a:t>
            </a:r>
            <a:r>
              <a:rPr lang="tr-TR" sz="2800" dirty="0" err="1"/>
              <a:t>industry</a:t>
            </a:r>
            <a:r>
              <a:rPr lang="tr-TR" sz="2800" dirty="0"/>
              <a:t> </a:t>
            </a:r>
            <a:r>
              <a:rPr lang="tr-TR" sz="2800" dirty="0" err="1"/>
              <a:t>from</a:t>
            </a:r>
            <a:r>
              <a:rPr lang="tr-TR" sz="2800" dirty="0"/>
              <a:t> </a:t>
            </a:r>
            <a:r>
              <a:rPr lang="tr-TR" sz="2800" dirty="0" err="1"/>
              <a:t>farm</a:t>
            </a:r>
            <a:r>
              <a:rPr lang="tr-TR" sz="2800" dirty="0"/>
              <a:t> </a:t>
            </a:r>
            <a:r>
              <a:rPr lang="tr-TR" sz="2800" dirty="0" err="1"/>
              <a:t>to</a:t>
            </a:r>
            <a:r>
              <a:rPr lang="tr-TR" sz="2800" dirty="0"/>
              <a:t> </a:t>
            </a:r>
            <a:r>
              <a:rPr lang="tr-TR" sz="2800" dirty="0" err="1"/>
              <a:t>fork</a:t>
            </a:r>
            <a:r>
              <a:rPr lang="tr-TR" sz="2800" dirty="0"/>
              <a:t>, </a:t>
            </a:r>
            <a:r>
              <a:rPr lang="tr-TR" sz="2800" dirty="0" err="1"/>
              <a:t>are</a:t>
            </a:r>
            <a:r>
              <a:rPr lang="tr-TR" sz="2800" dirty="0"/>
              <a:t> </a:t>
            </a:r>
            <a:r>
              <a:rPr lang="tr-TR" sz="2800" dirty="0" err="1" smtClean="0"/>
              <a:t>classified</a:t>
            </a:r>
            <a:r>
              <a:rPr lang="tr-TR" sz="2800" dirty="0" smtClean="0"/>
              <a:t> </a:t>
            </a:r>
            <a:r>
              <a:rPr lang="tr-TR" sz="2800" dirty="0" err="1" smtClean="0"/>
              <a:t>into</a:t>
            </a:r>
            <a:r>
              <a:rPr lang="tr-TR" sz="2800" dirty="0" smtClean="0"/>
              <a:t> </a:t>
            </a:r>
            <a:r>
              <a:rPr lang="tr-TR" sz="2800" dirty="0" err="1" smtClean="0"/>
              <a:t>one</a:t>
            </a:r>
            <a:r>
              <a:rPr lang="tr-TR" sz="2800" dirty="0" smtClean="0"/>
              <a:t> of </a:t>
            </a:r>
            <a:r>
              <a:rPr lang="tr-TR" sz="2800" dirty="0" err="1" smtClean="0"/>
              <a:t>six</a:t>
            </a:r>
            <a:r>
              <a:rPr lang="tr-TR" sz="2800" dirty="0" smtClean="0"/>
              <a:t> </a:t>
            </a:r>
            <a:r>
              <a:rPr lang="tr-TR" sz="2800" dirty="0" err="1" smtClean="0"/>
              <a:t>groups</a:t>
            </a:r>
            <a:r>
              <a:rPr lang="tr-TR" sz="2800" dirty="0" smtClean="0"/>
              <a:t> as </a:t>
            </a:r>
            <a:r>
              <a:rPr lang="tr-TR" sz="2800" dirty="0" err="1" smtClean="0"/>
              <a:t>follow</a:t>
            </a:r>
            <a:r>
              <a:rPr lang="tr-TR" sz="2800" dirty="0" smtClean="0"/>
              <a:t>:</a:t>
            </a:r>
          </a:p>
          <a:p>
            <a:pPr marL="0" indent="0">
              <a:buNone/>
            </a:pPr>
            <a:endParaRPr lang="tr-TR" sz="1000" dirty="0" smtClean="0"/>
          </a:p>
          <a:p>
            <a:pPr lvl="2"/>
            <a:r>
              <a:rPr lang="tr-TR" sz="2400" b="1" dirty="0" err="1" smtClean="0">
                <a:solidFill>
                  <a:srgbClr val="C00000"/>
                </a:solidFill>
              </a:rPr>
              <a:t>Ambient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temperature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processing</a:t>
            </a:r>
            <a:endParaRPr lang="tr-TR" sz="2400" b="1" dirty="0" smtClean="0">
              <a:solidFill>
                <a:srgbClr val="C00000"/>
              </a:solidFill>
            </a:endParaRPr>
          </a:p>
          <a:p>
            <a:pPr lvl="2"/>
            <a:r>
              <a:rPr lang="tr-TR" sz="2400" b="1" dirty="0" err="1" smtClean="0">
                <a:solidFill>
                  <a:srgbClr val="0000FF"/>
                </a:solidFill>
              </a:rPr>
              <a:t>Heat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processing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using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steam</a:t>
            </a:r>
            <a:r>
              <a:rPr lang="tr-TR" sz="2400" b="1" dirty="0" smtClean="0">
                <a:solidFill>
                  <a:srgbClr val="0000FF"/>
                </a:solidFill>
              </a:rPr>
              <a:t>, hot </a:t>
            </a:r>
            <a:r>
              <a:rPr lang="tr-TR" sz="2400" b="1" dirty="0" err="1" smtClean="0">
                <a:solidFill>
                  <a:srgbClr val="0000FF"/>
                </a:solidFill>
              </a:rPr>
              <a:t>water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or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oil</a:t>
            </a:r>
            <a:endParaRPr lang="tr-TR" sz="2400" b="1" dirty="0">
              <a:solidFill>
                <a:srgbClr val="0000FF"/>
              </a:solidFill>
            </a:endParaRPr>
          </a:p>
          <a:p>
            <a:pPr lvl="2"/>
            <a:r>
              <a:rPr lang="tr-TR" sz="2400" b="1" dirty="0" err="1" smtClean="0">
                <a:solidFill>
                  <a:srgbClr val="008000"/>
                </a:solidFill>
              </a:rPr>
              <a:t>Processing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r>
              <a:rPr lang="tr-TR" sz="2400" b="1" dirty="0" err="1" smtClean="0">
                <a:solidFill>
                  <a:srgbClr val="008000"/>
                </a:solidFill>
              </a:rPr>
              <a:t>using</a:t>
            </a:r>
            <a:r>
              <a:rPr lang="tr-TR" sz="2400" b="1" dirty="0" smtClean="0">
                <a:solidFill>
                  <a:srgbClr val="008000"/>
                </a:solidFill>
              </a:rPr>
              <a:t> hot </a:t>
            </a:r>
            <a:r>
              <a:rPr lang="tr-TR" sz="2400" b="1" dirty="0" err="1" smtClean="0">
                <a:solidFill>
                  <a:srgbClr val="008000"/>
                </a:solidFill>
              </a:rPr>
              <a:t>air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r>
              <a:rPr lang="tr-TR" sz="2400" b="1" dirty="0" err="1" smtClean="0">
                <a:solidFill>
                  <a:srgbClr val="008000"/>
                </a:solidFill>
              </a:rPr>
              <a:t>or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r>
              <a:rPr lang="tr-TR" sz="2400" b="1" dirty="0" err="1" smtClean="0">
                <a:solidFill>
                  <a:srgbClr val="008000"/>
                </a:solidFill>
              </a:rPr>
              <a:t>heated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r>
              <a:rPr lang="tr-TR" sz="2400" b="1" dirty="0" err="1" smtClean="0">
                <a:solidFill>
                  <a:srgbClr val="008000"/>
                </a:solidFill>
              </a:rPr>
              <a:t>surfaces</a:t>
            </a:r>
            <a:endParaRPr lang="tr-TR" sz="2400" b="1" dirty="0" smtClean="0">
              <a:solidFill>
                <a:srgbClr val="008000"/>
              </a:solidFill>
            </a:endParaRPr>
          </a:p>
          <a:p>
            <a:pPr lvl="2"/>
            <a:r>
              <a:rPr lang="tr-TR" sz="2400" b="1" dirty="0" err="1" smtClean="0"/>
              <a:t>Processing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by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direct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and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radiated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energy</a:t>
            </a:r>
            <a:endParaRPr lang="tr-TR" sz="2400" b="1" dirty="0" smtClean="0"/>
          </a:p>
          <a:p>
            <a:pPr lvl="2"/>
            <a:r>
              <a:rPr lang="tr-TR" sz="2400" b="1" dirty="0" err="1" smtClean="0">
                <a:solidFill>
                  <a:srgbClr val="C00000"/>
                </a:solidFill>
              </a:rPr>
              <a:t>Processing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by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removal</a:t>
            </a:r>
            <a:r>
              <a:rPr lang="tr-TR" sz="2400" b="1" dirty="0" smtClean="0">
                <a:solidFill>
                  <a:srgbClr val="C00000"/>
                </a:solidFill>
              </a:rPr>
              <a:t> of </a:t>
            </a:r>
            <a:r>
              <a:rPr lang="tr-TR" sz="2400" b="1" dirty="0" err="1" smtClean="0">
                <a:solidFill>
                  <a:srgbClr val="C00000"/>
                </a:solidFill>
              </a:rPr>
              <a:t>heat</a:t>
            </a:r>
            <a:endParaRPr lang="tr-TR" sz="2400" b="1" dirty="0" smtClean="0">
              <a:solidFill>
                <a:srgbClr val="C00000"/>
              </a:solidFill>
            </a:endParaRPr>
          </a:p>
          <a:p>
            <a:pPr lvl="2"/>
            <a:r>
              <a:rPr lang="tr-TR" sz="2400" b="1" dirty="0" smtClean="0">
                <a:solidFill>
                  <a:srgbClr val="0000FF"/>
                </a:solidFill>
              </a:rPr>
              <a:t>Post </a:t>
            </a:r>
            <a:r>
              <a:rPr lang="tr-TR" sz="2400" b="1" dirty="0" err="1" smtClean="0">
                <a:solidFill>
                  <a:srgbClr val="0000FF"/>
                </a:solidFill>
              </a:rPr>
              <a:t>processing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operations</a:t>
            </a:r>
            <a:endParaRPr lang="tr-TR" sz="24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tr-TR" dirty="0"/>
          </a:p>
          <a:p>
            <a:endParaRPr lang="en-US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4294967295"/>
          </p:nvPr>
        </p:nvSpPr>
        <p:spPr>
          <a:xfrm>
            <a:off x="6477000" y="6492875"/>
            <a:ext cx="2667000" cy="365125"/>
          </a:xfrm>
        </p:spPr>
        <p:txBody>
          <a:bodyPr/>
          <a:lstStyle/>
          <a:p>
            <a:pPr algn="r"/>
            <a:fld id="{D0AAAD68-A5AC-4C7D-BF09-ED07CE139ACE}" type="datetime1">
              <a:rPr lang="tr-TR" smtClean="0"/>
              <a:pPr algn="r"/>
              <a:t>28.03.2019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4294967295"/>
          </p:nvPr>
        </p:nvSpPr>
        <p:spPr>
          <a:xfrm>
            <a:off x="3722688" y="6207125"/>
            <a:ext cx="5421312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03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Problem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20</a:t>
            </a:fld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sz="2800" dirty="0" smtClean="0"/>
              <a:t>   A </a:t>
            </a:r>
            <a:r>
              <a:rPr lang="tr-TR" sz="2800" dirty="0" err="1" smtClean="0"/>
              <a:t>concentrated</a:t>
            </a:r>
            <a:r>
              <a:rPr lang="tr-TR" sz="2800" dirty="0" smtClean="0"/>
              <a:t> </a:t>
            </a:r>
            <a:r>
              <a:rPr lang="tr-TR" sz="2800" dirty="0" err="1" smtClean="0"/>
              <a:t>fruit</a:t>
            </a:r>
            <a:r>
              <a:rPr lang="tr-TR" sz="2800" dirty="0" smtClean="0"/>
              <a:t> </a:t>
            </a:r>
            <a:r>
              <a:rPr lang="tr-TR" sz="2800" dirty="0" err="1" smtClean="0"/>
              <a:t>juice</a:t>
            </a:r>
            <a:r>
              <a:rPr lang="tr-TR" sz="2800" dirty="0" smtClean="0"/>
              <a:t> </a:t>
            </a:r>
            <a:r>
              <a:rPr lang="tr-TR" sz="2800" dirty="0" err="1" smtClean="0"/>
              <a:t>with</a:t>
            </a:r>
            <a:r>
              <a:rPr lang="tr-TR" sz="2800" dirty="0" smtClean="0"/>
              <a:t> a </a:t>
            </a:r>
            <a:r>
              <a:rPr lang="tr-TR" sz="2800" dirty="0" err="1" smtClean="0"/>
              <a:t>viscosity</a:t>
            </a:r>
            <a:r>
              <a:rPr lang="tr-TR" sz="2800" dirty="0" smtClean="0"/>
              <a:t> of 0.03 kg/</a:t>
            </a:r>
            <a:r>
              <a:rPr lang="tr-TR" sz="2800" dirty="0" err="1" smtClean="0"/>
              <a:t>ms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a </a:t>
            </a:r>
            <a:r>
              <a:rPr lang="tr-TR" sz="2800" dirty="0" err="1" smtClean="0"/>
              <a:t>density</a:t>
            </a:r>
            <a:r>
              <a:rPr lang="tr-TR" sz="2800" dirty="0" smtClean="0"/>
              <a:t> of 1100 kg/m</a:t>
            </a:r>
            <a:r>
              <a:rPr lang="tr-TR" sz="2800" baseline="30000" dirty="0" smtClean="0"/>
              <a:t>3</a:t>
            </a:r>
            <a:r>
              <a:rPr lang="tr-TR" sz="2800" dirty="0" smtClean="0"/>
              <a:t> is </a:t>
            </a:r>
            <a:r>
              <a:rPr lang="tr-TR" sz="2800" dirty="0" err="1" smtClean="0"/>
              <a:t>being</a:t>
            </a:r>
            <a:r>
              <a:rPr lang="tr-TR" sz="2800" dirty="0" smtClean="0"/>
              <a:t> </a:t>
            </a:r>
            <a:r>
              <a:rPr lang="tr-TR" sz="2800" dirty="0" err="1" smtClean="0"/>
              <a:t>agitated</a:t>
            </a:r>
            <a:r>
              <a:rPr lang="tr-TR" sz="2800" dirty="0" smtClean="0"/>
              <a:t> in an </a:t>
            </a:r>
            <a:r>
              <a:rPr lang="tr-TR" sz="2800" dirty="0" err="1" smtClean="0"/>
              <a:t>agitation</a:t>
            </a:r>
            <a:r>
              <a:rPr lang="tr-TR" sz="2800" dirty="0" smtClean="0"/>
              <a:t> </a:t>
            </a:r>
            <a:r>
              <a:rPr lang="tr-TR" sz="2800" dirty="0" err="1" smtClean="0"/>
              <a:t>system</a:t>
            </a:r>
            <a:r>
              <a:rPr lang="tr-TR" sz="2800" dirty="0" smtClean="0"/>
              <a:t> </a:t>
            </a:r>
            <a:r>
              <a:rPr lang="tr-TR" sz="2800" dirty="0" err="1" smtClean="0"/>
              <a:t>containing</a:t>
            </a:r>
            <a:r>
              <a:rPr lang="tr-TR" sz="2800" dirty="0" smtClean="0"/>
              <a:t> a </a:t>
            </a:r>
            <a:r>
              <a:rPr lang="tr-TR" sz="2800" dirty="0" err="1" smtClean="0"/>
              <a:t>turbine</a:t>
            </a:r>
            <a:r>
              <a:rPr lang="tr-TR" sz="2800" dirty="0" smtClean="0"/>
              <a:t> </a:t>
            </a:r>
            <a:r>
              <a:rPr lang="tr-TR" sz="2800" dirty="0" err="1" smtClean="0"/>
              <a:t>impeller</a:t>
            </a:r>
            <a:r>
              <a:rPr lang="tr-TR" sz="2800" dirty="0" smtClean="0"/>
              <a:t>.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impeller</a:t>
            </a:r>
            <a:r>
              <a:rPr lang="tr-TR" sz="2800" dirty="0" smtClean="0"/>
              <a:t> has a disk </a:t>
            </a:r>
            <a:r>
              <a:rPr lang="tr-TR" sz="2800" dirty="0" err="1" smtClean="0"/>
              <a:t>with</a:t>
            </a:r>
            <a:r>
              <a:rPr lang="tr-TR" sz="2800" dirty="0" smtClean="0"/>
              <a:t> </a:t>
            </a:r>
            <a:r>
              <a:rPr lang="tr-TR" sz="2800" dirty="0" err="1" smtClean="0"/>
              <a:t>six</a:t>
            </a:r>
            <a:r>
              <a:rPr lang="tr-TR" sz="2800" dirty="0" smtClean="0"/>
              <a:t> </a:t>
            </a:r>
            <a:r>
              <a:rPr lang="tr-TR" sz="2800" dirty="0" err="1" smtClean="0"/>
              <a:t>blades</a:t>
            </a:r>
            <a:r>
              <a:rPr lang="tr-TR" sz="2800" dirty="0" smtClean="0"/>
              <a:t>. </a:t>
            </a:r>
            <a:r>
              <a:rPr lang="tr-TR" sz="2800" dirty="0" err="1" smtClean="0"/>
              <a:t>The</a:t>
            </a:r>
            <a:r>
              <a:rPr lang="tr-TR" sz="2800" dirty="0" smtClean="0"/>
              <a:t> tank </a:t>
            </a:r>
            <a:r>
              <a:rPr lang="tr-TR" sz="2800" dirty="0" err="1" smtClean="0"/>
              <a:t>diameter</a:t>
            </a:r>
            <a:r>
              <a:rPr lang="tr-TR" sz="2800" dirty="0" smtClean="0"/>
              <a:t> is 1.8 m.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height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liquid</a:t>
            </a:r>
            <a:r>
              <a:rPr lang="tr-TR" sz="2800" dirty="0" smtClean="0"/>
              <a:t> in </a:t>
            </a:r>
            <a:r>
              <a:rPr lang="tr-TR" sz="2800" dirty="0" err="1" smtClean="0"/>
              <a:t>the</a:t>
            </a:r>
            <a:r>
              <a:rPr lang="tr-TR" sz="2800" dirty="0" smtClean="0"/>
              <a:t> tank is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same</a:t>
            </a:r>
            <a:r>
              <a:rPr lang="tr-TR" sz="2800" dirty="0" smtClean="0"/>
              <a:t> as </a:t>
            </a:r>
            <a:r>
              <a:rPr lang="tr-TR" sz="2800" dirty="0" err="1" smtClean="0"/>
              <a:t>the</a:t>
            </a:r>
            <a:r>
              <a:rPr lang="tr-TR" sz="2800" dirty="0" smtClean="0"/>
              <a:t> tank </a:t>
            </a:r>
            <a:r>
              <a:rPr lang="tr-TR" sz="2800" dirty="0" err="1" smtClean="0"/>
              <a:t>diameter</a:t>
            </a:r>
            <a:r>
              <a:rPr lang="tr-TR" sz="2800" dirty="0" smtClean="0"/>
              <a:t>.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impeller</a:t>
            </a:r>
            <a:r>
              <a:rPr lang="tr-TR" sz="2800" dirty="0" smtClean="0"/>
              <a:t> </a:t>
            </a:r>
            <a:r>
              <a:rPr lang="tr-TR" sz="2800" dirty="0" err="1" smtClean="0"/>
              <a:t>diameter</a:t>
            </a:r>
            <a:r>
              <a:rPr lang="tr-TR" sz="2800" dirty="0" smtClean="0"/>
              <a:t> is 0.5 m.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width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blade</a:t>
            </a:r>
            <a:r>
              <a:rPr lang="tr-TR" sz="2800" dirty="0" smtClean="0"/>
              <a:t> is 0.1 m. </a:t>
            </a:r>
            <a:r>
              <a:rPr lang="tr-TR" sz="2800" dirty="0" err="1" smtClean="0"/>
              <a:t>The</a:t>
            </a:r>
            <a:r>
              <a:rPr lang="tr-TR" sz="2800" dirty="0" smtClean="0"/>
              <a:t> tank is </a:t>
            </a:r>
            <a:r>
              <a:rPr lang="tr-TR" sz="2800" dirty="0" err="1" smtClean="0"/>
              <a:t>equipped</a:t>
            </a:r>
            <a:r>
              <a:rPr lang="tr-TR" sz="2800" dirty="0" smtClean="0"/>
              <a:t> </a:t>
            </a:r>
            <a:r>
              <a:rPr lang="tr-TR" sz="2800" dirty="0" err="1" smtClean="0"/>
              <a:t>with</a:t>
            </a:r>
            <a:r>
              <a:rPr lang="tr-TR" sz="2800" dirty="0" smtClean="0"/>
              <a:t> </a:t>
            </a:r>
            <a:r>
              <a:rPr lang="tr-TR" sz="2800" dirty="0" err="1" smtClean="0"/>
              <a:t>four</a:t>
            </a:r>
            <a:r>
              <a:rPr lang="tr-TR" sz="2800" dirty="0" smtClean="0"/>
              <a:t> </a:t>
            </a:r>
            <a:r>
              <a:rPr lang="tr-TR" sz="2800" dirty="0" err="1" smtClean="0"/>
              <a:t>baffles</a:t>
            </a:r>
            <a:r>
              <a:rPr lang="tr-TR" sz="2800" dirty="0" smtClean="0"/>
              <a:t>, </a:t>
            </a:r>
            <a:r>
              <a:rPr lang="tr-TR" sz="2800" dirty="0" err="1" smtClean="0"/>
              <a:t>each</a:t>
            </a:r>
            <a:r>
              <a:rPr lang="tr-TR" sz="2800" dirty="0" smtClean="0"/>
              <a:t> </a:t>
            </a:r>
            <a:r>
              <a:rPr lang="tr-TR" sz="2800" dirty="0" err="1" smtClean="0"/>
              <a:t>with</a:t>
            </a:r>
            <a:r>
              <a:rPr lang="tr-TR" sz="2800" dirty="0" smtClean="0"/>
              <a:t> a </a:t>
            </a:r>
            <a:r>
              <a:rPr lang="tr-TR" sz="2800" dirty="0" err="1" smtClean="0"/>
              <a:t>width</a:t>
            </a:r>
            <a:r>
              <a:rPr lang="tr-TR" sz="2800" dirty="0" smtClean="0"/>
              <a:t> of 0.15 m. </a:t>
            </a:r>
            <a:r>
              <a:rPr lang="tr-TR" sz="2800" dirty="0" err="1" smtClean="0"/>
              <a:t>If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turbine</a:t>
            </a:r>
            <a:r>
              <a:rPr lang="tr-TR" sz="2800" dirty="0" smtClean="0"/>
              <a:t> is </a:t>
            </a:r>
            <a:r>
              <a:rPr lang="tr-TR" sz="2800" dirty="0" err="1" smtClean="0"/>
              <a:t>operated</a:t>
            </a:r>
            <a:r>
              <a:rPr lang="tr-TR" sz="2800" dirty="0" smtClean="0"/>
              <a:t> at 100 </a:t>
            </a:r>
            <a:r>
              <a:rPr lang="tr-TR" sz="2800" dirty="0" err="1" smtClean="0"/>
              <a:t>rpm</a:t>
            </a:r>
            <a:r>
              <a:rPr lang="tr-TR" sz="2800" dirty="0" smtClean="0"/>
              <a:t>, </a:t>
            </a:r>
            <a:r>
              <a:rPr lang="tr-TR" sz="2800" b="1" dirty="0" err="1" smtClean="0">
                <a:solidFill>
                  <a:srgbClr val="0000FF"/>
                </a:solidFill>
              </a:rPr>
              <a:t>determine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the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required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power</a:t>
            </a:r>
            <a:r>
              <a:rPr lang="tr-TR" sz="2800" b="1" dirty="0" smtClean="0">
                <a:solidFill>
                  <a:srgbClr val="0000FF"/>
                </a:solidFill>
              </a:rPr>
              <a:t>.</a:t>
            </a:r>
            <a:endParaRPr lang="tr-TR" sz="2800" b="1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Yer Tutucusu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Unvan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SEPARATION PROCESSES</a:t>
            </a:r>
            <a:endParaRPr lang="en-US" b="1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466E-C655-4C42-B45A-77B075168585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8577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Separation</a:t>
            </a:r>
            <a:r>
              <a:rPr lang="tr-TR" b="1" dirty="0" smtClean="0"/>
              <a:t> </a:t>
            </a:r>
            <a:r>
              <a:rPr lang="tr-TR" b="1" dirty="0" err="1" smtClean="0"/>
              <a:t>process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operation</a:t>
            </a:r>
            <a:r>
              <a:rPr lang="tr-TR" dirty="0" smtClean="0"/>
              <a:t> is </a:t>
            </a:r>
            <a:r>
              <a:rPr lang="tr-TR" dirty="0" err="1" smtClean="0"/>
              <a:t>designed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separation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physical</a:t>
            </a:r>
            <a:r>
              <a:rPr lang="tr-TR" dirty="0" smtClean="0"/>
              <a:t> </a:t>
            </a:r>
            <a:r>
              <a:rPr lang="tr-TR" dirty="0" err="1" smtClean="0"/>
              <a:t>removal</a:t>
            </a:r>
            <a:r>
              <a:rPr lang="tr-TR" dirty="0" smtClean="0"/>
              <a:t> of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components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pPr algn="r"/>
            <a:fld id="{3967E7C9-022E-458E-AC86-D5783EA1D321}" type="datetime1">
              <a:rPr lang="tr-TR" smtClean="0"/>
              <a:pPr algn="r"/>
              <a:t>28.03.2019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22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3722687" y="6492875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505912531"/>
              </p:ext>
            </p:extLst>
          </p:nvPr>
        </p:nvGraphicFramePr>
        <p:xfrm>
          <a:off x="2051844" y="254952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etin kutusu 2"/>
          <p:cNvSpPr txBox="1"/>
          <p:nvPr/>
        </p:nvSpPr>
        <p:spPr>
          <a:xfrm>
            <a:off x="954177" y="2922687"/>
            <a:ext cx="1169551" cy="30986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tr-TR" sz="3200" b="1" dirty="0" smtClean="0"/>
              <a:t>Main </a:t>
            </a:r>
            <a:r>
              <a:rPr lang="tr-TR" sz="3200" b="1" dirty="0" err="1" smtClean="0"/>
              <a:t>separation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processes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390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818866D-0444-4E98-9157-10C2F682FBB5}" type="slidenum">
              <a:rPr lang="tr-TR" smtClean="0"/>
              <a:pPr/>
              <a:t>23</a:t>
            </a:fld>
            <a:endParaRPr lang="tr-TR"/>
          </a:p>
        </p:txBody>
      </p:sp>
      <p:sp>
        <p:nvSpPr>
          <p:cNvPr id="11" name="Metin Yer Tutucusu 8"/>
          <p:cNvSpPr txBox="1">
            <a:spLocks/>
          </p:cNvSpPr>
          <p:nvPr/>
        </p:nvSpPr>
        <p:spPr>
          <a:xfrm rot="5400000">
            <a:off x="3358251" y="-1151756"/>
            <a:ext cx="2592288" cy="815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4400" b="1" dirty="0" smtClean="0"/>
          </a:p>
          <a:p>
            <a:pPr algn="ctr"/>
            <a:r>
              <a:rPr lang="tr-TR" sz="4400" b="1" dirty="0" smtClean="0"/>
              <a:t>CENTRIFUGATION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88190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Centrifugation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/>
              <a:t>Two</a:t>
            </a:r>
            <a:r>
              <a:rPr lang="tr-TR" dirty="0" smtClean="0"/>
              <a:t> main </a:t>
            </a:r>
            <a:r>
              <a:rPr lang="tr-TR" dirty="0" err="1" smtClean="0"/>
              <a:t>applications</a:t>
            </a:r>
            <a:r>
              <a:rPr lang="tr-TR" dirty="0" smtClean="0"/>
              <a:t> of </a:t>
            </a:r>
            <a:r>
              <a:rPr lang="tr-TR" dirty="0" err="1" smtClean="0"/>
              <a:t>centrifugation</a:t>
            </a:r>
            <a:r>
              <a:rPr lang="tr-TR" dirty="0" smtClean="0"/>
              <a:t> </a:t>
            </a:r>
            <a:r>
              <a:rPr lang="tr-TR" dirty="0" err="1" smtClean="0"/>
              <a:t>used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industry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separation</a:t>
            </a:r>
            <a:r>
              <a:rPr lang="tr-TR" b="1" dirty="0" smtClean="0">
                <a:solidFill>
                  <a:srgbClr val="C00000"/>
                </a:solidFill>
              </a:rPr>
              <a:t> of </a:t>
            </a:r>
            <a:r>
              <a:rPr lang="tr-TR" b="1" dirty="0" err="1" smtClean="0">
                <a:solidFill>
                  <a:srgbClr val="C00000"/>
                </a:solidFill>
              </a:rPr>
              <a:t>immiscible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liquids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separation</a:t>
            </a:r>
            <a:r>
              <a:rPr lang="tr-TR" b="1" dirty="0" smtClean="0">
                <a:solidFill>
                  <a:srgbClr val="0000FF"/>
                </a:solidFill>
              </a:rPr>
              <a:t> of </a:t>
            </a:r>
            <a:r>
              <a:rPr lang="tr-TR" b="1" dirty="0" err="1" smtClean="0">
                <a:solidFill>
                  <a:srgbClr val="0000FF"/>
                </a:solidFill>
              </a:rPr>
              <a:t>solids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from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liquids</a:t>
            </a:r>
            <a:endParaRPr lang="tr-TR" b="1" dirty="0" smtClean="0">
              <a:solidFill>
                <a:srgbClr val="0000FF"/>
              </a:solidFill>
            </a:endParaRPr>
          </a:p>
          <a:p>
            <a:endParaRPr lang="tr-TR" b="1" dirty="0" smtClean="0">
              <a:solidFill>
                <a:srgbClr val="0000FF"/>
              </a:solidFill>
            </a:endParaRPr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separation</a:t>
            </a:r>
            <a:r>
              <a:rPr lang="tr-TR" dirty="0" smtClean="0"/>
              <a:t> </a:t>
            </a:r>
            <a:r>
              <a:rPr lang="tr-TR" dirty="0" err="1" smtClean="0"/>
              <a:t>factor</a:t>
            </a:r>
            <a:r>
              <a:rPr lang="tr-TR" dirty="0" smtClean="0"/>
              <a:t> is </a:t>
            </a:r>
            <a:r>
              <a:rPr lang="tr-TR" b="1" dirty="0" err="1" smtClean="0">
                <a:solidFill>
                  <a:srgbClr val="008000"/>
                </a:solidFill>
              </a:rPr>
              <a:t>centrifugal</a:t>
            </a:r>
            <a:r>
              <a:rPr lang="tr-TR" b="1" dirty="0" smtClean="0">
                <a:solidFill>
                  <a:srgbClr val="008000"/>
                </a:solidFill>
              </a:rPr>
              <a:t> </a:t>
            </a:r>
            <a:r>
              <a:rPr lang="tr-TR" b="1" dirty="0" err="1" smtClean="0">
                <a:solidFill>
                  <a:srgbClr val="008000"/>
                </a:solidFill>
              </a:rPr>
              <a:t>force</a:t>
            </a:r>
            <a:r>
              <a:rPr lang="tr-TR" dirty="0" smtClean="0"/>
              <a:t>, </a:t>
            </a:r>
            <a:r>
              <a:rPr lang="tr-TR" dirty="0" err="1" smtClean="0"/>
              <a:t>which</a:t>
            </a:r>
            <a:r>
              <a:rPr lang="tr-TR" dirty="0" smtClean="0"/>
              <a:t> is </a:t>
            </a:r>
            <a:r>
              <a:rPr lang="tr-TR" dirty="0" err="1" smtClean="0"/>
              <a:t>generated</a:t>
            </a:r>
            <a:r>
              <a:rPr lang="tr-TR" dirty="0" smtClean="0"/>
              <a:t> </a:t>
            </a:r>
            <a:r>
              <a:rPr lang="tr-TR" dirty="0" err="1" smtClean="0"/>
              <a:t>when</a:t>
            </a:r>
            <a:r>
              <a:rPr lang="tr-TR" dirty="0" smtClean="0"/>
              <a:t> </a:t>
            </a:r>
            <a:r>
              <a:rPr lang="tr-TR" dirty="0" err="1" smtClean="0"/>
              <a:t>materials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rotated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b="1" dirty="0" err="1" smtClean="0"/>
              <a:t>The</a:t>
            </a:r>
            <a:r>
              <a:rPr lang="tr-TR" b="1" dirty="0" smtClean="0"/>
              <a:t> size of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force</a:t>
            </a:r>
            <a:r>
              <a:rPr lang="tr-TR" b="1" dirty="0" smtClean="0"/>
              <a:t> </a:t>
            </a:r>
            <a:r>
              <a:rPr lang="tr-TR" b="1" dirty="0" err="1" smtClean="0"/>
              <a:t>depends</a:t>
            </a:r>
            <a:r>
              <a:rPr lang="tr-TR" b="1" dirty="0" smtClean="0"/>
              <a:t> on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radius</a:t>
            </a:r>
            <a:r>
              <a:rPr lang="tr-TR" b="1" dirty="0" smtClean="0"/>
              <a:t>, </a:t>
            </a:r>
            <a:r>
              <a:rPr lang="tr-TR" b="1" dirty="0" err="1" smtClean="0"/>
              <a:t>speed</a:t>
            </a:r>
            <a:r>
              <a:rPr lang="tr-TR" b="1" dirty="0" smtClean="0"/>
              <a:t> of </a:t>
            </a:r>
            <a:r>
              <a:rPr lang="tr-TR" b="1" dirty="0" err="1" smtClean="0"/>
              <a:t>rotation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density</a:t>
            </a:r>
            <a:r>
              <a:rPr lang="tr-TR" b="1" dirty="0" smtClean="0"/>
              <a:t> of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centrifuged</a:t>
            </a:r>
            <a:r>
              <a:rPr lang="tr-TR" b="1" dirty="0" smtClean="0"/>
              <a:t> </a:t>
            </a:r>
            <a:r>
              <a:rPr lang="tr-TR" b="1" dirty="0" err="1" smtClean="0"/>
              <a:t>materials</a:t>
            </a:r>
            <a:r>
              <a:rPr lang="tr-TR" b="1" dirty="0" smtClean="0"/>
              <a:t>. 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24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48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818866D-0444-4E98-9157-10C2F682FBB5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10" name="Unvan 9"/>
          <p:cNvSpPr>
            <a:spLocks noGrp="1"/>
          </p:cNvSpPr>
          <p:nvPr>
            <p:ph type="title" idx="4294967295"/>
          </p:nvPr>
        </p:nvSpPr>
        <p:spPr>
          <a:xfrm>
            <a:off x="562004" y="80946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 smtClean="0"/>
              <a:t>Working</a:t>
            </a:r>
            <a:r>
              <a:rPr lang="tr-TR" b="1" dirty="0" smtClean="0"/>
              <a:t> </a:t>
            </a:r>
            <a:r>
              <a:rPr lang="tr-TR" b="1" dirty="0" err="1" smtClean="0"/>
              <a:t>principles</a:t>
            </a:r>
            <a:r>
              <a:rPr lang="tr-TR" b="1" dirty="0" smtClean="0"/>
              <a:t> of </a:t>
            </a:r>
            <a:r>
              <a:rPr lang="tr-TR" b="1" dirty="0" err="1" smtClean="0"/>
              <a:t>centrifugation</a:t>
            </a:r>
            <a:endParaRPr lang="en-US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7475" y="1071546"/>
            <a:ext cx="38290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Metin kutusu"/>
          <p:cNvSpPr txBox="1"/>
          <p:nvPr/>
        </p:nvSpPr>
        <p:spPr>
          <a:xfrm>
            <a:off x="3571868" y="4610409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 smtClean="0"/>
              <a:t>Heavy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phase</a:t>
            </a:r>
            <a:endParaRPr lang="tr-TR" sz="2400" b="1" dirty="0"/>
          </a:p>
        </p:txBody>
      </p:sp>
      <p:sp>
        <p:nvSpPr>
          <p:cNvPr id="13" name="12 Metin kutusu"/>
          <p:cNvSpPr txBox="1"/>
          <p:nvPr/>
        </p:nvSpPr>
        <p:spPr>
          <a:xfrm>
            <a:off x="4857752" y="1109947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 smtClean="0"/>
              <a:t>Light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phase</a:t>
            </a:r>
            <a:endParaRPr lang="tr-TR" sz="2400" b="1" dirty="0"/>
          </a:p>
        </p:txBody>
      </p:sp>
      <p:sp>
        <p:nvSpPr>
          <p:cNvPr id="14" name="13 Metin kutusu"/>
          <p:cNvSpPr txBox="1"/>
          <p:nvPr/>
        </p:nvSpPr>
        <p:spPr>
          <a:xfrm>
            <a:off x="1928794" y="1181385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 smtClean="0"/>
              <a:t>Medium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phase</a:t>
            </a:r>
            <a:endParaRPr lang="tr-TR" sz="2400" b="1" dirty="0"/>
          </a:p>
        </p:txBody>
      </p:sp>
      <p:sp>
        <p:nvSpPr>
          <p:cNvPr id="16" name="15 Yukarı Bükülü Ok"/>
          <p:cNvSpPr/>
          <p:nvPr/>
        </p:nvSpPr>
        <p:spPr>
          <a:xfrm rot="12409839">
            <a:off x="1821911" y="2007953"/>
            <a:ext cx="1601409" cy="742417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8" name="17 Yuvarlatılmış Dikdörtgen"/>
          <p:cNvSpPr/>
          <p:nvPr/>
        </p:nvSpPr>
        <p:spPr>
          <a:xfrm>
            <a:off x="285720" y="2500306"/>
            <a:ext cx="2143140" cy="18573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 smtClean="0"/>
              <a:t>Acceleration </a:t>
            </a:r>
            <a:r>
              <a:rPr lang="tr-TR" sz="2400" b="1" dirty="0" err="1" smtClean="0"/>
              <a:t>force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acts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towards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centre</a:t>
            </a:r>
            <a:r>
              <a:rPr lang="tr-TR" sz="2400" b="1" dirty="0" smtClean="0"/>
              <a:t> of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cycle</a:t>
            </a:r>
            <a:r>
              <a:rPr lang="tr-TR" sz="2400" b="1" dirty="0" smtClean="0"/>
              <a:t> </a:t>
            </a:r>
            <a:endParaRPr lang="tr-TR" sz="2400" b="1" dirty="0"/>
          </a:p>
        </p:txBody>
      </p:sp>
      <p:sp>
        <p:nvSpPr>
          <p:cNvPr id="19" name="18 Yuvarlatılmış Dikdörtgen"/>
          <p:cNvSpPr/>
          <p:nvPr/>
        </p:nvSpPr>
        <p:spPr>
          <a:xfrm>
            <a:off x="6643702" y="1214422"/>
            <a:ext cx="2286016" cy="18573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/>
              <a:t>Centrifugal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force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acts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outwards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from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centre</a:t>
            </a:r>
            <a:endParaRPr lang="tr-TR" sz="2400" b="1" dirty="0"/>
          </a:p>
        </p:txBody>
      </p:sp>
      <p:sp>
        <p:nvSpPr>
          <p:cNvPr id="20" name="19 Sola Bükülü Ok"/>
          <p:cNvSpPr/>
          <p:nvPr/>
        </p:nvSpPr>
        <p:spPr>
          <a:xfrm rot="3790817">
            <a:off x="5985452" y="2575336"/>
            <a:ext cx="730754" cy="1695862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1" name="20 Metin kutusu"/>
          <p:cNvSpPr txBox="1"/>
          <p:nvPr/>
        </p:nvSpPr>
        <p:spPr>
          <a:xfrm>
            <a:off x="428596" y="5143512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0000FF"/>
                </a:solidFill>
              </a:rPr>
              <a:t>When</a:t>
            </a:r>
            <a:r>
              <a:rPr lang="tr-TR" sz="2400" b="1" dirty="0" smtClean="0">
                <a:solidFill>
                  <a:srgbClr val="0000FF"/>
                </a:solidFill>
              </a:rPr>
              <a:t> a </a:t>
            </a:r>
            <a:r>
              <a:rPr lang="tr-TR" sz="2400" b="1" dirty="0" err="1" smtClean="0">
                <a:solidFill>
                  <a:srgbClr val="0000FF"/>
                </a:solidFill>
              </a:rPr>
              <a:t>material</a:t>
            </a:r>
            <a:r>
              <a:rPr lang="tr-TR" sz="2400" b="1" dirty="0" smtClean="0">
                <a:solidFill>
                  <a:srgbClr val="0000FF"/>
                </a:solidFill>
              </a:rPr>
              <a:t> (</a:t>
            </a:r>
            <a:r>
              <a:rPr lang="tr-TR" sz="2400" b="1" dirty="0" err="1" smtClean="0">
                <a:solidFill>
                  <a:srgbClr val="0000FF"/>
                </a:solidFill>
              </a:rPr>
              <a:t>milk</a:t>
            </a:r>
            <a:r>
              <a:rPr lang="tr-TR" sz="2400" b="1" dirty="0" smtClean="0">
                <a:solidFill>
                  <a:srgbClr val="0000FF"/>
                </a:solidFill>
              </a:rPr>
              <a:t>) </a:t>
            </a:r>
            <a:r>
              <a:rPr lang="tr-TR" sz="2400" dirty="0" smtClean="0"/>
              <a:t>is </a:t>
            </a:r>
            <a:r>
              <a:rPr lang="tr-TR" sz="2400" dirty="0" err="1" smtClean="0"/>
              <a:t>exposed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r>
              <a:rPr lang="tr-TR" sz="2400" dirty="0" err="1" smtClean="0"/>
              <a:t>centrifugation</a:t>
            </a:r>
            <a:r>
              <a:rPr lang="tr-TR" sz="2400" dirty="0" smtClean="0"/>
              <a:t>, </a:t>
            </a:r>
            <a:r>
              <a:rPr lang="tr-TR" sz="2400" b="1" dirty="0" err="1" smtClean="0">
                <a:solidFill>
                  <a:srgbClr val="C00000"/>
                </a:solidFill>
              </a:rPr>
              <a:t>the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heavier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phase</a:t>
            </a:r>
            <a:r>
              <a:rPr lang="tr-TR" sz="2400" b="1" dirty="0" smtClean="0">
                <a:solidFill>
                  <a:srgbClr val="C00000"/>
                </a:solidFill>
              </a:rPr>
              <a:t> (</a:t>
            </a:r>
            <a:r>
              <a:rPr lang="tr-TR" sz="2400" b="1" dirty="0" err="1" smtClean="0">
                <a:solidFill>
                  <a:srgbClr val="C00000"/>
                </a:solidFill>
              </a:rPr>
              <a:t>water</a:t>
            </a:r>
            <a:r>
              <a:rPr lang="tr-TR" sz="2400" b="1" dirty="0" smtClean="0">
                <a:solidFill>
                  <a:srgbClr val="C00000"/>
                </a:solidFill>
              </a:rPr>
              <a:t> in </a:t>
            </a:r>
            <a:r>
              <a:rPr lang="tr-TR" sz="2400" b="1" dirty="0" err="1" smtClean="0">
                <a:solidFill>
                  <a:srgbClr val="C00000"/>
                </a:solidFill>
              </a:rPr>
              <a:t>milk</a:t>
            </a:r>
            <a:r>
              <a:rPr lang="tr-TR" sz="2400" b="1" dirty="0" smtClean="0">
                <a:solidFill>
                  <a:srgbClr val="C00000"/>
                </a:solidFill>
              </a:rPr>
              <a:t>) </a:t>
            </a:r>
            <a:r>
              <a:rPr lang="tr-TR" sz="2400" dirty="0" err="1" smtClean="0"/>
              <a:t>moves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wall</a:t>
            </a:r>
            <a:r>
              <a:rPr lang="tr-TR" sz="2400" b="1" dirty="0" smtClean="0">
                <a:solidFill>
                  <a:srgbClr val="C00000"/>
                </a:solidFill>
              </a:rPr>
              <a:t> of </a:t>
            </a:r>
            <a:r>
              <a:rPr lang="tr-TR" sz="2400" b="1" dirty="0" err="1" smtClean="0">
                <a:solidFill>
                  <a:srgbClr val="C00000"/>
                </a:solidFill>
              </a:rPr>
              <a:t>the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centrifuge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8000"/>
                </a:solidFill>
              </a:rPr>
              <a:t>lighter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r>
              <a:rPr lang="tr-TR" sz="2400" b="1" dirty="0" err="1" smtClean="0">
                <a:solidFill>
                  <a:srgbClr val="008000"/>
                </a:solidFill>
              </a:rPr>
              <a:t>phase</a:t>
            </a:r>
            <a:r>
              <a:rPr lang="tr-TR" sz="2400" b="1" dirty="0" smtClean="0">
                <a:solidFill>
                  <a:srgbClr val="008000"/>
                </a:solidFill>
              </a:rPr>
              <a:t> (</a:t>
            </a:r>
            <a:r>
              <a:rPr lang="tr-TR" sz="2400" b="1" dirty="0" err="1" smtClean="0">
                <a:solidFill>
                  <a:srgbClr val="008000"/>
                </a:solidFill>
              </a:rPr>
              <a:t>fat</a:t>
            </a:r>
            <a:r>
              <a:rPr lang="tr-TR" sz="2400" b="1" dirty="0" smtClean="0">
                <a:solidFill>
                  <a:srgbClr val="008000"/>
                </a:solidFill>
              </a:rPr>
              <a:t> in </a:t>
            </a:r>
            <a:r>
              <a:rPr lang="tr-TR" sz="2400" b="1" dirty="0" err="1" smtClean="0">
                <a:solidFill>
                  <a:srgbClr val="008000"/>
                </a:solidFill>
              </a:rPr>
              <a:t>milk</a:t>
            </a:r>
            <a:r>
              <a:rPr lang="tr-TR" sz="2400" b="1" dirty="0" smtClean="0">
                <a:solidFill>
                  <a:srgbClr val="008000"/>
                </a:solidFill>
              </a:rPr>
              <a:t>) </a:t>
            </a:r>
            <a:r>
              <a:rPr lang="tr-TR" sz="2400" dirty="0" smtClean="0"/>
              <a:t>is </a:t>
            </a:r>
            <a:r>
              <a:rPr lang="tr-TR" sz="2400" dirty="0" err="1" smtClean="0"/>
              <a:t>displaced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an </a:t>
            </a:r>
            <a:r>
              <a:rPr lang="tr-TR" sz="2400" b="1" dirty="0" err="1" smtClean="0">
                <a:solidFill>
                  <a:srgbClr val="008000"/>
                </a:solidFill>
              </a:rPr>
              <a:t>inner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r>
              <a:rPr lang="tr-TR" sz="2400" b="1" dirty="0" err="1" smtClean="0">
                <a:solidFill>
                  <a:srgbClr val="008000"/>
                </a:solidFill>
              </a:rPr>
              <a:t>annulus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r>
              <a:rPr lang="tr-TR" sz="2400" dirty="0" smtClean="0"/>
              <a:t>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centrifuge</a:t>
            </a:r>
            <a:r>
              <a:rPr lang="tr-TR" sz="2400" dirty="0" smtClean="0"/>
              <a:t> as a </a:t>
            </a:r>
            <a:r>
              <a:rPr lang="tr-TR" sz="2400" dirty="0" err="1" smtClean="0"/>
              <a:t>result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effect</a:t>
            </a:r>
            <a:r>
              <a:rPr lang="tr-TR" sz="2400" dirty="0" smtClean="0"/>
              <a:t> of </a:t>
            </a:r>
            <a:r>
              <a:rPr lang="tr-TR" sz="2400" dirty="0" err="1" smtClean="0"/>
              <a:t>these</a:t>
            </a:r>
            <a:r>
              <a:rPr lang="tr-TR" sz="2400" dirty="0" smtClean="0"/>
              <a:t> </a:t>
            </a:r>
            <a:r>
              <a:rPr lang="tr-TR" sz="2400" dirty="0" err="1" smtClean="0"/>
              <a:t>forces</a:t>
            </a:r>
            <a:r>
              <a:rPr lang="tr-TR" sz="2400" dirty="0" smtClean="0"/>
              <a:t>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176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Animation</a:t>
            </a:r>
            <a:r>
              <a:rPr lang="tr-TR" b="1" dirty="0" smtClean="0"/>
              <a:t> </a:t>
            </a:r>
            <a:r>
              <a:rPr lang="tr-TR" b="1" dirty="0" err="1" smtClean="0"/>
              <a:t>for</a:t>
            </a:r>
            <a:r>
              <a:rPr lang="tr-TR" b="1" dirty="0" smtClean="0"/>
              <a:t> </a:t>
            </a:r>
            <a:r>
              <a:rPr lang="tr-TR" b="1" dirty="0" err="1" smtClean="0"/>
              <a:t>centrifugation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26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>
            <a:off x="357158" y="1571612"/>
            <a:ext cx="857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Access link : https://www.youtube.com/watch?v=sDhueH3q6Y4</a:t>
            </a:r>
            <a:endParaRPr lang="tr-TR" sz="2400" b="1" dirty="0"/>
          </a:p>
        </p:txBody>
      </p:sp>
      <p:pic>
        <p:nvPicPr>
          <p:cNvPr id="15" name="Centrifugation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034" y="207171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>
          <a:xfrm>
            <a:off x="357158" y="228600"/>
            <a:ext cx="8408890" cy="990600"/>
          </a:xfrm>
        </p:spPr>
        <p:txBody>
          <a:bodyPr>
            <a:noAutofit/>
          </a:bodyPr>
          <a:lstStyle/>
          <a:p>
            <a:r>
              <a:rPr lang="tr-TR" sz="3600" b="1" dirty="0" err="1" smtClean="0"/>
              <a:t>Basic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equations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related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with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centrifugation</a:t>
            </a:r>
            <a:endParaRPr lang="en-US" sz="3600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b="1" dirty="0" err="1" smtClean="0">
                <a:solidFill>
                  <a:srgbClr val="C00000"/>
                </a:solidFill>
              </a:rPr>
              <a:t>The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centrifugal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force</a:t>
            </a:r>
            <a:r>
              <a:rPr lang="tr-TR" b="1" dirty="0" smtClean="0">
                <a:solidFill>
                  <a:srgbClr val="C00000"/>
                </a:solidFill>
              </a:rPr>
              <a:t> is </a:t>
            </a:r>
            <a:r>
              <a:rPr lang="tr-TR" b="1" dirty="0" err="1" smtClean="0">
                <a:solidFill>
                  <a:srgbClr val="C00000"/>
                </a:solidFill>
              </a:rPr>
              <a:t>calculated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using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formula</a:t>
            </a:r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Fc</a:t>
            </a:r>
            <a:r>
              <a:rPr lang="tr-TR" dirty="0" smtClean="0"/>
              <a:t>: </a:t>
            </a:r>
            <a:r>
              <a:rPr lang="tr-TR" dirty="0" err="1" smtClean="0"/>
              <a:t>centrifugal</a:t>
            </a:r>
            <a:r>
              <a:rPr lang="tr-TR" dirty="0" smtClean="0"/>
              <a:t> </a:t>
            </a:r>
            <a:r>
              <a:rPr lang="tr-TR" dirty="0" err="1" smtClean="0"/>
              <a:t>force</a:t>
            </a:r>
            <a:endParaRPr lang="tr-TR" dirty="0" smtClean="0"/>
          </a:p>
          <a:p>
            <a:r>
              <a:rPr lang="tr-TR" dirty="0" smtClean="0"/>
              <a:t>m: </a:t>
            </a:r>
            <a:r>
              <a:rPr lang="tr-TR" dirty="0" err="1" smtClean="0"/>
              <a:t>mass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particle</a:t>
            </a:r>
            <a:r>
              <a:rPr lang="tr-TR" dirty="0" smtClean="0"/>
              <a:t> (kg)</a:t>
            </a:r>
          </a:p>
          <a:p>
            <a:r>
              <a:rPr lang="tr-TR" dirty="0" smtClean="0"/>
              <a:t>r: </a:t>
            </a:r>
            <a:r>
              <a:rPr lang="tr-TR" dirty="0" err="1" smtClean="0"/>
              <a:t>radial</a:t>
            </a:r>
            <a:r>
              <a:rPr lang="tr-TR" dirty="0" smtClean="0"/>
              <a:t> </a:t>
            </a:r>
            <a:r>
              <a:rPr lang="tr-TR" dirty="0" err="1" smtClean="0"/>
              <a:t>distance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centre</a:t>
            </a:r>
            <a:r>
              <a:rPr lang="tr-TR" dirty="0" smtClean="0"/>
              <a:t> of </a:t>
            </a:r>
            <a:r>
              <a:rPr lang="tr-TR" dirty="0" err="1" smtClean="0"/>
              <a:t>rotation</a:t>
            </a:r>
            <a:r>
              <a:rPr lang="tr-TR" dirty="0" smtClean="0"/>
              <a:t> (</a:t>
            </a:r>
            <a:r>
              <a:rPr lang="tr-TR" dirty="0" err="1" smtClean="0"/>
              <a:t>radius</a:t>
            </a:r>
            <a:r>
              <a:rPr lang="tr-TR" dirty="0" smtClean="0"/>
              <a:t>) (m)</a:t>
            </a:r>
          </a:p>
          <a:p>
            <a:r>
              <a:rPr lang="el-GR" dirty="0" smtClean="0">
                <a:latin typeface="Calibri"/>
                <a:cs typeface="Calibri"/>
              </a:rPr>
              <a:t>ω</a:t>
            </a:r>
            <a:r>
              <a:rPr lang="tr-TR" dirty="0" smtClean="0">
                <a:latin typeface="Calibri"/>
                <a:cs typeface="Calibri"/>
              </a:rPr>
              <a:t>: </a:t>
            </a:r>
            <a:r>
              <a:rPr lang="tr-TR" dirty="0" err="1" smtClean="0">
                <a:latin typeface="Calibri"/>
                <a:cs typeface="Calibri"/>
              </a:rPr>
              <a:t>angular</a:t>
            </a:r>
            <a:r>
              <a:rPr lang="tr-TR" dirty="0" smtClean="0">
                <a:latin typeface="Calibri"/>
                <a:cs typeface="Calibri"/>
              </a:rPr>
              <a:t> </a:t>
            </a:r>
            <a:r>
              <a:rPr lang="tr-TR" dirty="0" err="1" smtClean="0">
                <a:latin typeface="Calibri"/>
                <a:cs typeface="Calibri"/>
              </a:rPr>
              <a:t>velocity</a:t>
            </a:r>
            <a:r>
              <a:rPr lang="tr-TR" dirty="0" smtClean="0">
                <a:latin typeface="Calibri"/>
                <a:cs typeface="Calibri"/>
              </a:rPr>
              <a:t> of </a:t>
            </a:r>
            <a:r>
              <a:rPr lang="tr-TR" dirty="0" err="1" smtClean="0">
                <a:latin typeface="Calibri"/>
                <a:cs typeface="Calibri"/>
              </a:rPr>
              <a:t>the</a:t>
            </a:r>
            <a:r>
              <a:rPr lang="tr-TR" dirty="0" smtClean="0">
                <a:latin typeface="Calibri"/>
                <a:cs typeface="Calibri"/>
              </a:rPr>
              <a:t> </a:t>
            </a:r>
            <a:r>
              <a:rPr lang="tr-TR" dirty="0" err="1" smtClean="0">
                <a:latin typeface="Calibri"/>
                <a:cs typeface="Calibri"/>
              </a:rPr>
              <a:t>particle</a:t>
            </a:r>
            <a:r>
              <a:rPr lang="tr-TR" dirty="0" smtClean="0">
                <a:latin typeface="Calibri"/>
                <a:cs typeface="Calibri"/>
              </a:rPr>
              <a:t> (</a:t>
            </a:r>
            <a:r>
              <a:rPr lang="tr-TR" dirty="0" err="1" smtClean="0">
                <a:latin typeface="Calibri"/>
                <a:cs typeface="Calibri"/>
              </a:rPr>
              <a:t>rad</a:t>
            </a:r>
            <a:r>
              <a:rPr lang="tr-TR" dirty="0" smtClean="0">
                <a:latin typeface="Calibri"/>
                <a:cs typeface="Calibri"/>
              </a:rPr>
              <a:t>/s</a:t>
            </a:r>
            <a:r>
              <a:rPr lang="tr-TR" dirty="0" smtClean="0"/>
              <a:t> )</a:t>
            </a:r>
          </a:p>
          <a:p>
            <a:r>
              <a:rPr lang="tr-TR" dirty="0" smtClean="0"/>
              <a:t>   : </a:t>
            </a:r>
            <a:r>
              <a:rPr lang="tr-TR" dirty="0" err="1" smtClean="0"/>
              <a:t>acceleration</a:t>
            </a:r>
            <a:r>
              <a:rPr lang="tr-TR" dirty="0" smtClean="0"/>
              <a:t> </a:t>
            </a:r>
            <a:r>
              <a:rPr lang="tr-TR" dirty="0" err="1" smtClean="0"/>
              <a:t>due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gravity</a:t>
            </a:r>
            <a:r>
              <a:rPr lang="tr-TR" dirty="0" smtClean="0"/>
              <a:t> (9.81 m/s</a:t>
            </a:r>
            <a:r>
              <a:rPr lang="tr-TR" baseline="30000" dirty="0" smtClean="0"/>
              <a:t>2</a:t>
            </a:r>
            <a:r>
              <a:rPr lang="tr-TR" dirty="0" smtClean="0"/>
              <a:t> )</a:t>
            </a:r>
            <a:endParaRPr lang="tr-TR" baseline="30000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27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0" y="1266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5214950"/>
            <a:ext cx="239234" cy="642942"/>
          </a:xfrm>
          <a:prstGeom prst="rect">
            <a:avLst/>
          </a:prstGeom>
          <a:noFill/>
        </p:spPr>
      </p:pic>
      <p:pic>
        <p:nvPicPr>
          <p:cNvPr id="80905" name="Picture 9"/>
          <p:cNvPicPr>
            <a:picLocks noChangeAspect="1" noChangeArrowheads="1"/>
          </p:cNvPicPr>
          <p:nvPr/>
        </p:nvPicPr>
        <p:blipFill>
          <a:blip r:embed="rId3"/>
          <a:srcRect l="28550" t="44921" r="61018" b="44336"/>
          <a:stretch>
            <a:fillRect/>
          </a:stretch>
        </p:blipFill>
        <p:spPr bwMode="auto">
          <a:xfrm>
            <a:off x="4929190" y="2428868"/>
            <a:ext cx="2825048" cy="163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04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/>
          <p:cNvPicPr>
            <a:picLocks noChangeAspect="1" noChangeArrowheads="1"/>
          </p:cNvPicPr>
          <p:nvPr/>
        </p:nvPicPr>
        <p:blipFill>
          <a:blip r:embed="rId2"/>
          <a:srcRect l="26904" t="50781" r="59370" b="38477"/>
          <a:stretch>
            <a:fillRect/>
          </a:stretch>
        </p:blipFill>
        <p:spPr bwMode="auto">
          <a:xfrm>
            <a:off x="4500562" y="4286256"/>
            <a:ext cx="405897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Centrifuge</a:t>
            </a:r>
            <a:r>
              <a:rPr lang="tr-TR" dirty="0" smtClean="0"/>
              <a:t> </a:t>
            </a:r>
            <a:r>
              <a:rPr lang="tr-TR" dirty="0" err="1" smtClean="0"/>
              <a:t>speeds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normally</a:t>
            </a:r>
            <a:r>
              <a:rPr lang="tr-TR" dirty="0" smtClean="0"/>
              <a:t> </a:t>
            </a:r>
            <a:r>
              <a:rPr lang="tr-TR" dirty="0" err="1" smtClean="0"/>
              <a:t>expressed</a:t>
            </a:r>
            <a:r>
              <a:rPr lang="tr-TR" dirty="0" smtClean="0"/>
              <a:t> as in </a:t>
            </a:r>
            <a:r>
              <a:rPr lang="tr-TR" b="1" dirty="0" err="1" smtClean="0">
                <a:solidFill>
                  <a:srgbClr val="C00000"/>
                </a:solidFill>
              </a:rPr>
              <a:t>revolution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per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minute</a:t>
            </a:r>
            <a:r>
              <a:rPr lang="tr-TR" b="1" dirty="0" smtClean="0">
                <a:solidFill>
                  <a:srgbClr val="C00000"/>
                </a:solidFill>
              </a:rPr>
              <a:t> (</a:t>
            </a:r>
            <a:r>
              <a:rPr lang="tr-TR" b="1" dirty="0" err="1" smtClean="0">
                <a:solidFill>
                  <a:srgbClr val="C00000"/>
                </a:solidFill>
              </a:rPr>
              <a:t>rpm</a:t>
            </a:r>
            <a:r>
              <a:rPr lang="tr-TR" b="1" dirty="0" smtClean="0">
                <a:solidFill>
                  <a:srgbClr val="C00000"/>
                </a:solidFill>
              </a:rPr>
              <a:t>)</a:t>
            </a:r>
          </a:p>
          <a:p>
            <a:pPr>
              <a:buNone/>
            </a:pPr>
            <a:endParaRPr lang="tr-TR" dirty="0" smtClean="0">
              <a:latin typeface="Calibri"/>
              <a:cs typeface="Calibri"/>
            </a:endParaRPr>
          </a:p>
          <a:p>
            <a:pPr>
              <a:buNone/>
            </a:pPr>
            <a:endParaRPr lang="tr-TR" dirty="0" smtClean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28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9" name="8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Calculation</a:t>
            </a:r>
            <a:r>
              <a:rPr lang="tr-TR" b="1" dirty="0" smtClean="0"/>
              <a:t> </a:t>
            </a:r>
            <a:r>
              <a:rPr lang="tr-TR" b="1" dirty="0" err="1" smtClean="0"/>
              <a:t>for</a:t>
            </a:r>
            <a:r>
              <a:rPr lang="tr-TR" b="1" dirty="0" smtClean="0"/>
              <a:t> </a:t>
            </a:r>
            <a:r>
              <a:rPr lang="tr-TR" b="1" dirty="0" err="1" smtClean="0"/>
              <a:t>centrifugal</a:t>
            </a:r>
            <a:r>
              <a:rPr lang="tr-TR" b="1" dirty="0" smtClean="0"/>
              <a:t> </a:t>
            </a:r>
            <a:r>
              <a:rPr lang="tr-TR" b="1" dirty="0" err="1" smtClean="0"/>
              <a:t>force</a:t>
            </a:r>
            <a:endParaRPr lang="tr-TR" b="1" dirty="0"/>
          </a:p>
        </p:txBody>
      </p:sp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857496"/>
            <a:ext cx="1943114" cy="1214446"/>
          </a:xfrm>
          <a:prstGeom prst="rect">
            <a:avLst/>
          </a:prstGeom>
          <a:noFill/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3571868" y="3214686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N: </a:t>
            </a:r>
            <a:r>
              <a:rPr lang="tr-TR" sz="2800" dirty="0" err="1" smtClean="0"/>
              <a:t>revolution</a:t>
            </a:r>
            <a:r>
              <a:rPr lang="tr-TR" sz="2800" dirty="0" smtClean="0"/>
              <a:t> </a:t>
            </a:r>
            <a:r>
              <a:rPr lang="tr-TR" sz="2800" dirty="0" err="1" smtClean="0"/>
              <a:t>per</a:t>
            </a:r>
            <a:r>
              <a:rPr lang="tr-TR" sz="2800" dirty="0" smtClean="0"/>
              <a:t> </a:t>
            </a:r>
            <a:r>
              <a:rPr lang="tr-TR" sz="2800" dirty="0" err="1" smtClean="0"/>
              <a:t>minute</a:t>
            </a:r>
            <a:endParaRPr lang="tr-TR" sz="2800" dirty="0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4357694"/>
            <a:ext cx="3028971" cy="1571636"/>
          </a:xfrm>
          <a:prstGeom prst="rect">
            <a:avLst/>
          </a:prstGeom>
          <a:noFill/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0" y="1504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Yuvarlatılmış Dikdörtgen"/>
          <p:cNvSpPr/>
          <p:nvPr/>
        </p:nvSpPr>
        <p:spPr>
          <a:xfrm>
            <a:off x="4357686" y="4429132"/>
            <a:ext cx="4357718" cy="1571636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58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 smtClean="0"/>
              <a:t>Calculation</a:t>
            </a:r>
            <a:r>
              <a:rPr lang="tr-TR" b="1" dirty="0" smtClean="0"/>
              <a:t> </a:t>
            </a:r>
            <a:r>
              <a:rPr lang="tr-TR" b="1" dirty="0" err="1" smtClean="0"/>
              <a:t>for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rate of </a:t>
            </a:r>
            <a:r>
              <a:rPr lang="tr-TR" b="1" dirty="0" err="1" smtClean="0"/>
              <a:t>seperation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/>
              <a:t>The</a:t>
            </a:r>
            <a:r>
              <a:rPr lang="tr-TR" dirty="0" smtClean="0"/>
              <a:t> rate of </a:t>
            </a:r>
            <a:r>
              <a:rPr lang="tr-TR" dirty="0" err="1" smtClean="0"/>
              <a:t>separation</a:t>
            </a:r>
            <a:r>
              <a:rPr lang="tr-TR" dirty="0" smtClean="0"/>
              <a:t> as </a:t>
            </a:r>
            <a:r>
              <a:rPr lang="tr-TR" dirty="0" err="1" smtClean="0"/>
              <a:t>expressed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velocity</a:t>
            </a:r>
            <a:r>
              <a:rPr lang="tr-TR" dirty="0" smtClean="0"/>
              <a:t> is </a:t>
            </a:r>
            <a:r>
              <a:rPr lang="tr-TR" dirty="0" err="1" smtClean="0"/>
              <a:t>calculated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formula</a:t>
            </a:r>
            <a:r>
              <a:rPr lang="tr-TR" dirty="0" smtClean="0"/>
              <a:t> </a:t>
            </a:r>
            <a:r>
              <a:rPr lang="tr-TR" dirty="0" err="1" smtClean="0"/>
              <a:t>given</a:t>
            </a:r>
            <a:r>
              <a:rPr lang="tr-TR" dirty="0" smtClean="0"/>
              <a:t> </a:t>
            </a:r>
            <a:r>
              <a:rPr lang="tr-TR" dirty="0" err="1" smtClean="0"/>
              <a:t>below</a:t>
            </a:r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formula</a:t>
            </a:r>
            <a:r>
              <a:rPr lang="tr-TR" dirty="0" smtClean="0"/>
              <a:t> is </a:t>
            </a:r>
            <a:r>
              <a:rPr lang="tr-TR" b="1" dirty="0" err="1" smtClean="0">
                <a:solidFill>
                  <a:srgbClr val="0000FF"/>
                </a:solidFill>
              </a:rPr>
              <a:t>used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to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calculate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the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separation</a:t>
            </a:r>
            <a:r>
              <a:rPr lang="tr-TR" b="1" dirty="0" smtClean="0">
                <a:solidFill>
                  <a:srgbClr val="0000FF"/>
                </a:solidFill>
              </a:rPr>
              <a:t> rate </a:t>
            </a:r>
            <a:r>
              <a:rPr lang="tr-TR" b="1" dirty="0" err="1" smtClean="0">
                <a:solidFill>
                  <a:srgbClr val="0000FF"/>
                </a:solidFill>
              </a:rPr>
              <a:t>between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two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phases</a:t>
            </a:r>
            <a:r>
              <a:rPr lang="tr-TR" b="1" dirty="0" smtClean="0">
                <a:solidFill>
                  <a:srgbClr val="0000FF"/>
                </a:solidFill>
              </a:rPr>
              <a:t> (</a:t>
            </a:r>
            <a:r>
              <a:rPr lang="tr-TR" b="1" dirty="0" err="1" smtClean="0">
                <a:solidFill>
                  <a:srgbClr val="0000FF"/>
                </a:solidFill>
              </a:rPr>
              <a:t>solid</a:t>
            </a:r>
            <a:r>
              <a:rPr lang="tr-TR" b="1" dirty="0" smtClean="0">
                <a:solidFill>
                  <a:srgbClr val="0000FF"/>
                </a:solidFill>
              </a:rPr>
              <a:t> in </a:t>
            </a:r>
            <a:r>
              <a:rPr lang="tr-TR" b="1" dirty="0" err="1" smtClean="0">
                <a:solidFill>
                  <a:srgbClr val="0000FF"/>
                </a:solidFill>
              </a:rPr>
              <a:t>liquid</a:t>
            </a:r>
            <a:r>
              <a:rPr lang="tr-TR" b="1" dirty="0" smtClean="0">
                <a:solidFill>
                  <a:srgbClr val="0000FF"/>
                </a:solidFill>
              </a:rPr>
              <a:t>) </a:t>
            </a:r>
            <a:r>
              <a:rPr lang="tr-TR" b="1" dirty="0" err="1" smtClean="0">
                <a:solidFill>
                  <a:srgbClr val="0000FF"/>
                </a:solidFill>
              </a:rPr>
              <a:t>with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different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densities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</a:p>
          <a:p>
            <a:endParaRPr lang="tr-TR" dirty="0" smtClean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29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/>
          <a:srcRect l="52709" t="45898" r="30819" b="42383"/>
          <a:stretch>
            <a:fillRect/>
          </a:stretch>
        </p:blipFill>
        <p:spPr bwMode="auto">
          <a:xfrm>
            <a:off x="2357422" y="2543169"/>
            <a:ext cx="4357718" cy="17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4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Unit</a:t>
            </a:r>
            <a:r>
              <a:rPr lang="tr-TR" b="1" dirty="0" smtClean="0"/>
              <a:t> </a:t>
            </a:r>
            <a:r>
              <a:rPr lang="tr-TR" b="1" dirty="0" err="1" smtClean="0"/>
              <a:t>operations</a:t>
            </a:r>
            <a:r>
              <a:rPr lang="tr-TR" b="1" dirty="0" smtClean="0"/>
              <a:t> in </a:t>
            </a:r>
            <a:r>
              <a:rPr lang="tr-TR" b="1" dirty="0" err="1" smtClean="0"/>
              <a:t>food</a:t>
            </a:r>
            <a:r>
              <a:rPr lang="tr-TR" b="1" dirty="0" smtClean="0"/>
              <a:t> </a:t>
            </a:r>
            <a:r>
              <a:rPr lang="tr-TR" b="1" dirty="0" err="1" smtClean="0"/>
              <a:t>industry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5"/>
          </p:nvPr>
        </p:nvSpPr>
        <p:spPr>
          <a:xfrm>
            <a:off x="6433458" y="6127750"/>
            <a:ext cx="2667000" cy="365125"/>
          </a:xfrm>
        </p:spPr>
        <p:txBody>
          <a:bodyPr/>
          <a:lstStyle/>
          <a:p>
            <a:pPr algn="r"/>
            <a:fld id="{6A8A34F3-AE79-4CDF-97E3-83A30374082B}" type="datetime1">
              <a:rPr lang="tr-TR" smtClean="0"/>
              <a:pPr algn="r"/>
              <a:t>28.03.2019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3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7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graphicFrame>
        <p:nvGraphicFramePr>
          <p:cNvPr id="10" name="Diyagram 9"/>
          <p:cNvGraphicFramePr/>
          <p:nvPr>
            <p:extLst>
              <p:ext uri="{D42A27DB-BD31-4B8C-83A1-F6EECF244321}">
                <p14:modId xmlns:p14="http://schemas.microsoft.com/office/powerpoint/2010/main" val="3132453248"/>
              </p:ext>
            </p:extLst>
          </p:nvPr>
        </p:nvGraphicFramePr>
        <p:xfrm>
          <a:off x="266700" y="1772816"/>
          <a:ext cx="8676456" cy="5220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46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 smtClean="0"/>
              <a:t>Calculation</a:t>
            </a:r>
            <a:r>
              <a:rPr lang="tr-TR" b="1" dirty="0" smtClean="0"/>
              <a:t> </a:t>
            </a:r>
            <a:r>
              <a:rPr lang="tr-TR" b="1" dirty="0" err="1" smtClean="0"/>
              <a:t>for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rate of </a:t>
            </a:r>
            <a:r>
              <a:rPr lang="tr-TR" b="1" dirty="0" err="1" smtClean="0"/>
              <a:t>seperation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r>
              <a:rPr lang="tr-TR" sz="2400" dirty="0" smtClean="0"/>
              <a:t>D: </a:t>
            </a:r>
            <a:r>
              <a:rPr lang="tr-TR" sz="2400" dirty="0" err="1" smtClean="0"/>
              <a:t>Particle</a:t>
            </a:r>
            <a:r>
              <a:rPr lang="tr-TR" sz="2400" dirty="0" smtClean="0"/>
              <a:t> </a:t>
            </a:r>
            <a:r>
              <a:rPr lang="tr-TR" sz="2400" dirty="0" err="1" smtClean="0"/>
              <a:t>diameter</a:t>
            </a:r>
            <a:r>
              <a:rPr lang="tr-TR" sz="2400" dirty="0" smtClean="0"/>
              <a:t> (m)</a:t>
            </a:r>
          </a:p>
          <a:p>
            <a:r>
              <a:rPr lang="tr-TR" sz="2400" dirty="0" smtClean="0"/>
              <a:t>N: </a:t>
            </a:r>
            <a:r>
              <a:rPr lang="tr-TR" sz="2400" dirty="0" err="1" smtClean="0"/>
              <a:t>Rotation</a:t>
            </a:r>
            <a:r>
              <a:rPr lang="tr-TR" sz="2400" dirty="0" smtClean="0"/>
              <a:t> </a:t>
            </a:r>
            <a:r>
              <a:rPr lang="tr-TR" sz="2400" dirty="0" err="1" smtClean="0"/>
              <a:t>speed</a:t>
            </a:r>
            <a:r>
              <a:rPr lang="tr-TR" sz="2400" dirty="0" smtClean="0"/>
              <a:t> (</a:t>
            </a:r>
            <a:r>
              <a:rPr lang="tr-TR" sz="2400" dirty="0" err="1" smtClean="0"/>
              <a:t>rpm</a:t>
            </a:r>
            <a:r>
              <a:rPr lang="tr-TR" sz="2400" dirty="0" smtClean="0"/>
              <a:t>)</a:t>
            </a:r>
            <a:endParaRPr lang="tr-TR" sz="2400" dirty="0"/>
          </a:p>
          <a:p>
            <a:r>
              <a:rPr lang="tr-TR" sz="2400" dirty="0" smtClean="0"/>
              <a:t>r: </a:t>
            </a:r>
            <a:r>
              <a:rPr lang="tr-TR" sz="2400" dirty="0" err="1" smtClean="0"/>
              <a:t>Radius</a:t>
            </a:r>
            <a:r>
              <a:rPr lang="tr-TR" sz="2400" dirty="0" smtClean="0"/>
              <a:t> (m)</a:t>
            </a:r>
          </a:p>
          <a:p>
            <a:r>
              <a:rPr lang="el-GR" sz="2400" dirty="0" smtClean="0">
                <a:cs typeface="Calibri"/>
              </a:rPr>
              <a:t>ρ</a:t>
            </a:r>
            <a:r>
              <a:rPr lang="tr-TR" sz="2400" baseline="-25000" dirty="0" smtClean="0">
                <a:cs typeface="Calibri"/>
              </a:rPr>
              <a:t>p</a:t>
            </a:r>
            <a:r>
              <a:rPr lang="tr-TR" sz="2400" dirty="0" smtClean="0">
                <a:cs typeface="Calibri"/>
              </a:rPr>
              <a:t>: </a:t>
            </a:r>
            <a:r>
              <a:rPr lang="tr-TR" sz="2400" dirty="0" err="1" smtClean="0">
                <a:cs typeface="Calibri"/>
              </a:rPr>
              <a:t>Density</a:t>
            </a:r>
            <a:r>
              <a:rPr lang="tr-TR" sz="2400" dirty="0" smtClean="0">
                <a:cs typeface="Calibri"/>
              </a:rPr>
              <a:t> of </a:t>
            </a:r>
            <a:r>
              <a:rPr lang="tr-TR" sz="2400" dirty="0" err="1" smtClean="0">
                <a:cs typeface="Calibri"/>
              </a:rPr>
              <a:t>the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continous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phase</a:t>
            </a:r>
            <a:r>
              <a:rPr lang="tr-TR" sz="2400" dirty="0" smtClean="0">
                <a:cs typeface="Calibri"/>
              </a:rPr>
              <a:t> (kg/m</a:t>
            </a:r>
            <a:r>
              <a:rPr lang="tr-TR" sz="2400" baseline="30000" dirty="0" smtClean="0">
                <a:cs typeface="Calibri"/>
              </a:rPr>
              <a:t>3</a:t>
            </a:r>
            <a:r>
              <a:rPr lang="tr-TR" sz="2400" dirty="0" smtClean="0">
                <a:cs typeface="Calibri"/>
              </a:rPr>
              <a:t>)</a:t>
            </a:r>
          </a:p>
          <a:p>
            <a:r>
              <a:rPr lang="el-GR" sz="2400" dirty="0" smtClean="0">
                <a:cs typeface="Calibri"/>
              </a:rPr>
              <a:t>ρ</a:t>
            </a:r>
            <a:r>
              <a:rPr lang="tr-TR" sz="2400" baseline="-25000" dirty="0" smtClean="0">
                <a:cs typeface="Calibri"/>
              </a:rPr>
              <a:t>s</a:t>
            </a:r>
            <a:r>
              <a:rPr lang="tr-TR" sz="2400" dirty="0" smtClean="0">
                <a:cs typeface="Calibri"/>
              </a:rPr>
              <a:t> : </a:t>
            </a:r>
            <a:r>
              <a:rPr lang="tr-TR" sz="2400" dirty="0" err="1" smtClean="0">
                <a:cs typeface="Calibri"/>
              </a:rPr>
              <a:t>Density</a:t>
            </a:r>
            <a:r>
              <a:rPr lang="tr-TR" sz="2400" dirty="0" smtClean="0">
                <a:cs typeface="Calibri"/>
              </a:rPr>
              <a:t> of </a:t>
            </a:r>
            <a:r>
              <a:rPr lang="tr-TR" sz="2400" dirty="0" err="1" smtClean="0">
                <a:cs typeface="Calibri"/>
              </a:rPr>
              <a:t>the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dispersed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phase</a:t>
            </a:r>
            <a:r>
              <a:rPr lang="tr-TR" sz="2400" dirty="0" smtClean="0">
                <a:cs typeface="Calibri"/>
              </a:rPr>
              <a:t> (kg/m</a:t>
            </a:r>
            <a:r>
              <a:rPr lang="tr-TR" sz="2400" baseline="30000" dirty="0" smtClean="0">
                <a:cs typeface="Calibri"/>
              </a:rPr>
              <a:t>3</a:t>
            </a:r>
            <a:r>
              <a:rPr lang="tr-TR" sz="2400" dirty="0" smtClean="0">
                <a:cs typeface="Calibri"/>
              </a:rPr>
              <a:t>)</a:t>
            </a:r>
          </a:p>
          <a:p>
            <a:r>
              <a:rPr lang="el-GR" sz="2400" dirty="0" smtClean="0">
                <a:cs typeface="Calibri"/>
              </a:rPr>
              <a:t>μ</a:t>
            </a:r>
            <a:r>
              <a:rPr lang="tr-TR" sz="2400" dirty="0" smtClean="0">
                <a:cs typeface="Calibri"/>
              </a:rPr>
              <a:t>: </a:t>
            </a:r>
            <a:r>
              <a:rPr lang="tr-TR" sz="2400" dirty="0" err="1" smtClean="0">
                <a:cs typeface="Calibri"/>
              </a:rPr>
              <a:t>Viscosity</a:t>
            </a:r>
            <a:r>
              <a:rPr lang="tr-TR" sz="2400" dirty="0" smtClean="0">
                <a:cs typeface="Calibri"/>
              </a:rPr>
              <a:t> of </a:t>
            </a:r>
            <a:r>
              <a:rPr lang="tr-TR" sz="2400" dirty="0" err="1" smtClean="0">
                <a:cs typeface="Calibri"/>
              </a:rPr>
              <a:t>the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continous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phase</a:t>
            </a:r>
            <a:r>
              <a:rPr lang="tr-TR" sz="2400" dirty="0" smtClean="0">
                <a:cs typeface="Calibri"/>
              </a:rPr>
              <a:t> (kg/</a:t>
            </a:r>
            <a:r>
              <a:rPr lang="tr-TR" sz="2400" dirty="0" err="1" smtClean="0">
                <a:cs typeface="Calibri"/>
              </a:rPr>
              <a:t>ms</a:t>
            </a:r>
            <a:r>
              <a:rPr lang="tr-TR" sz="2400" dirty="0" smtClean="0">
                <a:latin typeface="Calibri"/>
                <a:cs typeface="Calibri"/>
              </a:rPr>
              <a:t>)</a:t>
            </a:r>
            <a:endParaRPr lang="tr-TR" sz="2400" dirty="0" smtClean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30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/>
          <a:srcRect l="52709" t="45898" r="30819" b="42383"/>
          <a:stretch>
            <a:fillRect/>
          </a:stretch>
        </p:blipFill>
        <p:spPr bwMode="auto">
          <a:xfrm>
            <a:off x="4357686" y="1643050"/>
            <a:ext cx="4357718" cy="17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Metin kutusu"/>
          <p:cNvSpPr txBox="1"/>
          <p:nvPr/>
        </p:nvSpPr>
        <p:spPr>
          <a:xfrm>
            <a:off x="1500166" y="1714488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/>
              <a:t>Velocity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for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separation</a:t>
            </a:r>
            <a:r>
              <a:rPr lang="tr-TR" sz="2400" b="1" dirty="0" smtClean="0"/>
              <a:t> (m/s)</a:t>
            </a:r>
            <a:endParaRPr lang="tr-TR" sz="2400" b="1" dirty="0"/>
          </a:p>
        </p:txBody>
      </p:sp>
      <p:sp>
        <p:nvSpPr>
          <p:cNvPr id="15" name="14 Oval"/>
          <p:cNvSpPr/>
          <p:nvPr/>
        </p:nvSpPr>
        <p:spPr>
          <a:xfrm>
            <a:off x="4500562" y="2428868"/>
            <a:ext cx="571504" cy="642942"/>
          </a:xfrm>
          <a:prstGeom prst="ellipse">
            <a:avLst/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7" name="16 Düz Ok Bağlayıcısı"/>
          <p:cNvCxnSpPr/>
          <p:nvPr/>
        </p:nvCxnSpPr>
        <p:spPr>
          <a:xfrm rot="10800000">
            <a:off x="4143372" y="2214554"/>
            <a:ext cx="357190" cy="2857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9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What</a:t>
            </a:r>
            <a:r>
              <a:rPr lang="tr-TR" b="1" dirty="0" smtClean="0"/>
              <a:t> is </a:t>
            </a:r>
            <a:r>
              <a:rPr lang="tr-TR" b="1" dirty="0" err="1" smtClean="0"/>
              <a:t>density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viscosity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800" b="1" i="1" u="sng" dirty="0" err="1" smtClean="0"/>
              <a:t>Viscosity</a:t>
            </a:r>
            <a:r>
              <a:rPr lang="tr-TR" sz="2800" dirty="0" smtClean="0"/>
              <a:t> is </a:t>
            </a:r>
            <a:r>
              <a:rPr lang="tr-TR" sz="2800" dirty="0" err="1" smtClean="0"/>
              <a:t>defined</a:t>
            </a:r>
            <a:r>
              <a:rPr lang="tr-TR" sz="2800" dirty="0" smtClean="0"/>
              <a:t> as </a:t>
            </a:r>
            <a:r>
              <a:rPr lang="tr-TR" sz="2800" dirty="0" err="1" smtClean="0"/>
              <a:t>resistance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flow</a:t>
            </a:r>
            <a:r>
              <a:rPr lang="tr-TR" sz="2800" dirty="0" smtClean="0"/>
              <a:t> of a </a:t>
            </a:r>
            <a:r>
              <a:rPr lang="tr-TR" sz="2800" dirty="0" err="1" smtClean="0"/>
              <a:t>liquid</a:t>
            </a:r>
            <a:endParaRPr lang="tr-TR" sz="2800" dirty="0" smtClean="0"/>
          </a:p>
          <a:p>
            <a:endParaRPr lang="tr-TR" sz="2800" dirty="0" smtClean="0"/>
          </a:p>
          <a:p>
            <a:pPr>
              <a:buNone/>
            </a:pPr>
            <a:r>
              <a:rPr lang="tr-TR" sz="2800" dirty="0" err="1" smtClean="0"/>
              <a:t>Water</a:t>
            </a:r>
            <a:r>
              <a:rPr lang="tr-TR" sz="2800" dirty="0" smtClean="0"/>
              <a:t> vs. </a:t>
            </a:r>
            <a:r>
              <a:rPr lang="tr-TR" sz="2800" dirty="0" err="1" smtClean="0"/>
              <a:t>honey</a:t>
            </a:r>
            <a:endParaRPr lang="tr-TR" sz="2800" dirty="0" smtClean="0"/>
          </a:p>
          <a:p>
            <a:endParaRPr lang="tr-TR" sz="2800" dirty="0" smtClean="0"/>
          </a:p>
          <a:p>
            <a:r>
              <a:rPr lang="tr-TR" sz="2800" b="1" i="1" u="sng" dirty="0" err="1" smtClean="0"/>
              <a:t>Density</a:t>
            </a:r>
            <a:r>
              <a:rPr lang="tr-TR" sz="2800" dirty="0" smtClean="0"/>
              <a:t> is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amount</a:t>
            </a:r>
            <a:r>
              <a:rPr lang="tr-TR" sz="2800" dirty="0" smtClean="0"/>
              <a:t> of </a:t>
            </a:r>
            <a:r>
              <a:rPr lang="tr-TR" sz="2800" dirty="0" err="1" smtClean="0"/>
              <a:t>material</a:t>
            </a:r>
            <a:r>
              <a:rPr lang="tr-TR" sz="2800" dirty="0" smtClean="0"/>
              <a:t> </a:t>
            </a:r>
            <a:r>
              <a:rPr lang="tr-TR" sz="2800" dirty="0" err="1" smtClean="0"/>
              <a:t>mass</a:t>
            </a:r>
            <a:r>
              <a:rPr lang="tr-TR" sz="2800" dirty="0" smtClean="0"/>
              <a:t> in a </a:t>
            </a:r>
            <a:r>
              <a:rPr lang="tr-TR" sz="2800" dirty="0" err="1" smtClean="0"/>
              <a:t>given</a:t>
            </a:r>
            <a:r>
              <a:rPr lang="tr-TR" sz="2800" dirty="0" smtClean="0"/>
              <a:t> </a:t>
            </a:r>
            <a:r>
              <a:rPr lang="tr-TR" sz="2800" dirty="0" err="1" smtClean="0"/>
              <a:t>volume</a:t>
            </a:r>
            <a:endParaRPr lang="tr-TR" sz="2800" dirty="0" smtClean="0"/>
          </a:p>
          <a:p>
            <a:endParaRPr lang="en-US" sz="28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31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76802" name="Picture 2" descr="Ä°lgili resim"/>
          <p:cNvPicPr>
            <a:picLocks noChangeAspect="1" noChangeArrowheads="1"/>
          </p:cNvPicPr>
          <p:nvPr/>
        </p:nvPicPr>
        <p:blipFill>
          <a:blip r:embed="rId2"/>
          <a:srcRect t="31332" b="4046"/>
          <a:stretch>
            <a:fillRect/>
          </a:stretch>
        </p:blipFill>
        <p:spPr bwMode="auto">
          <a:xfrm>
            <a:off x="1181123" y="4500570"/>
            <a:ext cx="6677025" cy="2357454"/>
          </a:xfrm>
          <a:prstGeom prst="rect">
            <a:avLst/>
          </a:prstGeom>
          <a:noFill/>
        </p:spPr>
      </p:pic>
      <p:sp>
        <p:nvSpPr>
          <p:cNvPr id="76806" name="AutoShape 6" descr="definition of viscosity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6808" name="AutoShape 8" descr="definition of viscosity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6810" name="AutoShape 10" descr="definition of viscosity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6812" name="AutoShape 12" descr="definition of viscosity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6818" name="Picture 18" descr="Ä°lgili re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7965" y="2143116"/>
            <a:ext cx="1744233" cy="1620000"/>
          </a:xfrm>
          <a:prstGeom prst="rect">
            <a:avLst/>
          </a:prstGeom>
          <a:noFill/>
        </p:spPr>
      </p:pic>
      <p:cxnSp>
        <p:nvCxnSpPr>
          <p:cNvPr id="16" name="15 Düz Ok Bağlayıcısı"/>
          <p:cNvCxnSpPr/>
          <p:nvPr/>
        </p:nvCxnSpPr>
        <p:spPr>
          <a:xfrm>
            <a:off x="3214678" y="2927346"/>
            <a:ext cx="928694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7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Problems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SzPct val="120000"/>
              <a:buNone/>
            </a:pPr>
            <a:r>
              <a:rPr lang="tr-TR" sz="3200" dirty="0" err="1" smtClean="0"/>
              <a:t>Beef</a:t>
            </a:r>
            <a:r>
              <a:rPr lang="tr-TR" sz="3200" dirty="0" smtClean="0"/>
              <a:t> is </a:t>
            </a:r>
            <a:r>
              <a:rPr lang="tr-TR" sz="3200" dirty="0" err="1" smtClean="0"/>
              <a:t>clarified</a:t>
            </a:r>
            <a:r>
              <a:rPr lang="tr-TR" sz="3200" dirty="0" smtClean="0"/>
              <a:t> </a:t>
            </a:r>
            <a:r>
              <a:rPr lang="tr-TR" sz="3200" dirty="0" err="1" smtClean="0"/>
              <a:t>from</a:t>
            </a:r>
            <a:r>
              <a:rPr lang="tr-TR" sz="3200" dirty="0" smtClean="0"/>
              <a:t> </a:t>
            </a:r>
            <a:r>
              <a:rPr lang="tr-TR" sz="3200" dirty="0" err="1" smtClean="0"/>
              <a:t>the</a:t>
            </a:r>
            <a:r>
              <a:rPr lang="tr-TR" sz="3200" dirty="0" smtClean="0"/>
              <a:t> </a:t>
            </a:r>
            <a:r>
              <a:rPr lang="tr-TR" sz="3200" dirty="0" err="1" smtClean="0"/>
              <a:t>unwanted</a:t>
            </a:r>
            <a:r>
              <a:rPr lang="tr-TR" sz="3200" dirty="0" smtClean="0"/>
              <a:t> </a:t>
            </a:r>
            <a:r>
              <a:rPr lang="tr-TR" sz="3200" dirty="0" err="1" smtClean="0"/>
              <a:t>compounds</a:t>
            </a:r>
            <a:r>
              <a:rPr lang="tr-TR" sz="3200" dirty="0" smtClean="0"/>
              <a:t> </a:t>
            </a:r>
            <a:r>
              <a:rPr lang="tr-TR" sz="3200" dirty="0" err="1" smtClean="0"/>
              <a:t>by</a:t>
            </a:r>
            <a:r>
              <a:rPr lang="tr-TR" sz="3200" dirty="0" smtClean="0"/>
              <a:t> </a:t>
            </a:r>
            <a:r>
              <a:rPr lang="tr-TR" sz="3200" dirty="0" err="1" smtClean="0"/>
              <a:t>using</a:t>
            </a:r>
            <a:r>
              <a:rPr lang="tr-TR" sz="3200" dirty="0" smtClean="0"/>
              <a:t> </a:t>
            </a:r>
            <a:r>
              <a:rPr lang="tr-TR" sz="3200" dirty="0" err="1" smtClean="0"/>
              <a:t>centrifugate</a:t>
            </a:r>
            <a:r>
              <a:rPr lang="tr-TR" sz="3200" dirty="0" smtClean="0"/>
              <a:t> </a:t>
            </a:r>
            <a:r>
              <a:rPr lang="tr-TR" sz="3200" dirty="0" err="1" smtClean="0"/>
              <a:t>operation</a:t>
            </a:r>
            <a:r>
              <a:rPr lang="tr-TR" sz="3200" dirty="0" smtClean="0"/>
              <a:t> at 2600 </a:t>
            </a:r>
            <a:r>
              <a:rPr lang="tr-TR" sz="3200" dirty="0" err="1" smtClean="0"/>
              <a:t>rpm</a:t>
            </a:r>
            <a:r>
              <a:rPr lang="tr-TR" sz="3200" dirty="0" smtClean="0"/>
              <a:t>, </a:t>
            </a:r>
            <a:r>
              <a:rPr lang="tr-TR" sz="3200" dirty="0" err="1" smtClean="0"/>
              <a:t>with</a:t>
            </a:r>
            <a:r>
              <a:rPr lang="tr-TR" sz="3200" dirty="0" smtClean="0"/>
              <a:t> a </a:t>
            </a:r>
            <a:r>
              <a:rPr lang="tr-TR" sz="3200" dirty="0" err="1" smtClean="0"/>
              <a:t>radius</a:t>
            </a:r>
            <a:r>
              <a:rPr lang="tr-TR" sz="3200" dirty="0" smtClean="0"/>
              <a:t> of 15 cm. </a:t>
            </a:r>
            <a:r>
              <a:rPr lang="tr-TR" sz="3200" dirty="0" err="1" smtClean="0"/>
              <a:t>Calculate</a:t>
            </a:r>
            <a:r>
              <a:rPr lang="tr-TR" sz="3200" dirty="0" smtClean="0"/>
              <a:t> </a:t>
            </a:r>
            <a:r>
              <a:rPr lang="tr-TR" sz="3200" dirty="0" err="1" smtClean="0"/>
              <a:t>the</a:t>
            </a:r>
            <a:r>
              <a:rPr lang="tr-TR" sz="3200" dirty="0" smtClean="0"/>
              <a:t> </a:t>
            </a:r>
            <a:r>
              <a:rPr lang="tr-TR" sz="3200" dirty="0" err="1" smtClean="0"/>
              <a:t>centrifugal</a:t>
            </a:r>
            <a:r>
              <a:rPr lang="tr-TR" sz="3200" dirty="0" smtClean="0"/>
              <a:t> </a:t>
            </a:r>
            <a:r>
              <a:rPr lang="tr-TR" sz="3200" dirty="0" err="1" smtClean="0"/>
              <a:t>force</a:t>
            </a:r>
            <a:r>
              <a:rPr lang="tr-TR" sz="3200" dirty="0" smtClean="0"/>
              <a:t> </a:t>
            </a:r>
            <a:r>
              <a:rPr lang="tr-TR" sz="3200" dirty="0" err="1" smtClean="0"/>
              <a:t>for</a:t>
            </a:r>
            <a:r>
              <a:rPr lang="tr-TR" sz="3200" dirty="0" smtClean="0"/>
              <a:t> </a:t>
            </a:r>
            <a:r>
              <a:rPr lang="tr-TR" sz="3200" dirty="0" err="1" smtClean="0"/>
              <a:t>this</a:t>
            </a:r>
            <a:r>
              <a:rPr lang="tr-TR" sz="3200" dirty="0" smtClean="0"/>
              <a:t> </a:t>
            </a:r>
            <a:r>
              <a:rPr lang="tr-TR" sz="3200" dirty="0" err="1" smtClean="0"/>
              <a:t>operation</a:t>
            </a:r>
            <a:r>
              <a:rPr lang="tr-TR" sz="3200" dirty="0" smtClean="0"/>
              <a:t>.</a:t>
            </a:r>
          </a:p>
          <a:p>
            <a:pPr marL="457200" indent="-457200">
              <a:buSzPct val="120000"/>
              <a:buFont typeface="+mj-lt"/>
              <a:buAutoNum type="arabicParenR"/>
            </a:pPr>
            <a:endParaRPr lang="tr-TR" sz="3200" dirty="0" smtClean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32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/>
          <a:srcRect l="26904" t="50781" r="59370" b="38477"/>
          <a:stretch>
            <a:fillRect/>
          </a:stretch>
        </p:blipFill>
        <p:spPr bwMode="auto">
          <a:xfrm>
            <a:off x="2214546" y="4000504"/>
            <a:ext cx="405897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30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/>
              <a:t>Problems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SzPct val="120000"/>
              <a:buNone/>
            </a:pP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solid</a:t>
            </a:r>
            <a:r>
              <a:rPr lang="tr-TR" sz="2600" dirty="0" smtClean="0"/>
              <a:t> </a:t>
            </a:r>
            <a:r>
              <a:rPr lang="tr-TR" sz="2600" dirty="0" err="1" smtClean="0"/>
              <a:t>particles</a:t>
            </a:r>
            <a:r>
              <a:rPr lang="tr-TR" sz="2600" dirty="0" smtClean="0"/>
              <a:t> in a </a:t>
            </a:r>
            <a:r>
              <a:rPr lang="tr-TR" sz="2600" dirty="0" err="1" smtClean="0"/>
              <a:t>liquid</a:t>
            </a:r>
            <a:r>
              <a:rPr lang="tr-TR" sz="2600" dirty="0" smtClean="0"/>
              <a:t>-</a:t>
            </a:r>
            <a:r>
              <a:rPr lang="tr-TR" sz="2600" dirty="0" err="1" smtClean="0"/>
              <a:t>solid</a:t>
            </a:r>
            <a:r>
              <a:rPr lang="tr-TR" sz="2600" dirty="0" smtClean="0"/>
              <a:t> </a:t>
            </a:r>
            <a:r>
              <a:rPr lang="tr-TR" sz="2600" dirty="0" err="1" smtClean="0"/>
              <a:t>suspension</a:t>
            </a:r>
            <a:r>
              <a:rPr lang="tr-TR" sz="2600" dirty="0" smtClean="0"/>
              <a:t> </a:t>
            </a:r>
            <a:r>
              <a:rPr lang="tr-TR" sz="2600" dirty="0" err="1" smtClean="0"/>
              <a:t>are</a:t>
            </a:r>
            <a:r>
              <a:rPr lang="tr-TR" sz="2600" dirty="0" smtClean="0"/>
              <a:t> </a:t>
            </a:r>
            <a:r>
              <a:rPr lang="tr-TR" sz="2600" dirty="0" err="1" smtClean="0"/>
              <a:t>to</a:t>
            </a:r>
            <a:r>
              <a:rPr lang="tr-TR" sz="2600" dirty="0" smtClean="0"/>
              <a:t> be </a:t>
            </a:r>
            <a:r>
              <a:rPr lang="tr-TR" sz="2600" dirty="0" err="1" smtClean="0"/>
              <a:t>separated</a:t>
            </a:r>
            <a:r>
              <a:rPr lang="tr-TR" sz="2600" dirty="0" smtClean="0"/>
              <a:t> </a:t>
            </a:r>
            <a:r>
              <a:rPr lang="tr-TR" sz="2600" dirty="0" err="1" smtClean="0"/>
              <a:t>by</a:t>
            </a:r>
            <a:r>
              <a:rPr lang="tr-TR" sz="2600" dirty="0" smtClean="0"/>
              <a:t> </a:t>
            </a:r>
            <a:r>
              <a:rPr lang="tr-TR" sz="2600" dirty="0" err="1" smtClean="0"/>
              <a:t>centrifugal</a:t>
            </a:r>
            <a:r>
              <a:rPr lang="tr-TR" sz="2600" dirty="0" smtClean="0"/>
              <a:t> </a:t>
            </a:r>
            <a:r>
              <a:rPr lang="tr-TR" sz="2600" dirty="0" err="1" smtClean="0"/>
              <a:t>force</a:t>
            </a:r>
            <a:r>
              <a:rPr lang="tr-TR" sz="2600" dirty="0" smtClean="0"/>
              <a:t>.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particles</a:t>
            </a:r>
            <a:r>
              <a:rPr lang="tr-TR" sz="2600" dirty="0" smtClean="0"/>
              <a:t> </a:t>
            </a:r>
            <a:r>
              <a:rPr lang="tr-TR" sz="2600" dirty="0" err="1" smtClean="0"/>
              <a:t>are</a:t>
            </a:r>
            <a:r>
              <a:rPr lang="tr-TR" sz="2600" dirty="0" smtClean="0"/>
              <a:t> 100 </a:t>
            </a:r>
            <a:r>
              <a:rPr lang="tr-TR" sz="2600" dirty="0" err="1" smtClean="0"/>
              <a:t>microns</a:t>
            </a:r>
            <a:r>
              <a:rPr lang="tr-TR" sz="2600" dirty="0" smtClean="0"/>
              <a:t> in </a:t>
            </a:r>
            <a:r>
              <a:rPr lang="tr-TR" sz="2600" dirty="0" err="1" smtClean="0"/>
              <a:t>diameter</a:t>
            </a:r>
            <a:r>
              <a:rPr lang="tr-TR" sz="2600" dirty="0" smtClean="0"/>
              <a:t> </a:t>
            </a:r>
            <a:r>
              <a:rPr lang="tr-TR" sz="2600" dirty="0" err="1" smtClean="0"/>
              <a:t>with</a:t>
            </a:r>
            <a:r>
              <a:rPr lang="tr-TR" sz="2600" dirty="0" smtClean="0"/>
              <a:t> a </a:t>
            </a:r>
            <a:r>
              <a:rPr lang="tr-TR" sz="2600" dirty="0" err="1" smtClean="0"/>
              <a:t>density</a:t>
            </a:r>
            <a:r>
              <a:rPr lang="tr-TR" sz="2600" dirty="0" smtClean="0"/>
              <a:t> of 800 kg/m</a:t>
            </a:r>
            <a:r>
              <a:rPr lang="tr-TR" sz="2600" baseline="30000" dirty="0" smtClean="0"/>
              <a:t>3</a:t>
            </a:r>
            <a:r>
              <a:rPr lang="tr-TR" sz="2600" dirty="0" smtClean="0"/>
              <a:t>.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liquid</a:t>
            </a:r>
            <a:r>
              <a:rPr lang="tr-TR" sz="2600" dirty="0" smtClean="0"/>
              <a:t> is </a:t>
            </a:r>
            <a:r>
              <a:rPr lang="tr-TR" sz="2600" dirty="0" err="1" smtClean="0"/>
              <a:t>water</a:t>
            </a:r>
            <a:r>
              <a:rPr lang="tr-TR" sz="2600" dirty="0" smtClean="0"/>
              <a:t> </a:t>
            </a:r>
            <a:r>
              <a:rPr lang="tr-TR" sz="2600" dirty="0" err="1" smtClean="0"/>
              <a:t>with</a:t>
            </a:r>
            <a:r>
              <a:rPr lang="tr-TR" sz="2600" dirty="0" smtClean="0"/>
              <a:t> a </a:t>
            </a:r>
            <a:r>
              <a:rPr lang="tr-TR" sz="2600" dirty="0" err="1" smtClean="0"/>
              <a:t>density</a:t>
            </a:r>
            <a:r>
              <a:rPr lang="tr-TR" sz="2600" dirty="0" smtClean="0"/>
              <a:t> of 993 kg/m</a:t>
            </a:r>
            <a:r>
              <a:rPr lang="tr-TR" sz="2600" baseline="30000" dirty="0" smtClean="0"/>
              <a:t>3</a:t>
            </a:r>
            <a:r>
              <a:rPr lang="tr-TR" sz="2600" dirty="0" smtClean="0"/>
              <a:t>,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effective</a:t>
            </a:r>
            <a:r>
              <a:rPr lang="tr-TR" sz="2600" dirty="0" smtClean="0"/>
              <a:t> </a:t>
            </a:r>
            <a:r>
              <a:rPr lang="tr-TR" sz="2600" dirty="0" err="1" smtClean="0"/>
              <a:t>radius</a:t>
            </a:r>
            <a:r>
              <a:rPr lang="tr-TR" sz="2600" dirty="0" smtClean="0"/>
              <a:t> </a:t>
            </a:r>
            <a:r>
              <a:rPr lang="tr-TR" sz="2600" dirty="0" err="1" smtClean="0"/>
              <a:t>separation</a:t>
            </a:r>
            <a:r>
              <a:rPr lang="tr-TR" sz="2600" dirty="0" smtClean="0"/>
              <a:t> is 7.5 cm. </a:t>
            </a:r>
            <a:r>
              <a:rPr lang="tr-TR" sz="2600" dirty="0" err="1" smtClean="0"/>
              <a:t>If</a:t>
            </a:r>
            <a:r>
              <a:rPr lang="tr-TR" sz="2600" dirty="0" smtClean="0"/>
              <a:t>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required</a:t>
            </a:r>
            <a:r>
              <a:rPr lang="tr-TR" sz="2600" dirty="0" smtClean="0"/>
              <a:t> </a:t>
            </a:r>
            <a:r>
              <a:rPr lang="tr-TR" sz="2600" dirty="0" err="1" smtClean="0"/>
              <a:t>velocity</a:t>
            </a:r>
            <a:r>
              <a:rPr lang="tr-TR" sz="2600" dirty="0" smtClean="0"/>
              <a:t> </a:t>
            </a:r>
            <a:r>
              <a:rPr lang="tr-TR" sz="2600" dirty="0" err="1" smtClean="0"/>
              <a:t>for</a:t>
            </a:r>
            <a:r>
              <a:rPr lang="tr-TR" sz="2600" dirty="0" smtClean="0"/>
              <a:t> </a:t>
            </a:r>
            <a:r>
              <a:rPr lang="tr-TR" sz="2600" dirty="0" err="1" smtClean="0"/>
              <a:t>separation</a:t>
            </a:r>
            <a:r>
              <a:rPr lang="tr-TR" sz="2600" dirty="0" smtClean="0"/>
              <a:t> is 0.03 m/s, </a:t>
            </a:r>
            <a:r>
              <a:rPr lang="tr-TR" sz="2600" dirty="0" err="1" smtClean="0"/>
              <a:t>determine</a:t>
            </a:r>
            <a:r>
              <a:rPr lang="tr-TR" sz="2600" dirty="0" smtClean="0"/>
              <a:t>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rotation</a:t>
            </a:r>
            <a:r>
              <a:rPr lang="tr-TR" sz="2600" dirty="0" smtClean="0"/>
              <a:t> </a:t>
            </a:r>
            <a:r>
              <a:rPr lang="tr-TR" sz="2600" dirty="0" err="1" smtClean="0"/>
              <a:t>speed</a:t>
            </a:r>
            <a:r>
              <a:rPr lang="tr-TR" sz="2600" dirty="0" smtClean="0"/>
              <a:t> </a:t>
            </a:r>
            <a:r>
              <a:rPr lang="tr-TR" sz="2600" dirty="0" err="1" smtClean="0"/>
              <a:t>for</a:t>
            </a:r>
            <a:r>
              <a:rPr lang="tr-TR" sz="2600" dirty="0" smtClean="0"/>
              <a:t>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centrifuge</a:t>
            </a:r>
            <a:r>
              <a:rPr lang="tr-TR" sz="2600" dirty="0" smtClean="0"/>
              <a:t>.</a:t>
            </a:r>
          </a:p>
          <a:p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33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 l="52709" t="45898" r="30819" b="42383"/>
          <a:stretch>
            <a:fillRect/>
          </a:stretch>
        </p:blipFill>
        <p:spPr bwMode="auto">
          <a:xfrm>
            <a:off x="2143108" y="4572008"/>
            <a:ext cx="4357718" cy="17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39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818866D-0444-4E98-9157-10C2F682FBB5}" type="slidenum">
              <a:rPr lang="tr-TR" smtClean="0"/>
              <a:pPr/>
              <a:t>34</a:t>
            </a:fld>
            <a:endParaRPr lang="tr-TR"/>
          </a:p>
        </p:txBody>
      </p:sp>
      <p:sp>
        <p:nvSpPr>
          <p:cNvPr id="13" name="12 Başlık"/>
          <p:cNvSpPr>
            <a:spLocks noGrp="1"/>
          </p:cNvSpPr>
          <p:nvPr>
            <p:ph type="title" idx="4294967295"/>
          </p:nvPr>
        </p:nvSpPr>
        <p:spPr>
          <a:xfrm>
            <a:off x="990600" y="-24"/>
            <a:ext cx="8153400" cy="990600"/>
          </a:xfrm>
        </p:spPr>
        <p:txBody>
          <a:bodyPr/>
          <a:lstStyle/>
          <a:p>
            <a:r>
              <a:rPr lang="tr-TR" b="1" dirty="0" err="1" smtClean="0"/>
              <a:t>Liquid</a:t>
            </a:r>
            <a:r>
              <a:rPr lang="tr-TR" b="1" dirty="0" smtClean="0"/>
              <a:t>-</a:t>
            </a:r>
            <a:r>
              <a:rPr lang="tr-TR" b="1" dirty="0" err="1" smtClean="0"/>
              <a:t>liquid</a:t>
            </a:r>
            <a:r>
              <a:rPr lang="tr-TR" b="1" dirty="0" smtClean="0"/>
              <a:t> </a:t>
            </a:r>
            <a:r>
              <a:rPr lang="tr-TR" b="1" dirty="0" err="1" smtClean="0"/>
              <a:t>separation</a:t>
            </a:r>
            <a:endParaRPr lang="tr-TR" b="1" dirty="0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2"/>
            <a:ext cx="440841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Metin kutusu"/>
          <p:cNvSpPr txBox="1"/>
          <p:nvPr/>
        </p:nvSpPr>
        <p:spPr>
          <a:xfrm>
            <a:off x="5143504" y="2177845"/>
            <a:ext cx="3714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/>
              <a:t>r</a:t>
            </a:r>
            <a:r>
              <a:rPr lang="tr-TR" sz="2800" baseline="-25000" dirty="0" err="1" smtClean="0"/>
              <a:t>A</a:t>
            </a:r>
            <a:r>
              <a:rPr lang="tr-TR" sz="2800" dirty="0" smtClean="0"/>
              <a:t>: </a:t>
            </a:r>
            <a:r>
              <a:rPr lang="tr-TR" sz="2800" dirty="0" err="1" smtClean="0"/>
              <a:t>radius</a:t>
            </a:r>
            <a:r>
              <a:rPr lang="tr-TR" sz="2800" dirty="0" smtClean="0"/>
              <a:t> </a:t>
            </a:r>
            <a:r>
              <a:rPr lang="tr-TR" sz="2800" dirty="0" err="1" smtClean="0"/>
              <a:t>for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heavy</a:t>
            </a:r>
            <a:r>
              <a:rPr lang="tr-TR" sz="2800" dirty="0" smtClean="0"/>
              <a:t> </a:t>
            </a:r>
            <a:r>
              <a:rPr lang="tr-TR" sz="2800" dirty="0" err="1" smtClean="0"/>
              <a:t>phase</a:t>
            </a:r>
            <a:r>
              <a:rPr lang="tr-TR" sz="2800" dirty="0" smtClean="0"/>
              <a:t> </a:t>
            </a:r>
            <a:r>
              <a:rPr lang="tr-TR" sz="2800" dirty="0" err="1" smtClean="0"/>
              <a:t>outlet</a:t>
            </a:r>
            <a:endParaRPr lang="tr-TR" sz="2800" dirty="0" smtClean="0"/>
          </a:p>
          <a:p>
            <a:endParaRPr lang="tr-TR" sz="2800" dirty="0" smtClean="0"/>
          </a:p>
          <a:p>
            <a:r>
              <a:rPr lang="tr-TR" sz="2800" dirty="0" err="1" smtClean="0"/>
              <a:t>r</a:t>
            </a:r>
            <a:r>
              <a:rPr lang="tr-TR" sz="2800" baseline="-25000" dirty="0" err="1" smtClean="0"/>
              <a:t>B</a:t>
            </a:r>
            <a:r>
              <a:rPr lang="tr-TR" sz="2800" dirty="0" smtClean="0"/>
              <a:t>: </a:t>
            </a:r>
            <a:r>
              <a:rPr lang="tr-TR" sz="2800" dirty="0" err="1" smtClean="0"/>
              <a:t>radius</a:t>
            </a:r>
            <a:r>
              <a:rPr lang="tr-TR" sz="2800" dirty="0" smtClean="0"/>
              <a:t> </a:t>
            </a:r>
            <a:r>
              <a:rPr lang="tr-TR" sz="2800" dirty="0" err="1" smtClean="0"/>
              <a:t>for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light</a:t>
            </a:r>
            <a:r>
              <a:rPr lang="tr-TR" sz="2800" dirty="0" smtClean="0"/>
              <a:t> </a:t>
            </a:r>
            <a:r>
              <a:rPr lang="tr-TR" sz="2800" dirty="0" err="1" smtClean="0"/>
              <a:t>phase</a:t>
            </a:r>
            <a:r>
              <a:rPr lang="tr-TR" sz="2800" dirty="0" smtClean="0"/>
              <a:t> </a:t>
            </a:r>
            <a:r>
              <a:rPr lang="tr-TR" sz="2800" dirty="0" err="1" smtClean="0"/>
              <a:t>outlet</a:t>
            </a:r>
            <a:endParaRPr lang="tr-TR" sz="2800" dirty="0" smtClean="0"/>
          </a:p>
          <a:p>
            <a:endParaRPr lang="tr-TR" sz="2800" dirty="0" smtClean="0"/>
          </a:p>
          <a:p>
            <a:r>
              <a:rPr lang="tr-TR" sz="2800" dirty="0" err="1" smtClean="0"/>
              <a:t>r</a:t>
            </a:r>
            <a:r>
              <a:rPr lang="tr-TR" sz="2800" baseline="-25000" dirty="0" err="1" smtClean="0"/>
              <a:t>n</a:t>
            </a:r>
            <a:r>
              <a:rPr lang="tr-TR" sz="2800" dirty="0" smtClean="0"/>
              <a:t>: </a:t>
            </a:r>
            <a:r>
              <a:rPr lang="tr-TR" sz="2800" dirty="0" err="1" smtClean="0"/>
              <a:t>radius</a:t>
            </a:r>
            <a:r>
              <a:rPr lang="tr-TR" sz="2800" dirty="0" smtClean="0"/>
              <a:t> </a:t>
            </a:r>
            <a:r>
              <a:rPr lang="tr-TR" sz="2800" dirty="0" err="1" smtClean="0"/>
              <a:t>for</a:t>
            </a:r>
            <a:r>
              <a:rPr lang="tr-TR" sz="2800" dirty="0" smtClean="0"/>
              <a:t> inlet (</a:t>
            </a:r>
            <a:r>
              <a:rPr lang="tr-TR" sz="2800" dirty="0" err="1" smtClean="0"/>
              <a:t>feeding</a:t>
            </a:r>
            <a:r>
              <a:rPr lang="tr-TR" sz="2800" dirty="0" smtClean="0"/>
              <a:t>) 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4906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Calculation</a:t>
            </a:r>
            <a:r>
              <a:rPr lang="tr-TR" b="1" dirty="0" smtClean="0"/>
              <a:t> of inlet </a:t>
            </a:r>
            <a:r>
              <a:rPr lang="tr-TR" b="1" dirty="0" err="1" smtClean="0"/>
              <a:t>radius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formula</a:t>
            </a:r>
            <a:r>
              <a:rPr lang="tr-TR" sz="2400" dirty="0" smtClean="0"/>
              <a:t> </a:t>
            </a:r>
            <a:r>
              <a:rPr lang="tr-TR" sz="2400" dirty="0" err="1" smtClean="0"/>
              <a:t>given</a:t>
            </a:r>
            <a:r>
              <a:rPr lang="tr-TR" sz="2400" dirty="0" smtClean="0"/>
              <a:t> </a:t>
            </a:r>
            <a:r>
              <a:rPr lang="tr-TR" sz="2400" dirty="0" err="1" smtClean="0"/>
              <a:t>below</a:t>
            </a:r>
            <a:r>
              <a:rPr lang="tr-TR" sz="2400" dirty="0" smtClean="0"/>
              <a:t> is </a:t>
            </a:r>
            <a:r>
              <a:rPr lang="tr-TR" sz="2400" b="1" dirty="0" err="1" smtClean="0">
                <a:solidFill>
                  <a:srgbClr val="0000FF"/>
                </a:solidFill>
              </a:rPr>
              <a:t>used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to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determine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the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position</a:t>
            </a:r>
            <a:r>
              <a:rPr lang="tr-TR" sz="2400" b="1" dirty="0" smtClean="0">
                <a:solidFill>
                  <a:srgbClr val="0000FF"/>
                </a:solidFill>
              </a:rPr>
              <a:t>/</a:t>
            </a:r>
            <a:r>
              <a:rPr lang="tr-TR" sz="2400" b="1" dirty="0" err="1" smtClean="0">
                <a:solidFill>
                  <a:srgbClr val="0000FF"/>
                </a:solidFill>
              </a:rPr>
              <a:t>radius</a:t>
            </a:r>
            <a:r>
              <a:rPr lang="tr-TR" sz="2400" b="1" dirty="0" smtClean="0">
                <a:solidFill>
                  <a:srgbClr val="0000FF"/>
                </a:solidFill>
              </a:rPr>
              <a:t> of </a:t>
            </a:r>
            <a:r>
              <a:rPr lang="tr-TR" sz="2400" b="1" dirty="0" err="1" smtClean="0">
                <a:solidFill>
                  <a:srgbClr val="0000FF"/>
                </a:solidFill>
              </a:rPr>
              <a:t>feed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and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discharge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pipes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and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to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design</a:t>
            </a:r>
            <a:r>
              <a:rPr lang="tr-TR" sz="2400" b="1" dirty="0" smtClean="0">
                <a:solidFill>
                  <a:srgbClr val="0000FF"/>
                </a:solidFill>
              </a:rPr>
              <a:t> of </a:t>
            </a:r>
            <a:r>
              <a:rPr lang="tr-TR" sz="2400" b="1" dirty="0" err="1" smtClean="0">
                <a:solidFill>
                  <a:srgbClr val="0000FF"/>
                </a:solidFill>
              </a:rPr>
              <a:t>the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separation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cylinder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for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liquid</a:t>
            </a:r>
            <a:r>
              <a:rPr lang="tr-TR" sz="2400" b="1" dirty="0" smtClean="0">
                <a:solidFill>
                  <a:srgbClr val="0000FF"/>
                </a:solidFill>
              </a:rPr>
              <a:t>-</a:t>
            </a:r>
            <a:r>
              <a:rPr lang="tr-TR" sz="2400" b="1" dirty="0" err="1" smtClean="0">
                <a:solidFill>
                  <a:srgbClr val="0000FF"/>
                </a:solidFill>
              </a:rPr>
              <a:t>liquid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systems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r>
              <a:rPr lang="el-GR" sz="2400" dirty="0" smtClean="0">
                <a:cs typeface="Calibri"/>
              </a:rPr>
              <a:t>ρ</a:t>
            </a:r>
            <a:r>
              <a:rPr lang="tr-TR" sz="2400" baseline="-25000" dirty="0" smtClean="0">
                <a:cs typeface="Calibri"/>
              </a:rPr>
              <a:t>A</a:t>
            </a:r>
            <a:r>
              <a:rPr lang="tr-TR" sz="2400" dirty="0" smtClean="0">
                <a:cs typeface="Calibri"/>
              </a:rPr>
              <a:t>: </a:t>
            </a:r>
            <a:r>
              <a:rPr lang="tr-TR" sz="2400" dirty="0" err="1" smtClean="0">
                <a:cs typeface="Calibri"/>
              </a:rPr>
              <a:t>Density</a:t>
            </a:r>
            <a:r>
              <a:rPr lang="tr-TR" sz="2400" dirty="0" smtClean="0">
                <a:cs typeface="Calibri"/>
              </a:rPr>
              <a:t> of </a:t>
            </a:r>
            <a:r>
              <a:rPr lang="tr-TR" sz="2400" dirty="0" err="1" smtClean="0">
                <a:cs typeface="Calibri"/>
              </a:rPr>
              <a:t>the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heavier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phasee</a:t>
            </a:r>
            <a:endParaRPr lang="tr-TR" sz="2400" dirty="0" smtClean="0">
              <a:cs typeface="Calibri"/>
            </a:endParaRPr>
          </a:p>
          <a:p>
            <a:r>
              <a:rPr lang="el-GR" sz="2400" dirty="0" smtClean="0">
                <a:cs typeface="Calibri"/>
              </a:rPr>
              <a:t>ρ</a:t>
            </a:r>
            <a:r>
              <a:rPr lang="tr-TR" sz="2400" baseline="-25000" dirty="0" smtClean="0">
                <a:cs typeface="Calibri"/>
              </a:rPr>
              <a:t>B</a:t>
            </a:r>
            <a:r>
              <a:rPr lang="tr-TR" sz="2400" dirty="0" smtClean="0">
                <a:cs typeface="Calibri"/>
              </a:rPr>
              <a:t> : </a:t>
            </a:r>
            <a:r>
              <a:rPr lang="tr-TR" sz="2400" dirty="0" err="1" smtClean="0">
                <a:cs typeface="Calibri"/>
              </a:rPr>
              <a:t>Density</a:t>
            </a:r>
            <a:r>
              <a:rPr lang="tr-TR" sz="2400" dirty="0" smtClean="0">
                <a:cs typeface="Calibri"/>
              </a:rPr>
              <a:t> of </a:t>
            </a:r>
            <a:r>
              <a:rPr lang="tr-TR" sz="2400" dirty="0" err="1" smtClean="0">
                <a:cs typeface="Calibri"/>
              </a:rPr>
              <a:t>the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lighter</a:t>
            </a:r>
            <a:r>
              <a:rPr lang="tr-TR" sz="2400" dirty="0" smtClean="0">
                <a:cs typeface="Calibri"/>
              </a:rPr>
              <a:t> </a:t>
            </a:r>
            <a:r>
              <a:rPr lang="tr-TR" sz="2400" dirty="0" err="1" smtClean="0">
                <a:cs typeface="Calibri"/>
              </a:rPr>
              <a:t>phase</a:t>
            </a:r>
            <a:endParaRPr lang="tr-TR" sz="2400" dirty="0" smtClean="0">
              <a:cs typeface="Calibri"/>
            </a:endParaRPr>
          </a:p>
          <a:p>
            <a:r>
              <a:rPr lang="tr-TR" sz="2400" dirty="0" err="1" smtClean="0"/>
              <a:t>r</a:t>
            </a:r>
            <a:r>
              <a:rPr lang="tr-TR" sz="2400" baseline="-25000" dirty="0" err="1" smtClean="0"/>
              <a:t>A</a:t>
            </a:r>
            <a:r>
              <a:rPr lang="tr-TR" sz="2400" dirty="0" smtClean="0"/>
              <a:t>/r</a:t>
            </a:r>
            <a:r>
              <a:rPr lang="tr-TR" sz="2400" baseline="-25000" dirty="0" smtClean="0"/>
              <a:t>1</a:t>
            </a:r>
            <a:r>
              <a:rPr lang="tr-TR" sz="2400" dirty="0" smtClean="0"/>
              <a:t>: </a:t>
            </a:r>
            <a:r>
              <a:rPr lang="tr-TR" sz="2400" dirty="0" err="1" smtClean="0"/>
              <a:t>radius</a:t>
            </a:r>
            <a:r>
              <a:rPr lang="tr-TR" sz="2400" dirty="0" smtClean="0"/>
              <a:t> </a:t>
            </a:r>
            <a:r>
              <a:rPr lang="tr-TR" sz="2400" dirty="0" err="1" smtClean="0"/>
              <a:t>for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heavy</a:t>
            </a:r>
            <a:r>
              <a:rPr lang="tr-TR" sz="2400" dirty="0" smtClean="0"/>
              <a:t> </a:t>
            </a:r>
            <a:r>
              <a:rPr lang="tr-TR" sz="2400" dirty="0" err="1" smtClean="0"/>
              <a:t>phase</a:t>
            </a:r>
            <a:r>
              <a:rPr lang="tr-TR" sz="2400" dirty="0" smtClean="0"/>
              <a:t> </a:t>
            </a:r>
            <a:r>
              <a:rPr lang="tr-TR" sz="2400" dirty="0" err="1" smtClean="0"/>
              <a:t>outlet</a:t>
            </a:r>
            <a:endParaRPr lang="tr-TR" sz="2400" dirty="0" smtClean="0"/>
          </a:p>
          <a:p>
            <a:r>
              <a:rPr lang="tr-TR" sz="2400" dirty="0" err="1" smtClean="0"/>
              <a:t>r</a:t>
            </a:r>
            <a:r>
              <a:rPr lang="tr-TR" sz="2400" baseline="-25000" dirty="0" err="1" smtClean="0"/>
              <a:t>b</a:t>
            </a:r>
            <a:r>
              <a:rPr lang="tr-TR" sz="2400" dirty="0" smtClean="0"/>
              <a:t>/r</a:t>
            </a:r>
            <a:r>
              <a:rPr lang="tr-TR" sz="2400" baseline="-25000" dirty="0" smtClean="0"/>
              <a:t>1</a:t>
            </a:r>
            <a:r>
              <a:rPr lang="tr-TR" sz="2400" dirty="0" smtClean="0"/>
              <a:t>: </a:t>
            </a:r>
            <a:r>
              <a:rPr lang="tr-TR" sz="2400" dirty="0" err="1" smtClean="0"/>
              <a:t>radius</a:t>
            </a:r>
            <a:r>
              <a:rPr lang="tr-TR" sz="2400" dirty="0" smtClean="0"/>
              <a:t> </a:t>
            </a:r>
            <a:r>
              <a:rPr lang="tr-TR" sz="2400" dirty="0" err="1" smtClean="0"/>
              <a:t>for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light</a:t>
            </a:r>
            <a:r>
              <a:rPr lang="tr-TR" sz="2400" dirty="0" smtClean="0"/>
              <a:t> </a:t>
            </a:r>
            <a:r>
              <a:rPr lang="tr-TR" sz="2400" dirty="0" err="1" smtClean="0"/>
              <a:t>phase</a:t>
            </a:r>
            <a:r>
              <a:rPr lang="tr-TR" sz="2400" dirty="0" smtClean="0"/>
              <a:t> </a:t>
            </a:r>
            <a:r>
              <a:rPr lang="tr-TR" sz="2400" dirty="0" err="1" smtClean="0"/>
              <a:t>outlet</a:t>
            </a:r>
            <a:endParaRPr lang="tr-TR" sz="2400" dirty="0" smtClean="0"/>
          </a:p>
          <a:p>
            <a:r>
              <a:rPr lang="tr-TR" sz="2400" dirty="0" err="1" smtClean="0"/>
              <a:t>r</a:t>
            </a:r>
            <a:r>
              <a:rPr lang="tr-TR" sz="2400" baseline="-25000" dirty="0" err="1" smtClean="0"/>
              <a:t>n</a:t>
            </a:r>
            <a:r>
              <a:rPr lang="tr-TR" sz="2400" dirty="0" smtClean="0"/>
              <a:t>: </a:t>
            </a:r>
            <a:r>
              <a:rPr lang="tr-TR" sz="2400" dirty="0" err="1" smtClean="0"/>
              <a:t>radius</a:t>
            </a:r>
            <a:r>
              <a:rPr lang="tr-TR" sz="2400" dirty="0" smtClean="0"/>
              <a:t> </a:t>
            </a:r>
            <a:r>
              <a:rPr lang="tr-TR" sz="2400" dirty="0" err="1" smtClean="0"/>
              <a:t>for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inlet</a:t>
            </a:r>
          </a:p>
          <a:p>
            <a:endParaRPr lang="tr-TR" sz="2400" dirty="0" smtClean="0"/>
          </a:p>
          <a:p>
            <a:endParaRPr lang="tr-TR" sz="2400" dirty="0" smtClean="0">
              <a:cs typeface="Calibri"/>
            </a:endParaRPr>
          </a:p>
          <a:p>
            <a:endParaRPr lang="tr-TR" sz="2400" dirty="0" smtClean="0">
              <a:cs typeface="Calibri"/>
            </a:endParaRPr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en-US" sz="24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35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 l="52998" t="51271" r="31517" b="38665"/>
          <a:stretch>
            <a:fillRect/>
          </a:stretch>
        </p:blipFill>
        <p:spPr bwMode="auto">
          <a:xfrm>
            <a:off x="4929190" y="2928934"/>
            <a:ext cx="371477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43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Problems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SzPct val="120000"/>
              <a:buNone/>
            </a:pPr>
            <a:r>
              <a:rPr lang="tr-TR" sz="2800" dirty="0" err="1" smtClean="0"/>
              <a:t>Cream</a:t>
            </a:r>
            <a:r>
              <a:rPr lang="tr-TR" sz="2800" dirty="0" smtClean="0"/>
              <a:t> is </a:t>
            </a:r>
            <a:r>
              <a:rPr lang="tr-TR" sz="2800" dirty="0" err="1" smtClean="0"/>
              <a:t>separated</a:t>
            </a:r>
            <a:r>
              <a:rPr lang="tr-TR" sz="2800" dirty="0" smtClean="0"/>
              <a:t> </a:t>
            </a:r>
            <a:r>
              <a:rPr lang="tr-TR" sz="2800" dirty="0" err="1" smtClean="0"/>
              <a:t>from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whole</a:t>
            </a:r>
            <a:r>
              <a:rPr lang="tr-TR" sz="2800" dirty="0" smtClean="0"/>
              <a:t> </a:t>
            </a:r>
            <a:r>
              <a:rPr lang="tr-TR" sz="2800" dirty="0" err="1" smtClean="0"/>
              <a:t>milk</a:t>
            </a:r>
            <a:r>
              <a:rPr lang="tr-TR" sz="2800" dirty="0" smtClean="0"/>
              <a:t> </a:t>
            </a:r>
            <a:r>
              <a:rPr lang="tr-TR" sz="2800" dirty="0" err="1" smtClean="0"/>
              <a:t>by</a:t>
            </a:r>
            <a:r>
              <a:rPr lang="tr-TR" sz="2800" dirty="0" smtClean="0"/>
              <a:t> </a:t>
            </a:r>
            <a:r>
              <a:rPr lang="tr-TR" sz="2800" dirty="0" err="1" smtClean="0"/>
              <a:t>using</a:t>
            </a:r>
            <a:r>
              <a:rPr lang="tr-TR" sz="2800" dirty="0" smtClean="0"/>
              <a:t> </a:t>
            </a:r>
            <a:r>
              <a:rPr lang="tr-TR" sz="2800" dirty="0" err="1" smtClean="0"/>
              <a:t>centrifugation</a:t>
            </a:r>
            <a:r>
              <a:rPr lang="tr-TR" sz="2800" dirty="0" smtClean="0"/>
              <a:t>.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density</a:t>
            </a:r>
            <a:r>
              <a:rPr lang="tr-TR" sz="2800" dirty="0" smtClean="0"/>
              <a:t> </a:t>
            </a:r>
            <a:r>
              <a:rPr lang="tr-TR" sz="2800" dirty="0" err="1" smtClean="0"/>
              <a:t>for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skim </a:t>
            </a:r>
            <a:r>
              <a:rPr lang="tr-TR" sz="2800" dirty="0" err="1" smtClean="0"/>
              <a:t>milk</a:t>
            </a:r>
            <a:r>
              <a:rPr lang="tr-TR" sz="2800" dirty="0" smtClean="0"/>
              <a:t> is 1025 </a:t>
            </a:r>
            <a:r>
              <a:rPr lang="tr-TR" sz="2800" dirty="0" smtClean="0">
                <a:cs typeface="Calibri"/>
              </a:rPr>
              <a:t>kg/m</a:t>
            </a:r>
            <a:r>
              <a:rPr lang="tr-TR" sz="2800" baseline="30000" dirty="0" smtClean="0">
                <a:cs typeface="Calibri"/>
              </a:rPr>
              <a:t>3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and</a:t>
            </a:r>
            <a:r>
              <a:rPr lang="tr-TR" sz="2800" dirty="0" smtClean="0">
                <a:cs typeface="Calibri"/>
              </a:rPr>
              <a:t> it has a 5 cm </a:t>
            </a:r>
            <a:r>
              <a:rPr lang="tr-TR" sz="2800" dirty="0" err="1" smtClean="0">
                <a:cs typeface="Calibri"/>
              </a:rPr>
              <a:t>outlet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radius</a:t>
            </a:r>
            <a:r>
              <a:rPr lang="tr-TR" sz="2800" dirty="0" smtClean="0">
                <a:cs typeface="Calibri"/>
              </a:rPr>
              <a:t>. </a:t>
            </a:r>
            <a:r>
              <a:rPr lang="tr-TR" sz="2800" dirty="0" err="1" smtClean="0">
                <a:cs typeface="Calibri"/>
              </a:rPr>
              <a:t>Radius</a:t>
            </a:r>
            <a:r>
              <a:rPr lang="tr-TR" sz="2800" dirty="0" smtClean="0">
                <a:cs typeface="Calibri"/>
              </a:rPr>
              <a:t> of </a:t>
            </a:r>
            <a:r>
              <a:rPr lang="tr-TR" sz="2800" dirty="0" err="1" smtClean="0">
                <a:cs typeface="Calibri"/>
              </a:rPr>
              <a:t>cream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outlet</a:t>
            </a:r>
            <a:r>
              <a:rPr lang="tr-TR" sz="2800" dirty="0" smtClean="0">
                <a:cs typeface="Calibri"/>
              </a:rPr>
              <a:t> is 2.5 cm </a:t>
            </a:r>
            <a:r>
              <a:rPr lang="tr-TR" sz="2800" dirty="0" err="1" smtClean="0">
                <a:cs typeface="Calibri"/>
              </a:rPr>
              <a:t>and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the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density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for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cream</a:t>
            </a:r>
            <a:r>
              <a:rPr lang="tr-TR" sz="2800" dirty="0" smtClean="0">
                <a:cs typeface="Calibri"/>
              </a:rPr>
              <a:t> is 865 kg/m</a:t>
            </a:r>
            <a:r>
              <a:rPr lang="tr-TR" sz="2800" baseline="30000" dirty="0" smtClean="0">
                <a:cs typeface="Calibri"/>
              </a:rPr>
              <a:t>3</a:t>
            </a:r>
            <a:r>
              <a:rPr lang="tr-TR" sz="2800" dirty="0" smtClean="0">
                <a:cs typeface="Calibri"/>
              </a:rPr>
              <a:t>. </a:t>
            </a:r>
            <a:r>
              <a:rPr lang="tr-TR" sz="2800" dirty="0" err="1" smtClean="0">
                <a:cs typeface="Calibri"/>
              </a:rPr>
              <a:t>Design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the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separation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cylinder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and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suggest</a:t>
            </a:r>
            <a:r>
              <a:rPr lang="tr-TR" sz="2800" dirty="0" smtClean="0">
                <a:cs typeface="Calibri"/>
              </a:rPr>
              <a:t> a </a:t>
            </a:r>
            <a:r>
              <a:rPr lang="tr-TR" sz="2800" dirty="0" err="1" smtClean="0">
                <a:cs typeface="Calibri"/>
              </a:rPr>
              <a:t>required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radius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for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the</a:t>
            </a:r>
            <a:r>
              <a:rPr lang="tr-TR" sz="2800" dirty="0" smtClean="0">
                <a:cs typeface="Calibri"/>
              </a:rPr>
              <a:t> </a:t>
            </a:r>
            <a:r>
              <a:rPr lang="tr-TR" sz="2800" dirty="0" err="1" smtClean="0">
                <a:cs typeface="Calibri"/>
              </a:rPr>
              <a:t>feeding</a:t>
            </a:r>
            <a:r>
              <a:rPr lang="tr-TR" sz="2800" dirty="0" smtClean="0">
                <a:cs typeface="Calibri"/>
              </a:rPr>
              <a:t> (inlet).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36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 l="52998" t="51271" r="31517" b="38665"/>
          <a:stretch>
            <a:fillRect/>
          </a:stretch>
        </p:blipFill>
        <p:spPr bwMode="auto">
          <a:xfrm>
            <a:off x="2571736" y="4429132"/>
            <a:ext cx="371477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89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818866D-0444-4E98-9157-10C2F682FBB5}" type="slidenum">
              <a:rPr lang="tr-TR" smtClean="0"/>
              <a:pPr/>
              <a:t>37</a:t>
            </a:fld>
            <a:endParaRPr lang="tr-TR"/>
          </a:p>
        </p:txBody>
      </p:sp>
      <p:sp>
        <p:nvSpPr>
          <p:cNvPr id="7" name="Metin Yer Tutucusu 8"/>
          <p:cNvSpPr txBox="1">
            <a:spLocks/>
          </p:cNvSpPr>
          <p:nvPr/>
        </p:nvSpPr>
        <p:spPr>
          <a:xfrm rot="5400000">
            <a:off x="3358251" y="-1151756"/>
            <a:ext cx="2592288" cy="815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5400" b="1" dirty="0" smtClean="0"/>
          </a:p>
          <a:p>
            <a:pPr algn="ctr"/>
            <a:r>
              <a:rPr lang="tr-TR" sz="5400" b="1" dirty="0" smtClean="0"/>
              <a:t>FILTRATION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244489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Filtration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3672408" cy="4495800"/>
          </a:xfrm>
        </p:spPr>
        <p:txBody>
          <a:bodyPr>
            <a:noAutofit/>
          </a:bodyPr>
          <a:lstStyle/>
          <a:p>
            <a:r>
              <a:rPr lang="tr-TR" sz="2800" dirty="0" err="1" smtClean="0"/>
              <a:t>Filtration</a:t>
            </a:r>
            <a:r>
              <a:rPr lang="tr-TR" sz="2800" dirty="0" smtClean="0"/>
              <a:t> is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removal</a:t>
            </a:r>
            <a:r>
              <a:rPr lang="tr-TR" sz="2800" b="1" dirty="0" smtClean="0">
                <a:solidFill>
                  <a:srgbClr val="0000FF"/>
                </a:solidFill>
              </a:rPr>
              <a:t> of </a:t>
            </a:r>
            <a:r>
              <a:rPr lang="tr-TR" sz="2800" b="1" dirty="0" err="1" smtClean="0">
                <a:solidFill>
                  <a:srgbClr val="0000FF"/>
                </a:solidFill>
              </a:rPr>
              <a:t>insoluble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solids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from</a:t>
            </a:r>
            <a:r>
              <a:rPr lang="tr-TR" sz="2800" b="1" dirty="0" smtClean="0">
                <a:solidFill>
                  <a:srgbClr val="0000FF"/>
                </a:solidFill>
              </a:rPr>
              <a:t> a </a:t>
            </a:r>
            <a:r>
              <a:rPr lang="tr-TR" sz="2800" b="1" dirty="0" err="1" smtClean="0">
                <a:solidFill>
                  <a:srgbClr val="0000FF"/>
                </a:solidFill>
              </a:rPr>
              <a:t>liquids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dirty="0" err="1" smtClean="0"/>
              <a:t>by</a:t>
            </a:r>
            <a:r>
              <a:rPr lang="tr-TR" sz="2800" dirty="0" smtClean="0"/>
              <a:t> </a:t>
            </a:r>
            <a:r>
              <a:rPr lang="tr-TR" sz="2800" dirty="0" err="1" smtClean="0"/>
              <a:t>passing</a:t>
            </a:r>
            <a:r>
              <a:rPr lang="tr-TR" sz="2800" dirty="0" smtClean="0"/>
              <a:t> it </a:t>
            </a:r>
            <a:r>
              <a:rPr lang="tr-TR" sz="2800" b="1" dirty="0" err="1" smtClean="0">
                <a:solidFill>
                  <a:srgbClr val="C00000"/>
                </a:solidFill>
              </a:rPr>
              <a:t>through</a:t>
            </a:r>
            <a:r>
              <a:rPr lang="tr-TR" sz="2800" b="1" dirty="0" smtClean="0">
                <a:solidFill>
                  <a:srgbClr val="C00000"/>
                </a:solidFill>
              </a:rPr>
              <a:t> a </a:t>
            </a:r>
            <a:r>
              <a:rPr lang="tr-TR" sz="2800" b="1" dirty="0" err="1" smtClean="0">
                <a:solidFill>
                  <a:srgbClr val="C00000"/>
                </a:solidFill>
              </a:rPr>
              <a:t>porous</a:t>
            </a:r>
            <a:r>
              <a:rPr lang="tr-TR" sz="2800" b="1" dirty="0" smtClean="0">
                <a:solidFill>
                  <a:srgbClr val="C00000"/>
                </a:solidFill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</a:rPr>
              <a:t>material</a:t>
            </a:r>
            <a:endParaRPr lang="tr-TR" sz="2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tr-TR" sz="2800" dirty="0"/>
          </a:p>
          <a:p>
            <a:r>
              <a:rPr lang="tr-TR" sz="2800" dirty="0" err="1" smtClean="0"/>
              <a:t>Filtration</a:t>
            </a:r>
            <a:r>
              <a:rPr lang="tr-TR" sz="2800" dirty="0" smtClean="0"/>
              <a:t> is </a:t>
            </a:r>
            <a:r>
              <a:rPr lang="tr-TR" sz="2800" dirty="0" err="1" smtClean="0"/>
              <a:t>used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clarify</a:t>
            </a:r>
            <a:r>
              <a:rPr lang="tr-TR" sz="2800" dirty="0" smtClean="0"/>
              <a:t> </a:t>
            </a:r>
            <a:r>
              <a:rPr lang="tr-TR" sz="2800" dirty="0" err="1" smtClean="0"/>
              <a:t>wine</a:t>
            </a:r>
            <a:r>
              <a:rPr lang="tr-TR" sz="2800" dirty="0" smtClean="0"/>
              <a:t>, </a:t>
            </a:r>
            <a:r>
              <a:rPr lang="tr-TR" sz="2800" dirty="0" err="1" smtClean="0"/>
              <a:t>beer</a:t>
            </a:r>
            <a:r>
              <a:rPr lang="tr-TR" sz="2800" dirty="0" smtClean="0"/>
              <a:t>, </a:t>
            </a:r>
            <a:r>
              <a:rPr lang="tr-TR" sz="2800" dirty="0" err="1" smtClean="0"/>
              <a:t>juices</a:t>
            </a:r>
            <a:r>
              <a:rPr lang="tr-TR" sz="2800" dirty="0" smtClean="0"/>
              <a:t>, </a:t>
            </a:r>
            <a:r>
              <a:rPr lang="tr-TR" sz="2800" dirty="0" err="1" smtClean="0"/>
              <a:t>oils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syrups</a:t>
            </a:r>
            <a:r>
              <a:rPr lang="tr-TR" sz="2800" dirty="0" smtClean="0"/>
              <a:t> in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food</a:t>
            </a:r>
            <a:r>
              <a:rPr lang="tr-TR" sz="2800" dirty="0" smtClean="0"/>
              <a:t> </a:t>
            </a:r>
            <a:r>
              <a:rPr lang="tr-TR" sz="2800" dirty="0" err="1" smtClean="0"/>
              <a:t>industry</a:t>
            </a:r>
            <a:r>
              <a:rPr lang="tr-TR" sz="2800" dirty="0" smtClean="0"/>
              <a:t> 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38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1026" name="Picture 2" descr="filtration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48880"/>
            <a:ext cx="5007081" cy="308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Düz Ok Bağlayıcısı 2"/>
          <p:cNvCxnSpPr/>
          <p:nvPr/>
        </p:nvCxnSpPr>
        <p:spPr>
          <a:xfrm>
            <a:off x="7380312" y="4005064"/>
            <a:ext cx="0" cy="18722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Metin kutusu 3"/>
          <p:cNvSpPr txBox="1"/>
          <p:nvPr/>
        </p:nvSpPr>
        <p:spPr>
          <a:xfrm>
            <a:off x="6340534" y="579108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/>
              <a:t>Filter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medium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4787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429000"/>
            <a:ext cx="6864874" cy="2148932"/>
          </a:xfrm>
          <a:prstGeom prst="rect">
            <a:avLst/>
          </a:prstGeom>
        </p:spPr>
      </p:pic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/>
              <a:t>Formation</a:t>
            </a:r>
            <a:r>
              <a:rPr lang="tr-TR" b="1" dirty="0" smtClean="0"/>
              <a:t> of </a:t>
            </a:r>
            <a:r>
              <a:rPr lang="tr-TR" b="1" dirty="0" err="1" smtClean="0"/>
              <a:t>filter</a:t>
            </a:r>
            <a:r>
              <a:rPr lang="tr-TR" b="1" dirty="0" smtClean="0"/>
              <a:t> </a:t>
            </a:r>
            <a:r>
              <a:rPr lang="tr-TR" b="1" dirty="0" err="1" smtClean="0"/>
              <a:t>cake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>
          <a:xfrm>
            <a:off x="612648" y="1556792"/>
            <a:ext cx="8153400" cy="4495800"/>
          </a:xfrm>
        </p:spPr>
        <p:txBody>
          <a:bodyPr>
            <a:normAutofit/>
          </a:bodyPr>
          <a:lstStyle/>
          <a:p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solids</a:t>
            </a:r>
            <a:r>
              <a:rPr lang="tr-TR" sz="2800" dirty="0" smtClean="0"/>
              <a:t> </a:t>
            </a:r>
            <a:r>
              <a:rPr lang="tr-TR" sz="2800" dirty="0" err="1" smtClean="0"/>
              <a:t>removed</a:t>
            </a:r>
            <a:r>
              <a:rPr lang="tr-TR" sz="2800" dirty="0" smtClean="0"/>
              <a:t> </a:t>
            </a:r>
            <a:r>
              <a:rPr lang="tr-TR" sz="2800" dirty="0" err="1" smtClean="0"/>
              <a:t>from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liquid</a:t>
            </a:r>
            <a:r>
              <a:rPr lang="tr-TR" sz="2800" dirty="0" smtClean="0"/>
              <a:t> </a:t>
            </a:r>
            <a:r>
              <a:rPr lang="tr-TR" sz="2800" dirty="0" err="1" smtClean="0"/>
              <a:t>accumulate</a:t>
            </a:r>
            <a:r>
              <a:rPr lang="tr-TR" sz="2800" dirty="0" smtClean="0"/>
              <a:t> in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filter</a:t>
            </a:r>
            <a:r>
              <a:rPr lang="tr-TR" sz="2800" dirty="0" smtClean="0"/>
              <a:t> </a:t>
            </a:r>
            <a:r>
              <a:rPr lang="tr-TR" sz="2800" dirty="0" err="1" smtClean="0"/>
              <a:t>medium</a:t>
            </a:r>
            <a:r>
              <a:rPr lang="tr-TR" sz="2800" dirty="0" smtClean="0"/>
              <a:t>, </a:t>
            </a:r>
            <a:r>
              <a:rPr lang="tr-TR" sz="2800" dirty="0" err="1" smtClean="0"/>
              <a:t>which</a:t>
            </a:r>
            <a:r>
              <a:rPr lang="tr-TR" sz="2800" dirty="0" smtClean="0"/>
              <a:t> is </a:t>
            </a:r>
            <a:r>
              <a:rPr lang="tr-TR" sz="2800" dirty="0" err="1" smtClean="0"/>
              <a:t>called</a:t>
            </a:r>
            <a:r>
              <a:rPr lang="tr-TR" sz="2800" dirty="0" smtClean="0"/>
              <a:t> </a:t>
            </a:r>
            <a:r>
              <a:rPr lang="tr-TR" sz="2800" b="1" dirty="0" err="1" smtClean="0">
                <a:solidFill>
                  <a:srgbClr val="C00000"/>
                </a:solidFill>
              </a:rPr>
              <a:t>filter</a:t>
            </a:r>
            <a:r>
              <a:rPr lang="tr-TR" sz="2800" b="1" dirty="0" smtClean="0">
                <a:solidFill>
                  <a:srgbClr val="C00000"/>
                </a:solidFill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</a:rPr>
              <a:t>cake</a:t>
            </a:r>
            <a:r>
              <a:rPr lang="tr-TR" sz="2800" dirty="0" smtClean="0"/>
              <a:t>.</a:t>
            </a:r>
          </a:p>
          <a:p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formation</a:t>
            </a:r>
            <a:r>
              <a:rPr lang="tr-TR" sz="2800" dirty="0" smtClean="0"/>
              <a:t> of </a:t>
            </a:r>
            <a:r>
              <a:rPr lang="tr-TR" sz="2800" dirty="0" err="1" smtClean="0"/>
              <a:t>filter</a:t>
            </a:r>
            <a:r>
              <a:rPr lang="tr-TR" sz="2800" dirty="0" smtClean="0"/>
              <a:t> </a:t>
            </a:r>
            <a:r>
              <a:rPr lang="tr-TR" sz="2800" dirty="0" err="1" smtClean="0"/>
              <a:t>cake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its</a:t>
            </a:r>
            <a:r>
              <a:rPr lang="tr-TR" sz="2800" dirty="0" smtClean="0"/>
              <a:t> </a:t>
            </a:r>
            <a:r>
              <a:rPr lang="tr-TR" sz="2800" dirty="0" err="1" smtClean="0"/>
              <a:t>thickness</a:t>
            </a:r>
            <a:r>
              <a:rPr lang="tr-TR" sz="2800" dirty="0" smtClean="0"/>
              <a:t> </a:t>
            </a:r>
            <a:r>
              <a:rPr lang="tr-TR" sz="2800" dirty="0" err="1" smtClean="0"/>
              <a:t>affect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filtration</a:t>
            </a:r>
            <a:r>
              <a:rPr lang="tr-TR" sz="2800" dirty="0" smtClean="0"/>
              <a:t> rate as </a:t>
            </a:r>
            <a:r>
              <a:rPr lang="tr-TR" sz="2800" dirty="0" err="1" smtClean="0"/>
              <a:t>shown</a:t>
            </a:r>
            <a:r>
              <a:rPr lang="tr-TR" sz="2800" dirty="0" smtClean="0"/>
              <a:t> in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figure</a:t>
            </a:r>
            <a:endParaRPr lang="en-US" sz="28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pPr algn="r"/>
            <a:fld id="{3967E7C9-022E-458E-AC86-D5783EA1D321}" type="datetime1">
              <a:rPr lang="tr-TR" smtClean="0"/>
              <a:pPr algn="r"/>
              <a:t>28.03.2019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39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3748898" y="6492875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360904432"/>
              </p:ext>
            </p:extLst>
          </p:nvPr>
        </p:nvGraphicFramePr>
        <p:xfrm>
          <a:off x="1788368" y="5373216"/>
          <a:ext cx="6096000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62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Unit</a:t>
            </a:r>
            <a:r>
              <a:rPr lang="tr-TR" b="1" dirty="0" smtClean="0"/>
              <a:t> </a:t>
            </a:r>
            <a:r>
              <a:rPr lang="tr-TR" b="1" dirty="0" err="1" smtClean="0"/>
              <a:t>operations</a:t>
            </a:r>
            <a:r>
              <a:rPr lang="tr-TR" b="1" dirty="0" smtClean="0"/>
              <a:t> in </a:t>
            </a:r>
            <a:r>
              <a:rPr lang="tr-TR" b="1" dirty="0" err="1" smtClean="0"/>
              <a:t>food</a:t>
            </a:r>
            <a:r>
              <a:rPr lang="tr-TR" b="1" dirty="0" smtClean="0"/>
              <a:t> </a:t>
            </a:r>
            <a:r>
              <a:rPr lang="tr-TR" b="1" dirty="0" err="1" smtClean="0"/>
              <a:t>industry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5"/>
          </p:nvPr>
        </p:nvSpPr>
        <p:spPr>
          <a:xfrm>
            <a:off x="6433458" y="6127750"/>
            <a:ext cx="2667000" cy="365125"/>
          </a:xfrm>
        </p:spPr>
        <p:txBody>
          <a:bodyPr/>
          <a:lstStyle/>
          <a:p>
            <a:pPr algn="r"/>
            <a:fld id="{6A8A34F3-AE79-4CDF-97E3-83A30374082B}" type="datetime1">
              <a:rPr lang="tr-TR" smtClean="0"/>
              <a:pPr algn="r"/>
              <a:t>28.03.2019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7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graphicFrame>
        <p:nvGraphicFramePr>
          <p:cNvPr id="10" name="Diyagram 9"/>
          <p:cNvGraphicFramePr/>
          <p:nvPr>
            <p:extLst>
              <p:ext uri="{D42A27DB-BD31-4B8C-83A1-F6EECF244321}">
                <p14:modId xmlns:p14="http://schemas.microsoft.com/office/powerpoint/2010/main" val="135547455"/>
              </p:ext>
            </p:extLst>
          </p:nvPr>
        </p:nvGraphicFramePr>
        <p:xfrm>
          <a:off x="251520" y="1737392"/>
          <a:ext cx="8676000" cy="52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620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/>
              <a:t>Factors</a:t>
            </a:r>
            <a:r>
              <a:rPr lang="tr-TR" b="1" dirty="0"/>
              <a:t> </a:t>
            </a:r>
            <a:r>
              <a:rPr lang="tr-TR" b="1" dirty="0" err="1"/>
              <a:t>that</a:t>
            </a:r>
            <a:r>
              <a:rPr lang="tr-TR" b="1" dirty="0"/>
              <a:t> </a:t>
            </a:r>
            <a:r>
              <a:rPr lang="tr-TR" b="1" dirty="0" err="1"/>
              <a:t>affect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filtration</a:t>
            </a:r>
            <a:r>
              <a:rPr lang="tr-TR" b="1" dirty="0"/>
              <a:t> rate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The</a:t>
            </a:r>
            <a:r>
              <a:rPr lang="tr-TR" dirty="0" smtClean="0"/>
              <a:t>  </a:t>
            </a:r>
            <a:r>
              <a:rPr lang="tr-TR" dirty="0" err="1" smtClean="0"/>
              <a:t>factors</a:t>
            </a:r>
            <a:r>
              <a:rPr lang="tr-TR" dirty="0" smtClean="0"/>
              <a:t>,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affect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filtration</a:t>
            </a:r>
            <a:r>
              <a:rPr lang="tr-TR" dirty="0" smtClean="0"/>
              <a:t> rate,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listed</a:t>
            </a:r>
            <a:r>
              <a:rPr lang="tr-TR" dirty="0" smtClean="0"/>
              <a:t> </a:t>
            </a:r>
            <a:r>
              <a:rPr lang="tr-TR" dirty="0" err="1" smtClean="0"/>
              <a:t>below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lvl="1"/>
            <a:r>
              <a:rPr lang="tr-TR" dirty="0" err="1" smtClean="0"/>
              <a:t>The</a:t>
            </a:r>
            <a:r>
              <a:rPr lang="tr-TR" dirty="0" smtClean="0"/>
              <a:t> presence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thickness</a:t>
            </a:r>
            <a:r>
              <a:rPr lang="tr-TR" dirty="0" smtClean="0"/>
              <a:t> of </a:t>
            </a:r>
            <a:r>
              <a:rPr lang="tr-TR" dirty="0" err="1" smtClean="0"/>
              <a:t>filter</a:t>
            </a:r>
            <a:r>
              <a:rPr lang="tr-TR" dirty="0" smtClean="0"/>
              <a:t> </a:t>
            </a:r>
            <a:r>
              <a:rPr lang="tr-TR" dirty="0" err="1" smtClean="0"/>
              <a:t>cake</a:t>
            </a:r>
            <a:r>
              <a:rPr lang="tr-TR" dirty="0" smtClean="0"/>
              <a:t> (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resistance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filter</a:t>
            </a:r>
            <a:r>
              <a:rPr lang="tr-TR" dirty="0" smtClean="0"/>
              <a:t> </a:t>
            </a:r>
            <a:r>
              <a:rPr lang="tr-TR" dirty="0" err="1" smtClean="0"/>
              <a:t>cake</a:t>
            </a:r>
            <a:r>
              <a:rPr lang="tr-TR" dirty="0" smtClean="0"/>
              <a:t>)</a:t>
            </a:r>
          </a:p>
          <a:p>
            <a:pPr lvl="1"/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pressure</a:t>
            </a:r>
            <a:r>
              <a:rPr lang="tr-TR" dirty="0" smtClean="0"/>
              <a:t> </a:t>
            </a:r>
            <a:r>
              <a:rPr lang="tr-TR" dirty="0" err="1" smtClean="0"/>
              <a:t>drop</a:t>
            </a:r>
            <a:r>
              <a:rPr lang="tr-TR" dirty="0" smtClean="0"/>
              <a:t> </a:t>
            </a:r>
            <a:r>
              <a:rPr lang="tr-TR" dirty="0" err="1" smtClean="0"/>
              <a:t>across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filter</a:t>
            </a:r>
            <a:r>
              <a:rPr lang="tr-TR" dirty="0" smtClean="0"/>
              <a:t> </a:t>
            </a:r>
            <a:r>
              <a:rPr lang="tr-TR" dirty="0" err="1" smtClean="0"/>
              <a:t>medium</a:t>
            </a:r>
            <a:endParaRPr lang="tr-TR" dirty="0" smtClean="0"/>
          </a:p>
          <a:p>
            <a:pPr lvl="1"/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filtering</a:t>
            </a:r>
            <a:r>
              <a:rPr lang="tr-TR" dirty="0" smtClean="0"/>
              <a:t> </a:t>
            </a:r>
            <a:r>
              <a:rPr lang="tr-TR" dirty="0" err="1" smtClean="0"/>
              <a:t>surface</a:t>
            </a:r>
            <a:endParaRPr lang="tr-TR" dirty="0" smtClean="0"/>
          </a:p>
          <a:p>
            <a:pPr lvl="1"/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viscosity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filtrate</a:t>
            </a:r>
            <a:r>
              <a:rPr lang="tr-TR" dirty="0" smtClean="0"/>
              <a:t> </a:t>
            </a:r>
          </a:p>
          <a:p>
            <a:pPr lvl="1"/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resistance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filter</a:t>
            </a:r>
            <a:r>
              <a:rPr lang="tr-TR" dirty="0" smtClean="0"/>
              <a:t> </a:t>
            </a:r>
            <a:r>
              <a:rPr lang="tr-TR" dirty="0" err="1" smtClean="0"/>
              <a:t>medium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40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58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Calculation</a:t>
            </a:r>
            <a:r>
              <a:rPr lang="tr-TR" b="1" dirty="0" smtClean="0"/>
              <a:t> of </a:t>
            </a:r>
            <a:r>
              <a:rPr lang="tr-TR" b="1" dirty="0" err="1" smtClean="0"/>
              <a:t>filtration</a:t>
            </a:r>
            <a:r>
              <a:rPr lang="tr-TR" b="1" dirty="0" smtClean="0"/>
              <a:t> rate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600" b="1" dirty="0" err="1" smtClean="0">
                <a:solidFill>
                  <a:srgbClr val="0000FF"/>
                </a:solidFill>
              </a:rPr>
              <a:t>The</a:t>
            </a:r>
            <a:r>
              <a:rPr lang="tr-TR" sz="2600" b="1" dirty="0" smtClean="0">
                <a:solidFill>
                  <a:srgbClr val="0000FF"/>
                </a:solidFill>
              </a:rPr>
              <a:t> rate of </a:t>
            </a:r>
            <a:r>
              <a:rPr lang="tr-TR" sz="2600" b="1" dirty="0" err="1" smtClean="0">
                <a:solidFill>
                  <a:srgbClr val="0000FF"/>
                </a:solidFill>
              </a:rPr>
              <a:t>filtration</a:t>
            </a:r>
            <a:r>
              <a:rPr lang="tr-TR" sz="2600" b="1" dirty="0" smtClean="0">
                <a:solidFill>
                  <a:srgbClr val="0000FF"/>
                </a:solidFill>
              </a:rPr>
              <a:t> can be </a:t>
            </a:r>
            <a:r>
              <a:rPr lang="tr-TR" sz="2600" b="1" dirty="0" err="1" smtClean="0">
                <a:solidFill>
                  <a:srgbClr val="0000FF"/>
                </a:solidFill>
              </a:rPr>
              <a:t>described</a:t>
            </a:r>
            <a:r>
              <a:rPr lang="tr-TR" sz="2600" b="1" dirty="0" smtClean="0">
                <a:solidFill>
                  <a:srgbClr val="0000FF"/>
                </a:solidFill>
              </a:rPr>
              <a:t> as </a:t>
            </a:r>
            <a:r>
              <a:rPr lang="tr-TR" sz="2600" b="1" dirty="0" err="1" smtClean="0">
                <a:solidFill>
                  <a:srgbClr val="0000FF"/>
                </a:solidFill>
              </a:rPr>
              <a:t>the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ratio</a:t>
            </a:r>
            <a:r>
              <a:rPr lang="tr-TR" sz="2600" b="1" dirty="0" smtClean="0">
                <a:solidFill>
                  <a:srgbClr val="0000FF"/>
                </a:solidFill>
              </a:rPr>
              <a:t> of </a:t>
            </a:r>
            <a:r>
              <a:rPr lang="tr-TR" sz="2600" b="1" dirty="0" err="1" smtClean="0">
                <a:solidFill>
                  <a:srgbClr val="0000FF"/>
                </a:solidFill>
              </a:rPr>
              <a:t>driving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force</a:t>
            </a:r>
            <a:r>
              <a:rPr lang="tr-TR" sz="2600" b="1" dirty="0" smtClean="0">
                <a:solidFill>
                  <a:srgbClr val="0000FF"/>
                </a:solidFill>
              </a:rPr>
              <a:t> (</a:t>
            </a:r>
            <a:r>
              <a:rPr lang="tr-TR" sz="2600" b="1" dirty="0" err="1" smtClean="0">
                <a:solidFill>
                  <a:srgbClr val="0000FF"/>
                </a:solidFill>
              </a:rPr>
              <a:t>the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pressure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required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to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move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the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fluid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through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the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filter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medium</a:t>
            </a:r>
            <a:r>
              <a:rPr lang="tr-TR" sz="2600" b="1" dirty="0" smtClean="0">
                <a:solidFill>
                  <a:srgbClr val="0000FF"/>
                </a:solidFill>
              </a:rPr>
              <a:t>) </a:t>
            </a:r>
            <a:r>
              <a:rPr lang="tr-TR" sz="2600" b="1" dirty="0" err="1" smtClean="0">
                <a:solidFill>
                  <a:srgbClr val="0000FF"/>
                </a:solidFill>
              </a:rPr>
              <a:t>to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resistance</a:t>
            </a:r>
            <a:endParaRPr lang="tr-TR" sz="2600" b="1" dirty="0" smtClean="0">
              <a:solidFill>
                <a:srgbClr val="0000FF"/>
              </a:solidFill>
            </a:endParaRPr>
          </a:p>
          <a:p>
            <a:endParaRPr lang="tr-TR" sz="2600" dirty="0" smtClean="0"/>
          </a:p>
          <a:p>
            <a:endParaRPr lang="tr-TR" sz="2600" dirty="0"/>
          </a:p>
          <a:p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mathematical</a:t>
            </a:r>
            <a:r>
              <a:rPr lang="tr-TR" sz="2600" dirty="0" smtClean="0"/>
              <a:t> </a:t>
            </a:r>
            <a:r>
              <a:rPr lang="tr-TR" sz="2600" dirty="0" err="1" smtClean="0"/>
              <a:t>equation</a:t>
            </a:r>
            <a:r>
              <a:rPr lang="tr-TR" sz="2600" dirty="0" smtClean="0"/>
              <a:t> </a:t>
            </a:r>
            <a:r>
              <a:rPr lang="tr-TR" sz="2600" b="1" dirty="0" err="1" smtClean="0">
                <a:solidFill>
                  <a:srgbClr val="C00000"/>
                </a:solidFill>
              </a:rPr>
              <a:t>to</a:t>
            </a:r>
            <a:r>
              <a:rPr lang="tr-TR" sz="2600" b="1" dirty="0" smtClean="0">
                <a:solidFill>
                  <a:srgbClr val="C00000"/>
                </a:solidFill>
              </a:rPr>
              <a:t> </a:t>
            </a:r>
            <a:r>
              <a:rPr lang="tr-TR" sz="2600" b="1" dirty="0" err="1" smtClean="0">
                <a:solidFill>
                  <a:srgbClr val="C00000"/>
                </a:solidFill>
              </a:rPr>
              <a:t>calculate</a:t>
            </a:r>
            <a:r>
              <a:rPr lang="tr-TR" sz="2600" b="1" dirty="0" smtClean="0">
                <a:solidFill>
                  <a:srgbClr val="C00000"/>
                </a:solidFill>
              </a:rPr>
              <a:t> rate of </a:t>
            </a:r>
            <a:r>
              <a:rPr lang="tr-TR" sz="2600" b="1" dirty="0" err="1" smtClean="0">
                <a:solidFill>
                  <a:srgbClr val="C00000"/>
                </a:solidFill>
              </a:rPr>
              <a:t>filtration</a:t>
            </a:r>
            <a:r>
              <a:rPr lang="tr-TR" sz="2600" b="1" dirty="0" smtClean="0">
                <a:solidFill>
                  <a:srgbClr val="C00000"/>
                </a:solidFill>
              </a:rPr>
              <a:t> </a:t>
            </a:r>
            <a:r>
              <a:rPr lang="tr-TR" sz="2600" dirty="0" smtClean="0"/>
              <a:t>is </a:t>
            </a:r>
            <a:r>
              <a:rPr lang="tr-TR" sz="2600" dirty="0" err="1" smtClean="0"/>
              <a:t>given</a:t>
            </a:r>
            <a:r>
              <a:rPr lang="tr-TR" sz="2600" dirty="0" smtClean="0"/>
              <a:t> </a:t>
            </a:r>
            <a:r>
              <a:rPr lang="tr-TR" sz="2600" dirty="0" err="1" smtClean="0"/>
              <a:t>below</a:t>
            </a:r>
            <a:endParaRPr lang="tr-TR" sz="2600" dirty="0" smtClean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41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47250" t="37865" r="24400" b="52055"/>
          <a:stretch/>
        </p:blipFill>
        <p:spPr>
          <a:xfrm>
            <a:off x="2339752" y="2924944"/>
            <a:ext cx="4320480" cy="86409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42555" t="41053" r="32693" b="36944"/>
          <a:stretch/>
        </p:blipFill>
        <p:spPr>
          <a:xfrm>
            <a:off x="1197311" y="4811575"/>
            <a:ext cx="2284882" cy="114244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5"/>
          <a:srcRect b="56815"/>
          <a:stretch/>
        </p:blipFill>
        <p:spPr>
          <a:xfrm>
            <a:off x="4704917" y="4712592"/>
            <a:ext cx="3105583" cy="1258873"/>
          </a:xfrm>
          <a:prstGeom prst="rect">
            <a:avLst/>
          </a:prstGeom>
        </p:spPr>
      </p:pic>
      <p:cxnSp>
        <p:nvCxnSpPr>
          <p:cNvPr id="12" name="Düz Ok Bağlayıcısı 11"/>
          <p:cNvCxnSpPr/>
          <p:nvPr/>
        </p:nvCxnSpPr>
        <p:spPr>
          <a:xfrm>
            <a:off x="3749369" y="5229200"/>
            <a:ext cx="93997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Yuvarlatılmış Dikdörtgen 16"/>
          <p:cNvSpPr/>
          <p:nvPr/>
        </p:nvSpPr>
        <p:spPr>
          <a:xfrm>
            <a:off x="4956524" y="4811575"/>
            <a:ext cx="551580" cy="84967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etin kutusu 17"/>
          <p:cNvSpPr txBox="1"/>
          <p:nvPr/>
        </p:nvSpPr>
        <p:spPr>
          <a:xfrm>
            <a:off x="4484443" y="5878838"/>
            <a:ext cx="370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 smtClean="0"/>
              <a:t>Volumetric</a:t>
            </a:r>
            <a:r>
              <a:rPr lang="tr-TR" sz="2400" dirty="0" smtClean="0"/>
              <a:t> </a:t>
            </a:r>
            <a:r>
              <a:rPr lang="tr-TR" sz="2400" dirty="0" err="1" smtClean="0"/>
              <a:t>flow</a:t>
            </a:r>
            <a:r>
              <a:rPr lang="tr-TR" sz="2400" dirty="0" smtClean="0"/>
              <a:t> rate (m</a:t>
            </a:r>
            <a:r>
              <a:rPr lang="tr-TR" sz="2400" baseline="30000" dirty="0" smtClean="0"/>
              <a:t>3</a:t>
            </a:r>
            <a:r>
              <a:rPr lang="tr-TR" sz="2400" dirty="0" smtClean="0"/>
              <a:t>/s)</a:t>
            </a:r>
            <a:endParaRPr lang="en-US" sz="2400" dirty="0"/>
          </a:p>
        </p:txBody>
      </p:sp>
      <p:sp>
        <p:nvSpPr>
          <p:cNvPr id="19" name="Sağa Bükülü Ok 18"/>
          <p:cNvSpPr/>
          <p:nvPr/>
        </p:nvSpPr>
        <p:spPr>
          <a:xfrm rot="1510300">
            <a:off x="4144507" y="5423602"/>
            <a:ext cx="555582" cy="756911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8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Filtration</a:t>
            </a:r>
            <a:r>
              <a:rPr lang="tr-TR" b="1" dirty="0" smtClean="0"/>
              <a:t> </a:t>
            </a:r>
            <a:r>
              <a:rPr lang="tr-TR" b="1" dirty="0" err="1" smtClean="0"/>
              <a:t>process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filtration</a:t>
            </a:r>
            <a:r>
              <a:rPr lang="tr-TR" dirty="0" smtClean="0"/>
              <a:t> </a:t>
            </a:r>
            <a:r>
              <a:rPr lang="tr-TR" dirty="0" err="1" smtClean="0"/>
              <a:t>process</a:t>
            </a:r>
            <a:r>
              <a:rPr lang="tr-TR" dirty="0" smtClean="0"/>
              <a:t> </a:t>
            </a:r>
            <a:r>
              <a:rPr lang="tr-TR" dirty="0" err="1" smtClean="0"/>
              <a:t>may</a:t>
            </a:r>
            <a:r>
              <a:rPr lang="tr-TR" dirty="0" smtClean="0"/>
              <a:t> </a:t>
            </a:r>
            <a:r>
              <a:rPr lang="tr-TR" dirty="0" err="1" smtClean="0"/>
              <a:t>occur</a:t>
            </a:r>
            <a:r>
              <a:rPr lang="tr-TR" dirty="0" smtClean="0"/>
              <a:t> in 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phases</a:t>
            </a:r>
            <a:endParaRPr lang="tr-TR" dirty="0" smtClean="0"/>
          </a:p>
          <a:p>
            <a:endParaRPr lang="tr-TR" dirty="0"/>
          </a:p>
          <a:p>
            <a:pPr lvl="2"/>
            <a:r>
              <a:rPr lang="tr-TR" sz="2800" b="1" dirty="0" err="1" smtClean="0">
                <a:solidFill>
                  <a:srgbClr val="0000FF"/>
                </a:solidFill>
              </a:rPr>
              <a:t>Constant</a:t>
            </a:r>
            <a:r>
              <a:rPr lang="tr-TR" sz="2800" b="1" dirty="0" smtClean="0">
                <a:solidFill>
                  <a:srgbClr val="0000FF"/>
                </a:solidFill>
              </a:rPr>
              <a:t>-rate </a:t>
            </a:r>
            <a:r>
              <a:rPr lang="tr-TR" sz="2800" b="1" dirty="0" err="1" smtClean="0">
                <a:solidFill>
                  <a:srgbClr val="0000FF"/>
                </a:solidFill>
              </a:rPr>
              <a:t>filtration</a:t>
            </a:r>
            <a:r>
              <a:rPr lang="tr-TR" sz="2800" dirty="0" smtClean="0"/>
              <a:t>, </a:t>
            </a:r>
            <a:r>
              <a:rPr lang="tr-TR" sz="2800" dirty="0" err="1" smtClean="0"/>
              <a:t>which</a:t>
            </a:r>
            <a:r>
              <a:rPr lang="tr-TR" sz="2800" dirty="0" smtClean="0"/>
              <a:t> is </a:t>
            </a:r>
            <a:r>
              <a:rPr lang="tr-TR" sz="2800" dirty="0" err="1" smtClean="0"/>
              <a:t>normally</a:t>
            </a:r>
            <a:r>
              <a:rPr lang="tr-TR" sz="2800" dirty="0" smtClean="0"/>
              <a:t> </a:t>
            </a:r>
            <a:r>
              <a:rPr lang="tr-TR" sz="2800" dirty="0" err="1" smtClean="0"/>
              <a:t>occur</a:t>
            </a:r>
            <a:r>
              <a:rPr lang="tr-TR" sz="2800" dirty="0" smtClean="0"/>
              <a:t> </a:t>
            </a:r>
            <a:r>
              <a:rPr lang="tr-TR" sz="2800" dirty="0" err="1" smtClean="0"/>
              <a:t>during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early</a:t>
            </a:r>
            <a:r>
              <a:rPr lang="tr-TR" sz="2800" dirty="0" smtClean="0"/>
              <a:t> </a:t>
            </a:r>
            <a:r>
              <a:rPr lang="tr-TR" sz="2800" dirty="0" err="1" smtClean="0"/>
              <a:t>stages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process</a:t>
            </a:r>
            <a:endParaRPr lang="tr-TR" sz="2800" dirty="0" smtClean="0"/>
          </a:p>
          <a:p>
            <a:pPr lvl="2"/>
            <a:r>
              <a:rPr lang="tr-TR" sz="2800" b="1" dirty="0" err="1" smtClean="0">
                <a:solidFill>
                  <a:srgbClr val="C00000"/>
                </a:solidFill>
              </a:rPr>
              <a:t>Constant-pressure</a:t>
            </a:r>
            <a:r>
              <a:rPr lang="tr-TR" sz="2800" b="1" dirty="0" smtClean="0">
                <a:solidFill>
                  <a:srgbClr val="C00000"/>
                </a:solidFill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</a:rPr>
              <a:t>filtration</a:t>
            </a:r>
            <a:r>
              <a:rPr lang="tr-TR" sz="2800" dirty="0" smtClean="0"/>
              <a:t>, </a:t>
            </a:r>
            <a:r>
              <a:rPr lang="tr-TR" sz="2800" dirty="0" err="1"/>
              <a:t>which</a:t>
            </a:r>
            <a:r>
              <a:rPr lang="tr-TR" sz="2800" dirty="0"/>
              <a:t> is </a:t>
            </a:r>
            <a:r>
              <a:rPr lang="tr-TR" sz="2800" dirty="0" err="1" smtClean="0"/>
              <a:t>occur</a:t>
            </a:r>
            <a:r>
              <a:rPr lang="tr-TR" sz="2800" dirty="0" smtClean="0"/>
              <a:t> </a:t>
            </a:r>
            <a:r>
              <a:rPr lang="tr-TR" sz="2800" dirty="0" err="1" smtClean="0"/>
              <a:t>during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final </a:t>
            </a:r>
            <a:r>
              <a:rPr lang="tr-TR" sz="2800" dirty="0" err="1"/>
              <a:t>stages</a:t>
            </a:r>
            <a:r>
              <a:rPr lang="tr-TR" sz="2800" dirty="0"/>
              <a:t> of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process</a:t>
            </a:r>
            <a:endParaRPr lang="tr-TR" sz="2800" dirty="0"/>
          </a:p>
          <a:p>
            <a:endParaRPr lang="tr-TR" dirty="0" smtClean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42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52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Constant</a:t>
            </a:r>
            <a:r>
              <a:rPr lang="tr-TR" b="1" dirty="0" smtClean="0"/>
              <a:t>-rate </a:t>
            </a:r>
            <a:r>
              <a:rPr lang="tr-TR" b="1" dirty="0" err="1" smtClean="0"/>
              <a:t>filtration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800" dirty="0" err="1" smtClean="0"/>
              <a:t>Constant</a:t>
            </a:r>
            <a:r>
              <a:rPr lang="tr-TR" sz="2800" dirty="0" smtClean="0"/>
              <a:t>-rate </a:t>
            </a:r>
            <a:r>
              <a:rPr lang="tr-TR" sz="2800" dirty="0" err="1" smtClean="0"/>
              <a:t>filtration</a:t>
            </a:r>
            <a:r>
              <a:rPr lang="tr-TR" sz="2800" dirty="0" smtClean="0"/>
              <a:t> is </a:t>
            </a:r>
            <a:r>
              <a:rPr lang="tr-TR" sz="2800" dirty="0" err="1" smtClean="0"/>
              <a:t>shown</a:t>
            </a:r>
            <a:r>
              <a:rPr lang="tr-TR" sz="2800" dirty="0" smtClean="0"/>
              <a:t> </a:t>
            </a:r>
            <a:r>
              <a:rPr lang="tr-TR" sz="2800" dirty="0" err="1" smtClean="0"/>
              <a:t>by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formula</a:t>
            </a:r>
            <a:r>
              <a:rPr lang="tr-TR" sz="2800" dirty="0" smtClean="0"/>
              <a:t> </a:t>
            </a:r>
            <a:r>
              <a:rPr lang="tr-TR" sz="2800" dirty="0" err="1" smtClean="0"/>
              <a:t>given</a:t>
            </a:r>
            <a:r>
              <a:rPr lang="tr-TR" sz="2800" dirty="0" smtClean="0"/>
              <a:t> </a:t>
            </a:r>
            <a:r>
              <a:rPr lang="tr-TR" sz="2800" dirty="0" err="1" smtClean="0"/>
              <a:t>below</a:t>
            </a:r>
            <a:r>
              <a:rPr lang="tr-TR" sz="2800" dirty="0" smtClean="0"/>
              <a:t>, </a:t>
            </a:r>
            <a:r>
              <a:rPr lang="tr-TR" sz="2800" dirty="0" err="1" smtClean="0"/>
              <a:t>which</a:t>
            </a:r>
            <a:r>
              <a:rPr lang="tr-TR" sz="2800" dirty="0" smtClean="0"/>
              <a:t> is </a:t>
            </a:r>
            <a:r>
              <a:rPr lang="tr-TR" sz="2800" b="1" dirty="0" err="1" smtClean="0">
                <a:solidFill>
                  <a:srgbClr val="0000FF"/>
                </a:solidFill>
              </a:rPr>
              <a:t>used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to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determine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the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required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pressure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drop</a:t>
            </a:r>
            <a:r>
              <a:rPr lang="tr-TR" sz="2800" b="1" dirty="0" smtClean="0">
                <a:solidFill>
                  <a:srgbClr val="0000FF"/>
                </a:solidFill>
              </a:rPr>
              <a:t> as a </a:t>
            </a:r>
            <a:r>
              <a:rPr lang="tr-TR" sz="2800" b="1" dirty="0" err="1" smtClean="0">
                <a:solidFill>
                  <a:srgbClr val="0000FF"/>
                </a:solidFill>
              </a:rPr>
              <a:t>function</a:t>
            </a:r>
            <a:r>
              <a:rPr lang="tr-TR" sz="2800" b="1" dirty="0" smtClean="0">
                <a:solidFill>
                  <a:srgbClr val="0000FF"/>
                </a:solidFill>
              </a:rPr>
              <a:t> of </a:t>
            </a:r>
            <a:r>
              <a:rPr lang="tr-TR" sz="2800" b="1" dirty="0" err="1" smtClean="0">
                <a:solidFill>
                  <a:srgbClr val="0000FF"/>
                </a:solidFill>
              </a:rPr>
              <a:t>the</a:t>
            </a:r>
            <a:r>
              <a:rPr lang="tr-TR" sz="2800" b="1" dirty="0" smtClean="0">
                <a:solidFill>
                  <a:srgbClr val="0000FF"/>
                </a:solidFill>
              </a:rPr>
              <a:t> </a:t>
            </a:r>
            <a:r>
              <a:rPr lang="tr-TR" sz="2800" b="1" dirty="0" err="1" smtClean="0">
                <a:solidFill>
                  <a:srgbClr val="0000FF"/>
                </a:solidFill>
              </a:rPr>
              <a:t>filtration</a:t>
            </a:r>
            <a:r>
              <a:rPr lang="tr-TR" sz="2800" b="1" dirty="0" smtClean="0">
                <a:solidFill>
                  <a:srgbClr val="0000FF"/>
                </a:solidFill>
              </a:rPr>
              <a:t> rate</a:t>
            </a:r>
          </a:p>
          <a:p>
            <a:pPr marL="0" indent="0">
              <a:buNone/>
            </a:pPr>
            <a:endParaRPr lang="tr-TR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43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97" y="3106231"/>
            <a:ext cx="3105583" cy="291505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715910"/>
            <a:ext cx="2160633" cy="1380090"/>
          </a:xfrm>
          <a:prstGeom prst="rect">
            <a:avLst/>
          </a:prstGeom>
        </p:spPr>
      </p:pic>
      <p:cxnSp>
        <p:nvCxnSpPr>
          <p:cNvPr id="8" name="Düz Ok Bağlayıcısı 7"/>
          <p:cNvCxnSpPr/>
          <p:nvPr/>
        </p:nvCxnSpPr>
        <p:spPr>
          <a:xfrm>
            <a:off x="3851920" y="5517232"/>
            <a:ext cx="262508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Metin kutusu 8"/>
          <p:cNvSpPr txBox="1"/>
          <p:nvPr/>
        </p:nvSpPr>
        <p:spPr>
          <a:xfrm>
            <a:off x="3626734" y="3836295"/>
            <a:ext cx="29766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If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thickness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filter</a:t>
            </a:r>
            <a:r>
              <a:rPr lang="tr-TR" sz="2400" dirty="0" smtClean="0"/>
              <a:t> </a:t>
            </a:r>
            <a:r>
              <a:rPr lang="tr-TR" sz="2400" dirty="0" err="1" smtClean="0"/>
              <a:t>medium</a:t>
            </a:r>
            <a:r>
              <a:rPr lang="tr-TR" sz="2400" dirty="0" smtClean="0"/>
              <a:t> (L) is </a:t>
            </a:r>
            <a:r>
              <a:rPr lang="tr-TR" sz="2400" dirty="0" err="1" smtClean="0"/>
              <a:t>negligible</a:t>
            </a:r>
            <a:r>
              <a:rPr lang="tr-TR" sz="2400" dirty="0" smtClean="0"/>
              <a:t>,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equation</a:t>
            </a:r>
            <a:r>
              <a:rPr lang="tr-TR" sz="2400" dirty="0" smtClean="0"/>
              <a:t> is </a:t>
            </a:r>
            <a:r>
              <a:rPr lang="tr-TR" sz="2400" dirty="0" err="1" smtClean="0"/>
              <a:t>corrected</a:t>
            </a:r>
            <a:r>
              <a:rPr lang="tr-TR" sz="2400" dirty="0" smtClean="0"/>
              <a:t> </a:t>
            </a:r>
            <a:endParaRPr lang="en-US" sz="2400" dirty="0"/>
          </a:p>
        </p:txBody>
      </p:sp>
      <p:cxnSp>
        <p:nvCxnSpPr>
          <p:cNvPr id="13" name="Düz Ok Bağlayıcısı 12"/>
          <p:cNvCxnSpPr/>
          <p:nvPr/>
        </p:nvCxnSpPr>
        <p:spPr>
          <a:xfrm flipH="1">
            <a:off x="2172041" y="4433707"/>
            <a:ext cx="13696" cy="6786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Metin kutusu 14"/>
          <p:cNvSpPr txBox="1"/>
          <p:nvPr/>
        </p:nvSpPr>
        <p:spPr>
          <a:xfrm>
            <a:off x="180511" y="4205626"/>
            <a:ext cx="1769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Reorganize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formula</a:t>
            </a:r>
            <a:r>
              <a:rPr lang="tr-TR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20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Constant</a:t>
            </a:r>
            <a:r>
              <a:rPr lang="tr-TR" b="1" dirty="0"/>
              <a:t>-</a:t>
            </a:r>
            <a:r>
              <a:rPr lang="tr-TR" b="1" dirty="0" smtClean="0"/>
              <a:t>rate </a:t>
            </a:r>
            <a:r>
              <a:rPr lang="tr-TR" b="1" dirty="0" err="1" smtClean="0"/>
              <a:t>filtration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equation</a:t>
            </a:r>
            <a:r>
              <a:rPr lang="tr-TR" sz="2400" dirty="0" smtClean="0"/>
              <a:t> </a:t>
            </a:r>
            <a:r>
              <a:rPr lang="tr-TR" sz="2400" dirty="0" err="1" smtClean="0"/>
              <a:t>given</a:t>
            </a:r>
            <a:r>
              <a:rPr lang="tr-TR" sz="2400" dirty="0" smtClean="0"/>
              <a:t> </a:t>
            </a:r>
            <a:r>
              <a:rPr lang="tr-TR" sz="2400" dirty="0" err="1" smtClean="0"/>
              <a:t>below</a:t>
            </a:r>
            <a:r>
              <a:rPr lang="tr-TR" sz="2400" dirty="0" smtClean="0"/>
              <a:t> is </a:t>
            </a:r>
            <a:r>
              <a:rPr lang="tr-TR" sz="2400" b="1" dirty="0" err="1" smtClean="0">
                <a:solidFill>
                  <a:srgbClr val="0000FF"/>
                </a:solidFill>
              </a:rPr>
              <a:t>used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to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predict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pressure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drop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requirements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for</a:t>
            </a:r>
            <a:r>
              <a:rPr lang="tr-TR" sz="2400" b="1" dirty="0" smtClean="0">
                <a:solidFill>
                  <a:srgbClr val="0000FF"/>
                </a:solidFill>
              </a:rPr>
              <a:t> a </a:t>
            </a:r>
            <a:r>
              <a:rPr lang="tr-TR" sz="2400" b="1" dirty="0" err="1" smtClean="0">
                <a:solidFill>
                  <a:srgbClr val="0000FF"/>
                </a:solidFill>
              </a:rPr>
              <a:t>filter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during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the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early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stages</a:t>
            </a:r>
            <a:r>
              <a:rPr lang="tr-TR" sz="2400" b="1" dirty="0" smtClean="0">
                <a:solidFill>
                  <a:srgbClr val="0000FF"/>
                </a:solidFill>
              </a:rPr>
              <a:t> of </a:t>
            </a:r>
            <a:r>
              <a:rPr lang="tr-TR" sz="2400" b="1" dirty="0" err="1" smtClean="0">
                <a:solidFill>
                  <a:srgbClr val="0000FF"/>
                </a:solidFill>
              </a:rPr>
              <a:t>the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process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44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3349320"/>
            <a:ext cx="2931080" cy="187220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779912" y="2820992"/>
            <a:ext cx="52565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∆</a:t>
            </a:r>
            <a:r>
              <a:rPr lang="tr-TR" sz="2400" dirty="0" smtClean="0"/>
              <a:t>P: </a:t>
            </a:r>
            <a:r>
              <a:rPr lang="tr-TR" sz="2400" dirty="0" err="1" smtClean="0"/>
              <a:t>Pressure</a:t>
            </a:r>
            <a:r>
              <a:rPr lang="tr-TR" sz="2400" dirty="0" smtClean="0"/>
              <a:t> </a:t>
            </a:r>
            <a:r>
              <a:rPr lang="tr-TR" sz="2400" dirty="0" err="1" smtClean="0"/>
              <a:t>drop</a:t>
            </a:r>
            <a:r>
              <a:rPr lang="tr-TR" sz="2400" dirty="0" smtClean="0"/>
              <a:t> </a:t>
            </a:r>
            <a:r>
              <a:rPr lang="tr-TR" sz="2400" dirty="0" err="1" smtClean="0"/>
              <a:t>requirements</a:t>
            </a:r>
            <a:r>
              <a:rPr lang="tr-TR" sz="2400" dirty="0" smtClean="0"/>
              <a:t> (</a:t>
            </a:r>
            <a:r>
              <a:rPr lang="tr-TR" sz="2400" dirty="0" err="1" smtClean="0"/>
              <a:t>Pa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µ: </a:t>
            </a:r>
            <a:r>
              <a:rPr lang="tr-TR" sz="2400" dirty="0" err="1" smtClean="0"/>
              <a:t>Viscosity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fluid</a:t>
            </a:r>
            <a:r>
              <a:rPr lang="tr-TR" sz="2400" dirty="0" smtClean="0"/>
              <a:t> (kg/</a:t>
            </a:r>
            <a:r>
              <a:rPr lang="tr-TR" sz="2400" dirty="0" err="1" smtClean="0"/>
              <a:t>ms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r’: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spesific</a:t>
            </a:r>
            <a:r>
              <a:rPr lang="tr-TR" sz="2400" dirty="0" smtClean="0"/>
              <a:t> </a:t>
            </a:r>
            <a:r>
              <a:rPr lang="tr-TR" sz="2400" dirty="0" err="1" smtClean="0"/>
              <a:t>resistance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filter</a:t>
            </a:r>
            <a:r>
              <a:rPr lang="tr-TR" sz="2400" dirty="0" smtClean="0"/>
              <a:t> </a:t>
            </a:r>
            <a:r>
              <a:rPr lang="tr-TR" sz="2400" dirty="0" err="1" smtClean="0"/>
              <a:t>cake</a:t>
            </a:r>
            <a:endParaRPr lang="tr-TR" sz="2400" dirty="0" smtClean="0"/>
          </a:p>
          <a:p>
            <a:r>
              <a:rPr lang="tr-TR" sz="2400" dirty="0" smtClean="0"/>
              <a:t>S: </a:t>
            </a:r>
            <a:r>
              <a:rPr lang="tr-TR" sz="2400" dirty="0"/>
              <a:t>S</a:t>
            </a:r>
            <a:r>
              <a:rPr lang="tr-TR" sz="2400" dirty="0" smtClean="0"/>
              <a:t>olid </a:t>
            </a:r>
            <a:r>
              <a:rPr lang="tr-TR" sz="2400" dirty="0" err="1" smtClean="0"/>
              <a:t>content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fluid</a:t>
            </a:r>
            <a:endParaRPr lang="tr-TR" sz="2400" dirty="0" smtClean="0"/>
          </a:p>
          <a:p>
            <a:r>
              <a:rPr lang="tr-TR" sz="2400" dirty="0" smtClean="0"/>
              <a:t>A: Cross-</a:t>
            </a:r>
            <a:r>
              <a:rPr lang="tr-TR" sz="2400" dirty="0" err="1" smtClean="0"/>
              <a:t>sectional</a:t>
            </a:r>
            <a:r>
              <a:rPr lang="tr-TR" sz="2400" dirty="0" smtClean="0"/>
              <a:t> </a:t>
            </a:r>
            <a:r>
              <a:rPr lang="tr-TR" sz="2400" dirty="0" err="1" smtClean="0"/>
              <a:t>area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filter</a:t>
            </a:r>
            <a:r>
              <a:rPr lang="tr-TR" sz="2400" dirty="0" smtClean="0"/>
              <a:t> (m</a:t>
            </a:r>
            <a:r>
              <a:rPr lang="tr-TR" sz="2400" baseline="30000" dirty="0" smtClean="0"/>
              <a:t>2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V: Volume (m</a:t>
            </a:r>
            <a:r>
              <a:rPr lang="tr-TR" sz="2400" baseline="30000" dirty="0" smtClean="0"/>
              <a:t>3</a:t>
            </a:r>
            <a:r>
              <a:rPr lang="tr-TR" sz="2400" dirty="0" smtClean="0"/>
              <a:t>)</a:t>
            </a:r>
          </a:p>
          <a:p>
            <a:r>
              <a:rPr lang="tr-TR" sz="2400" dirty="0"/>
              <a:t>t</a:t>
            </a:r>
            <a:r>
              <a:rPr lang="tr-TR" sz="2400" dirty="0" smtClean="0"/>
              <a:t>: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filtration</a:t>
            </a:r>
            <a:r>
              <a:rPr lang="tr-TR" sz="2400" dirty="0" smtClean="0"/>
              <a:t> time (s)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3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Problem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45</a:t>
            </a:fld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An </a:t>
            </a:r>
            <a:r>
              <a:rPr lang="tr-TR" dirty="0" err="1" smtClean="0"/>
              <a:t>air</a:t>
            </a:r>
            <a:r>
              <a:rPr lang="tr-TR" dirty="0" smtClean="0"/>
              <a:t> </a:t>
            </a:r>
            <a:r>
              <a:rPr lang="tr-TR" dirty="0" err="1" smtClean="0"/>
              <a:t>filter</a:t>
            </a:r>
            <a:r>
              <a:rPr lang="tr-TR" dirty="0" smtClean="0"/>
              <a:t> is </a:t>
            </a:r>
            <a:r>
              <a:rPr lang="tr-TR" dirty="0" err="1" smtClean="0"/>
              <a:t>used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remove</a:t>
            </a:r>
            <a:r>
              <a:rPr lang="tr-TR" dirty="0" smtClean="0"/>
              <a:t> </a:t>
            </a:r>
            <a:r>
              <a:rPr lang="tr-TR" dirty="0" err="1" smtClean="0"/>
              <a:t>small</a:t>
            </a:r>
            <a:r>
              <a:rPr lang="tr-TR" dirty="0" smtClean="0"/>
              <a:t> </a:t>
            </a:r>
            <a:r>
              <a:rPr lang="tr-TR" dirty="0" err="1" smtClean="0"/>
              <a:t>particles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an </a:t>
            </a:r>
            <a:r>
              <a:rPr lang="tr-TR" dirty="0" err="1" smtClean="0"/>
              <a:t>air</a:t>
            </a:r>
            <a:r>
              <a:rPr lang="tr-TR" dirty="0" smtClean="0"/>
              <a:t> </a:t>
            </a:r>
            <a:r>
              <a:rPr lang="tr-TR" dirty="0" err="1" smtClean="0"/>
              <a:t>supply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a </a:t>
            </a:r>
            <a:r>
              <a:rPr lang="tr-TR" dirty="0" err="1" smtClean="0"/>
              <a:t>quality</a:t>
            </a:r>
            <a:r>
              <a:rPr lang="tr-TR" dirty="0" smtClean="0"/>
              <a:t> </a:t>
            </a:r>
            <a:r>
              <a:rPr lang="tr-TR" dirty="0" err="1" smtClean="0"/>
              <a:t>control</a:t>
            </a:r>
            <a:r>
              <a:rPr lang="tr-TR" dirty="0" smtClean="0"/>
              <a:t> </a:t>
            </a:r>
            <a:r>
              <a:rPr lang="tr-TR" dirty="0" err="1" smtClean="0"/>
              <a:t>laboratory</a:t>
            </a:r>
            <a:r>
              <a:rPr lang="tr-TR" dirty="0" smtClean="0"/>
              <a:t>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air</a:t>
            </a:r>
            <a:r>
              <a:rPr lang="tr-TR" dirty="0" smtClean="0"/>
              <a:t> (0°C) is </a:t>
            </a:r>
            <a:r>
              <a:rPr lang="tr-TR" dirty="0" err="1" smtClean="0"/>
              <a:t>supplied</a:t>
            </a:r>
            <a:r>
              <a:rPr lang="tr-TR" dirty="0" smtClean="0"/>
              <a:t> at a rate of 0.5 m</a:t>
            </a:r>
            <a:r>
              <a:rPr lang="tr-TR" baseline="30000" dirty="0" smtClean="0"/>
              <a:t>3</a:t>
            </a:r>
            <a:r>
              <a:rPr lang="tr-TR" dirty="0" smtClean="0"/>
              <a:t>/s </a:t>
            </a:r>
            <a:r>
              <a:rPr lang="tr-TR" dirty="0" err="1" smtClean="0"/>
              <a:t>through</a:t>
            </a:r>
            <a:r>
              <a:rPr lang="tr-TR" dirty="0" smtClean="0"/>
              <a:t> an </a:t>
            </a:r>
            <a:r>
              <a:rPr lang="tr-TR" dirty="0" err="1" smtClean="0"/>
              <a:t>air</a:t>
            </a:r>
            <a:r>
              <a:rPr lang="tr-TR" dirty="0" smtClean="0"/>
              <a:t> </a:t>
            </a:r>
            <a:r>
              <a:rPr lang="tr-TR" dirty="0" err="1" smtClean="0"/>
              <a:t>filter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a 0.5 m</a:t>
            </a:r>
            <a:r>
              <a:rPr lang="tr-TR" baseline="30000" dirty="0" smtClean="0"/>
              <a:t>2</a:t>
            </a:r>
            <a:r>
              <a:rPr lang="tr-TR" dirty="0" smtClean="0"/>
              <a:t> </a:t>
            </a:r>
            <a:r>
              <a:rPr lang="tr-TR" dirty="0" err="1" smtClean="0"/>
              <a:t>cross-sectional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r>
              <a:rPr lang="tr-TR" dirty="0" smtClean="0"/>
              <a:t>. </a:t>
            </a:r>
            <a:r>
              <a:rPr lang="tr-TR" dirty="0" err="1" smtClean="0"/>
              <a:t>If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pressure</a:t>
            </a:r>
            <a:r>
              <a:rPr lang="tr-TR" dirty="0" smtClean="0"/>
              <a:t> </a:t>
            </a:r>
            <a:r>
              <a:rPr lang="tr-TR" dirty="0" err="1" smtClean="0"/>
              <a:t>drop</a:t>
            </a:r>
            <a:r>
              <a:rPr lang="tr-TR" dirty="0" smtClean="0"/>
              <a:t> </a:t>
            </a:r>
            <a:r>
              <a:rPr lang="tr-TR" dirty="0" err="1" smtClean="0"/>
              <a:t>across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filter</a:t>
            </a:r>
            <a:r>
              <a:rPr lang="tr-TR" dirty="0" smtClean="0"/>
              <a:t> is 0.25 cm </a:t>
            </a:r>
            <a:r>
              <a:rPr lang="tr-TR" dirty="0" err="1" smtClean="0"/>
              <a:t>water</a:t>
            </a:r>
            <a:r>
              <a:rPr lang="tr-TR" dirty="0" smtClean="0"/>
              <a:t> </a:t>
            </a:r>
            <a:r>
              <a:rPr lang="tr-TR" dirty="0" err="1" smtClean="0"/>
              <a:t>after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hour</a:t>
            </a:r>
            <a:r>
              <a:rPr lang="tr-TR" dirty="0" smtClean="0"/>
              <a:t> of </a:t>
            </a:r>
            <a:r>
              <a:rPr lang="tr-TR" dirty="0" err="1" smtClean="0"/>
              <a:t>use</a:t>
            </a:r>
            <a:r>
              <a:rPr lang="tr-TR" dirty="0" smtClean="0"/>
              <a:t>, </a:t>
            </a:r>
            <a:r>
              <a:rPr lang="tr-TR" b="1" dirty="0" err="1" smtClean="0">
                <a:solidFill>
                  <a:srgbClr val="C00000"/>
                </a:solidFill>
              </a:rPr>
              <a:t>determine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the</a:t>
            </a:r>
            <a:r>
              <a:rPr lang="tr-TR" b="1" dirty="0" smtClean="0">
                <a:solidFill>
                  <a:srgbClr val="C00000"/>
                </a:solidFill>
              </a:rPr>
              <a:t> life of </a:t>
            </a:r>
            <a:r>
              <a:rPr lang="tr-TR" b="1" dirty="0" err="1" smtClean="0">
                <a:solidFill>
                  <a:srgbClr val="C00000"/>
                </a:solidFill>
              </a:rPr>
              <a:t>the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filter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if</a:t>
            </a:r>
            <a:r>
              <a:rPr lang="tr-TR" b="1" dirty="0" smtClean="0">
                <a:solidFill>
                  <a:srgbClr val="C00000"/>
                </a:solidFill>
              </a:rPr>
              <a:t> a </a:t>
            </a:r>
            <a:r>
              <a:rPr lang="tr-TR" b="1" dirty="0" err="1" smtClean="0">
                <a:solidFill>
                  <a:srgbClr val="C00000"/>
                </a:solidFill>
              </a:rPr>
              <a:t>filter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change</a:t>
            </a:r>
            <a:r>
              <a:rPr lang="tr-TR" b="1" dirty="0" smtClean="0">
                <a:solidFill>
                  <a:srgbClr val="C00000"/>
                </a:solidFill>
              </a:rPr>
              <a:t> is </a:t>
            </a:r>
            <a:r>
              <a:rPr lang="tr-TR" b="1" dirty="0" err="1" smtClean="0">
                <a:solidFill>
                  <a:srgbClr val="C00000"/>
                </a:solidFill>
              </a:rPr>
              <a:t>required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u="sng" dirty="0" err="1" smtClean="0">
                <a:solidFill>
                  <a:srgbClr val="0000FF"/>
                </a:solidFill>
              </a:rPr>
              <a:t>when</a:t>
            </a:r>
            <a:r>
              <a:rPr lang="tr-TR" b="1" u="sng" dirty="0" smtClean="0">
                <a:solidFill>
                  <a:srgbClr val="0000FF"/>
                </a:solidFill>
              </a:rPr>
              <a:t> </a:t>
            </a:r>
            <a:r>
              <a:rPr lang="tr-TR" b="1" u="sng" dirty="0" err="1" smtClean="0">
                <a:solidFill>
                  <a:srgbClr val="0000FF"/>
                </a:solidFill>
              </a:rPr>
              <a:t>the</a:t>
            </a:r>
            <a:r>
              <a:rPr lang="tr-TR" b="1" u="sng" dirty="0" smtClean="0">
                <a:solidFill>
                  <a:srgbClr val="0000FF"/>
                </a:solidFill>
              </a:rPr>
              <a:t> </a:t>
            </a:r>
            <a:r>
              <a:rPr lang="tr-TR" b="1" u="sng" dirty="0" err="1" smtClean="0">
                <a:solidFill>
                  <a:srgbClr val="0000FF"/>
                </a:solidFill>
              </a:rPr>
              <a:t>pressure</a:t>
            </a:r>
            <a:r>
              <a:rPr lang="tr-TR" b="1" u="sng" dirty="0" smtClean="0">
                <a:solidFill>
                  <a:srgbClr val="0000FF"/>
                </a:solidFill>
              </a:rPr>
              <a:t> </a:t>
            </a:r>
            <a:r>
              <a:rPr lang="tr-TR" b="1" u="sng" dirty="0" err="1" smtClean="0">
                <a:solidFill>
                  <a:srgbClr val="0000FF"/>
                </a:solidFill>
              </a:rPr>
              <a:t>drop</a:t>
            </a:r>
            <a:r>
              <a:rPr lang="tr-TR" b="1" u="sng" dirty="0" smtClean="0">
                <a:solidFill>
                  <a:srgbClr val="0000FF"/>
                </a:solidFill>
              </a:rPr>
              <a:t> is 2.5 cm of </a:t>
            </a:r>
            <a:r>
              <a:rPr lang="tr-TR" b="1" u="sng" dirty="0" err="1" smtClean="0">
                <a:solidFill>
                  <a:srgbClr val="0000FF"/>
                </a:solidFill>
              </a:rPr>
              <a:t>wate</a:t>
            </a:r>
            <a:r>
              <a:rPr lang="tr-TR" b="1" dirty="0" err="1" smtClean="0">
                <a:solidFill>
                  <a:srgbClr val="0000FF"/>
                </a:solidFill>
              </a:rPr>
              <a:t>r</a:t>
            </a:r>
            <a:r>
              <a:rPr lang="tr-TR" b="1" dirty="0" smtClean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b="1" i="1" u="sng" dirty="0" err="1" smtClean="0">
                <a:solidFill>
                  <a:srgbClr val="008000"/>
                </a:solidFill>
              </a:rPr>
              <a:t>Assumption</a:t>
            </a:r>
            <a:r>
              <a:rPr lang="tr-TR" b="1" i="1" u="sng" dirty="0" smtClean="0">
                <a:solidFill>
                  <a:srgbClr val="008000"/>
                </a:solidFill>
              </a:rPr>
              <a:t>: </a:t>
            </a:r>
            <a:r>
              <a:rPr lang="tr-TR" dirty="0" err="1" smtClean="0"/>
              <a:t>Due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nature</a:t>
            </a:r>
            <a:r>
              <a:rPr lang="tr-TR" dirty="0" smtClean="0"/>
              <a:t> of </a:t>
            </a:r>
            <a:r>
              <a:rPr lang="tr-TR" dirty="0" err="1" smtClean="0"/>
              <a:t>air</a:t>
            </a:r>
            <a:r>
              <a:rPr lang="tr-TR" dirty="0" smtClean="0"/>
              <a:t> </a:t>
            </a:r>
            <a:r>
              <a:rPr lang="tr-TR" dirty="0" err="1" smtClean="0"/>
              <a:t>filtration</a:t>
            </a:r>
            <a:r>
              <a:rPr lang="tr-TR" dirty="0" smtClean="0"/>
              <a:t>, </a:t>
            </a:r>
            <a:r>
              <a:rPr lang="tr-TR" dirty="0" err="1" smtClean="0"/>
              <a:t>constant</a:t>
            </a:r>
            <a:r>
              <a:rPr lang="tr-TR" dirty="0" smtClean="0"/>
              <a:t>-rate </a:t>
            </a:r>
            <a:r>
              <a:rPr lang="tr-TR" dirty="0" err="1" smtClean="0"/>
              <a:t>filtration</a:t>
            </a:r>
            <a:r>
              <a:rPr lang="tr-TR" dirty="0" smtClean="0"/>
              <a:t> can be </a:t>
            </a:r>
            <a:r>
              <a:rPr lang="tr-TR" dirty="0" err="1" smtClean="0"/>
              <a:t>assumed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filter</a:t>
            </a:r>
            <a:r>
              <a:rPr lang="tr-TR" dirty="0" smtClean="0"/>
              <a:t> </a:t>
            </a:r>
            <a:r>
              <a:rPr lang="tr-TR" dirty="0" err="1" smtClean="0"/>
              <a:t>medium</a:t>
            </a:r>
            <a:r>
              <a:rPr lang="tr-TR" dirty="0" smtClean="0"/>
              <a:t> </a:t>
            </a:r>
            <a:r>
              <a:rPr lang="tr-TR" dirty="0" err="1" smtClean="0"/>
              <a:t>thickness</a:t>
            </a:r>
            <a:r>
              <a:rPr lang="tr-TR" dirty="0" smtClean="0"/>
              <a:t> is </a:t>
            </a:r>
            <a:r>
              <a:rPr lang="tr-TR" dirty="0" err="1" smtClean="0"/>
              <a:t>negligible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r>
              <a:rPr lang="tr-TR" dirty="0" err="1" smtClean="0"/>
              <a:t>Use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table</a:t>
            </a:r>
            <a:r>
              <a:rPr lang="tr-TR" dirty="0" smtClean="0"/>
              <a:t> (A.4.4) </a:t>
            </a:r>
            <a:r>
              <a:rPr lang="tr-TR" dirty="0" err="1" smtClean="0"/>
              <a:t>given</a:t>
            </a:r>
            <a:r>
              <a:rPr lang="tr-TR" dirty="0" smtClean="0"/>
              <a:t> at </a:t>
            </a:r>
            <a:r>
              <a:rPr lang="tr-TR" dirty="0" err="1" smtClean="0"/>
              <a:t>next</a:t>
            </a:r>
            <a:r>
              <a:rPr lang="tr-TR" dirty="0" smtClean="0"/>
              <a:t> </a:t>
            </a:r>
            <a:r>
              <a:rPr lang="tr-TR" dirty="0" err="1" smtClean="0"/>
              <a:t>slide</a:t>
            </a:r>
            <a:r>
              <a:rPr lang="tr-TR" dirty="0" smtClean="0"/>
              <a:t> </a:t>
            </a:r>
            <a:r>
              <a:rPr lang="tr-TR" b="1" dirty="0" err="1" smtClean="0"/>
              <a:t>to</a:t>
            </a:r>
            <a:r>
              <a:rPr lang="tr-TR" b="1" dirty="0" smtClean="0"/>
              <a:t> </a:t>
            </a:r>
            <a:r>
              <a:rPr lang="tr-TR" b="1" dirty="0" err="1" smtClean="0"/>
              <a:t>find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viscosity</a:t>
            </a:r>
            <a:r>
              <a:rPr lang="tr-TR" b="1" dirty="0" smtClean="0"/>
              <a:t> of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air</a:t>
            </a:r>
            <a:r>
              <a:rPr lang="tr-TR" b="1" dirty="0" smtClean="0"/>
              <a:t>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24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818866D-0444-4E98-9157-10C2F682FBB5}" type="slidenum">
              <a:rPr lang="tr-TR" smtClean="0"/>
              <a:pPr/>
              <a:t>46</a:t>
            </a:fld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1177" t="17050" r="24817" b="6941"/>
          <a:stretch/>
        </p:blipFill>
        <p:spPr>
          <a:xfrm>
            <a:off x="323528" y="44624"/>
            <a:ext cx="8583448" cy="6795230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467544" y="1772816"/>
            <a:ext cx="8295456" cy="36004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Constant-pressure</a:t>
            </a:r>
            <a:r>
              <a:rPr lang="tr-TR" b="1" dirty="0" smtClean="0"/>
              <a:t> </a:t>
            </a:r>
            <a:r>
              <a:rPr lang="tr-TR" b="1" dirty="0" err="1" smtClean="0"/>
              <a:t>filtration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equation</a:t>
            </a:r>
            <a:r>
              <a:rPr lang="tr-TR" sz="2600" dirty="0" smtClean="0"/>
              <a:t> </a:t>
            </a:r>
            <a:r>
              <a:rPr lang="tr-TR" sz="2600" dirty="0" err="1" smtClean="0"/>
              <a:t>used</a:t>
            </a:r>
            <a:r>
              <a:rPr lang="tr-TR" sz="2600" dirty="0" smtClean="0"/>
              <a:t> </a:t>
            </a:r>
            <a:r>
              <a:rPr lang="tr-TR" sz="2600" dirty="0" err="1" smtClean="0"/>
              <a:t>to</a:t>
            </a:r>
            <a:r>
              <a:rPr lang="tr-TR" sz="2600" dirty="0" smtClean="0"/>
              <a:t> define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constant-pressure</a:t>
            </a:r>
            <a:r>
              <a:rPr lang="tr-TR" sz="2600" dirty="0" smtClean="0"/>
              <a:t> </a:t>
            </a:r>
            <a:r>
              <a:rPr lang="tr-TR" sz="2600" dirty="0" err="1" smtClean="0"/>
              <a:t>filtration</a:t>
            </a:r>
            <a:r>
              <a:rPr lang="tr-TR" sz="2600" dirty="0" smtClean="0"/>
              <a:t> is </a:t>
            </a:r>
            <a:r>
              <a:rPr lang="tr-TR" sz="2600" dirty="0" err="1" smtClean="0"/>
              <a:t>given</a:t>
            </a:r>
            <a:r>
              <a:rPr lang="tr-TR" sz="2600" dirty="0" smtClean="0"/>
              <a:t> </a:t>
            </a:r>
            <a:r>
              <a:rPr lang="tr-TR" sz="2600" dirty="0" err="1" smtClean="0"/>
              <a:t>below</a:t>
            </a:r>
            <a:endParaRPr lang="en-US" sz="26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47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157192"/>
            <a:ext cx="2271277" cy="140755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492896"/>
            <a:ext cx="2700299" cy="1080120"/>
          </a:xfrm>
          <a:prstGeom prst="rect">
            <a:avLst/>
          </a:prstGeom>
        </p:spPr>
      </p:pic>
      <p:cxnSp>
        <p:nvCxnSpPr>
          <p:cNvPr id="9" name="Düz Ok Bağlayıcısı 8"/>
          <p:cNvCxnSpPr/>
          <p:nvPr/>
        </p:nvCxnSpPr>
        <p:spPr>
          <a:xfrm>
            <a:off x="2411760" y="3861047"/>
            <a:ext cx="0" cy="144016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Metin kutusu 11"/>
          <p:cNvSpPr txBox="1"/>
          <p:nvPr/>
        </p:nvSpPr>
        <p:spPr>
          <a:xfrm>
            <a:off x="123228" y="3573016"/>
            <a:ext cx="3008612" cy="120032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/>
              <a:t>If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medium</a:t>
            </a:r>
            <a:r>
              <a:rPr lang="tr-TR" sz="2400" dirty="0" smtClean="0"/>
              <a:t> </a:t>
            </a:r>
            <a:r>
              <a:rPr lang="tr-TR" sz="2400" dirty="0" err="1" smtClean="0"/>
              <a:t>thickness</a:t>
            </a:r>
            <a:r>
              <a:rPr lang="tr-TR" sz="2400" dirty="0" smtClean="0"/>
              <a:t> (L) is </a:t>
            </a:r>
            <a:r>
              <a:rPr lang="tr-TR" sz="2400" dirty="0" err="1" smtClean="0"/>
              <a:t>negligible</a:t>
            </a:r>
            <a:r>
              <a:rPr lang="tr-TR" sz="2400" dirty="0" smtClean="0"/>
              <a:t>,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equation</a:t>
            </a:r>
            <a:r>
              <a:rPr lang="tr-TR" sz="2400" dirty="0" smtClean="0"/>
              <a:t> is </a:t>
            </a:r>
            <a:r>
              <a:rPr lang="tr-TR" sz="2400" dirty="0" err="1" smtClean="0"/>
              <a:t>corrected</a:t>
            </a:r>
            <a:r>
              <a:rPr lang="tr-TR" sz="2400" dirty="0" smtClean="0"/>
              <a:t> </a:t>
            </a:r>
            <a:endParaRPr lang="en-US" sz="2400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3848708" y="2852936"/>
            <a:ext cx="52565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∆</a:t>
            </a:r>
            <a:r>
              <a:rPr lang="tr-TR" sz="2400" dirty="0" smtClean="0"/>
              <a:t>P: </a:t>
            </a:r>
            <a:r>
              <a:rPr lang="tr-TR" sz="2400" dirty="0" err="1" smtClean="0"/>
              <a:t>Pressure</a:t>
            </a:r>
            <a:r>
              <a:rPr lang="tr-TR" sz="2400" dirty="0" smtClean="0"/>
              <a:t> </a:t>
            </a:r>
            <a:r>
              <a:rPr lang="tr-TR" sz="2400" dirty="0" err="1" smtClean="0"/>
              <a:t>drop</a:t>
            </a:r>
            <a:r>
              <a:rPr lang="tr-TR" sz="2400" dirty="0" smtClean="0"/>
              <a:t> </a:t>
            </a:r>
            <a:r>
              <a:rPr lang="tr-TR" sz="2400" dirty="0" err="1" smtClean="0"/>
              <a:t>requirements</a:t>
            </a:r>
            <a:r>
              <a:rPr lang="tr-TR" sz="2400" dirty="0" smtClean="0"/>
              <a:t> (</a:t>
            </a:r>
            <a:r>
              <a:rPr lang="tr-TR" sz="2400" dirty="0" err="1" smtClean="0"/>
              <a:t>Pa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µ: </a:t>
            </a:r>
            <a:r>
              <a:rPr lang="tr-TR" sz="2400" dirty="0" err="1" smtClean="0"/>
              <a:t>Viscosity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fluid</a:t>
            </a:r>
            <a:r>
              <a:rPr lang="tr-TR" sz="2400" dirty="0" smtClean="0"/>
              <a:t> (kg/</a:t>
            </a:r>
            <a:r>
              <a:rPr lang="tr-TR" sz="2400" dirty="0" err="1" smtClean="0"/>
              <a:t>ms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r’: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spesific</a:t>
            </a:r>
            <a:r>
              <a:rPr lang="tr-TR" sz="2400" dirty="0" smtClean="0"/>
              <a:t> </a:t>
            </a:r>
            <a:r>
              <a:rPr lang="tr-TR" sz="2400" dirty="0" err="1" smtClean="0"/>
              <a:t>resistance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filter</a:t>
            </a:r>
            <a:r>
              <a:rPr lang="tr-TR" sz="2400" dirty="0" smtClean="0"/>
              <a:t> </a:t>
            </a:r>
            <a:r>
              <a:rPr lang="tr-TR" sz="2400" dirty="0" err="1" smtClean="0"/>
              <a:t>cake</a:t>
            </a:r>
            <a:endParaRPr lang="tr-TR" sz="2400" dirty="0" smtClean="0"/>
          </a:p>
          <a:p>
            <a:r>
              <a:rPr lang="tr-TR" sz="2400" dirty="0" smtClean="0"/>
              <a:t>S: </a:t>
            </a:r>
            <a:r>
              <a:rPr lang="tr-TR" sz="2400" dirty="0"/>
              <a:t>S</a:t>
            </a:r>
            <a:r>
              <a:rPr lang="tr-TR" sz="2400" dirty="0" smtClean="0"/>
              <a:t>olid </a:t>
            </a:r>
            <a:r>
              <a:rPr lang="tr-TR" sz="2400" dirty="0" err="1" smtClean="0"/>
              <a:t>content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fluid</a:t>
            </a:r>
            <a:endParaRPr lang="tr-TR" sz="2400" dirty="0" smtClean="0"/>
          </a:p>
          <a:p>
            <a:r>
              <a:rPr lang="tr-TR" sz="2400" dirty="0" smtClean="0"/>
              <a:t>A: Cross-</a:t>
            </a:r>
            <a:r>
              <a:rPr lang="tr-TR" sz="2400" dirty="0" err="1" smtClean="0"/>
              <a:t>sectional</a:t>
            </a:r>
            <a:r>
              <a:rPr lang="tr-TR" sz="2400" dirty="0" smtClean="0"/>
              <a:t> </a:t>
            </a:r>
            <a:r>
              <a:rPr lang="tr-TR" sz="2400" dirty="0" err="1" smtClean="0"/>
              <a:t>area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filter</a:t>
            </a:r>
            <a:r>
              <a:rPr lang="tr-TR" sz="2400" dirty="0" smtClean="0"/>
              <a:t> (m</a:t>
            </a:r>
            <a:r>
              <a:rPr lang="tr-TR" sz="2400" baseline="30000" dirty="0" smtClean="0"/>
              <a:t>2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V: Volume (m</a:t>
            </a:r>
            <a:r>
              <a:rPr lang="tr-TR" sz="2400" baseline="30000" dirty="0" smtClean="0"/>
              <a:t>3</a:t>
            </a:r>
            <a:r>
              <a:rPr lang="tr-TR" sz="2400" dirty="0" smtClean="0"/>
              <a:t>)</a:t>
            </a:r>
          </a:p>
          <a:p>
            <a:r>
              <a:rPr lang="tr-TR" sz="2400" dirty="0"/>
              <a:t>t</a:t>
            </a:r>
            <a:r>
              <a:rPr lang="tr-TR" sz="2400" dirty="0" smtClean="0"/>
              <a:t>: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filtration</a:t>
            </a:r>
            <a:r>
              <a:rPr lang="tr-TR" sz="2400" dirty="0" smtClean="0"/>
              <a:t> time (s)</a:t>
            </a:r>
            <a:endParaRPr lang="en-US" sz="2400" dirty="0"/>
          </a:p>
        </p:txBody>
      </p:sp>
      <p:sp>
        <p:nvSpPr>
          <p:cNvPr id="16" name="Sağa Bükülü Ok 15"/>
          <p:cNvSpPr/>
          <p:nvPr/>
        </p:nvSpPr>
        <p:spPr>
          <a:xfrm rot="14505210">
            <a:off x="3522282" y="5432107"/>
            <a:ext cx="616889" cy="1487322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Problem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48</a:t>
            </a:fld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liquid</a:t>
            </a:r>
            <a:r>
              <a:rPr lang="tr-TR" dirty="0" smtClean="0"/>
              <a:t> is </a:t>
            </a:r>
            <a:r>
              <a:rPr lang="tr-TR" dirty="0" err="1" smtClean="0"/>
              <a:t>filtered</a:t>
            </a:r>
            <a:r>
              <a:rPr lang="tr-TR" dirty="0" smtClean="0"/>
              <a:t> at a </a:t>
            </a:r>
            <a:r>
              <a:rPr lang="tr-TR" dirty="0" err="1" smtClean="0"/>
              <a:t>pressure</a:t>
            </a:r>
            <a:r>
              <a:rPr lang="tr-TR" dirty="0" smtClean="0"/>
              <a:t> of 200 </a:t>
            </a:r>
            <a:r>
              <a:rPr lang="tr-TR" dirty="0" err="1" smtClean="0"/>
              <a:t>kPa</a:t>
            </a:r>
            <a:r>
              <a:rPr lang="tr-TR" dirty="0" smtClean="0"/>
              <a:t> </a:t>
            </a:r>
            <a:r>
              <a:rPr lang="tr-TR" dirty="0" err="1" smtClean="0"/>
              <a:t>through</a:t>
            </a:r>
            <a:r>
              <a:rPr lang="tr-TR" dirty="0" smtClean="0"/>
              <a:t> a 0.2 m</a:t>
            </a:r>
            <a:r>
              <a:rPr lang="tr-TR" baseline="30000" dirty="0" smtClean="0"/>
              <a:t>2 </a:t>
            </a:r>
            <a:r>
              <a:rPr lang="tr-TR" dirty="0" err="1" smtClean="0"/>
              <a:t>filter</a:t>
            </a:r>
            <a:r>
              <a:rPr lang="tr-TR" dirty="0" smtClean="0"/>
              <a:t>. </a:t>
            </a:r>
            <a:r>
              <a:rPr lang="tr-TR" dirty="0" err="1" smtClean="0"/>
              <a:t>Initial</a:t>
            </a:r>
            <a:r>
              <a:rPr lang="tr-TR" dirty="0" smtClean="0"/>
              <a:t> </a:t>
            </a:r>
            <a:r>
              <a:rPr lang="tr-TR" dirty="0" err="1" smtClean="0"/>
              <a:t>results</a:t>
            </a:r>
            <a:r>
              <a:rPr lang="tr-TR" dirty="0" smtClean="0"/>
              <a:t> </a:t>
            </a:r>
            <a:r>
              <a:rPr lang="tr-TR" dirty="0" err="1" smtClean="0"/>
              <a:t>indicate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5 </a:t>
            </a:r>
            <a:r>
              <a:rPr lang="tr-TR" dirty="0" err="1" smtClean="0"/>
              <a:t>min</a:t>
            </a:r>
            <a:r>
              <a:rPr lang="tr-TR" dirty="0" smtClean="0"/>
              <a:t> is </a:t>
            </a:r>
            <a:r>
              <a:rPr lang="tr-TR" dirty="0" err="1" smtClean="0"/>
              <a:t>required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filter</a:t>
            </a:r>
            <a:r>
              <a:rPr lang="tr-TR" dirty="0" smtClean="0"/>
              <a:t> 0.3 m</a:t>
            </a:r>
            <a:r>
              <a:rPr lang="tr-TR" baseline="30000" dirty="0" smtClean="0"/>
              <a:t>3 </a:t>
            </a:r>
            <a:r>
              <a:rPr lang="tr-TR" dirty="0" smtClean="0"/>
              <a:t>of </a:t>
            </a:r>
            <a:r>
              <a:rPr lang="tr-TR" dirty="0" err="1" smtClean="0"/>
              <a:t>liquid</a:t>
            </a:r>
            <a:r>
              <a:rPr lang="tr-TR" dirty="0" smtClean="0"/>
              <a:t>. </a:t>
            </a:r>
            <a:r>
              <a:rPr lang="tr-TR" dirty="0" err="1" smtClean="0"/>
              <a:t>Determine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time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will</a:t>
            </a:r>
            <a:r>
              <a:rPr lang="tr-TR" dirty="0" smtClean="0"/>
              <a:t> </a:t>
            </a:r>
            <a:r>
              <a:rPr lang="tr-TR" dirty="0" err="1" smtClean="0"/>
              <a:t>elapse</a:t>
            </a:r>
            <a:r>
              <a:rPr lang="tr-TR" dirty="0" smtClean="0"/>
              <a:t> </a:t>
            </a:r>
            <a:r>
              <a:rPr lang="tr-TR" dirty="0" err="1" smtClean="0"/>
              <a:t>until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rate of </a:t>
            </a:r>
            <a:r>
              <a:rPr lang="tr-TR" dirty="0" err="1" smtClean="0"/>
              <a:t>filtration</a:t>
            </a:r>
            <a:r>
              <a:rPr lang="tr-TR" dirty="0" smtClean="0"/>
              <a:t> </a:t>
            </a:r>
            <a:r>
              <a:rPr lang="tr-TR" dirty="0" err="1" smtClean="0"/>
              <a:t>drops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5x10</a:t>
            </a:r>
            <a:r>
              <a:rPr lang="tr-TR" baseline="30000" dirty="0" smtClean="0"/>
              <a:t>-5</a:t>
            </a:r>
            <a:r>
              <a:rPr lang="tr-TR" dirty="0" smtClean="0"/>
              <a:t> m</a:t>
            </a:r>
            <a:r>
              <a:rPr lang="tr-TR" baseline="30000" dirty="0" smtClean="0"/>
              <a:t>3</a:t>
            </a:r>
            <a:r>
              <a:rPr lang="tr-TR" dirty="0" smtClean="0"/>
              <a:t>/s. 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b="1" i="1" u="sng" dirty="0" err="1" smtClean="0">
                <a:solidFill>
                  <a:srgbClr val="008000"/>
                </a:solidFill>
              </a:rPr>
              <a:t>Assumption</a:t>
            </a:r>
            <a:r>
              <a:rPr lang="tr-TR" b="1" i="1" u="sng" dirty="0">
                <a:solidFill>
                  <a:srgbClr val="008000"/>
                </a:solidFill>
              </a:rPr>
              <a:t>: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 smtClean="0"/>
              <a:t>information</a:t>
            </a:r>
            <a:r>
              <a:rPr lang="tr-TR" dirty="0" smtClean="0"/>
              <a:t> </a:t>
            </a:r>
            <a:r>
              <a:rPr lang="tr-TR" dirty="0" err="1" smtClean="0"/>
              <a:t>given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question</a:t>
            </a:r>
            <a:r>
              <a:rPr lang="tr-TR" dirty="0" smtClean="0"/>
              <a:t>, </a:t>
            </a:r>
            <a:r>
              <a:rPr lang="tr-TR" dirty="0" err="1" smtClean="0"/>
              <a:t>filtration</a:t>
            </a:r>
            <a:r>
              <a:rPr lang="tr-TR" dirty="0" smtClean="0"/>
              <a:t> is </a:t>
            </a:r>
            <a:r>
              <a:rPr lang="tr-TR" dirty="0" err="1" smtClean="0"/>
              <a:t>assumed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be </a:t>
            </a:r>
            <a:r>
              <a:rPr lang="tr-TR" dirty="0" err="1" smtClean="0"/>
              <a:t>constant-pressure</a:t>
            </a:r>
            <a:r>
              <a:rPr lang="tr-TR" dirty="0" smtClean="0"/>
              <a:t> </a:t>
            </a:r>
            <a:r>
              <a:rPr lang="tr-TR" dirty="0" err="1" smtClean="0"/>
              <a:t>condition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filter</a:t>
            </a:r>
            <a:r>
              <a:rPr lang="tr-TR" dirty="0" smtClean="0"/>
              <a:t> </a:t>
            </a:r>
            <a:r>
              <a:rPr lang="tr-TR" dirty="0" err="1" smtClean="0"/>
              <a:t>medium</a:t>
            </a:r>
            <a:r>
              <a:rPr lang="tr-TR" dirty="0" smtClean="0"/>
              <a:t> </a:t>
            </a:r>
            <a:r>
              <a:rPr lang="tr-TR" dirty="0" err="1" smtClean="0"/>
              <a:t>thickness</a:t>
            </a:r>
            <a:r>
              <a:rPr lang="tr-TR" dirty="0" smtClean="0"/>
              <a:t> (L) is </a:t>
            </a:r>
            <a:r>
              <a:rPr lang="tr-TR" dirty="0" err="1" smtClean="0"/>
              <a:t>negligible</a:t>
            </a:r>
            <a:r>
              <a:rPr lang="tr-TR" dirty="0" smtClean="0"/>
              <a:t>.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/>
              <a:t>Main </a:t>
            </a:r>
            <a:r>
              <a:rPr lang="tr-TR" sz="3200" b="1" dirty="0" err="1" smtClean="0"/>
              <a:t>factors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affecting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the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filtration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process</a:t>
            </a:r>
            <a:endParaRPr lang="en-US" sz="3200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49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/>
          <a:srcRect l="42555" t="41053" r="32693" b="36944"/>
          <a:stretch/>
        </p:blipFill>
        <p:spPr>
          <a:xfrm>
            <a:off x="3320141" y="4088067"/>
            <a:ext cx="2606946" cy="130347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875286" y="2492896"/>
            <a:ext cx="3628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Formula </a:t>
            </a:r>
            <a:r>
              <a:rPr lang="tr-TR" sz="2400" dirty="0" err="1" smtClean="0"/>
              <a:t>for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calculation</a:t>
            </a:r>
            <a:r>
              <a:rPr lang="tr-TR" sz="2400" dirty="0" smtClean="0"/>
              <a:t> of </a:t>
            </a:r>
            <a:r>
              <a:rPr lang="tr-TR" sz="2400" dirty="0" err="1" smtClean="0"/>
              <a:t>filtration</a:t>
            </a:r>
            <a:r>
              <a:rPr lang="tr-TR" sz="2400" dirty="0" smtClean="0"/>
              <a:t> rate</a:t>
            </a:r>
            <a:endParaRPr lang="en-US" sz="2400" dirty="0"/>
          </a:p>
        </p:txBody>
      </p:sp>
      <p:sp>
        <p:nvSpPr>
          <p:cNvPr id="10" name="Aşağı Ok 9"/>
          <p:cNvSpPr/>
          <p:nvPr/>
        </p:nvSpPr>
        <p:spPr>
          <a:xfrm>
            <a:off x="4542839" y="3467780"/>
            <a:ext cx="360040" cy="36004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Yuvarlatılmış Dikdörtgen 10"/>
          <p:cNvSpPr/>
          <p:nvPr/>
        </p:nvSpPr>
        <p:spPr>
          <a:xfrm>
            <a:off x="609601" y="1550632"/>
            <a:ext cx="8426896" cy="798248"/>
          </a:xfrm>
          <a:prstGeom prst="roundRect">
            <a:avLst/>
          </a:prstGeom>
          <a:solidFill>
            <a:srgbClr val="C7636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 smtClean="0"/>
              <a:t>The</a:t>
            </a:r>
            <a:r>
              <a:rPr lang="tr-TR" sz="2400" dirty="0" smtClean="0"/>
              <a:t> rate of </a:t>
            </a:r>
            <a:r>
              <a:rPr lang="tr-TR" sz="2400" dirty="0" err="1" smtClean="0"/>
              <a:t>filtration</a:t>
            </a:r>
            <a:r>
              <a:rPr lang="tr-TR" sz="2400" dirty="0" smtClean="0"/>
              <a:t> is </a:t>
            </a:r>
            <a:r>
              <a:rPr lang="tr-TR" sz="2400" dirty="0" err="1" smtClean="0"/>
              <a:t>directly</a:t>
            </a:r>
            <a:r>
              <a:rPr lang="tr-TR" sz="2400" dirty="0" smtClean="0"/>
              <a:t> </a:t>
            </a:r>
            <a:r>
              <a:rPr lang="tr-TR" sz="2400" dirty="0" err="1" smtClean="0"/>
              <a:t>dependent</a:t>
            </a:r>
            <a:r>
              <a:rPr lang="tr-TR" sz="2400" dirty="0" smtClean="0"/>
              <a:t> on </a:t>
            </a:r>
            <a:r>
              <a:rPr lang="tr-TR" sz="2400" dirty="0" err="1" smtClean="0"/>
              <a:t>two</a:t>
            </a:r>
            <a:r>
              <a:rPr lang="tr-TR" sz="2400" dirty="0" smtClean="0"/>
              <a:t> main </a:t>
            </a:r>
            <a:r>
              <a:rPr lang="tr-TR" sz="2400" dirty="0" err="1" smtClean="0"/>
              <a:t>factors</a:t>
            </a:r>
            <a:r>
              <a:rPr lang="tr-TR" sz="2400" dirty="0" smtClean="0"/>
              <a:t>: </a:t>
            </a:r>
            <a:r>
              <a:rPr lang="tr-TR" sz="2400" b="1" i="1" u="sng" dirty="0" err="1" smtClean="0">
                <a:solidFill>
                  <a:schemeClr val="tx1"/>
                </a:solidFill>
              </a:rPr>
              <a:t>filter</a:t>
            </a:r>
            <a:r>
              <a:rPr lang="tr-TR" sz="2400" b="1" i="1" u="sng" dirty="0" smtClean="0">
                <a:solidFill>
                  <a:schemeClr val="tx1"/>
                </a:solidFill>
              </a:rPr>
              <a:t> </a:t>
            </a:r>
            <a:r>
              <a:rPr lang="tr-TR" sz="2400" b="1" i="1" u="sng" dirty="0" err="1" smtClean="0">
                <a:solidFill>
                  <a:schemeClr val="tx1"/>
                </a:solidFill>
              </a:rPr>
              <a:t>medium</a:t>
            </a:r>
            <a:r>
              <a:rPr lang="tr-TR" sz="2400" b="1" i="1" u="sng" dirty="0" smtClean="0">
                <a:solidFill>
                  <a:schemeClr val="tx1"/>
                </a:solidFill>
              </a:rPr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b="1" i="1" u="sng" dirty="0" err="1" smtClean="0">
                <a:solidFill>
                  <a:schemeClr val="tx1"/>
                </a:solidFill>
              </a:rPr>
              <a:t>fluid</a:t>
            </a:r>
            <a:r>
              <a:rPr lang="tr-TR" sz="2400" b="1" i="1" u="sng" dirty="0" smtClean="0">
                <a:solidFill>
                  <a:schemeClr val="tx1"/>
                </a:solidFill>
              </a:rPr>
              <a:t> </a:t>
            </a:r>
            <a:r>
              <a:rPr lang="tr-TR" sz="2400" b="1" i="1" u="sng" dirty="0" err="1" smtClean="0">
                <a:solidFill>
                  <a:schemeClr val="tx1"/>
                </a:solidFill>
              </a:rPr>
              <a:t>being</a:t>
            </a:r>
            <a:r>
              <a:rPr lang="tr-TR" sz="2400" b="1" i="1" u="sng" dirty="0" smtClean="0">
                <a:solidFill>
                  <a:schemeClr val="tx1"/>
                </a:solidFill>
              </a:rPr>
              <a:t> </a:t>
            </a:r>
            <a:r>
              <a:rPr lang="tr-TR" sz="2400" b="1" i="1" u="sng" dirty="0" err="1" smtClean="0">
                <a:solidFill>
                  <a:schemeClr val="tx1"/>
                </a:solidFill>
              </a:rPr>
              <a:t>filtered</a:t>
            </a:r>
            <a:endParaRPr lang="tr-TR" sz="2400" b="1" i="1" u="sng" dirty="0" smtClean="0">
              <a:solidFill>
                <a:schemeClr val="tx1"/>
              </a:solidFill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07504" y="3068960"/>
            <a:ext cx="3212637" cy="3654325"/>
          </a:xfrm>
          <a:prstGeom prst="roundRect">
            <a:avLst/>
          </a:prstGeom>
          <a:solidFill>
            <a:srgbClr val="9FD3E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dirty="0" err="1" smtClean="0">
                <a:solidFill>
                  <a:schemeClr val="tx1"/>
                </a:solidFill>
              </a:rPr>
              <a:t>Filter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medium</a:t>
            </a:r>
            <a:r>
              <a:rPr lang="tr-TR" dirty="0" smtClean="0">
                <a:solidFill>
                  <a:schemeClr val="tx1"/>
                </a:solidFill>
              </a:rPr>
              <a:t> is </a:t>
            </a:r>
            <a:r>
              <a:rPr lang="tr-TR" dirty="0" err="1" smtClean="0">
                <a:solidFill>
                  <a:schemeClr val="tx1"/>
                </a:solidFill>
              </a:rPr>
              <a:t>described</a:t>
            </a:r>
            <a:r>
              <a:rPr lang="tr-TR" dirty="0" smtClean="0">
                <a:solidFill>
                  <a:schemeClr val="tx1"/>
                </a:solidFill>
              </a:rPr>
              <a:t> in </a:t>
            </a:r>
            <a:r>
              <a:rPr lang="tr-TR" dirty="0" err="1" smtClean="0">
                <a:solidFill>
                  <a:schemeClr val="tx1"/>
                </a:solidFill>
              </a:rPr>
              <a:t>terms</a:t>
            </a:r>
            <a:r>
              <a:rPr lang="tr-TR" dirty="0" smtClean="0">
                <a:solidFill>
                  <a:schemeClr val="tx1"/>
                </a:solidFill>
              </a:rPr>
              <a:t> of </a:t>
            </a:r>
            <a:r>
              <a:rPr lang="tr-TR" dirty="0" err="1" smtClean="0">
                <a:solidFill>
                  <a:schemeClr val="tx1"/>
                </a:solidFill>
              </a:rPr>
              <a:t>filtration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area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and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spesific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resistance</a:t>
            </a:r>
            <a:r>
              <a:rPr lang="tr-TR" dirty="0" smtClean="0">
                <a:solidFill>
                  <a:schemeClr val="tx1"/>
                </a:solidFill>
              </a:rPr>
              <a:t> of </a:t>
            </a:r>
            <a:r>
              <a:rPr lang="tr-TR" dirty="0" err="1" smtClean="0">
                <a:solidFill>
                  <a:schemeClr val="tx1"/>
                </a:solidFill>
              </a:rPr>
              <a:t>filter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medium</a:t>
            </a:r>
            <a:r>
              <a:rPr lang="tr-TR" dirty="0" smtClean="0">
                <a:solidFill>
                  <a:schemeClr val="tx1"/>
                </a:solidFill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When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area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increases</a:t>
            </a:r>
            <a:r>
              <a:rPr lang="tr-TR" dirty="0" smtClean="0">
                <a:solidFill>
                  <a:schemeClr val="tx1"/>
                </a:solidFill>
              </a:rPr>
              <a:t>,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filtration</a:t>
            </a:r>
            <a:r>
              <a:rPr lang="tr-TR" dirty="0" smtClean="0">
                <a:solidFill>
                  <a:schemeClr val="tx1"/>
                </a:solidFill>
              </a:rPr>
              <a:t> rate </a:t>
            </a:r>
            <a:r>
              <a:rPr lang="tr-TR" dirty="0" err="1" smtClean="0">
                <a:solidFill>
                  <a:schemeClr val="tx1"/>
                </a:solidFill>
              </a:rPr>
              <a:t>increases</a:t>
            </a:r>
            <a:r>
              <a:rPr lang="tr-TR" dirty="0" smtClean="0">
                <a:solidFill>
                  <a:schemeClr val="tx1"/>
                </a:solidFill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When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resistance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against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to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filtration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increases</a:t>
            </a:r>
            <a:r>
              <a:rPr lang="tr-TR" dirty="0" smtClean="0">
                <a:solidFill>
                  <a:schemeClr val="tx1"/>
                </a:solidFill>
              </a:rPr>
              <a:t> as a </a:t>
            </a:r>
            <a:r>
              <a:rPr lang="tr-TR" dirty="0" err="1" smtClean="0">
                <a:solidFill>
                  <a:schemeClr val="tx1"/>
                </a:solidFill>
              </a:rPr>
              <a:t>result</a:t>
            </a:r>
            <a:r>
              <a:rPr lang="tr-TR" dirty="0" smtClean="0">
                <a:solidFill>
                  <a:schemeClr val="tx1"/>
                </a:solidFill>
              </a:rPr>
              <a:t> of </a:t>
            </a:r>
            <a:r>
              <a:rPr lang="tr-TR" dirty="0" err="1" smtClean="0">
                <a:solidFill>
                  <a:schemeClr val="tx1"/>
                </a:solidFill>
              </a:rPr>
              <a:t>filter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cake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formation</a:t>
            </a:r>
            <a:r>
              <a:rPr lang="tr-TR" dirty="0" smtClean="0">
                <a:solidFill>
                  <a:schemeClr val="tx1"/>
                </a:solidFill>
              </a:rPr>
              <a:t>,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filtration</a:t>
            </a:r>
            <a:r>
              <a:rPr lang="tr-TR" dirty="0" smtClean="0">
                <a:solidFill>
                  <a:schemeClr val="tx1"/>
                </a:solidFill>
              </a:rPr>
              <a:t> rate </a:t>
            </a:r>
            <a:r>
              <a:rPr lang="tr-TR" dirty="0" err="1" smtClean="0">
                <a:solidFill>
                  <a:schemeClr val="tx1"/>
                </a:solidFill>
              </a:rPr>
              <a:t>decreases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  <a:endParaRPr lang="tr-TR" b="1" i="1" u="sng" dirty="0" smtClean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92109" y="4738166"/>
            <a:ext cx="251899" cy="347018"/>
          </a:xfrm>
          <a:prstGeom prst="ellipse">
            <a:avLst/>
          </a:prstGeom>
          <a:noFill/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623614" y="4118523"/>
            <a:ext cx="360040" cy="360040"/>
          </a:xfrm>
          <a:prstGeom prst="ellipse">
            <a:avLst/>
          </a:prstGeom>
          <a:noFill/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ağa Bükülü Ok 15"/>
          <p:cNvSpPr/>
          <p:nvPr/>
        </p:nvSpPr>
        <p:spPr>
          <a:xfrm rot="7639226">
            <a:off x="3722309" y="3017151"/>
            <a:ext cx="555582" cy="1487322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6118083" y="3349042"/>
            <a:ext cx="2644917" cy="2816261"/>
          </a:xfrm>
          <a:prstGeom prst="roundRect">
            <a:avLst/>
          </a:prstGeom>
          <a:solidFill>
            <a:srgbClr val="C5D8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dirty="0" err="1" smtClean="0">
                <a:solidFill>
                  <a:schemeClr val="tx1"/>
                </a:solidFill>
              </a:rPr>
              <a:t>Fluid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being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filtered</a:t>
            </a:r>
            <a:r>
              <a:rPr lang="tr-TR" dirty="0" smtClean="0">
                <a:solidFill>
                  <a:schemeClr val="tx1"/>
                </a:solidFill>
              </a:rPr>
              <a:t> as </a:t>
            </a:r>
            <a:r>
              <a:rPr lang="tr-TR" dirty="0" err="1" smtClean="0">
                <a:solidFill>
                  <a:schemeClr val="tx1"/>
                </a:solidFill>
              </a:rPr>
              <a:t>described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by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viscosity</a:t>
            </a:r>
            <a:r>
              <a:rPr lang="tr-TR" dirty="0" smtClean="0">
                <a:solidFill>
                  <a:schemeClr val="tx1"/>
                </a:solidFill>
              </a:rPr>
              <a:t> of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fluid</a:t>
            </a:r>
            <a:r>
              <a:rPr lang="tr-TR" dirty="0" smtClean="0">
                <a:solidFill>
                  <a:schemeClr val="tx1"/>
                </a:solidFill>
              </a:rPr>
              <a:t>.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filtration</a:t>
            </a:r>
            <a:r>
              <a:rPr lang="tr-TR" dirty="0" smtClean="0">
                <a:solidFill>
                  <a:schemeClr val="tx1"/>
                </a:solidFill>
              </a:rPr>
              <a:t> rate </a:t>
            </a:r>
            <a:r>
              <a:rPr lang="tr-TR" dirty="0" err="1" smtClean="0">
                <a:solidFill>
                  <a:schemeClr val="tx1"/>
                </a:solidFill>
              </a:rPr>
              <a:t>and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fluid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viscosity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are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inversely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related</a:t>
            </a:r>
            <a:r>
              <a:rPr lang="tr-TR" dirty="0" smtClean="0">
                <a:solidFill>
                  <a:schemeClr val="tx1"/>
                </a:solidFill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As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viscosity</a:t>
            </a:r>
            <a:r>
              <a:rPr lang="tr-TR" dirty="0" smtClean="0">
                <a:solidFill>
                  <a:schemeClr val="tx1"/>
                </a:solidFill>
              </a:rPr>
              <a:t> of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fluid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increases</a:t>
            </a:r>
            <a:r>
              <a:rPr lang="tr-TR" dirty="0" smtClean="0">
                <a:solidFill>
                  <a:schemeClr val="tx1"/>
                </a:solidFill>
              </a:rPr>
              <a:t>, </a:t>
            </a:r>
            <a:r>
              <a:rPr lang="tr-TR" dirty="0" err="1" smtClean="0">
                <a:solidFill>
                  <a:schemeClr val="tx1"/>
                </a:solidFill>
              </a:rPr>
              <a:t>the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filtration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rate </a:t>
            </a:r>
            <a:r>
              <a:rPr lang="tr-TR" dirty="0" err="1" smtClean="0">
                <a:solidFill>
                  <a:schemeClr val="tx1"/>
                </a:solidFill>
              </a:rPr>
              <a:t>decreases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  <a:r>
              <a:rPr lang="tr-TR" b="1" i="1" u="sng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Oval 17"/>
          <p:cNvSpPr/>
          <p:nvPr/>
        </p:nvSpPr>
        <p:spPr>
          <a:xfrm>
            <a:off x="4201113" y="4747698"/>
            <a:ext cx="251899" cy="347018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ağa Bükülü Ok 18"/>
          <p:cNvSpPr/>
          <p:nvPr/>
        </p:nvSpPr>
        <p:spPr>
          <a:xfrm rot="18143053">
            <a:off x="4705863" y="5104368"/>
            <a:ext cx="555582" cy="1487322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7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Başlık"/>
          <p:cNvSpPr>
            <a:spLocks noGrp="1"/>
          </p:cNvSpPr>
          <p:nvPr>
            <p:ph type="ctrTitle"/>
          </p:nvPr>
        </p:nvSpPr>
        <p:spPr>
          <a:xfrm>
            <a:off x="1403648" y="1340768"/>
            <a:ext cx="6477000" cy="3058402"/>
          </a:xfrm>
        </p:spPr>
        <p:txBody>
          <a:bodyPr>
            <a:noAutofit/>
          </a:bodyPr>
          <a:lstStyle/>
          <a:p>
            <a:pPr algn="ctr"/>
            <a:r>
              <a:rPr lang="tr-TR" sz="6000" b="1" dirty="0" smtClean="0"/>
              <a:t>AMBIENT TEMPERATURE PROCESSING</a:t>
            </a:r>
            <a:endParaRPr lang="tr-TR" sz="6000" b="1" dirty="0"/>
          </a:p>
        </p:txBody>
      </p:sp>
      <p:sp>
        <p:nvSpPr>
          <p:cNvPr id="2" name="Alt Başlık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Design of a </a:t>
            </a:r>
            <a:r>
              <a:rPr lang="tr-TR" b="1" dirty="0" err="1" smtClean="0"/>
              <a:t>filtration</a:t>
            </a:r>
            <a:r>
              <a:rPr lang="tr-TR" b="1" dirty="0" smtClean="0"/>
              <a:t> </a:t>
            </a:r>
            <a:r>
              <a:rPr lang="tr-TR" b="1" dirty="0" err="1" smtClean="0"/>
              <a:t>system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50</a:t>
            </a:fld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usage</a:t>
            </a:r>
            <a:r>
              <a:rPr lang="tr-TR" sz="2600" dirty="0" smtClean="0"/>
              <a:t> of </a:t>
            </a:r>
            <a:r>
              <a:rPr lang="tr-TR" sz="2600" dirty="0" err="1" smtClean="0"/>
              <a:t>equations</a:t>
            </a:r>
            <a:r>
              <a:rPr lang="tr-TR" sz="2600" dirty="0" smtClean="0"/>
              <a:t> </a:t>
            </a:r>
            <a:r>
              <a:rPr lang="tr-TR" sz="2600" dirty="0" err="1" smtClean="0"/>
              <a:t>given</a:t>
            </a:r>
            <a:r>
              <a:rPr lang="tr-TR" sz="2600" dirty="0" smtClean="0"/>
              <a:t> </a:t>
            </a:r>
            <a:r>
              <a:rPr lang="tr-TR" sz="2600" dirty="0" err="1" smtClean="0"/>
              <a:t>for</a:t>
            </a:r>
            <a:r>
              <a:rPr lang="tr-TR" sz="2600" dirty="0" smtClean="0"/>
              <a:t> </a:t>
            </a:r>
            <a:r>
              <a:rPr lang="tr-TR" sz="2600" dirty="0" err="1" smtClean="0"/>
              <a:t>constant</a:t>
            </a:r>
            <a:r>
              <a:rPr lang="tr-TR" sz="2600" dirty="0" smtClean="0"/>
              <a:t>-rate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constant-pressure</a:t>
            </a:r>
            <a:r>
              <a:rPr lang="tr-TR" sz="2600" dirty="0" smtClean="0"/>
              <a:t> </a:t>
            </a:r>
            <a:r>
              <a:rPr lang="tr-TR" sz="2600" dirty="0" err="1" smtClean="0"/>
              <a:t>filtration</a:t>
            </a:r>
            <a:r>
              <a:rPr lang="tr-TR" sz="2600" dirty="0" smtClean="0"/>
              <a:t> </a:t>
            </a:r>
            <a:r>
              <a:rPr lang="tr-TR" sz="2600" dirty="0" err="1" smtClean="0"/>
              <a:t>systems</a:t>
            </a:r>
            <a:r>
              <a:rPr lang="tr-TR" sz="2600" dirty="0" smtClean="0"/>
              <a:t> </a:t>
            </a:r>
            <a:r>
              <a:rPr lang="tr-TR" sz="2600" dirty="0" err="1" smtClean="0"/>
              <a:t>requires</a:t>
            </a:r>
            <a:r>
              <a:rPr lang="tr-TR" sz="2600" dirty="0" smtClean="0"/>
              <a:t> </a:t>
            </a:r>
            <a:r>
              <a:rPr lang="tr-TR" sz="2600" dirty="0" err="1" smtClean="0"/>
              <a:t>knowlegde</a:t>
            </a:r>
            <a:r>
              <a:rPr lang="tr-TR" sz="2600" dirty="0" smtClean="0"/>
              <a:t> of </a:t>
            </a:r>
            <a:r>
              <a:rPr lang="tr-TR" sz="2600" dirty="0" err="1" smtClean="0"/>
              <a:t>several</a:t>
            </a:r>
            <a:r>
              <a:rPr lang="tr-TR" sz="2600" dirty="0" smtClean="0"/>
              <a:t> </a:t>
            </a:r>
            <a:r>
              <a:rPr lang="tr-TR" sz="2600" dirty="0" err="1" smtClean="0"/>
              <a:t>parameters</a:t>
            </a:r>
            <a:r>
              <a:rPr lang="tr-TR" sz="2600" dirty="0" smtClean="0"/>
              <a:t>. </a:t>
            </a:r>
            <a:r>
              <a:rPr lang="tr-TR" sz="2600" dirty="0" err="1" smtClean="0"/>
              <a:t>However</a:t>
            </a:r>
            <a:r>
              <a:rPr lang="tr-TR" sz="2600" dirty="0" smtClean="0"/>
              <a:t>, in </a:t>
            </a:r>
            <a:r>
              <a:rPr lang="tr-TR" sz="2600" dirty="0" err="1" smtClean="0"/>
              <a:t>most</a:t>
            </a:r>
            <a:r>
              <a:rPr lang="tr-TR" sz="2600" dirty="0" smtClean="0"/>
              <a:t> </a:t>
            </a:r>
            <a:r>
              <a:rPr lang="tr-TR" sz="2600" dirty="0" err="1" smtClean="0"/>
              <a:t>cases</a:t>
            </a:r>
            <a:r>
              <a:rPr lang="tr-TR" sz="2600" dirty="0" smtClean="0"/>
              <a:t>, </a:t>
            </a:r>
            <a:r>
              <a:rPr lang="tr-TR" sz="2600" dirty="0" err="1" smtClean="0">
                <a:solidFill>
                  <a:srgbClr val="C00000"/>
                </a:solidFill>
              </a:rPr>
              <a:t>viscosity</a:t>
            </a:r>
            <a:r>
              <a:rPr lang="tr-TR" sz="2600" dirty="0" smtClean="0">
                <a:solidFill>
                  <a:srgbClr val="C00000"/>
                </a:solidFill>
              </a:rPr>
              <a:t> </a:t>
            </a:r>
            <a:r>
              <a:rPr lang="tr-TR" sz="2600" dirty="0" err="1" smtClean="0">
                <a:solidFill>
                  <a:srgbClr val="C00000"/>
                </a:solidFill>
              </a:rPr>
              <a:t>and</a:t>
            </a:r>
            <a:r>
              <a:rPr lang="tr-TR" sz="2600" dirty="0" smtClean="0">
                <a:solidFill>
                  <a:srgbClr val="C00000"/>
                </a:solidFill>
              </a:rPr>
              <a:t> </a:t>
            </a:r>
            <a:r>
              <a:rPr lang="tr-TR" sz="2600" dirty="0" err="1" smtClean="0">
                <a:solidFill>
                  <a:srgbClr val="C00000"/>
                </a:solidFill>
              </a:rPr>
              <a:t>spesific</a:t>
            </a:r>
            <a:r>
              <a:rPr lang="tr-TR" sz="2600" dirty="0" smtClean="0">
                <a:solidFill>
                  <a:srgbClr val="C00000"/>
                </a:solidFill>
              </a:rPr>
              <a:t> </a:t>
            </a:r>
            <a:r>
              <a:rPr lang="tr-TR" sz="2600" dirty="0" err="1" smtClean="0">
                <a:solidFill>
                  <a:srgbClr val="C00000"/>
                </a:solidFill>
              </a:rPr>
              <a:t>resistance</a:t>
            </a:r>
            <a:r>
              <a:rPr lang="tr-TR" sz="2600" dirty="0" smtClean="0">
                <a:solidFill>
                  <a:srgbClr val="C00000"/>
                </a:solidFill>
              </a:rPr>
              <a:t> </a:t>
            </a:r>
            <a:r>
              <a:rPr lang="tr-TR" sz="2600" dirty="0" err="1" smtClean="0">
                <a:solidFill>
                  <a:srgbClr val="C00000"/>
                </a:solidFill>
              </a:rPr>
              <a:t>values</a:t>
            </a:r>
            <a:r>
              <a:rPr lang="tr-TR" sz="2600" dirty="0" smtClean="0">
                <a:solidFill>
                  <a:srgbClr val="C00000"/>
                </a:solidFill>
              </a:rPr>
              <a:t> </a:t>
            </a:r>
            <a:r>
              <a:rPr lang="tr-TR" sz="2600" dirty="0" err="1" smtClean="0">
                <a:solidFill>
                  <a:srgbClr val="C00000"/>
                </a:solidFill>
              </a:rPr>
              <a:t>may</a:t>
            </a:r>
            <a:r>
              <a:rPr lang="tr-TR" sz="2600" dirty="0" smtClean="0">
                <a:solidFill>
                  <a:srgbClr val="C00000"/>
                </a:solidFill>
              </a:rPr>
              <a:t> not be </a:t>
            </a:r>
            <a:r>
              <a:rPr lang="tr-TR" sz="2600" dirty="0" err="1" smtClean="0">
                <a:solidFill>
                  <a:srgbClr val="C00000"/>
                </a:solidFill>
              </a:rPr>
              <a:t>known</a:t>
            </a:r>
            <a:r>
              <a:rPr lang="tr-TR" sz="2600" dirty="0" smtClean="0"/>
              <a:t>. </a:t>
            </a:r>
            <a:r>
              <a:rPr lang="tr-TR" sz="2600" dirty="0" err="1" smtClean="0"/>
              <a:t>Additionally</a:t>
            </a:r>
            <a:r>
              <a:rPr lang="tr-TR" sz="2600" dirty="0" smtClean="0"/>
              <a:t>, </a:t>
            </a:r>
            <a:r>
              <a:rPr lang="tr-TR" sz="2600" dirty="0" err="1" smtClean="0">
                <a:solidFill>
                  <a:srgbClr val="0000FF"/>
                </a:solidFill>
              </a:rPr>
              <a:t>filter</a:t>
            </a:r>
            <a:r>
              <a:rPr lang="tr-TR" sz="2600" dirty="0" smtClean="0">
                <a:solidFill>
                  <a:srgbClr val="0000FF"/>
                </a:solidFill>
              </a:rPr>
              <a:t> </a:t>
            </a:r>
            <a:r>
              <a:rPr lang="tr-TR" sz="2600" dirty="0" err="1" smtClean="0">
                <a:solidFill>
                  <a:srgbClr val="0000FF"/>
                </a:solidFill>
              </a:rPr>
              <a:t>medium</a:t>
            </a:r>
            <a:r>
              <a:rPr lang="tr-TR" sz="2600" dirty="0" smtClean="0">
                <a:solidFill>
                  <a:srgbClr val="0000FF"/>
                </a:solidFill>
              </a:rPr>
              <a:t> </a:t>
            </a:r>
            <a:r>
              <a:rPr lang="tr-TR" sz="2600" dirty="0" err="1" smtClean="0">
                <a:solidFill>
                  <a:srgbClr val="0000FF"/>
                </a:solidFill>
              </a:rPr>
              <a:t>thickness</a:t>
            </a:r>
            <a:r>
              <a:rPr lang="tr-TR" sz="2600" dirty="0" smtClean="0">
                <a:solidFill>
                  <a:srgbClr val="0000FF"/>
                </a:solidFill>
              </a:rPr>
              <a:t> (L) is not </a:t>
            </a:r>
            <a:r>
              <a:rPr lang="tr-TR" sz="2600" dirty="0" err="1" smtClean="0">
                <a:solidFill>
                  <a:srgbClr val="0000FF"/>
                </a:solidFill>
              </a:rPr>
              <a:t>assumed</a:t>
            </a:r>
            <a:r>
              <a:rPr lang="tr-TR" sz="2600" dirty="0" smtClean="0">
                <a:solidFill>
                  <a:srgbClr val="0000FF"/>
                </a:solidFill>
              </a:rPr>
              <a:t> </a:t>
            </a:r>
            <a:r>
              <a:rPr lang="tr-TR" sz="2600" dirty="0" err="1" smtClean="0">
                <a:solidFill>
                  <a:srgbClr val="0000FF"/>
                </a:solidFill>
              </a:rPr>
              <a:t>to</a:t>
            </a:r>
            <a:r>
              <a:rPr lang="tr-TR" sz="2600" dirty="0" smtClean="0">
                <a:solidFill>
                  <a:srgbClr val="0000FF"/>
                </a:solidFill>
              </a:rPr>
              <a:t> be </a:t>
            </a:r>
            <a:r>
              <a:rPr lang="tr-TR" sz="2600" dirty="0" err="1" smtClean="0">
                <a:solidFill>
                  <a:srgbClr val="0000FF"/>
                </a:solidFill>
              </a:rPr>
              <a:t>negligible</a:t>
            </a:r>
            <a:r>
              <a:rPr lang="tr-TR" sz="2600" dirty="0" smtClean="0"/>
              <a:t>.</a:t>
            </a:r>
          </a:p>
          <a:p>
            <a:pPr marL="0" indent="0">
              <a:buNone/>
            </a:pPr>
            <a:endParaRPr lang="tr-TR" sz="2600" dirty="0" smtClean="0"/>
          </a:p>
          <a:p>
            <a:r>
              <a:rPr lang="tr-TR" sz="2600" dirty="0" smtClean="0"/>
              <a:t>A </a:t>
            </a:r>
            <a:r>
              <a:rPr lang="tr-TR" sz="2600" dirty="0" err="1" smtClean="0"/>
              <a:t>small</a:t>
            </a:r>
            <a:r>
              <a:rPr lang="tr-TR" sz="2600" dirty="0" smtClean="0"/>
              <a:t> </a:t>
            </a:r>
            <a:r>
              <a:rPr lang="tr-TR" sz="2600" dirty="0" err="1" smtClean="0"/>
              <a:t>or</a:t>
            </a:r>
            <a:r>
              <a:rPr lang="tr-TR" sz="2600" dirty="0" smtClean="0"/>
              <a:t> pilot-</a:t>
            </a:r>
            <a:r>
              <a:rPr lang="tr-TR" sz="2600" dirty="0" err="1" smtClean="0"/>
              <a:t>scale</a:t>
            </a:r>
            <a:r>
              <a:rPr lang="tr-TR" sz="2600" dirty="0" smtClean="0"/>
              <a:t> </a:t>
            </a:r>
            <a:r>
              <a:rPr lang="tr-TR" sz="2600" dirty="0" err="1" smtClean="0"/>
              <a:t>operation</a:t>
            </a:r>
            <a:r>
              <a:rPr lang="tr-TR" sz="2600" dirty="0" smtClean="0"/>
              <a:t> in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food</a:t>
            </a:r>
            <a:r>
              <a:rPr lang="tr-TR" sz="2600" dirty="0" smtClean="0"/>
              <a:t> </a:t>
            </a:r>
            <a:r>
              <a:rPr lang="tr-TR" sz="2600" dirty="0" err="1" smtClean="0"/>
              <a:t>industry</a:t>
            </a:r>
            <a:r>
              <a:rPr lang="tr-TR" sz="2600" dirty="0" smtClean="0"/>
              <a:t> </a:t>
            </a:r>
            <a:r>
              <a:rPr lang="tr-TR" sz="2600" dirty="0" err="1" smtClean="0"/>
              <a:t>results</a:t>
            </a:r>
            <a:r>
              <a:rPr lang="tr-TR" sz="2600" dirty="0" smtClean="0"/>
              <a:t> in </a:t>
            </a:r>
            <a:r>
              <a:rPr lang="tr-TR" sz="2600" dirty="0" err="1" smtClean="0"/>
              <a:t>determination</a:t>
            </a:r>
            <a:r>
              <a:rPr lang="tr-TR" sz="2600" dirty="0" smtClean="0"/>
              <a:t> of </a:t>
            </a:r>
            <a:r>
              <a:rPr lang="tr-TR" sz="2600" dirty="0" err="1" smtClean="0"/>
              <a:t>filtration</a:t>
            </a:r>
            <a:r>
              <a:rPr lang="tr-TR" sz="2600" dirty="0" smtClean="0"/>
              <a:t> rate </a:t>
            </a:r>
            <a:r>
              <a:rPr lang="tr-TR" sz="2600" dirty="0" err="1" smtClean="0"/>
              <a:t>after</a:t>
            </a:r>
            <a:r>
              <a:rPr lang="tr-TR" sz="2600" dirty="0" smtClean="0"/>
              <a:t> </a:t>
            </a:r>
            <a:r>
              <a:rPr lang="tr-TR" sz="2600" dirty="0" err="1" smtClean="0"/>
              <a:t>given</a:t>
            </a:r>
            <a:r>
              <a:rPr lang="tr-TR" sz="2600" dirty="0" smtClean="0"/>
              <a:t> </a:t>
            </a:r>
            <a:r>
              <a:rPr lang="tr-TR" sz="2600" dirty="0" err="1" smtClean="0"/>
              <a:t>periods</a:t>
            </a:r>
            <a:r>
              <a:rPr lang="tr-TR" sz="2600" dirty="0" smtClean="0"/>
              <a:t> of time at a </a:t>
            </a:r>
            <a:r>
              <a:rPr lang="tr-TR" sz="2600" dirty="0" err="1" smtClean="0"/>
              <a:t>constant-pressure</a:t>
            </a:r>
            <a:r>
              <a:rPr lang="tr-TR" sz="2600" dirty="0" smtClean="0"/>
              <a:t> on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small</a:t>
            </a:r>
            <a:r>
              <a:rPr lang="tr-TR" sz="2600" dirty="0" smtClean="0"/>
              <a:t> </a:t>
            </a:r>
            <a:r>
              <a:rPr lang="tr-TR" sz="2600" dirty="0" err="1" smtClean="0"/>
              <a:t>scale</a:t>
            </a:r>
            <a:r>
              <a:rPr lang="tr-TR" sz="2600" dirty="0" smtClean="0"/>
              <a:t> </a:t>
            </a:r>
            <a:r>
              <a:rPr lang="tr-TR" sz="2600" dirty="0" err="1" smtClean="0"/>
              <a:t>filter</a:t>
            </a:r>
            <a:r>
              <a:rPr lang="tr-TR" sz="2600" dirty="0" smtClean="0"/>
              <a:t>.</a:t>
            </a:r>
          </a:p>
          <a:p>
            <a:pPr marL="0" indent="0">
              <a:buNone/>
            </a:pPr>
            <a:r>
              <a:rPr lang="tr-TR" sz="2600" dirty="0" smtClean="0"/>
              <a:t>  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821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Design of a </a:t>
            </a:r>
            <a:r>
              <a:rPr lang="tr-TR" b="1" dirty="0" err="1"/>
              <a:t>filtration</a:t>
            </a:r>
            <a:r>
              <a:rPr lang="tr-TR" b="1" dirty="0"/>
              <a:t> </a:t>
            </a:r>
            <a:r>
              <a:rPr lang="tr-TR" b="1" dirty="0" err="1"/>
              <a:t>system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>
          <a:xfrm>
            <a:off x="533400" y="6248399"/>
            <a:ext cx="542108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51</a:t>
            </a:fld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can </a:t>
            </a:r>
            <a:r>
              <a:rPr lang="tr-TR" dirty="0" err="1" smtClean="0"/>
              <a:t>use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formula</a:t>
            </a:r>
            <a:r>
              <a:rPr lang="tr-TR" dirty="0" smtClean="0"/>
              <a:t> </a:t>
            </a:r>
            <a:r>
              <a:rPr lang="tr-TR" dirty="0" err="1" smtClean="0"/>
              <a:t>given</a:t>
            </a:r>
            <a:r>
              <a:rPr lang="tr-TR" dirty="0" smtClean="0"/>
              <a:t> </a:t>
            </a:r>
            <a:r>
              <a:rPr lang="tr-TR" dirty="0" err="1" smtClean="0"/>
              <a:t>below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design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filtration</a:t>
            </a:r>
            <a:r>
              <a:rPr lang="tr-TR" dirty="0" smtClean="0"/>
              <a:t> </a:t>
            </a:r>
            <a:r>
              <a:rPr lang="tr-TR" dirty="0" err="1" smtClean="0"/>
              <a:t>system</a:t>
            </a:r>
            <a:r>
              <a:rPr lang="tr-TR" dirty="0" smtClean="0"/>
              <a:t>, </a:t>
            </a:r>
            <a:r>
              <a:rPr lang="tr-TR" dirty="0" err="1" smtClean="0"/>
              <a:t>which</a:t>
            </a:r>
            <a:r>
              <a:rPr lang="tr-TR" dirty="0" smtClean="0"/>
              <a:t> is </a:t>
            </a:r>
            <a:r>
              <a:rPr lang="tr-TR" dirty="0" err="1" smtClean="0"/>
              <a:t>also</a:t>
            </a:r>
            <a:r>
              <a:rPr lang="tr-TR" dirty="0" smtClean="0"/>
              <a:t> </a:t>
            </a:r>
            <a:r>
              <a:rPr lang="tr-TR" dirty="0" err="1" smtClean="0"/>
              <a:t>used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define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constant-pressure</a:t>
            </a:r>
            <a:r>
              <a:rPr lang="tr-TR" dirty="0" smtClean="0"/>
              <a:t> </a:t>
            </a:r>
            <a:r>
              <a:rPr lang="tr-TR" dirty="0" err="1" smtClean="0"/>
              <a:t>filtration</a:t>
            </a:r>
            <a:r>
              <a:rPr lang="tr-TR" dirty="0" smtClean="0"/>
              <a:t> </a:t>
            </a:r>
            <a:r>
              <a:rPr lang="tr-TR" dirty="0" err="1" smtClean="0"/>
              <a:t>systems</a:t>
            </a:r>
            <a:r>
              <a:rPr lang="tr-TR" dirty="0" smtClean="0"/>
              <a:t>.</a:t>
            </a:r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078" y="3429000"/>
            <a:ext cx="486053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3465212" y="4371213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/>
              <a:t>y = </a:t>
            </a:r>
            <a:r>
              <a:rPr lang="tr-TR" sz="3600" dirty="0" err="1" smtClean="0"/>
              <a:t>ax</a:t>
            </a:r>
            <a:r>
              <a:rPr lang="tr-TR" sz="3600" dirty="0" smtClean="0"/>
              <a:t> + b</a:t>
            </a:r>
            <a:endParaRPr lang="en-US" sz="3600" dirty="0"/>
          </a:p>
        </p:txBody>
      </p:sp>
      <p:sp>
        <p:nvSpPr>
          <p:cNvPr id="9" name="Aşağı Ok 8"/>
          <p:cNvSpPr/>
          <p:nvPr/>
        </p:nvSpPr>
        <p:spPr>
          <a:xfrm>
            <a:off x="4382152" y="3600711"/>
            <a:ext cx="477880" cy="56952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737" y="1988840"/>
            <a:ext cx="3527230" cy="1410892"/>
          </a:xfrm>
          <a:prstGeom prst="rect">
            <a:avLst/>
          </a:prstGeom>
        </p:spPr>
      </p:pic>
      <p:sp>
        <p:nvSpPr>
          <p:cNvPr id="2" name="Yuvarlatılmış Dikdörtgen 1"/>
          <p:cNvSpPr/>
          <p:nvPr/>
        </p:nvSpPr>
        <p:spPr>
          <a:xfrm>
            <a:off x="3022164" y="2247204"/>
            <a:ext cx="443047" cy="94945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Yuvarlatılmış Dikdörtgen 12"/>
          <p:cNvSpPr/>
          <p:nvPr/>
        </p:nvSpPr>
        <p:spPr>
          <a:xfrm>
            <a:off x="5199789" y="2219560"/>
            <a:ext cx="956387" cy="977096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Yuvarlatılmış Dikdörtgen 13"/>
          <p:cNvSpPr/>
          <p:nvPr/>
        </p:nvSpPr>
        <p:spPr>
          <a:xfrm>
            <a:off x="3276794" y="4485114"/>
            <a:ext cx="630901" cy="53799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Yuvarlatılmış Dikdörtgen 14"/>
          <p:cNvSpPr/>
          <p:nvPr/>
        </p:nvSpPr>
        <p:spPr>
          <a:xfrm flipH="1">
            <a:off x="5324568" y="4418011"/>
            <a:ext cx="563516" cy="55273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nvan 9"/>
          <p:cNvSpPr>
            <a:spLocks noGrp="1"/>
          </p:cNvSpPr>
          <p:nvPr>
            <p:ph type="title"/>
          </p:nvPr>
        </p:nvSpPr>
        <p:spPr>
          <a:xfrm>
            <a:off x="612648" y="228600"/>
            <a:ext cx="8423848" cy="990600"/>
          </a:xfrm>
        </p:spPr>
        <p:txBody>
          <a:bodyPr>
            <a:noAutofit/>
          </a:bodyPr>
          <a:lstStyle/>
          <a:p>
            <a:r>
              <a:rPr lang="tr-TR" sz="3600" b="1" dirty="0"/>
              <a:t>Design of a </a:t>
            </a:r>
            <a:r>
              <a:rPr lang="tr-TR" sz="3600" b="1" dirty="0" err="1"/>
              <a:t>filtration</a:t>
            </a:r>
            <a:r>
              <a:rPr lang="tr-TR" sz="3600" b="1" dirty="0"/>
              <a:t> </a:t>
            </a:r>
            <a:r>
              <a:rPr lang="tr-TR" sz="3600" b="1" dirty="0" err="1" smtClean="0"/>
              <a:t>system</a:t>
            </a:r>
            <a:r>
              <a:rPr lang="tr-TR" sz="3600" b="1" dirty="0" smtClean="0"/>
              <a:t> (</a:t>
            </a:r>
            <a:r>
              <a:rPr lang="tr-TR" sz="3600" b="1" i="1" dirty="0" smtClean="0"/>
              <a:t>an </a:t>
            </a:r>
            <a:r>
              <a:rPr lang="tr-TR" sz="3600" b="1" i="1" dirty="0" err="1" smtClean="0"/>
              <a:t>approach</a:t>
            </a:r>
            <a:r>
              <a:rPr lang="tr-TR" sz="3600" b="1" dirty="0" smtClean="0"/>
              <a:t>)</a:t>
            </a:r>
            <a:endParaRPr lang="en-US" sz="3600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568952" cy="4495800"/>
          </a:xfrm>
        </p:spPr>
        <p:txBody>
          <a:bodyPr/>
          <a:lstStyle/>
          <a:p>
            <a:r>
              <a:rPr lang="tr-TR" dirty="0" err="1" smtClean="0"/>
              <a:t>If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resemble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equation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another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</a:t>
            </a:r>
            <a:r>
              <a:rPr lang="tr-TR" dirty="0" err="1" smtClean="0"/>
              <a:t>equation</a:t>
            </a:r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507502"/>
            <a:ext cx="2667000" cy="365125"/>
          </a:xfrm>
        </p:spPr>
        <p:txBody>
          <a:bodyPr/>
          <a:lstStyle/>
          <a:p>
            <a:pPr algn="r"/>
            <a:fld id="{3967E7C9-022E-458E-AC86-D5783EA1D321}" type="datetime1">
              <a:rPr lang="tr-TR" smtClean="0"/>
              <a:pPr algn="r"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52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3691107" y="6192423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462928" y="3588011"/>
            <a:ext cx="19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y</a:t>
            </a:r>
            <a:r>
              <a:rPr lang="tr-TR" sz="2400" dirty="0" smtClean="0"/>
              <a:t> is </a:t>
            </a:r>
            <a:r>
              <a:rPr lang="tr-TR" sz="2400" dirty="0" err="1" smtClean="0"/>
              <a:t>equal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endParaRPr lang="en-US" sz="2400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1" y="3356992"/>
            <a:ext cx="432048" cy="931602"/>
          </a:xfrm>
          <a:prstGeom prst="rect">
            <a:avLst/>
          </a:prstGeom>
        </p:spPr>
      </p:pic>
      <p:sp>
        <p:nvSpPr>
          <p:cNvPr id="17" name="Sağa Bükülü Ok 16"/>
          <p:cNvSpPr/>
          <p:nvPr/>
        </p:nvSpPr>
        <p:spPr>
          <a:xfrm rot="20502018">
            <a:off x="2630830" y="3264613"/>
            <a:ext cx="555582" cy="1264878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91" y="3976856"/>
            <a:ext cx="731844" cy="885917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6547353" y="3284984"/>
            <a:ext cx="2489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b, </a:t>
            </a:r>
            <a:r>
              <a:rPr lang="tr-TR" sz="2400" dirty="0" err="1" smtClean="0"/>
              <a:t>which</a:t>
            </a:r>
            <a:r>
              <a:rPr lang="tr-TR" sz="2400" dirty="0" smtClean="0"/>
              <a:t> is </a:t>
            </a:r>
            <a:r>
              <a:rPr lang="tr-TR" sz="2400" dirty="0" err="1" smtClean="0"/>
              <a:t>called</a:t>
            </a:r>
            <a:r>
              <a:rPr lang="tr-TR" sz="2400" dirty="0" smtClean="0"/>
              <a:t> </a:t>
            </a:r>
            <a:r>
              <a:rPr lang="tr-TR" sz="2400" dirty="0" err="1" smtClean="0"/>
              <a:t>intercept</a:t>
            </a:r>
            <a:r>
              <a:rPr lang="tr-TR" sz="2400" dirty="0" smtClean="0"/>
              <a:t>, is </a:t>
            </a:r>
            <a:r>
              <a:rPr lang="tr-TR" sz="2400" dirty="0" err="1" smtClean="0"/>
              <a:t>equal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endParaRPr lang="en-US" sz="2400" dirty="0"/>
          </a:p>
        </p:txBody>
      </p:sp>
      <p:sp>
        <p:nvSpPr>
          <p:cNvPr id="20" name="Sola Bükülü Ok 19"/>
          <p:cNvSpPr/>
          <p:nvPr/>
        </p:nvSpPr>
        <p:spPr>
          <a:xfrm rot="623160">
            <a:off x="5905495" y="3239522"/>
            <a:ext cx="554400" cy="1263600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1637164" y="5941818"/>
            <a:ext cx="19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x is </a:t>
            </a:r>
            <a:r>
              <a:rPr lang="tr-TR" sz="2400" dirty="0" err="1" smtClean="0"/>
              <a:t>equal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endParaRPr lang="en-US" sz="2400" dirty="0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777" y="5733333"/>
            <a:ext cx="392322" cy="919925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3996900" y="5777796"/>
            <a:ext cx="2730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a, </a:t>
            </a:r>
            <a:r>
              <a:rPr lang="tr-TR" sz="2400" dirty="0" err="1" smtClean="0"/>
              <a:t>which</a:t>
            </a:r>
            <a:r>
              <a:rPr lang="tr-TR" sz="2400" dirty="0" smtClean="0"/>
              <a:t> is </a:t>
            </a:r>
            <a:r>
              <a:rPr lang="tr-TR" sz="2400" dirty="0" err="1" smtClean="0"/>
              <a:t>called</a:t>
            </a:r>
            <a:r>
              <a:rPr lang="tr-TR" sz="2400" dirty="0" smtClean="0"/>
              <a:t> </a:t>
            </a:r>
            <a:r>
              <a:rPr lang="tr-TR" sz="2400" dirty="0" err="1" smtClean="0"/>
              <a:t>slope</a:t>
            </a:r>
            <a:r>
              <a:rPr lang="tr-TR" sz="2400" dirty="0" smtClean="0"/>
              <a:t>, is </a:t>
            </a:r>
            <a:r>
              <a:rPr lang="tr-TR" sz="2400" dirty="0" err="1" smtClean="0"/>
              <a:t>equal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endParaRPr lang="en-US" sz="2400" dirty="0"/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5940250"/>
            <a:ext cx="783246" cy="873126"/>
          </a:xfrm>
          <a:prstGeom prst="rect">
            <a:avLst/>
          </a:prstGeom>
        </p:spPr>
      </p:pic>
      <p:sp>
        <p:nvSpPr>
          <p:cNvPr id="25" name="Yuvarlatılmış Dikdörtgen 24"/>
          <p:cNvSpPr/>
          <p:nvPr/>
        </p:nvSpPr>
        <p:spPr>
          <a:xfrm>
            <a:off x="3779132" y="2209981"/>
            <a:ext cx="1187865" cy="104046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Yuvarlatılmış Dikdörtgen 25"/>
          <p:cNvSpPr/>
          <p:nvPr/>
        </p:nvSpPr>
        <p:spPr>
          <a:xfrm>
            <a:off x="4306848" y="4367181"/>
            <a:ext cx="553381" cy="70013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şağı Ok 26"/>
          <p:cNvSpPr/>
          <p:nvPr/>
        </p:nvSpPr>
        <p:spPr>
          <a:xfrm>
            <a:off x="4344598" y="5238913"/>
            <a:ext cx="477880" cy="35227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992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>
          <a:xfrm>
            <a:off x="612648" y="228600"/>
            <a:ext cx="8423848" cy="990600"/>
          </a:xfrm>
        </p:spPr>
        <p:txBody>
          <a:bodyPr>
            <a:normAutofit/>
          </a:bodyPr>
          <a:lstStyle/>
          <a:p>
            <a:r>
              <a:rPr lang="tr-TR" sz="3600" b="1" dirty="0"/>
              <a:t>Design of a </a:t>
            </a:r>
            <a:r>
              <a:rPr lang="tr-TR" sz="3600" b="1" dirty="0" err="1"/>
              <a:t>filtration</a:t>
            </a:r>
            <a:r>
              <a:rPr lang="tr-TR" sz="3600" b="1" dirty="0"/>
              <a:t> </a:t>
            </a:r>
            <a:r>
              <a:rPr lang="tr-TR" sz="3600" b="1" dirty="0" err="1"/>
              <a:t>system</a:t>
            </a:r>
            <a:r>
              <a:rPr lang="tr-TR" sz="3600" b="1" dirty="0"/>
              <a:t> (</a:t>
            </a:r>
            <a:r>
              <a:rPr lang="tr-TR" sz="3600" b="1" i="1" dirty="0"/>
              <a:t>an </a:t>
            </a:r>
            <a:r>
              <a:rPr lang="tr-TR" sz="3600" b="1" i="1" dirty="0" err="1"/>
              <a:t>approach</a:t>
            </a:r>
            <a:r>
              <a:rPr lang="tr-TR" sz="3600" b="1" dirty="0"/>
              <a:t>)</a:t>
            </a:r>
            <a:endParaRPr lang="en-US" sz="3600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800" dirty="0" err="1" smtClean="0"/>
              <a:t>If</a:t>
            </a:r>
            <a:r>
              <a:rPr lang="tr-TR" sz="2800" dirty="0" smtClean="0"/>
              <a:t> </a:t>
            </a:r>
            <a:r>
              <a:rPr lang="tr-TR" sz="2800" dirty="0" err="1" smtClean="0"/>
              <a:t>we</a:t>
            </a:r>
            <a:r>
              <a:rPr lang="tr-TR" sz="2800" dirty="0" smtClean="0"/>
              <a:t> </a:t>
            </a:r>
            <a:r>
              <a:rPr lang="tr-TR" sz="2800" dirty="0" err="1" smtClean="0"/>
              <a:t>draw</a:t>
            </a:r>
            <a:r>
              <a:rPr lang="tr-TR" sz="2800" dirty="0" smtClean="0"/>
              <a:t> a </a:t>
            </a:r>
            <a:r>
              <a:rPr lang="tr-TR" sz="2800" dirty="0" err="1" smtClean="0"/>
              <a:t>filtration</a:t>
            </a:r>
            <a:r>
              <a:rPr lang="tr-TR" sz="2800" dirty="0" smtClean="0"/>
              <a:t> </a:t>
            </a:r>
            <a:r>
              <a:rPr lang="tr-TR" sz="2800" dirty="0" err="1" smtClean="0"/>
              <a:t>graph</a:t>
            </a:r>
            <a:r>
              <a:rPr lang="tr-TR" sz="2800" dirty="0" smtClean="0"/>
              <a:t> </a:t>
            </a:r>
            <a:r>
              <a:rPr lang="tr-TR" sz="2800" dirty="0" err="1" smtClean="0"/>
              <a:t>by</a:t>
            </a:r>
            <a:r>
              <a:rPr lang="tr-TR" sz="2800" dirty="0" smtClean="0"/>
              <a:t> </a:t>
            </a:r>
            <a:r>
              <a:rPr lang="tr-TR" sz="2800" dirty="0" err="1" smtClean="0"/>
              <a:t>using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information</a:t>
            </a:r>
            <a:r>
              <a:rPr lang="tr-TR" sz="2800" dirty="0" smtClean="0"/>
              <a:t> </a:t>
            </a:r>
            <a:r>
              <a:rPr lang="tr-TR" sz="2800" dirty="0" err="1" smtClean="0"/>
              <a:t>given</a:t>
            </a:r>
            <a:r>
              <a:rPr lang="tr-TR" sz="2800" dirty="0" smtClean="0"/>
              <a:t> in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slide</a:t>
            </a:r>
            <a:r>
              <a:rPr lang="tr-TR" sz="2800" dirty="0" smtClean="0"/>
              <a:t>, </a:t>
            </a:r>
            <a:r>
              <a:rPr lang="tr-TR" sz="2800" dirty="0" err="1" smtClean="0"/>
              <a:t>which</a:t>
            </a:r>
            <a:r>
              <a:rPr lang="tr-TR" sz="2800" dirty="0" smtClean="0"/>
              <a:t> is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previous</a:t>
            </a:r>
            <a:r>
              <a:rPr lang="tr-TR" sz="2800" dirty="0" smtClean="0"/>
              <a:t> </a:t>
            </a:r>
            <a:r>
              <a:rPr lang="tr-TR" sz="2800" dirty="0" err="1" smtClean="0"/>
              <a:t>one</a:t>
            </a:r>
            <a:r>
              <a:rPr lang="tr-TR" sz="2800" dirty="0" smtClean="0"/>
              <a:t>,</a:t>
            </a:r>
            <a:endParaRPr lang="en-US" sz="28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53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661795"/>
            <a:ext cx="6552728" cy="4079763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5252864" y="3808767"/>
            <a:ext cx="241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/>
              <a:t>y = </a:t>
            </a:r>
            <a:r>
              <a:rPr lang="tr-TR" sz="3600" dirty="0" err="1" smtClean="0"/>
              <a:t>ax</a:t>
            </a:r>
            <a:r>
              <a:rPr lang="tr-TR" sz="3600" dirty="0" smtClean="0"/>
              <a:t> + b</a:t>
            </a:r>
            <a:endParaRPr lang="en-US" sz="3600" dirty="0"/>
          </a:p>
        </p:txBody>
      </p:sp>
      <p:sp>
        <p:nvSpPr>
          <p:cNvPr id="2" name="Yuvarlatılmış Dikdörtgen 1"/>
          <p:cNvSpPr/>
          <p:nvPr/>
        </p:nvSpPr>
        <p:spPr>
          <a:xfrm>
            <a:off x="4920144" y="6191824"/>
            <a:ext cx="675176" cy="54973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Yuvarlatılmış Dikdörtgen 11"/>
          <p:cNvSpPr/>
          <p:nvPr/>
        </p:nvSpPr>
        <p:spPr>
          <a:xfrm>
            <a:off x="1301881" y="4092647"/>
            <a:ext cx="504056" cy="72490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/>
          <p:cNvSpPr txBox="1"/>
          <p:nvPr/>
        </p:nvSpPr>
        <p:spPr>
          <a:xfrm>
            <a:off x="2267744" y="2682321"/>
            <a:ext cx="141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Y AXIS</a:t>
            </a:r>
            <a:endParaRPr lang="en-US" sz="2400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6732240" y="5438340"/>
            <a:ext cx="141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X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12296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Problem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54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48" y="1603657"/>
            <a:ext cx="7473652" cy="50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47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Problem (</a:t>
            </a:r>
            <a:r>
              <a:rPr lang="tr-TR" b="1" dirty="0" err="1" smtClean="0"/>
              <a:t>cont</a:t>
            </a:r>
            <a:r>
              <a:rPr lang="tr-TR" b="1" dirty="0" smtClean="0"/>
              <a:t>.)</a:t>
            </a:r>
            <a:endParaRPr lang="en-US" b="1" dirty="0"/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1"/>
            <a:r>
              <a:rPr lang="tr-TR" dirty="0"/>
              <a:t>Volume (V): 4 m</a:t>
            </a:r>
            <a:r>
              <a:rPr lang="tr-TR" baseline="30000" dirty="0"/>
              <a:t>3</a:t>
            </a:r>
          </a:p>
          <a:p>
            <a:pPr lvl="1"/>
            <a:r>
              <a:rPr lang="tr-TR" dirty="0"/>
              <a:t>Time (t): 2 </a:t>
            </a:r>
            <a:r>
              <a:rPr lang="tr-TR" dirty="0" err="1"/>
              <a:t>hour</a:t>
            </a:r>
            <a:endParaRPr lang="tr-TR" dirty="0"/>
          </a:p>
          <a:p>
            <a:pPr lvl="1"/>
            <a:r>
              <a:rPr lang="tr-TR" dirty="0" err="1"/>
              <a:t>Pressure</a:t>
            </a:r>
            <a:r>
              <a:rPr lang="tr-TR" dirty="0"/>
              <a:t> (∆P): 400 </a:t>
            </a:r>
            <a:r>
              <a:rPr lang="tr-TR" dirty="0" err="1"/>
              <a:t>kPa</a:t>
            </a:r>
            <a:endParaRPr lang="tr-TR" dirty="0"/>
          </a:p>
          <a:p>
            <a:endParaRPr lang="en-US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tr-TR" dirty="0" err="1" smtClean="0"/>
              <a:t>Area</a:t>
            </a:r>
            <a:r>
              <a:rPr lang="tr-TR" dirty="0" smtClean="0"/>
              <a:t> </a:t>
            </a:r>
            <a:r>
              <a:rPr lang="tr-TR" dirty="0"/>
              <a:t>(A): 0.1 m</a:t>
            </a:r>
            <a:r>
              <a:rPr lang="tr-TR" baseline="30000" dirty="0"/>
              <a:t>2</a:t>
            </a:r>
          </a:p>
          <a:p>
            <a:pPr lvl="1"/>
            <a:r>
              <a:rPr lang="tr-TR" dirty="0" err="1"/>
              <a:t>Pressure</a:t>
            </a:r>
            <a:r>
              <a:rPr lang="tr-TR" dirty="0"/>
              <a:t> (∆P): 140 </a:t>
            </a:r>
            <a:r>
              <a:rPr lang="tr-TR" dirty="0" err="1"/>
              <a:t>kPa</a:t>
            </a:r>
            <a:endParaRPr lang="tr-T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55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tr-TR" sz="2800" b="1" dirty="0" err="1" smtClean="0"/>
              <a:t>Desired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conditions</a:t>
            </a:r>
            <a:endParaRPr lang="en-US" sz="28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tr-TR" sz="2800" dirty="0" err="1" smtClean="0"/>
              <a:t>Designed</a:t>
            </a:r>
            <a:r>
              <a:rPr lang="tr-TR" sz="2800" dirty="0" smtClean="0"/>
              <a:t> </a:t>
            </a:r>
            <a:r>
              <a:rPr lang="tr-TR" sz="2800" dirty="0" err="1" smtClean="0"/>
              <a:t>conditions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31189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Problem (</a:t>
            </a:r>
            <a:r>
              <a:rPr lang="tr-TR" b="1" dirty="0" err="1"/>
              <a:t>cont</a:t>
            </a:r>
            <a:r>
              <a:rPr lang="tr-TR" b="1" dirty="0"/>
              <a:t>.)</a:t>
            </a:r>
            <a:endParaRPr lang="en-US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56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37023"/>
            <a:ext cx="8948493" cy="394024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300192" y="3429000"/>
            <a:ext cx="1008112" cy="504055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96336" y="3424726"/>
            <a:ext cx="1017862" cy="50832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/>
          <p:cNvSpPr txBox="1"/>
          <p:nvPr/>
        </p:nvSpPr>
        <p:spPr>
          <a:xfrm>
            <a:off x="6372200" y="390714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0000FF"/>
                </a:solidFill>
              </a:rPr>
              <a:t>slope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7583138" y="3903439"/>
            <a:ext cx="138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C00000"/>
                </a:solidFill>
              </a:rPr>
              <a:t>intercept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38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Problem (</a:t>
            </a:r>
            <a:r>
              <a:rPr lang="tr-TR" b="1" dirty="0" err="1" smtClean="0"/>
              <a:t>cont</a:t>
            </a:r>
            <a:r>
              <a:rPr lang="tr-TR" b="1" dirty="0" smtClean="0"/>
              <a:t>.)</a:t>
            </a:r>
            <a:endParaRPr lang="en-US" b="1" dirty="0"/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lvl="1"/>
            <a:r>
              <a:rPr lang="tr-TR" dirty="0"/>
              <a:t>Volume (V): 4 m</a:t>
            </a:r>
            <a:r>
              <a:rPr lang="tr-TR" baseline="30000" dirty="0"/>
              <a:t>3</a:t>
            </a:r>
          </a:p>
          <a:p>
            <a:pPr lvl="1"/>
            <a:r>
              <a:rPr lang="tr-TR" dirty="0"/>
              <a:t>Time (t): 2 </a:t>
            </a:r>
            <a:r>
              <a:rPr lang="tr-TR" dirty="0" err="1"/>
              <a:t>hour</a:t>
            </a:r>
            <a:endParaRPr lang="tr-TR" dirty="0"/>
          </a:p>
          <a:p>
            <a:pPr lvl="1"/>
            <a:r>
              <a:rPr lang="tr-TR" dirty="0" err="1"/>
              <a:t>Pressure</a:t>
            </a:r>
            <a:r>
              <a:rPr lang="tr-TR" dirty="0"/>
              <a:t> (∆P): 400 </a:t>
            </a:r>
            <a:r>
              <a:rPr lang="tr-TR" dirty="0" err="1" smtClean="0"/>
              <a:t>kPa</a:t>
            </a:r>
            <a:endParaRPr lang="tr-TR" dirty="0" smtClean="0"/>
          </a:p>
          <a:p>
            <a:pPr lvl="1"/>
            <a:endParaRPr lang="tr-TR" dirty="0"/>
          </a:p>
          <a:p>
            <a:pPr lvl="1"/>
            <a:r>
              <a:rPr lang="tr-TR" dirty="0" err="1" smtClean="0"/>
              <a:t>Ouestion</a:t>
            </a:r>
            <a:r>
              <a:rPr lang="tr-TR" dirty="0" smtClean="0"/>
              <a:t>:</a:t>
            </a:r>
          </a:p>
          <a:p>
            <a:pPr marL="365760" lvl="1" indent="0">
              <a:buNone/>
            </a:pPr>
            <a:r>
              <a:rPr lang="tr-TR" dirty="0" err="1" smtClean="0"/>
              <a:t>Filter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r>
              <a:rPr lang="tr-TR" dirty="0" smtClean="0"/>
              <a:t> ???</a:t>
            </a:r>
            <a:endParaRPr lang="tr-TR" dirty="0"/>
          </a:p>
          <a:p>
            <a:endParaRPr lang="en-US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tr-TR" dirty="0" err="1" smtClean="0"/>
              <a:t>Area</a:t>
            </a:r>
            <a:r>
              <a:rPr lang="tr-TR" dirty="0" smtClean="0"/>
              <a:t> </a:t>
            </a:r>
            <a:r>
              <a:rPr lang="tr-TR" dirty="0"/>
              <a:t>(A): 0.1 m</a:t>
            </a:r>
            <a:r>
              <a:rPr lang="tr-TR" baseline="30000" dirty="0"/>
              <a:t>2</a:t>
            </a:r>
          </a:p>
          <a:p>
            <a:pPr lvl="1"/>
            <a:r>
              <a:rPr lang="tr-TR" dirty="0" err="1"/>
              <a:t>Pressure</a:t>
            </a:r>
            <a:r>
              <a:rPr lang="tr-TR" dirty="0"/>
              <a:t> (∆P): 140 </a:t>
            </a:r>
            <a:r>
              <a:rPr lang="tr-TR" dirty="0" err="1"/>
              <a:t>kPa</a:t>
            </a:r>
            <a:endParaRPr lang="tr-T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57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tr-TR" sz="2800" b="1" dirty="0" err="1" smtClean="0"/>
              <a:t>Desired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conditions</a:t>
            </a:r>
            <a:endParaRPr lang="en-US" sz="28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tr-TR" sz="2800" dirty="0" err="1" smtClean="0"/>
              <a:t>Designed</a:t>
            </a:r>
            <a:r>
              <a:rPr lang="tr-TR" sz="2800" dirty="0" smtClean="0"/>
              <a:t> </a:t>
            </a:r>
            <a:r>
              <a:rPr lang="tr-TR" sz="2800" dirty="0" err="1" smtClean="0"/>
              <a:t>conditions</a:t>
            </a:r>
            <a:endParaRPr lang="en-US" sz="28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147" y="3645024"/>
            <a:ext cx="1026635" cy="1144445"/>
          </a:xfrm>
          <a:prstGeom prst="rect">
            <a:avLst/>
          </a:prstGeom>
        </p:spPr>
      </p:pic>
      <p:cxnSp>
        <p:nvCxnSpPr>
          <p:cNvPr id="9" name="Düz Ok Bağlayıcısı 8"/>
          <p:cNvCxnSpPr/>
          <p:nvPr/>
        </p:nvCxnSpPr>
        <p:spPr>
          <a:xfrm>
            <a:off x="6096000" y="4249969"/>
            <a:ext cx="50405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Metin kutusu 13"/>
          <p:cNvSpPr txBox="1"/>
          <p:nvPr/>
        </p:nvSpPr>
        <p:spPr>
          <a:xfrm>
            <a:off x="6600056" y="3986413"/>
            <a:ext cx="208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0000FF"/>
                </a:solidFill>
              </a:rPr>
              <a:t>Slope</a:t>
            </a:r>
            <a:r>
              <a:rPr lang="tr-TR" sz="2400" b="1" dirty="0" smtClean="0">
                <a:solidFill>
                  <a:srgbClr val="0000FF"/>
                </a:solidFill>
              </a:rPr>
              <a:t> 0.6249</a:t>
            </a:r>
            <a:endParaRPr lang="en-US" sz="2400" b="1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941168"/>
            <a:ext cx="1078542" cy="1305604"/>
          </a:xfrm>
          <a:prstGeom prst="rect">
            <a:avLst/>
          </a:prstGeom>
        </p:spPr>
      </p:pic>
      <p:cxnSp>
        <p:nvCxnSpPr>
          <p:cNvPr id="16" name="Düz Ok Bağlayıcısı 15"/>
          <p:cNvCxnSpPr/>
          <p:nvPr/>
        </p:nvCxnSpPr>
        <p:spPr>
          <a:xfrm>
            <a:off x="6082590" y="5589240"/>
            <a:ext cx="50405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Metin kutusu 16"/>
          <p:cNvSpPr txBox="1"/>
          <p:nvPr/>
        </p:nvSpPr>
        <p:spPr>
          <a:xfrm>
            <a:off x="6593350" y="5301208"/>
            <a:ext cx="229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C00000"/>
                </a:solidFill>
              </a:rPr>
              <a:t>Intercept</a:t>
            </a:r>
            <a:r>
              <a:rPr lang="tr-TR" sz="2400" b="1" dirty="0" smtClean="0">
                <a:solidFill>
                  <a:srgbClr val="C00000"/>
                </a:solidFill>
              </a:rPr>
              <a:t> 29.827 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665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58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10" name="Metin Yer Tutucusu 8"/>
          <p:cNvSpPr txBox="1">
            <a:spLocks/>
          </p:cNvSpPr>
          <p:nvPr/>
        </p:nvSpPr>
        <p:spPr>
          <a:xfrm rot="5400000">
            <a:off x="3142227" y="-935732"/>
            <a:ext cx="3024336" cy="815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4800" b="1" dirty="0" smtClean="0"/>
          </a:p>
          <a:p>
            <a:pPr algn="ctr"/>
            <a:r>
              <a:rPr lang="tr-TR" sz="4800" b="1" dirty="0" smtClean="0"/>
              <a:t>EXTRACTION USING SOLVENTS </a:t>
            </a:r>
          </a:p>
          <a:p>
            <a:pPr algn="ctr"/>
            <a:r>
              <a:rPr lang="tr-TR" sz="4800" b="1" dirty="0" smtClean="0"/>
              <a:t>(Solid-</a:t>
            </a:r>
            <a:r>
              <a:rPr lang="tr-TR" sz="4800" b="1" dirty="0" err="1" smtClean="0"/>
              <a:t>liquid</a:t>
            </a:r>
            <a:r>
              <a:rPr lang="tr-TR" sz="4800" b="1" dirty="0" smtClean="0"/>
              <a:t> </a:t>
            </a:r>
            <a:r>
              <a:rPr lang="tr-TR" sz="4800" b="1" dirty="0" err="1" smtClean="0"/>
              <a:t>extraction</a:t>
            </a:r>
            <a:r>
              <a:rPr lang="tr-TR" sz="4800" b="1" dirty="0" smtClean="0"/>
              <a:t>)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891205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Extraction</a:t>
            </a:r>
            <a:r>
              <a:rPr lang="tr-TR" b="1" dirty="0" smtClean="0"/>
              <a:t> </a:t>
            </a:r>
            <a:r>
              <a:rPr lang="tr-TR" b="1" dirty="0" err="1" smtClean="0"/>
              <a:t>using</a:t>
            </a:r>
            <a:r>
              <a:rPr lang="tr-TR" b="1" dirty="0" smtClean="0"/>
              <a:t> </a:t>
            </a:r>
            <a:r>
              <a:rPr lang="tr-TR" b="1" dirty="0" err="1" smtClean="0"/>
              <a:t>solvents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tr-TR" sz="2600" dirty="0" smtClean="0"/>
              <a:t>Solid-</a:t>
            </a:r>
            <a:r>
              <a:rPr lang="tr-TR" sz="2600" dirty="0" err="1" smtClean="0"/>
              <a:t>liquid</a:t>
            </a:r>
            <a:r>
              <a:rPr lang="tr-TR" sz="2600" dirty="0" smtClean="0"/>
              <a:t> </a:t>
            </a:r>
            <a:r>
              <a:rPr lang="tr-TR" sz="2600" dirty="0" err="1" smtClean="0"/>
              <a:t>extraction</a:t>
            </a:r>
            <a:r>
              <a:rPr lang="tr-TR" sz="2600" dirty="0" smtClean="0"/>
              <a:t> is </a:t>
            </a:r>
            <a:r>
              <a:rPr lang="tr-TR" sz="2600" dirty="0" err="1" smtClean="0"/>
              <a:t>defined</a:t>
            </a:r>
            <a:r>
              <a:rPr lang="tr-TR" sz="2600" dirty="0" smtClean="0"/>
              <a:t> as </a:t>
            </a:r>
            <a:r>
              <a:rPr lang="tr-TR" sz="2600" b="1" dirty="0" err="1" smtClean="0">
                <a:solidFill>
                  <a:srgbClr val="0000FF"/>
                </a:solidFill>
              </a:rPr>
              <a:t>removal</a:t>
            </a:r>
            <a:r>
              <a:rPr lang="tr-TR" sz="2600" b="1" dirty="0" smtClean="0">
                <a:solidFill>
                  <a:srgbClr val="0000FF"/>
                </a:solidFill>
              </a:rPr>
              <a:t> of a </a:t>
            </a:r>
            <a:r>
              <a:rPr lang="tr-TR" sz="2600" b="1" dirty="0" err="1" smtClean="0">
                <a:solidFill>
                  <a:srgbClr val="0000FF"/>
                </a:solidFill>
              </a:rPr>
              <a:t>desired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compound</a:t>
            </a:r>
            <a:r>
              <a:rPr lang="tr-TR" sz="2600" dirty="0" smtClean="0"/>
              <a:t>, </a:t>
            </a:r>
            <a:r>
              <a:rPr lang="tr-TR" sz="2600" dirty="0" err="1" smtClean="0"/>
              <a:t>which</a:t>
            </a:r>
            <a:r>
              <a:rPr lang="tr-TR" sz="2600" dirty="0" smtClean="0"/>
              <a:t> is </a:t>
            </a:r>
            <a:r>
              <a:rPr lang="tr-TR" sz="2600" dirty="0" err="1" smtClean="0"/>
              <a:t>called</a:t>
            </a:r>
            <a:r>
              <a:rPr lang="tr-TR" sz="2600" dirty="0" smtClean="0"/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solute</a:t>
            </a:r>
            <a:r>
              <a:rPr lang="tr-TR" sz="2600" dirty="0" smtClean="0"/>
              <a:t>, </a:t>
            </a:r>
            <a:r>
              <a:rPr lang="tr-TR" sz="2600" dirty="0" err="1" smtClean="0"/>
              <a:t>from</a:t>
            </a:r>
            <a:r>
              <a:rPr lang="tr-TR" sz="2600" dirty="0" smtClean="0"/>
              <a:t> a </a:t>
            </a:r>
            <a:r>
              <a:rPr lang="tr-TR" sz="2600" dirty="0" err="1" smtClean="0"/>
              <a:t>food</a:t>
            </a:r>
            <a:r>
              <a:rPr lang="tr-TR" sz="2600" dirty="0" smtClean="0"/>
              <a:t> </a:t>
            </a:r>
            <a:r>
              <a:rPr lang="tr-TR" sz="2600" b="1" dirty="0" err="1" smtClean="0">
                <a:solidFill>
                  <a:srgbClr val="C00000"/>
                </a:solidFill>
              </a:rPr>
              <a:t>by</a:t>
            </a:r>
            <a:r>
              <a:rPr lang="tr-TR" sz="2600" b="1" dirty="0" smtClean="0">
                <a:solidFill>
                  <a:srgbClr val="C00000"/>
                </a:solidFill>
              </a:rPr>
              <a:t> </a:t>
            </a:r>
            <a:r>
              <a:rPr lang="tr-TR" sz="2600" b="1" dirty="0" err="1" smtClean="0">
                <a:solidFill>
                  <a:srgbClr val="C00000"/>
                </a:solidFill>
              </a:rPr>
              <a:t>using</a:t>
            </a:r>
            <a:r>
              <a:rPr lang="tr-TR" sz="2600" b="1" dirty="0" smtClean="0">
                <a:solidFill>
                  <a:srgbClr val="C00000"/>
                </a:solidFill>
              </a:rPr>
              <a:t> a </a:t>
            </a:r>
            <a:r>
              <a:rPr lang="tr-TR" sz="2600" b="1" dirty="0" err="1" smtClean="0">
                <a:solidFill>
                  <a:srgbClr val="C00000"/>
                </a:solidFill>
              </a:rPr>
              <a:t>liquid</a:t>
            </a:r>
            <a:r>
              <a:rPr lang="tr-TR" sz="2600" dirty="0" smtClean="0"/>
              <a:t>, </a:t>
            </a:r>
            <a:r>
              <a:rPr lang="tr-TR" sz="2600" dirty="0" err="1" smtClean="0"/>
              <a:t>which</a:t>
            </a:r>
            <a:r>
              <a:rPr lang="tr-TR" sz="2600" dirty="0" smtClean="0"/>
              <a:t> is </a:t>
            </a:r>
            <a:r>
              <a:rPr lang="tr-TR" sz="2600" dirty="0" err="1" smtClean="0"/>
              <a:t>called</a:t>
            </a:r>
            <a:r>
              <a:rPr lang="tr-TR" sz="2600" dirty="0" smtClean="0"/>
              <a:t> </a:t>
            </a:r>
            <a:r>
              <a:rPr lang="tr-TR" sz="2600" b="1" dirty="0" err="1" smtClean="0">
                <a:solidFill>
                  <a:srgbClr val="C00000"/>
                </a:solidFill>
              </a:rPr>
              <a:t>solvent</a:t>
            </a:r>
            <a:endParaRPr lang="tr-TR" sz="26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tr-TR" sz="2600" b="1" dirty="0"/>
          </a:p>
          <a:p>
            <a:r>
              <a:rPr lang="tr-TR" sz="2600" dirty="0" err="1" smtClean="0"/>
              <a:t>Extraction</a:t>
            </a:r>
            <a:r>
              <a:rPr lang="tr-TR" sz="2600" dirty="0" smtClean="0"/>
              <a:t> </a:t>
            </a:r>
            <a:r>
              <a:rPr lang="tr-TR" sz="2600" dirty="0" err="1" smtClean="0"/>
              <a:t>process</a:t>
            </a:r>
            <a:r>
              <a:rPr lang="tr-TR" sz="2600" dirty="0" smtClean="0"/>
              <a:t> has </a:t>
            </a:r>
            <a:r>
              <a:rPr lang="tr-TR" sz="2600" dirty="0" err="1" smtClean="0"/>
              <a:t>many</a:t>
            </a:r>
            <a:r>
              <a:rPr lang="tr-TR" sz="2600" dirty="0" smtClean="0"/>
              <a:t> </a:t>
            </a:r>
            <a:r>
              <a:rPr lang="tr-TR" sz="2600" dirty="0" err="1" smtClean="0"/>
              <a:t>application</a:t>
            </a:r>
            <a:r>
              <a:rPr lang="tr-TR" sz="2600" dirty="0" smtClean="0"/>
              <a:t> </a:t>
            </a:r>
            <a:r>
              <a:rPr lang="tr-TR" sz="2600" dirty="0" err="1" smtClean="0"/>
              <a:t>areas</a:t>
            </a:r>
            <a:r>
              <a:rPr lang="tr-TR" sz="2600" dirty="0" smtClean="0"/>
              <a:t> in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food</a:t>
            </a:r>
            <a:r>
              <a:rPr lang="tr-TR" sz="2600" dirty="0" smtClean="0"/>
              <a:t> </a:t>
            </a:r>
            <a:r>
              <a:rPr lang="tr-TR" sz="2600" dirty="0" err="1" smtClean="0"/>
              <a:t>industry</a:t>
            </a:r>
            <a:r>
              <a:rPr lang="tr-TR" sz="2600" dirty="0" smtClean="0"/>
              <a:t> </a:t>
            </a:r>
            <a:r>
              <a:rPr lang="tr-TR" sz="2600" dirty="0" err="1" smtClean="0"/>
              <a:t>such</a:t>
            </a:r>
            <a:r>
              <a:rPr lang="tr-TR" sz="2600" dirty="0" smtClean="0"/>
              <a:t> as</a:t>
            </a:r>
          </a:p>
          <a:p>
            <a:pPr lvl="2"/>
            <a:r>
              <a:rPr lang="tr-TR" sz="2600" dirty="0" err="1" smtClean="0"/>
              <a:t>Extraction</a:t>
            </a:r>
            <a:r>
              <a:rPr lang="tr-TR" sz="2600" dirty="0" smtClean="0"/>
              <a:t> of </a:t>
            </a:r>
            <a:r>
              <a:rPr lang="tr-TR" sz="2600" dirty="0" err="1" smtClean="0"/>
              <a:t>oil</a:t>
            </a:r>
            <a:r>
              <a:rPr lang="tr-TR" sz="2600" dirty="0" smtClean="0"/>
              <a:t> </a:t>
            </a:r>
            <a:r>
              <a:rPr lang="tr-TR" sz="2600" dirty="0" err="1" smtClean="0"/>
              <a:t>from</a:t>
            </a:r>
            <a:r>
              <a:rPr lang="tr-TR" sz="2600" dirty="0" smtClean="0"/>
              <a:t> </a:t>
            </a:r>
            <a:r>
              <a:rPr lang="tr-TR" sz="2600" dirty="0" err="1" smtClean="0"/>
              <a:t>oilseeds</a:t>
            </a:r>
            <a:r>
              <a:rPr lang="tr-TR" sz="2600" dirty="0" smtClean="0"/>
              <a:t>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nuts</a:t>
            </a:r>
            <a:endParaRPr lang="tr-TR" sz="2600" dirty="0" smtClean="0"/>
          </a:p>
          <a:p>
            <a:pPr lvl="2"/>
            <a:r>
              <a:rPr lang="tr-TR" sz="2600" dirty="0" err="1" smtClean="0"/>
              <a:t>Extraction</a:t>
            </a:r>
            <a:r>
              <a:rPr lang="tr-TR" sz="2600" dirty="0" smtClean="0"/>
              <a:t> of </a:t>
            </a:r>
            <a:r>
              <a:rPr lang="tr-TR" sz="2600" dirty="0" err="1" smtClean="0"/>
              <a:t>essential</a:t>
            </a:r>
            <a:r>
              <a:rPr lang="tr-TR" sz="2600" dirty="0" smtClean="0"/>
              <a:t> </a:t>
            </a:r>
            <a:r>
              <a:rPr lang="tr-TR" sz="2600" dirty="0" err="1" smtClean="0"/>
              <a:t>oil</a:t>
            </a:r>
            <a:r>
              <a:rPr lang="tr-TR" sz="2600" dirty="0"/>
              <a:t>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flavor</a:t>
            </a:r>
            <a:r>
              <a:rPr lang="tr-TR" sz="2600" dirty="0" smtClean="0"/>
              <a:t> </a:t>
            </a:r>
            <a:r>
              <a:rPr lang="tr-TR" sz="2600" dirty="0" err="1" smtClean="0"/>
              <a:t>compounds</a:t>
            </a:r>
            <a:r>
              <a:rPr lang="tr-TR" sz="2600" dirty="0" smtClean="0"/>
              <a:t> </a:t>
            </a:r>
            <a:r>
              <a:rPr lang="tr-TR" sz="2600" dirty="0" err="1" smtClean="0"/>
              <a:t>from</a:t>
            </a:r>
            <a:r>
              <a:rPr lang="tr-TR" sz="2600" dirty="0" smtClean="0"/>
              <a:t> </a:t>
            </a:r>
            <a:r>
              <a:rPr lang="tr-TR" sz="2600" dirty="0" err="1" smtClean="0"/>
              <a:t>herbs</a:t>
            </a:r>
            <a:r>
              <a:rPr lang="tr-TR" sz="2600" dirty="0" smtClean="0"/>
              <a:t>, </a:t>
            </a:r>
            <a:r>
              <a:rPr lang="tr-TR" sz="2600" dirty="0" err="1" smtClean="0"/>
              <a:t>spices</a:t>
            </a:r>
            <a:r>
              <a:rPr lang="tr-TR" sz="2600" dirty="0" smtClean="0"/>
              <a:t>, </a:t>
            </a:r>
            <a:r>
              <a:rPr lang="tr-TR" sz="2600" dirty="0" err="1" smtClean="0"/>
              <a:t>fruits</a:t>
            </a:r>
            <a:r>
              <a:rPr lang="tr-TR" sz="2600" dirty="0" smtClean="0"/>
              <a:t>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vegetables</a:t>
            </a:r>
            <a:endParaRPr lang="tr-TR" sz="2600" dirty="0" smtClean="0"/>
          </a:p>
          <a:p>
            <a:pPr lvl="2"/>
            <a:r>
              <a:rPr lang="tr-TR" sz="2600" dirty="0" err="1" smtClean="0"/>
              <a:t>Coffee</a:t>
            </a:r>
            <a:r>
              <a:rPr lang="tr-TR" sz="2600" dirty="0" smtClean="0"/>
              <a:t>, </a:t>
            </a:r>
            <a:r>
              <a:rPr lang="tr-TR" sz="2600" dirty="0" err="1" smtClean="0"/>
              <a:t>tea</a:t>
            </a:r>
            <a:r>
              <a:rPr lang="tr-TR" sz="2600" dirty="0" smtClean="0"/>
              <a:t>,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decaffeinated</a:t>
            </a:r>
            <a:r>
              <a:rPr lang="tr-TR" sz="2600" dirty="0" smtClean="0"/>
              <a:t> </a:t>
            </a:r>
            <a:r>
              <a:rPr lang="tr-TR" sz="2600" dirty="0" err="1" smtClean="0"/>
              <a:t>coffee</a:t>
            </a:r>
            <a:r>
              <a:rPr lang="tr-TR" sz="2600" dirty="0" smtClean="0"/>
              <a:t>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tea</a:t>
            </a:r>
            <a:endParaRPr lang="tr-TR" sz="2600" dirty="0" smtClean="0"/>
          </a:p>
          <a:p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59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8827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our number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013">
            <a:off x="611880" y="2925264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6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Ambient</a:t>
            </a:r>
            <a:r>
              <a:rPr lang="tr-TR" b="1" dirty="0" smtClean="0"/>
              <a:t> </a:t>
            </a:r>
            <a:r>
              <a:rPr lang="tr-TR" b="1" dirty="0" err="1" smtClean="0"/>
              <a:t>temperature</a:t>
            </a:r>
            <a:r>
              <a:rPr lang="tr-TR" b="1" dirty="0" smtClean="0"/>
              <a:t> </a:t>
            </a:r>
            <a:r>
              <a:rPr lang="tr-TR" b="1" dirty="0" err="1" smtClean="0"/>
              <a:t>processing</a:t>
            </a:r>
            <a:endParaRPr lang="tr-TR" b="1" dirty="0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Processing</a:t>
            </a:r>
            <a:r>
              <a:rPr lang="tr-TR" dirty="0" smtClean="0"/>
              <a:t>,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performed</a:t>
            </a:r>
            <a:r>
              <a:rPr lang="tr-TR" dirty="0" smtClean="0"/>
              <a:t> at </a:t>
            </a:r>
            <a:r>
              <a:rPr lang="tr-TR" dirty="0" err="1" smtClean="0"/>
              <a:t>ambient</a:t>
            </a:r>
            <a:r>
              <a:rPr lang="tr-TR" dirty="0" smtClean="0"/>
              <a:t> </a:t>
            </a:r>
            <a:r>
              <a:rPr lang="tr-TR" dirty="0" err="1" smtClean="0"/>
              <a:t>temperatures</a:t>
            </a:r>
            <a:r>
              <a:rPr lang="tr-TR" dirty="0" smtClean="0"/>
              <a:t>,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explained</a:t>
            </a:r>
            <a:r>
              <a:rPr lang="tr-TR" dirty="0" smtClean="0"/>
              <a:t> </a:t>
            </a:r>
            <a:r>
              <a:rPr lang="tr-TR" dirty="0" err="1" smtClean="0"/>
              <a:t>under</a:t>
            </a:r>
            <a:r>
              <a:rPr lang="tr-TR" dirty="0" smtClean="0"/>
              <a:t> </a:t>
            </a:r>
            <a:r>
              <a:rPr lang="tr-TR" dirty="0" err="1" smtClean="0"/>
              <a:t>four</a:t>
            </a:r>
            <a:r>
              <a:rPr lang="tr-TR" dirty="0" smtClean="0"/>
              <a:t> main </a:t>
            </a:r>
            <a:r>
              <a:rPr lang="tr-TR" dirty="0" err="1" smtClean="0"/>
              <a:t>titles</a:t>
            </a:r>
            <a:r>
              <a:rPr lang="tr-TR" dirty="0" smtClean="0"/>
              <a:t>. </a:t>
            </a:r>
            <a:endParaRPr lang="tr-TR" dirty="0"/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black">
          <a:xfrm>
            <a:off x="3911675" y="5508575"/>
            <a:ext cx="4665166" cy="4638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black">
          <a:xfrm>
            <a:off x="4597475" y="5127575"/>
            <a:ext cx="3552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tr-TR" altLang="en-US" sz="2400" b="1" i="0" dirty="0" err="1" smtClean="0">
                <a:cs typeface="Arial" panose="020B0604020202020204" pitchFamily="34" charset="0"/>
              </a:rPr>
              <a:t>Separation</a:t>
            </a:r>
            <a:r>
              <a:rPr lang="tr-TR" altLang="en-US" sz="2400" b="1" i="0" dirty="0" smtClean="0">
                <a:cs typeface="Arial" panose="020B0604020202020204" pitchFamily="34" charset="0"/>
              </a:rPr>
              <a:t> </a:t>
            </a:r>
            <a:r>
              <a:rPr lang="tr-TR" altLang="en-US" sz="2400" b="1" i="0" dirty="0" err="1" smtClean="0">
                <a:cs typeface="Arial" panose="020B0604020202020204" pitchFamily="34" charset="0"/>
              </a:rPr>
              <a:t>process</a:t>
            </a:r>
            <a:endParaRPr lang="en-US" altLang="en-US" sz="2400" b="1" i="0" dirty="0">
              <a:cs typeface="Arial" panose="020B0604020202020204" pitchFamily="34" charset="0"/>
            </a:endParaRPr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black">
          <a:xfrm>
            <a:off x="3371800" y="3420343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black">
          <a:xfrm>
            <a:off x="4057600" y="3039343"/>
            <a:ext cx="3552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tr-TR" altLang="en-US" sz="2400" b="1" i="0" dirty="0" err="1" smtClean="0">
                <a:cs typeface="Arial" panose="020B0604020202020204" pitchFamily="34" charset="0"/>
              </a:rPr>
              <a:t>Raw</a:t>
            </a:r>
            <a:r>
              <a:rPr lang="tr-TR" altLang="en-US" sz="2400" b="1" i="0" dirty="0" smtClean="0">
                <a:cs typeface="Arial" panose="020B0604020202020204" pitchFamily="34" charset="0"/>
              </a:rPr>
              <a:t> </a:t>
            </a:r>
            <a:r>
              <a:rPr lang="tr-TR" altLang="en-US" sz="2400" b="1" i="0" dirty="0" err="1" smtClean="0">
                <a:cs typeface="Arial" panose="020B0604020202020204" pitchFamily="34" charset="0"/>
              </a:rPr>
              <a:t>material</a:t>
            </a:r>
            <a:r>
              <a:rPr lang="tr-TR" altLang="en-US" sz="2400" b="1" i="0" dirty="0" smtClean="0">
                <a:cs typeface="Arial" panose="020B0604020202020204" pitchFamily="34" charset="0"/>
              </a:rPr>
              <a:t> </a:t>
            </a:r>
            <a:r>
              <a:rPr lang="tr-TR" altLang="en-US" sz="2400" b="1" i="0" dirty="0" err="1" smtClean="0">
                <a:cs typeface="Arial" panose="020B0604020202020204" pitchFamily="34" charset="0"/>
              </a:rPr>
              <a:t>preparation</a:t>
            </a:r>
            <a:endParaRPr lang="en-US" altLang="en-US" sz="2400" b="1" i="0" dirty="0">
              <a:cs typeface="Arial" panose="020B0604020202020204" pitchFamily="34" charset="0"/>
            </a:endParaRPr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black">
          <a:xfrm>
            <a:off x="3776241" y="4026024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black">
          <a:xfrm>
            <a:off x="4462041" y="3645024"/>
            <a:ext cx="3552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tr-TR" altLang="en-US" sz="2400" b="1" i="0" dirty="0" smtClean="0">
                <a:cs typeface="Arial" panose="020B0604020202020204" pitchFamily="34" charset="0"/>
              </a:rPr>
              <a:t>Size </a:t>
            </a:r>
            <a:r>
              <a:rPr lang="tr-TR" altLang="en-US" sz="2400" b="1" i="0" dirty="0" err="1" smtClean="0">
                <a:cs typeface="Arial" panose="020B0604020202020204" pitchFamily="34" charset="0"/>
              </a:rPr>
              <a:t>reduction</a:t>
            </a:r>
            <a:endParaRPr lang="en-US" altLang="en-US" sz="2400" b="1" i="0" dirty="0">
              <a:cs typeface="Arial" panose="020B0604020202020204" pitchFamily="34" charset="0"/>
            </a:endParaRPr>
          </a:p>
        </p:txBody>
      </p:sp>
      <p:sp>
        <p:nvSpPr>
          <p:cNvPr id="19" name="Line 35"/>
          <p:cNvSpPr>
            <a:spLocks noChangeShapeType="1"/>
          </p:cNvSpPr>
          <p:nvPr/>
        </p:nvSpPr>
        <p:spPr bwMode="black">
          <a:xfrm>
            <a:off x="3375785" y="4748336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36"/>
          <p:cNvSpPr>
            <a:spLocks noChangeArrowheads="1"/>
          </p:cNvSpPr>
          <p:nvPr/>
        </p:nvSpPr>
        <p:spPr bwMode="black">
          <a:xfrm>
            <a:off x="4028247" y="4367336"/>
            <a:ext cx="45041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tr-TR" altLang="en-US" sz="2400" b="1" i="0" dirty="0" err="1" smtClean="0">
                <a:cs typeface="Arial" panose="020B0604020202020204" pitchFamily="34" charset="0"/>
              </a:rPr>
              <a:t>Mixing</a:t>
            </a:r>
            <a:r>
              <a:rPr lang="tr-TR" altLang="en-US" sz="2400" b="1" i="0" dirty="0" smtClean="0">
                <a:cs typeface="Arial" panose="020B0604020202020204" pitchFamily="34" charset="0"/>
              </a:rPr>
              <a:t>, </a:t>
            </a:r>
            <a:r>
              <a:rPr lang="tr-TR" altLang="en-US" sz="2400" b="1" i="0" dirty="0" err="1" smtClean="0">
                <a:cs typeface="Arial" panose="020B0604020202020204" pitchFamily="34" charset="0"/>
              </a:rPr>
              <a:t>forming</a:t>
            </a:r>
            <a:r>
              <a:rPr lang="tr-TR" altLang="en-US" sz="2400" b="1" dirty="0" smtClean="0">
                <a:cs typeface="Arial" panose="020B0604020202020204" pitchFamily="34" charset="0"/>
              </a:rPr>
              <a:t>, </a:t>
            </a:r>
            <a:r>
              <a:rPr lang="tr-TR" altLang="en-US" sz="2400" b="1" dirty="0" err="1" smtClean="0">
                <a:cs typeface="Arial" panose="020B0604020202020204" pitchFamily="34" charset="0"/>
              </a:rPr>
              <a:t>and</a:t>
            </a:r>
            <a:r>
              <a:rPr lang="tr-TR" altLang="en-US" sz="2400" b="1" dirty="0" smtClean="0">
                <a:cs typeface="Arial" panose="020B0604020202020204" pitchFamily="34" charset="0"/>
              </a:rPr>
              <a:t> </a:t>
            </a:r>
            <a:r>
              <a:rPr lang="tr-TR" altLang="en-US" sz="2400" b="1" dirty="0" err="1" smtClean="0">
                <a:cs typeface="Arial" panose="020B0604020202020204" pitchFamily="34" charset="0"/>
              </a:rPr>
              <a:t>coating</a:t>
            </a:r>
            <a:endParaRPr lang="en-US" altLang="en-US" sz="2400" b="1" i="0" dirty="0">
              <a:cs typeface="Arial" panose="020B0604020202020204" pitchFamily="34" charset="0"/>
            </a:endParaRPr>
          </a:p>
        </p:txBody>
      </p:sp>
      <p:sp>
        <p:nvSpPr>
          <p:cNvPr id="21" name="Oval 37"/>
          <p:cNvSpPr>
            <a:spLocks noChangeArrowheads="1"/>
          </p:cNvSpPr>
          <p:nvPr/>
        </p:nvSpPr>
        <p:spPr bwMode="ltGray">
          <a:xfrm>
            <a:off x="3232100" y="3115543"/>
            <a:ext cx="314325" cy="3302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gray">
          <a:xfrm>
            <a:off x="3704804" y="3733924"/>
            <a:ext cx="314325" cy="3302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40"/>
          <p:cNvSpPr>
            <a:spLocks noChangeArrowheads="1"/>
          </p:cNvSpPr>
          <p:nvPr/>
        </p:nvSpPr>
        <p:spPr bwMode="ltGray">
          <a:xfrm>
            <a:off x="3244022" y="4424486"/>
            <a:ext cx="314325" cy="3302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41"/>
          <p:cNvSpPr>
            <a:spLocks noChangeArrowheads="1"/>
          </p:cNvSpPr>
          <p:nvPr/>
        </p:nvSpPr>
        <p:spPr bwMode="gray">
          <a:xfrm>
            <a:off x="3779912" y="5199013"/>
            <a:ext cx="314325" cy="3302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9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lvent extraction in food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b="1" dirty="0" err="1" smtClean="0"/>
              <a:t>Some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examples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for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the</a:t>
            </a:r>
            <a:r>
              <a:rPr lang="tr-TR" sz="3600" b="1" dirty="0"/>
              <a:t> </a:t>
            </a:r>
            <a:r>
              <a:rPr lang="tr-TR" sz="3600" b="1" dirty="0" err="1" smtClean="0"/>
              <a:t>solid-liquid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extraction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process</a:t>
            </a:r>
            <a:endParaRPr lang="en-US" sz="3600" b="1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pPr algn="r"/>
            <a:fld id="{3967E7C9-022E-458E-AC86-D5783EA1D321}" type="datetime1">
              <a:rPr lang="tr-TR" smtClean="0"/>
              <a:pPr algn="r"/>
              <a:t>28.03.2019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60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3733838" y="6476490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pic>
        <p:nvPicPr>
          <p:cNvPr id="1028" name="Picture 4" descr="essential oils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00" y="1674460"/>
            <a:ext cx="29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llama Ã§ay ile ilgili gÃ¶rsel sonuc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b="14291"/>
          <a:stretch/>
        </p:blipFill>
        <p:spPr bwMode="auto">
          <a:xfrm>
            <a:off x="647011" y="4221088"/>
            <a:ext cx="28471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Ået Ã§ay demleme ile ilgili gÃ¶rsel sonuc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/>
          <a:stretch/>
        </p:blipFill>
        <p:spPr bwMode="auto">
          <a:xfrm>
            <a:off x="3764699" y="3861048"/>
            <a:ext cx="5106753" cy="23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33400" y="3543399"/>
            <a:ext cx="331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/>
              <a:t>Oil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extraction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from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nuts</a:t>
            </a:r>
            <a:endParaRPr lang="en-US" sz="2400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4644008" y="3356992"/>
            <a:ext cx="362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 smtClean="0"/>
              <a:t>Oil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extraction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from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herbs</a:t>
            </a:r>
            <a:endParaRPr lang="en-US" sz="24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1167001" y="5949280"/>
            <a:ext cx="7221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 smtClean="0"/>
              <a:t>Extraction</a:t>
            </a:r>
            <a:r>
              <a:rPr lang="tr-TR" sz="2400" b="1" dirty="0" smtClean="0"/>
              <a:t> of </a:t>
            </a:r>
            <a:r>
              <a:rPr lang="tr-TR" sz="2400" b="1" dirty="0" err="1" smtClean="0"/>
              <a:t>flavor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and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color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compounds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from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tea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by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using</a:t>
            </a:r>
            <a:r>
              <a:rPr lang="tr-TR" sz="2400" b="1" dirty="0" smtClean="0"/>
              <a:t> hot </a:t>
            </a:r>
            <a:r>
              <a:rPr lang="tr-TR" sz="2400" b="1" dirty="0" err="1" smtClean="0"/>
              <a:t>water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9004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 smtClean="0"/>
              <a:t>Theory</a:t>
            </a:r>
            <a:r>
              <a:rPr lang="tr-TR" b="1" dirty="0" smtClean="0"/>
              <a:t> of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solid-liquid</a:t>
            </a:r>
            <a:r>
              <a:rPr lang="tr-TR" b="1" dirty="0" smtClean="0"/>
              <a:t> </a:t>
            </a:r>
            <a:r>
              <a:rPr lang="tr-TR" b="1" dirty="0" err="1" smtClean="0"/>
              <a:t>extraction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solid-liquid</a:t>
            </a:r>
            <a:r>
              <a:rPr lang="tr-TR" sz="2500" dirty="0" smtClean="0"/>
              <a:t> </a:t>
            </a:r>
            <a:r>
              <a:rPr lang="tr-TR" sz="2500" dirty="0" err="1" smtClean="0"/>
              <a:t>extraction</a:t>
            </a:r>
            <a:r>
              <a:rPr lang="tr-TR" sz="2500" dirty="0" smtClean="0"/>
              <a:t> </a:t>
            </a:r>
            <a:r>
              <a:rPr lang="tr-TR" sz="2500" dirty="0" err="1" smtClean="0"/>
              <a:t>involves</a:t>
            </a:r>
            <a:r>
              <a:rPr lang="tr-TR" sz="2500" dirty="0" smtClean="0"/>
              <a:t> </a:t>
            </a:r>
            <a:r>
              <a:rPr lang="tr-TR" sz="2500" dirty="0" err="1" smtClean="0"/>
              <a:t>mixing</a:t>
            </a:r>
            <a:r>
              <a:rPr lang="tr-TR" sz="2500" dirty="0" smtClean="0"/>
              <a:t>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food</a:t>
            </a:r>
            <a:r>
              <a:rPr lang="tr-TR" sz="2500" dirty="0" smtClean="0"/>
              <a:t> </a:t>
            </a:r>
            <a:r>
              <a:rPr lang="tr-TR" sz="2500" dirty="0" err="1" smtClean="0"/>
              <a:t>and</a:t>
            </a:r>
            <a:r>
              <a:rPr lang="tr-TR" sz="2500" dirty="0" smtClean="0"/>
              <a:t> </a:t>
            </a:r>
            <a:r>
              <a:rPr lang="tr-TR" sz="2500" dirty="0" err="1" smtClean="0"/>
              <a:t>solvent</a:t>
            </a:r>
            <a:r>
              <a:rPr lang="tr-TR" sz="2500" dirty="0" smtClean="0"/>
              <a:t> </a:t>
            </a:r>
            <a:r>
              <a:rPr lang="tr-TR" sz="2500" dirty="0" err="1" smtClean="0"/>
              <a:t>together</a:t>
            </a:r>
            <a:r>
              <a:rPr lang="tr-TR" sz="2500" dirty="0" smtClean="0"/>
              <a:t>, holding </a:t>
            </a:r>
            <a:r>
              <a:rPr lang="tr-TR" sz="2500" dirty="0" err="1" smtClean="0"/>
              <a:t>for</a:t>
            </a:r>
            <a:r>
              <a:rPr lang="tr-TR" sz="2500" dirty="0" smtClean="0"/>
              <a:t> a time </a:t>
            </a:r>
            <a:r>
              <a:rPr lang="tr-TR" sz="2500" dirty="0" err="1" smtClean="0"/>
              <a:t>and</a:t>
            </a:r>
            <a:r>
              <a:rPr lang="tr-TR" sz="2500" dirty="0" smtClean="0"/>
              <a:t> </a:t>
            </a:r>
            <a:r>
              <a:rPr lang="tr-TR" sz="2500" dirty="0" err="1" smtClean="0"/>
              <a:t>then</a:t>
            </a:r>
            <a:r>
              <a:rPr lang="tr-TR" sz="2500" dirty="0" smtClean="0"/>
              <a:t> </a:t>
            </a:r>
            <a:r>
              <a:rPr lang="tr-TR" sz="2500" dirty="0" err="1" smtClean="0"/>
              <a:t>separating</a:t>
            </a:r>
            <a:r>
              <a:rPr lang="tr-TR" sz="2500" dirty="0" smtClean="0"/>
              <a:t>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solvent</a:t>
            </a:r>
            <a:endParaRPr lang="tr-TR" sz="2500" dirty="0" smtClean="0"/>
          </a:p>
          <a:p>
            <a:pPr marL="0" indent="0">
              <a:buNone/>
            </a:pPr>
            <a:endParaRPr lang="tr-TR" sz="1000" dirty="0" smtClean="0"/>
          </a:p>
          <a:p>
            <a:r>
              <a:rPr lang="tr-TR" sz="2500" dirty="0" err="1" smtClean="0"/>
              <a:t>During</a:t>
            </a:r>
            <a:r>
              <a:rPr lang="tr-TR" sz="2500" dirty="0" smtClean="0"/>
              <a:t> </a:t>
            </a:r>
            <a:r>
              <a:rPr lang="tr-TR" sz="2500" dirty="0" err="1" smtClean="0"/>
              <a:t>the</a:t>
            </a:r>
            <a:r>
              <a:rPr lang="tr-TR" sz="2500" dirty="0" smtClean="0"/>
              <a:t> holding </a:t>
            </a:r>
            <a:r>
              <a:rPr lang="tr-TR" sz="2500" dirty="0" err="1" smtClean="0"/>
              <a:t>period</a:t>
            </a:r>
            <a:r>
              <a:rPr lang="tr-TR" sz="2500" dirty="0" smtClean="0"/>
              <a:t> of time,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b="1" dirty="0" err="1" smtClean="0">
                <a:solidFill>
                  <a:srgbClr val="C00000"/>
                </a:solidFill>
              </a:rPr>
              <a:t>mass</a:t>
            </a:r>
            <a:r>
              <a:rPr lang="tr-TR" sz="2500" b="1" dirty="0" smtClean="0">
                <a:solidFill>
                  <a:srgbClr val="C00000"/>
                </a:solidFill>
              </a:rPr>
              <a:t> transfer </a:t>
            </a:r>
            <a:r>
              <a:rPr lang="tr-TR" sz="2500" dirty="0" smtClean="0"/>
              <a:t>of </a:t>
            </a:r>
            <a:r>
              <a:rPr lang="tr-TR" sz="2500" dirty="0" err="1" smtClean="0"/>
              <a:t>solid</a:t>
            </a:r>
            <a:r>
              <a:rPr lang="tr-TR" sz="2500" dirty="0" smtClean="0"/>
              <a:t> </a:t>
            </a:r>
            <a:r>
              <a:rPr lang="tr-TR" sz="2500" dirty="0" err="1" smtClean="0"/>
              <a:t>compounds</a:t>
            </a:r>
            <a:r>
              <a:rPr lang="tr-TR" sz="2500" dirty="0" smtClean="0"/>
              <a:t> </a:t>
            </a:r>
            <a:r>
              <a:rPr lang="tr-TR" sz="2500" dirty="0" err="1" smtClean="0"/>
              <a:t>occur</a:t>
            </a:r>
            <a:r>
              <a:rPr lang="tr-TR" sz="2500" dirty="0" smtClean="0"/>
              <a:t> in </a:t>
            </a:r>
            <a:r>
              <a:rPr lang="tr-TR" sz="2500" dirty="0" err="1" smtClean="0"/>
              <a:t>three</a:t>
            </a:r>
            <a:r>
              <a:rPr lang="tr-TR" sz="2500" dirty="0" smtClean="0"/>
              <a:t> </a:t>
            </a:r>
            <a:r>
              <a:rPr lang="tr-TR" sz="2500" dirty="0" err="1" smtClean="0"/>
              <a:t>stages</a:t>
            </a:r>
            <a:r>
              <a:rPr lang="tr-TR" sz="2500" dirty="0" smtClean="0"/>
              <a:t>:</a:t>
            </a:r>
          </a:p>
          <a:p>
            <a:pPr lvl="2"/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solvent</a:t>
            </a:r>
            <a:r>
              <a:rPr lang="tr-TR" sz="2500" dirty="0" smtClean="0"/>
              <a:t> </a:t>
            </a:r>
            <a:r>
              <a:rPr lang="tr-TR" sz="2500" dirty="0" err="1" smtClean="0"/>
              <a:t>enters</a:t>
            </a:r>
            <a:r>
              <a:rPr lang="tr-TR" sz="2500" dirty="0" smtClean="0"/>
              <a:t> </a:t>
            </a:r>
            <a:r>
              <a:rPr lang="tr-TR" sz="2500" dirty="0" err="1" smtClean="0"/>
              <a:t>into</a:t>
            </a:r>
            <a:r>
              <a:rPr lang="tr-TR" sz="2500" dirty="0" smtClean="0"/>
              <a:t>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food</a:t>
            </a:r>
            <a:r>
              <a:rPr lang="tr-TR" sz="2500" dirty="0" smtClean="0"/>
              <a:t> </a:t>
            </a:r>
            <a:r>
              <a:rPr lang="tr-TR" sz="2500" dirty="0" err="1" smtClean="0"/>
              <a:t>and</a:t>
            </a:r>
            <a:r>
              <a:rPr lang="tr-TR" sz="2500" dirty="0" smtClean="0"/>
              <a:t> </a:t>
            </a:r>
            <a:r>
              <a:rPr lang="tr-TR" sz="2500" dirty="0" err="1" smtClean="0"/>
              <a:t>dissolve</a:t>
            </a:r>
            <a:r>
              <a:rPr lang="tr-TR" sz="2500" dirty="0" smtClean="0"/>
              <a:t>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targeted</a:t>
            </a:r>
            <a:r>
              <a:rPr lang="tr-TR" sz="2500" dirty="0" smtClean="0"/>
              <a:t> </a:t>
            </a:r>
            <a:r>
              <a:rPr lang="tr-TR" sz="2500" dirty="0" err="1" smtClean="0"/>
              <a:t>solute</a:t>
            </a:r>
            <a:endParaRPr lang="tr-TR" sz="2500" dirty="0" smtClean="0"/>
          </a:p>
          <a:p>
            <a:pPr lvl="2"/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solute</a:t>
            </a:r>
            <a:r>
              <a:rPr lang="tr-TR" sz="2500" dirty="0" smtClean="0"/>
              <a:t> </a:t>
            </a:r>
            <a:r>
              <a:rPr lang="tr-TR" sz="2500" dirty="0" err="1" smtClean="0"/>
              <a:t>trapped</a:t>
            </a:r>
            <a:r>
              <a:rPr lang="tr-TR" sz="2500" dirty="0" smtClean="0"/>
              <a:t> in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solvent</a:t>
            </a:r>
            <a:r>
              <a:rPr lang="tr-TR" sz="2500" dirty="0" smtClean="0"/>
              <a:t> </a:t>
            </a:r>
            <a:r>
              <a:rPr lang="tr-TR" sz="2500" dirty="0" err="1" smtClean="0"/>
              <a:t>moves</a:t>
            </a:r>
            <a:r>
              <a:rPr lang="tr-TR" sz="2500" dirty="0" smtClean="0"/>
              <a:t> </a:t>
            </a:r>
            <a:r>
              <a:rPr lang="tr-TR" sz="2500" dirty="0" err="1" smtClean="0"/>
              <a:t>through</a:t>
            </a:r>
            <a:r>
              <a:rPr lang="tr-TR" sz="2500" dirty="0" smtClean="0"/>
              <a:t>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surface</a:t>
            </a:r>
            <a:r>
              <a:rPr lang="tr-TR" sz="2500" dirty="0" smtClean="0"/>
              <a:t> of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food</a:t>
            </a:r>
            <a:endParaRPr lang="tr-TR" sz="2500" dirty="0" smtClean="0"/>
          </a:p>
          <a:p>
            <a:pPr lvl="2"/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solute</a:t>
            </a:r>
            <a:r>
              <a:rPr lang="tr-TR" sz="2500" dirty="0" smtClean="0"/>
              <a:t> </a:t>
            </a:r>
            <a:r>
              <a:rPr lang="tr-TR" sz="2500" dirty="0" err="1" smtClean="0"/>
              <a:t>becomes</a:t>
            </a:r>
            <a:r>
              <a:rPr lang="tr-TR" sz="2500" dirty="0" smtClean="0"/>
              <a:t> </a:t>
            </a:r>
            <a:r>
              <a:rPr lang="tr-TR" sz="2500" dirty="0" err="1" smtClean="0"/>
              <a:t>dispersed</a:t>
            </a:r>
            <a:r>
              <a:rPr lang="tr-TR" sz="2500" dirty="0" smtClean="0"/>
              <a:t> in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bulk</a:t>
            </a:r>
            <a:r>
              <a:rPr lang="tr-TR" sz="2500" dirty="0" smtClean="0"/>
              <a:t> of </a:t>
            </a:r>
            <a:r>
              <a:rPr lang="tr-TR" sz="2500" dirty="0" err="1" smtClean="0"/>
              <a:t>the</a:t>
            </a:r>
            <a:r>
              <a:rPr lang="tr-TR" sz="2500" dirty="0" smtClean="0"/>
              <a:t> </a:t>
            </a:r>
            <a:r>
              <a:rPr lang="tr-TR" sz="2500" dirty="0" err="1" smtClean="0"/>
              <a:t>solvent</a:t>
            </a:r>
            <a:r>
              <a:rPr lang="tr-TR" sz="2500" dirty="0" smtClean="0"/>
              <a:t>    </a:t>
            </a:r>
            <a:endParaRPr lang="en-US" sz="25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61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527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 smtClean="0"/>
              <a:t>Extraction</a:t>
            </a:r>
            <a:r>
              <a:rPr lang="tr-TR" b="1" dirty="0" smtClean="0"/>
              <a:t> </a:t>
            </a:r>
            <a:r>
              <a:rPr lang="tr-TR" b="1" dirty="0" err="1" smtClean="0"/>
              <a:t>using</a:t>
            </a:r>
            <a:r>
              <a:rPr lang="tr-TR" b="1" dirty="0" smtClean="0"/>
              <a:t> </a:t>
            </a:r>
            <a:r>
              <a:rPr lang="tr-TR" b="1" dirty="0" err="1" smtClean="0"/>
              <a:t>solvents</a:t>
            </a: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sz="2400" dirty="0">
                <a:solidFill>
                  <a:schemeClr val="tx1"/>
                </a:solidFill>
              </a:rPr>
              <a:t>Access link: https://www.youtube.com/watch?v=cF4_RRNIGAc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Soxhelet extraction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0" y="1600200"/>
            <a:ext cx="7993063" cy="4495800"/>
          </a:xfrm>
        </p:spPr>
      </p:pic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62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08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 smtClean="0"/>
              <a:t>Factors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affecting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the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extraction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process</a:t>
            </a:r>
            <a:r>
              <a:rPr lang="tr-TR" sz="3600" b="1" dirty="0" smtClean="0"/>
              <a:t> </a:t>
            </a:r>
            <a:endParaRPr lang="en-US" sz="3600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>
          <a:xfrm>
            <a:off x="533400" y="1600199"/>
            <a:ext cx="8232648" cy="4945063"/>
          </a:xfrm>
        </p:spPr>
        <p:txBody>
          <a:bodyPr>
            <a:noAutofit/>
          </a:bodyPr>
          <a:lstStyle/>
          <a:p>
            <a:pPr marL="0" indent="0">
              <a:buClrTx/>
              <a:buSzPct val="85000"/>
              <a:buNone/>
            </a:pPr>
            <a:r>
              <a:rPr lang="tr-TR" sz="2200" b="1" dirty="0" smtClean="0">
                <a:solidFill>
                  <a:srgbClr val="0000FF"/>
                </a:solidFill>
              </a:rPr>
              <a:t>1. </a:t>
            </a:r>
            <a:r>
              <a:rPr lang="tr-TR" sz="2200" b="1" dirty="0" err="1" smtClean="0">
                <a:solidFill>
                  <a:srgbClr val="0000FF"/>
                </a:solidFill>
              </a:rPr>
              <a:t>The</a:t>
            </a:r>
            <a:r>
              <a:rPr lang="tr-TR" sz="2200" b="1" dirty="0" smtClean="0">
                <a:solidFill>
                  <a:srgbClr val="0000FF"/>
                </a:solidFill>
              </a:rPr>
              <a:t> </a:t>
            </a:r>
            <a:r>
              <a:rPr lang="tr-TR" sz="2200" b="1" dirty="0" err="1" smtClean="0">
                <a:solidFill>
                  <a:srgbClr val="0000FF"/>
                </a:solidFill>
              </a:rPr>
              <a:t>solubility</a:t>
            </a:r>
            <a:r>
              <a:rPr lang="tr-TR" sz="2200" b="1" dirty="0" smtClean="0">
                <a:solidFill>
                  <a:srgbClr val="0000FF"/>
                </a:solidFill>
              </a:rPr>
              <a:t> </a:t>
            </a:r>
            <a:r>
              <a:rPr lang="tr-TR" sz="2200" b="1" dirty="0" err="1" smtClean="0">
                <a:solidFill>
                  <a:srgbClr val="0000FF"/>
                </a:solidFill>
              </a:rPr>
              <a:t>properties</a:t>
            </a:r>
            <a:r>
              <a:rPr lang="tr-TR" sz="2200" b="1" dirty="0" smtClean="0">
                <a:solidFill>
                  <a:srgbClr val="0000FF"/>
                </a:solidFill>
              </a:rPr>
              <a:t> of a </a:t>
            </a:r>
            <a:r>
              <a:rPr lang="tr-TR" sz="2200" b="1" dirty="0" err="1" smtClean="0">
                <a:solidFill>
                  <a:srgbClr val="0000FF"/>
                </a:solidFill>
              </a:rPr>
              <a:t>solid</a:t>
            </a:r>
            <a:r>
              <a:rPr lang="tr-TR" sz="2200" b="1" dirty="0" smtClean="0">
                <a:solidFill>
                  <a:srgbClr val="0000FF"/>
                </a:solidFill>
              </a:rPr>
              <a:t> </a:t>
            </a:r>
            <a:r>
              <a:rPr lang="tr-TR" sz="2200" b="1" dirty="0" err="1" smtClean="0">
                <a:solidFill>
                  <a:srgbClr val="0000FF"/>
                </a:solidFill>
              </a:rPr>
              <a:t>compound</a:t>
            </a:r>
            <a:r>
              <a:rPr lang="tr-TR" sz="2200" b="1" dirty="0" smtClean="0">
                <a:solidFill>
                  <a:srgbClr val="0000FF"/>
                </a:solidFill>
              </a:rPr>
              <a:t> in </a:t>
            </a:r>
            <a:r>
              <a:rPr lang="tr-TR" sz="2200" b="1" dirty="0" err="1" smtClean="0">
                <a:solidFill>
                  <a:srgbClr val="0000FF"/>
                </a:solidFill>
              </a:rPr>
              <a:t>the</a:t>
            </a:r>
            <a:r>
              <a:rPr lang="tr-TR" sz="2200" b="1" dirty="0" smtClean="0">
                <a:solidFill>
                  <a:srgbClr val="0000FF"/>
                </a:solidFill>
              </a:rPr>
              <a:t> </a:t>
            </a:r>
            <a:r>
              <a:rPr lang="tr-TR" sz="2200" b="1" dirty="0" err="1" smtClean="0">
                <a:solidFill>
                  <a:srgbClr val="0000FF"/>
                </a:solidFill>
              </a:rPr>
              <a:t>solvent</a:t>
            </a:r>
            <a:endParaRPr lang="tr-TR" sz="2200" b="1" dirty="0" smtClean="0">
              <a:solidFill>
                <a:srgbClr val="0000FF"/>
              </a:solidFill>
            </a:endParaRPr>
          </a:p>
          <a:p>
            <a:pPr marL="0" indent="0">
              <a:buClrTx/>
              <a:buSzPct val="85000"/>
              <a:buNone/>
            </a:pPr>
            <a:endParaRPr lang="tr-TR" sz="800" b="1" dirty="0">
              <a:solidFill>
                <a:srgbClr val="0000FF"/>
              </a:solidFill>
            </a:endParaRPr>
          </a:p>
          <a:p>
            <a:pPr marL="0" indent="0">
              <a:buClrTx/>
              <a:buSzPct val="85000"/>
              <a:buNone/>
            </a:pPr>
            <a:r>
              <a:rPr lang="tr-TR" sz="2200" b="1" dirty="0" smtClean="0">
                <a:solidFill>
                  <a:srgbClr val="C00000"/>
                </a:solidFill>
              </a:rPr>
              <a:t>2. </a:t>
            </a:r>
            <a:r>
              <a:rPr lang="tr-TR" sz="2200" b="1" dirty="0" err="1" smtClean="0">
                <a:solidFill>
                  <a:srgbClr val="C00000"/>
                </a:solidFill>
              </a:rPr>
              <a:t>The</a:t>
            </a:r>
            <a:r>
              <a:rPr lang="tr-TR" sz="2200" b="1" dirty="0" smtClean="0">
                <a:solidFill>
                  <a:srgbClr val="C00000"/>
                </a:solidFill>
              </a:rPr>
              <a:t> </a:t>
            </a:r>
            <a:r>
              <a:rPr lang="tr-TR" sz="2200" b="1" dirty="0" err="1" smtClean="0">
                <a:solidFill>
                  <a:srgbClr val="C00000"/>
                </a:solidFill>
              </a:rPr>
              <a:t>temperature</a:t>
            </a:r>
            <a:r>
              <a:rPr lang="tr-TR" sz="2200" b="1" dirty="0" smtClean="0">
                <a:solidFill>
                  <a:srgbClr val="C00000"/>
                </a:solidFill>
              </a:rPr>
              <a:t> of </a:t>
            </a:r>
            <a:r>
              <a:rPr lang="tr-TR" sz="2200" b="1" dirty="0" err="1" smtClean="0">
                <a:solidFill>
                  <a:srgbClr val="C00000"/>
                </a:solidFill>
              </a:rPr>
              <a:t>the</a:t>
            </a:r>
            <a:r>
              <a:rPr lang="tr-TR" sz="2200" b="1" dirty="0" smtClean="0">
                <a:solidFill>
                  <a:srgbClr val="C00000"/>
                </a:solidFill>
              </a:rPr>
              <a:t> </a:t>
            </a:r>
            <a:r>
              <a:rPr lang="tr-TR" sz="2200" b="1" dirty="0" err="1" smtClean="0">
                <a:solidFill>
                  <a:srgbClr val="C00000"/>
                </a:solidFill>
              </a:rPr>
              <a:t>extraction</a:t>
            </a:r>
            <a:r>
              <a:rPr lang="tr-TR" sz="2200" b="1" dirty="0" smtClean="0">
                <a:solidFill>
                  <a:srgbClr val="C00000"/>
                </a:solidFill>
              </a:rPr>
              <a:t>: </a:t>
            </a:r>
            <a:r>
              <a:rPr lang="tr-TR" sz="2200" dirty="0" err="1" smtClean="0"/>
              <a:t>Higher</a:t>
            </a:r>
            <a:r>
              <a:rPr lang="tr-TR" sz="2200" dirty="0" smtClean="0"/>
              <a:t> </a:t>
            </a:r>
            <a:r>
              <a:rPr lang="tr-TR" sz="2200" dirty="0" err="1" smtClean="0"/>
              <a:t>temperatures</a:t>
            </a:r>
            <a:r>
              <a:rPr lang="tr-TR" sz="2200" dirty="0" smtClean="0"/>
              <a:t> </a:t>
            </a:r>
            <a:r>
              <a:rPr lang="tr-TR" sz="2200" dirty="0" err="1" smtClean="0"/>
              <a:t>cause</a:t>
            </a:r>
            <a:r>
              <a:rPr lang="tr-TR" sz="2200" dirty="0" smtClean="0"/>
              <a:t> </a:t>
            </a:r>
            <a:r>
              <a:rPr lang="tr-TR" sz="2200" dirty="0" err="1" smtClean="0"/>
              <a:t>extraction</a:t>
            </a:r>
            <a:r>
              <a:rPr lang="tr-TR" sz="2200" dirty="0" smtClean="0"/>
              <a:t> of </a:t>
            </a:r>
            <a:r>
              <a:rPr lang="tr-TR" sz="2200" dirty="0" err="1" smtClean="0"/>
              <a:t>undesirable</a:t>
            </a:r>
            <a:r>
              <a:rPr lang="tr-TR" sz="2200" dirty="0"/>
              <a:t> </a:t>
            </a:r>
            <a:r>
              <a:rPr lang="tr-TR" sz="2200" dirty="0" err="1" smtClean="0"/>
              <a:t>compounds</a:t>
            </a:r>
            <a:r>
              <a:rPr lang="tr-TR" sz="2200" dirty="0" smtClean="0"/>
              <a:t> </a:t>
            </a:r>
            <a:r>
              <a:rPr lang="tr-TR" sz="2200" dirty="0" err="1" smtClean="0"/>
              <a:t>and</a:t>
            </a:r>
            <a:r>
              <a:rPr lang="tr-TR" sz="2200" dirty="0" smtClean="0"/>
              <a:t> </a:t>
            </a:r>
            <a:r>
              <a:rPr lang="tr-TR" sz="2200" dirty="0" err="1" smtClean="0"/>
              <a:t>heat</a:t>
            </a:r>
            <a:r>
              <a:rPr lang="tr-TR" sz="2200" dirty="0" smtClean="0"/>
              <a:t> </a:t>
            </a:r>
            <a:r>
              <a:rPr lang="tr-TR" sz="2200" dirty="0" err="1" smtClean="0"/>
              <a:t>damage</a:t>
            </a:r>
            <a:r>
              <a:rPr lang="tr-TR" sz="2200" dirty="0" smtClean="0"/>
              <a:t>; </a:t>
            </a:r>
            <a:r>
              <a:rPr lang="tr-TR" sz="2200" dirty="0" err="1" smtClean="0"/>
              <a:t>although</a:t>
            </a:r>
            <a:r>
              <a:rPr lang="tr-TR" sz="2200" dirty="0" smtClean="0"/>
              <a:t>, it </a:t>
            </a:r>
            <a:r>
              <a:rPr lang="tr-TR" sz="2200" dirty="0" err="1" smtClean="0"/>
              <a:t>increases</a:t>
            </a:r>
            <a:r>
              <a:rPr lang="tr-TR" sz="2200" dirty="0" smtClean="0"/>
              <a:t> </a:t>
            </a:r>
            <a:r>
              <a:rPr lang="tr-TR" sz="2200" dirty="0" err="1"/>
              <a:t>the</a:t>
            </a:r>
            <a:r>
              <a:rPr lang="tr-TR" sz="2200" dirty="0"/>
              <a:t> rate of </a:t>
            </a:r>
            <a:r>
              <a:rPr lang="tr-TR" sz="2200" dirty="0" err="1" smtClean="0"/>
              <a:t>extraction</a:t>
            </a:r>
            <a:endParaRPr lang="tr-TR" sz="2200" dirty="0" smtClean="0"/>
          </a:p>
          <a:p>
            <a:pPr marL="0" indent="0">
              <a:buClrTx/>
              <a:buSzPct val="85000"/>
              <a:buNone/>
            </a:pPr>
            <a:endParaRPr lang="tr-TR" sz="800" dirty="0" smtClean="0"/>
          </a:p>
          <a:p>
            <a:pPr marL="0" indent="0">
              <a:buClrTx/>
              <a:buSzPct val="85000"/>
              <a:buNone/>
            </a:pPr>
            <a:r>
              <a:rPr lang="tr-TR" sz="2200" b="1" dirty="0" smtClean="0">
                <a:solidFill>
                  <a:srgbClr val="008000"/>
                </a:solidFill>
              </a:rPr>
              <a:t>3. </a:t>
            </a:r>
            <a:r>
              <a:rPr lang="tr-TR" sz="2200" b="1" dirty="0" err="1" smtClean="0">
                <a:solidFill>
                  <a:srgbClr val="008000"/>
                </a:solidFill>
              </a:rPr>
              <a:t>The</a:t>
            </a:r>
            <a:r>
              <a:rPr lang="tr-TR" sz="2200" b="1" dirty="0" smtClean="0">
                <a:solidFill>
                  <a:srgbClr val="008000"/>
                </a:solidFill>
              </a:rPr>
              <a:t> </a:t>
            </a:r>
            <a:r>
              <a:rPr lang="tr-TR" sz="2200" b="1" dirty="0" err="1" smtClean="0">
                <a:solidFill>
                  <a:srgbClr val="008000"/>
                </a:solidFill>
              </a:rPr>
              <a:t>surface</a:t>
            </a:r>
            <a:r>
              <a:rPr lang="tr-TR" sz="2200" b="1" dirty="0" smtClean="0">
                <a:solidFill>
                  <a:srgbClr val="008000"/>
                </a:solidFill>
              </a:rPr>
              <a:t> </a:t>
            </a:r>
            <a:r>
              <a:rPr lang="tr-TR" sz="2200" b="1" dirty="0" err="1" smtClean="0">
                <a:solidFill>
                  <a:srgbClr val="008000"/>
                </a:solidFill>
              </a:rPr>
              <a:t>area</a:t>
            </a:r>
            <a:r>
              <a:rPr lang="tr-TR" sz="2200" b="1" dirty="0" smtClean="0">
                <a:solidFill>
                  <a:srgbClr val="008000"/>
                </a:solidFill>
              </a:rPr>
              <a:t> of </a:t>
            </a:r>
            <a:r>
              <a:rPr lang="tr-TR" sz="2200" b="1" dirty="0" err="1" smtClean="0">
                <a:solidFill>
                  <a:srgbClr val="008000"/>
                </a:solidFill>
              </a:rPr>
              <a:t>the</a:t>
            </a:r>
            <a:r>
              <a:rPr lang="tr-TR" sz="2200" b="1" dirty="0" smtClean="0">
                <a:solidFill>
                  <a:srgbClr val="008000"/>
                </a:solidFill>
              </a:rPr>
              <a:t> </a:t>
            </a:r>
            <a:r>
              <a:rPr lang="tr-TR" sz="2200" b="1" dirty="0" err="1" smtClean="0">
                <a:solidFill>
                  <a:srgbClr val="008000"/>
                </a:solidFill>
              </a:rPr>
              <a:t>solid</a:t>
            </a:r>
            <a:r>
              <a:rPr lang="tr-TR" sz="2200" b="1" dirty="0" smtClean="0">
                <a:solidFill>
                  <a:srgbClr val="008000"/>
                </a:solidFill>
              </a:rPr>
              <a:t>: </a:t>
            </a:r>
            <a:r>
              <a:rPr lang="tr-TR" sz="2200" dirty="0" err="1" smtClean="0"/>
              <a:t>Large</a:t>
            </a:r>
            <a:r>
              <a:rPr lang="tr-TR" sz="2200" dirty="0" smtClean="0"/>
              <a:t> </a:t>
            </a:r>
            <a:r>
              <a:rPr lang="tr-TR" sz="2200" dirty="0" err="1" smtClean="0"/>
              <a:t>surface</a:t>
            </a:r>
            <a:r>
              <a:rPr lang="tr-TR" sz="2200" dirty="0" smtClean="0"/>
              <a:t> </a:t>
            </a:r>
            <a:r>
              <a:rPr lang="tr-TR" sz="2200" dirty="0" err="1" smtClean="0"/>
              <a:t>increases</a:t>
            </a:r>
            <a:r>
              <a:rPr lang="tr-TR" sz="2200" dirty="0" smtClean="0"/>
              <a:t> </a:t>
            </a:r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dirty="0" err="1" smtClean="0"/>
              <a:t>extraction</a:t>
            </a:r>
            <a:r>
              <a:rPr lang="tr-TR" sz="2200" dirty="0" smtClean="0"/>
              <a:t> rate</a:t>
            </a:r>
          </a:p>
          <a:p>
            <a:pPr marL="0" indent="0">
              <a:buClrTx/>
              <a:buSzPct val="85000"/>
              <a:buNone/>
            </a:pPr>
            <a:endParaRPr lang="tr-TR" sz="800" dirty="0" smtClean="0"/>
          </a:p>
          <a:p>
            <a:pPr marL="0" indent="0">
              <a:buClrTx/>
              <a:buSzPct val="85000"/>
              <a:buNone/>
            </a:pPr>
            <a:r>
              <a:rPr lang="tr-TR" sz="2200" b="1" dirty="0" smtClean="0">
                <a:solidFill>
                  <a:srgbClr val="0000FF"/>
                </a:solidFill>
              </a:rPr>
              <a:t>4. </a:t>
            </a:r>
            <a:r>
              <a:rPr lang="tr-TR" sz="2200" b="1" dirty="0" err="1" smtClean="0">
                <a:solidFill>
                  <a:srgbClr val="0000FF"/>
                </a:solidFill>
              </a:rPr>
              <a:t>Viscosity</a:t>
            </a:r>
            <a:r>
              <a:rPr lang="tr-TR" sz="2200" b="1" dirty="0" smtClean="0">
                <a:solidFill>
                  <a:srgbClr val="0000FF"/>
                </a:solidFill>
              </a:rPr>
              <a:t> of </a:t>
            </a:r>
            <a:r>
              <a:rPr lang="tr-TR" sz="2200" b="1" dirty="0" err="1" smtClean="0">
                <a:solidFill>
                  <a:srgbClr val="0000FF"/>
                </a:solidFill>
              </a:rPr>
              <a:t>the</a:t>
            </a:r>
            <a:r>
              <a:rPr lang="tr-TR" sz="2200" b="1" dirty="0" smtClean="0">
                <a:solidFill>
                  <a:srgbClr val="0000FF"/>
                </a:solidFill>
              </a:rPr>
              <a:t> </a:t>
            </a:r>
            <a:r>
              <a:rPr lang="tr-TR" sz="2200" b="1" dirty="0" err="1" smtClean="0">
                <a:solidFill>
                  <a:srgbClr val="0000FF"/>
                </a:solidFill>
              </a:rPr>
              <a:t>solvent</a:t>
            </a:r>
            <a:r>
              <a:rPr lang="tr-TR" sz="2200" b="1" dirty="0" smtClean="0">
                <a:solidFill>
                  <a:srgbClr val="0000FF"/>
                </a:solidFill>
              </a:rPr>
              <a:t>: </a:t>
            </a:r>
            <a:r>
              <a:rPr lang="tr-TR" sz="2200" dirty="0" smtClean="0"/>
              <a:t>As </a:t>
            </a:r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dirty="0" err="1" smtClean="0"/>
              <a:t>viscosity</a:t>
            </a:r>
            <a:r>
              <a:rPr lang="tr-TR" sz="2200" dirty="0" smtClean="0"/>
              <a:t> </a:t>
            </a:r>
            <a:r>
              <a:rPr lang="tr-TR" sz="2200" dirty="0" err="1" smtClean="0"/>
              <a:t>decreases</a:t>
            </a:r>
            <a:r>
              <a:rPr lang="tr-TR" sz="2200" dirty="0" smtClean="0"/>
              <a:t>, </a:t>
            </a:r>
            <a:r>
              <a:rPr lang="tr-TR" sz="2200" dirty="0" err="1" smtClean="0"/>
              <a:t>the</a:t>
            </a:r>
            <a:r>
              <a:rPr lang="tr-TR" sz="2200" dirty="0" smtClean="0"/>
              <a:t> rate of </a:t>
            </a:r>
            <a:r>
              <a:rPr lang="tr-TR" sz="2200" dirty="0" err="1" smtClean="0"/>
              <a:t>extraction</a:t>
            </a:r>
            <a:r>
              <a:rPr lang="tr-TR" sz="2200" dirty="0" smtClean="0"/>
              <a:t> </a:t>
            </a:r>
            <a:r>
              <a:rPr lang="tr-TR" sz="2200" dirty="0" err="1" smtClean="0"/>
              <a:t>increases</a:t>
            </a:r>
            <a:r>
              <a:rPr lang="tr-TR" sz="2200" dirty="0" smtClean="0"/>
              <a:t> </a:t>
            </a:r>
            <a:r>
              <a:rPr lang="tr-TR" sz="2200" dirty="0" err="1" smtClean="0"/>
              <a:t>due</a:t>
            </a:r>
            <a:r>
              <a:rPr lang="tr-TR" sz="2200" dirty="0" smtClean="0"/>
              <a:t> </a:t>
            </a:r>
            <a:r>
              <a:rPr lang="tr-TR" sz="2200" dirty="0" err="1" smtClean="0"/>
              <a:t>to</a:t>
            </a:r>
            <a:r>
              <a:rPr lang="tr-TR" sz="2200" dirty="0" smtClean="0"/>
              <a:t> </a:t>
            </a:r>
            <a:r>
              <a:rPr lang="tr-TR" sz="2200" dirty="0" err="1" smtClean="0"/>
              <a:t>easily</a:t>
            </a:r>
            <a:r>
              <a:rPr lang="tr-TR" sz="2200" dirty="0" smtClean="0"/>
              <a:t> </a:t>
            </a:r>
            <a:r>
              <a:rPr lang="tr-TR" sz="2200" dirty="0" err="1" smtClean="0"/>
              <a:t>penetration</a:t>
            </a:r>
            <a:r>
              <a:rPr lang="tr-TR" sz="2200" dirty="0" smtClean="0"/>
              <a:t> </a:t>
            </a:r>
            <a:r>
              <a:rPr lang="tr-TR" sz="2200" dirty="0" err="1" smtClean="0"/>
              <a:t>ability</a:t>
            </a:r>
            <a:r>
              <a:rPr lang="tr-TR" sz="2200" dirty="0" smtClean="0"/>
              <a:t> of </a:t>
            </a:r>
            <a:r>
              <a:rPr lang="tr-TR" sz="2200" dirty="0" err="1" smtClean="0"/>
              <a:t>less</a:t>
            </a:r>
            <a:r>
              <a:rPr lang="tr-TR" sz="2200" dirty="0" smtClean="0"/>
              <a:t> </a:t>
            </a:r>
            <a:r>
              <a:rPr lang="tr-TR" sz="2200" dirty="0" err="1" smtClean="0"/>
              <a:t>viscosious</a:t>
            </a:r>
            <a:r>
              <a:rPr lang="tr-TR" sz="2200" dirty="0" smtClean="0"/>
              <a:t> </a:t>
            </a:r>
            <a:r>
              <a:rPr lang="tr-TR" sz="2200" dirty="0" err="1" smtClean="0"/>
              <a:t>solvents</a:t>
            </a:r>
            <a:endParaRPr lang="tr-TR" sz="2200" dirty="0" smtClean="0"/>
          </a:p>
          <a:p>
            <a:pPr marL="0" indent="0">
              <a:buClrTx/>
              <a:buSzPct val="85000"/>
              <a:buNone/>
            </a:pPr>
            <a:endParaRPr lang="tr-TR" sz="800" dirty="0"/>
          </a:p>
          <a:p>
            <a:pPr marL="0" indent="0">
              <a:buClrTx/>
              <a:buSzPct val="85000"/>
              <a:buNone/>
            </a:pPr>
            <a:r>
              <a:rPr lang="tr-TR" sz="2200" b="1" dirty="0" smtClean="0">
                <a:solidFill>
                  <a:srgbClr val="C00000"/>
                </a:solidFill>
              </a:rPr>
              <a:t>5. </a:t>
            </a:r>
            <a:r>
              <a:rPr lang="tr-TR" sz="2200" b="1" dirty="0" err="1" smtClean="0">
                <a:solidFill>
                  <a:srgbClr val="C00000"/>
                </a:solidFill>
              </a:rPr>
              <a:t>Flowrate</a:t>
            </a:r>
            <a:r>
              <a:rPr lang="tr-TR" sz="2200" b="1" dirty="0" smtClean="0">
                <a:solidFill>
                  <a:srgbClr val="C00000"/>
                </a:solidFill>
              </a:rPr>
              <a:t> of </a:t>
            </a:r>
            <a:r>
              <a:rPr lang="tr-TR" sz="2200" b="1" dirty="0" err="1" smtClean="0">
                <a:solidFill>
                  <a:srgbClr val="C00000"/>
                </a:solidFill>
              </a:rPr>
              <a:t>solvent</a:t>
            </a:r>
            <a:r>
              <a:rPr lang="tr-TR" sz="2200" b="1" dirty="0" smtClean="0">
                <a:solidFill>
                  <a:srgbClr val="C00000"/>
                </a:solidFill>
              </a:rPr>
              <a:t>: </a:t>
            </a:r>
            <a:r>
              <a:rPr lang="tr-TR" sz="2200" dirty="0" smtClean="0"/>
              <a:t>As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 smtClean="0"/>
              <a:t>flowrate</a:t>
            </a:r>
            <a:r>
              <a:rPr lang="tr-TR" sz="2200" dirty="0" smtClean="0"/>
              <a:t> </a:t>
            </a:r>
            <a:r>
              <a:rPr lang="tr-TR" sz="2200" dirty="0" err="1" smtClean="0"/>
              <a:t>increases</a:t>
            </a:r>
            <a:r>
              <a:rPr lang="tr-TR" sz="2200" dirty="0" smtClean="0"/>
              <a:t>, </a:t>
            </a:r>
            <a:r>
              <a:rPr lang="tr-TR" sz="2200" dirty="0" err="1"/>
              <a:t>the</a:t>
            </a:r>
            <a:r>
              <a:rPr lang="tr-TR" sz="2200" dirty="0"/>
              <a:t> rate of </a:t>
            </a:r>
            <a:r>
              <a:rPr lang="tr-TR" sz="2200" dirty="0" err="1"/>
              <a:t>extraction</a:t>
            </a:r>
            <a:r>
              <a:rPr lang="tr-TR" sz="2200" dirty="0"/>
              <a:t> </a:t>
            </a:r>
            <a:r>
              <a:rPr lang="tr-TR" sz="2200" dirty="0" err="1"/>
              <a:t>increases</a:t>
            </a:r>
            <a:endParaRPr lang="tr-TR" sz="2200" dirty="0" smtClean="0"/>
          </a:p>
          <a:p>
            <a:endParaRPr lang="en-US" sz="22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pPr algn="r"/>
            <a:fld id="{3967E7C9-022E-458E-AC86-D5783EA1D321}" type="datetime1">
              <a:rPr lang="tr-TR" smtClean="0"/>
              <a:pPr algn="r"/>
              <a:t>28.03.2019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63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3708736" y="6492875"/>
            <a:ext cx="542131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68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Extraction</a:t>
            </a:r>
            <a:r>
              <a:rPr lang="tr-TR" b="1" dirty="0" smtClean="0"/>
              <a:t> </a:t>
            </a:r>
            <a:r>
              <a:rPr lang="tr-TR" b="1" dirty="0" err="1" smtClean="0"/>
              <a:t>using</a:t>
            </a:r>
            <a:r>
              <a:rPr lang="tr-TR" b="1" dirty="0" smtClean="0"/>
              <a:t> </a:t>
            </a:r>
            <a:r>
              <a:rPr lang="tr-TR" b="1" dirty="0" err="1" smtClean="0"/>
              <a:t>solvents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sz="2600" dirty="0" err="1" smtClean="0"/>
              <a:t>Common</a:t>
            </a:r>
            <a:r>
              <a:rPr lang="tr-TR" sz="2600" dirty="0" smtClean="0"/>
              <a:t> </a:t>
            </a:r>
            <a:r>
              <a:rPr lang="tr-TR" sz="2600" dirty="0" err="1" smtClean="0"/>
              <a:t>types</a:t>
            </a:r>
            <a:r>
              <a:rPr lang="tr-TR" sz="2600" dirty="0" smtClean="0"/>
              <a:t> of </a:t>
            </a:r>
            <a:r>
              <a:rPr lang="tr-TR" sz="2600" dirty="0" err="1" smtClean="0"/>
              <a:t>solvents</a:t>
            </a:r>
            <a:r>
              <a:rPr lang="tr-TR" sz="2600" dirty="0" smtClean="0"/>
              <a:t> </a:t>
            </a:r>
            <a:r>
              <a:rPr lang="tr-TR" sz="2600" dirty="0" err="1" smtClean="0"/>
              <a:t>used</a:t>
            </a:r>
            <a:r>
              <a:rPr lang="tr-TR" sz="2600" dirty="0" smtClean="0"/>
              <a:t> </a:t>
            </a:r>
            <a:r>
              <a:rPr lang="tr-TR" sz="2600" dirty="0" err="1" smtClean="0"/>
              <a:t>for</a:t>
            </a:r>
            <a:r>
              <a:rPr lang="tr-TR" sz="2600" dirty="0" smtClean="0"/>
              <a:t> </a:t>
            </a:r>
            <a:r>
              <a:rPr lang="tr-TR" sz="2600" dirty="0" err="1" smtClean="0"/>
              <a:t>extraction</a:t>
            </a:r>
            <a:r>
              <a:rPr lang="tr-TR" sz="2600" dirty="0" smtClean="0"/>
              <a:t> </a:t>
            </a:r>
            <a:r>
              <a:rPr lang="tr-TR" sz="2600" dirty="0" err="1" smtClean="0"/>
              <a:t>process</a:t>
            </a:r>
            <a:r>
              <a:rPr lang="tr-TR" sz="2600" dirty="0" smtClean="0"/>
              <a:t> </a:t>
            </a:r>
            <a:r>
              <a:rPr lang="tr-TR" sz="2600" dirty="0" err="1" smtClean="0"/>
              <a:t>are</a:t>
            </a:r>
            <a:r>
              <a:rPr lang="tr-TR" sz="2600" dirty="0" smtClean="0"/>
              <a:t> </a:t>
            </a:r>
            <a:r>
              <a:rPr lang="tr-TR" sz="2600" b="1" dirty="0" err="1" smtClean="0">
                <a:solidFill>
                  <a:srgbClr val="C00000"/>
                </a:solidFill>
              </a:rPr>
              <a:t>water</a:t>
            </a:r>
            <a:r>
              <a:rPr lang="tr-TR" sz="2600" dirty="0" smtClean="0"/>
              <a:t>, </a:t>
            </a:r>
            <a:r>
              <a:rPr lang="tr-TR" sz="2600" b="1" dirty="0" err="1" smtClean="0">
                <a:solidFill>
                  <a:srgbClr val="0000FF"/>
                </a:solidFill>
              </a:rPr>
              <a:t>organic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solvents</a:t>
            </a:r>
            <a:r>
              <a:rPr lang="tr-TR" sz="2600" b="1" dirty="0" smtClean="0">
                <a:solidFill>
                  <a:srgbClr val="0000FF"/>
                </a:solidFill>
              </a:rPr>
              <a:t>,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b="1" dirty="0" err="1" smtClean="0">
                <a:solidFill>
                  <a:srgbClr val="008000"/>
                </a:solidFill>
              </a:rPr>
              <a:t>supercritical</a:t>
            </a:r>
            <a:r>
              <a:rPr lang="tr-TR" sz="2600" b="1" dirty="0" smtClean="0">
                <a:solidFill>
                  <a:srgbClr val="008000"/>
                </a:solidFill>
              </a:rPr>
              <a:t> </a:t>
            </a:r>
            <a:r>
              <a:rPr lang="tr-TR" sz="2600" b="1" dirty="0" err="1" smtClean="0">
                <a:solidFill>
                  <a:srgbClr val="008000"/>
                </a:solidFill>
              </a:rPr>
              <a:t>fluids</a:t>
            </a:r>
            <a:endParaRPr lang="tr-TR" sz="2600" b="1" dirty="0" smtClean="0">
              <a:solidFill>
                <a:srgbClr val="008000"/>
              </a:solidFill>
            </a:endParaRPr>
          </a:p>
          <a:p>
            <a:endParaRPr lang="tr-TR" sz="2600" dirty="0" smtClean="0"/>
          </a:p>
          <a:p>
            <a:pPr lvl="2"/>
            <a:r>
              <a:rPr lang="tr-TR" sz="2600" b="1" dirty="0" err="1" smtClean="0">
                <a:solidFill>
                  <a:srgbClr val="C00000"/>
                </a:solidFill>
              </a:rPr>
              <a:t>Water</a:t>
            </a:r>
            <a:r>
              <a:rPr lang="tr-TR" sz="2600" dirty="0" smtClean="0"/>
              <a:t> is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most</a:t>
            </a:r>
            <a:r>
              <a:rPr lang="tr-TR" sz="2600" dirty="0" smtClean="0"/>
              <a:t> </a:t>
            </a:r>
            <a:r>
              <a:rPr lang="tr-TR" sz="2600" dirty="0" err="1" smtClean="0"/>
              <a:t>convenient</a:t>
            </a:r>
            <a:r>
              <a:rPr lang="tr-TR" sz="2600" dirty="0" smtClean="0"/>
              <a:t>, </a:t>
            </a:r>
            <a:r>
              <a:rPr lang="tr-TR" sz="2600" dirty="0" err="1" smtClean="0"/>
              <a:t>cost-effective</a:t>
            </a:r>
            <a:r>
              <a:rPr lang="tr-TR" sz="2600" dirty="0" smtClean="0"/>
              <a:t>,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environmentally</a:t>
            </a:r>
            <a:r>
              <a:rPr lang="tr-TR" sz="2600" dirty="0" smtClean="0"/>
              <a:t> </a:t>
            </a:r>
            <a:r>
              <a:rPr lang="tr-TR" sz="2600" dirty="0" err="1" smtClean="0"/>
              <a:t>friendly</a:t>
            </a:r>
            <a:r>
              <a:rPr lang="tr-TR" sz="2600" dirty="0" smtClean="0"/>
              <a:t> </a:t>
            </a:r>
            <a:r>
              <a:rPr lang="tr-TR" sz="2600" dirty="0" err="1" smtClean="0"/>
              <a:t>solvent</a:t>
            </a:r>
            <a:r>
              <a:rPr lang="tr-TR" sz="2600" dirty="0" smtClean="0"/>
              <a:t>. </a:t>
            </a:r>
            <a:r>
              <a:rPr lang="tr-TR" sz="2600" dirty="0" err="1" smtClean="0"/>
              <a:t>It</a:t>
            </a:r>
            <a:r>
              <a:rPr lang="tr-TR" sz="2600" dirty="0" smtClean="0"/>
              <a:t> is </a:t>
            </a:r>
            <a:r>
              <a:rPr lang="tr-TR" sz="2600" dirty="0" err="1" smtClean="0"/>
              <a:t>widely</a:t>
            </a:r>
            <a:r>
              <a:rPr lang="tr-TR" sz="2600" dirty="0" smtClean="0"/>
              <a:t> </a:t>
            </a:r>
            <a:r>
              <a:rPr lang="tr-TR" sz="2600" dirty="0" err="1" smtClean="0"/>
              <a:t>used</a:t>
            </a:r>
            <a:r>
              <a:rPr lang="tr-TR" sz="2600" dirty="0" smtClean="0"/>
              <a:t> </a:t>
            </a:r>
            <a:r>
              <a:rPr lang="tr-TR" sz="2600" dirty="0" err="1" smtClean="0"/>
              <a:t>for</a:t>
            </a:r>
            <a:r>
              <a:rPr lang="tr-TR" sz="2600" dirty="0" smtClean="0"/>
              <a:t>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production</a:t>
            </a:r>
            <a:r>
              <a:rPr lang="tr-TR" sz="2600" dirty="0" smtClean="0"/>
              <a:t> of </a:t>
            </a:r>
            <a:r>
              <a:rPr lang="tr-TR" sz="2600" dirty="0" err="1" smtClean="0"/>
              <a:t>sugar</a:t>
            </a:r>
            <a:r>
              <a:rPr lang="tr-TR" sz="2600" dirty="0" smtClean="0"/>
              <a:t>, </a:t>
            </a:r>
            <a:r>
              <a:rPr lang="tr-TR" sz="2600" dirty="0" err="1" smtClean="0"/>
              <a:t>coffee</a:t>
            </a:r>
            <a:r>
              <a:rPr lang="tr-TR" sz="2600" dirty="0" smtClean="0"/>
              <a:t>,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tea</a:t>
            </a:r>
            <a:endParaRPr lang="tr-TR" sz="2600" dirty="0" smtClean="0"/>
          </a:p>
          <a:p>
            <a:pPr marL="685800" lvl="2" indent="0">
              <a:buNone/>
            </a:pPr>
            <a:endParaRPr lang="tr-TR" sz="2600" dirty="0"/>
          </a:p>
          <a:p>
            <a:pPr lvl="2"/>
            <a:r>
              <a:rPr lang="tr-TR" sz="2600" dirty="0" err="1" smtClean="0"/>
              <a:t>Oils</a:t>
            </a:r>
            <a:r>
              <a:rPr lang="tr-TR" sz="2600" dirty="0" smtClean="0"/>
              <a:t> </a:t>
            </a:r>
            <a:r>
              <a:rPr lang="tr-TR" sz="2600" dirty="0" err="1" smtClean="0"/>
              <a:t>and</a:t>
            </a:r>
            <a:r>
              <a:rPr lang="tr-TR" sz="2600" dirty="0" smtClean="0"/>
              <a:t> </a:t>
            </a:r>
            <a:r>
              <a:rPr lang="tr-TR" sz="2600" dirty="0" err="1" smtClean="0"/>
              <a:t>fats</a:t>
            </a:r>
            <a:r>
              <a:rPr lang="tr-TR" sz="2600" dirty="0" smtClean="0"/>
              <a:t> </a:t>
            </a:r>
            <a:r>
              <a:rPr lang="tr-TR" sz="2600" dirty="0" err="1" smtClean="0"/>
              <a:t>are</a:t>
            </a:r>
            <a:r>
              <a:rPr lang="tr-TR" sz="2600" dirty="0" smtClean="0"/>
              <a:t> </a:t>
            </a:r>
            <a:r>
              <a:rPr lang="tr-TR" sz="2600" dirty="0" err="1" smtClean="0"/>
              <a:t>needed</a:t>
            </a:r>
            <a:r>
              <a:rPr lang="tr-TR" sz="2600" dirty="0" smtClean="0"/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organic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solvents</a:t>
            </a:r>
            <a:r>
              <a:rPr lang="tr-TR" sz="2600" b="1" dirty="0" smtClean="0">
                <a:solidFill>
                  <a:srgbClr val="0000FF"/>
                </a:solidFill>
              </a:rPr>
              <a:t> (</a:t>
            </a:r>
            <a:r>
              <a:rPr lang="tr-TR" sz="2600" b="1" dirty="0" err="1" smtClean="0">
                <a:solidFill>
                  <a:srgbClr val="0000FF"/>
                </a:solidFill>
              </a:rPr>
              <a:t>such</a:t>
            </a:r>
            <a:r>
              <a:rPr lang="tr-TR" sz="2600" b="1" dirty="0" smtClean="0">
                <a:solidFill>
                  <a:srgbClr val="0000FF"/>
                </a:solidFill>
              </a:rPr>
              <a:t> as </a:t>
            </a:r>
            <a:r>
              <a:rPr lang="tr-TR" sz="2600" b="1" dirty="0" err="1" smtClean="0">
                <a:solidFill>
                  <a:srgbClr val="0000FF"/>
                </a:solidFill>
              </a:rPr>
              <a:t>acetone</a:t>
            </a:r>
            <a:r>
              <a:rPr lang="tr-TR" sz="2600" b="1" dirty="0" smtClean="0">
                <a:solidFill>
                  <a:srgbClr val="0000FF"/>
                </a:solidFill>
              </a:rPr>
              <a:t>, </a:t>
            </a:r>
            <a:r>
              <a:rPr lang="tr-TR" sz="2600" b="1" dirty="0" err="1" smtClean="0">
                <a:solidFill>
                  <a:srgbClr val="0000FF"/>
                </a:solidFill>
              </a:rPr>
              <a:t>butane</a:t>
            </a:r>
            <a:r>
              <a:rPr lang="tr-TR" sz="2600" b="1" dirty="0" smtClean="0">
                <a:solidFill>
                  <a:srgbClr val="0000FF"/>
                </a:solidFill>
              </a:rPr>
              <a:t>, </a:t>
            </a:r>
            <a:r>
              <a:rPr lang="tr-TR" sz="2600" b="1" dirty="0" err="1" smtClean="0">
                <a:solidFill>
                  <a:srgbClr val="0000FF"/>
                </a:solidFill>
              </a:rPr>
              <a:t>ethanol</a:t>
            </a:r>
            <a:r>
              <a:rPr lang="tr-TR" sz="2600" b="1" dirty="0" smtClean="0">
                <a:solidFill>
                  <a:srgbClr val="0000FF"/>
                </a:solidFill>
              </a:rPr>
              <a:t>, </a:t>
            </a:r>
            <a:r>
              <a:rPr lang="tr-TR" sz="2600" b="1" dirty="0" err="1" smtClean="0">
                <a:solidFill>
                  <a:srgbClr val="0000FF"/>
                </a:solidFill>
              </a:rPr>
              <a:t>hexane</a:t>
            </a:r>
            <a:r>
              <a:rPr lang="tr-TR" sz="2600" b="1" dirty="0" smtClean="0">
                <a:solidFill>
                  <a:srgbClr val="0000FF"/>
                </a:solidFill>
              </a:rPr>
              <a:t>, </a:t>
            </a:r>
            <a:r>
              <a:rPr lang="tr-TR" sz="2600" b="1" dirty="0" err="1" smtClean="0">
                <a:solidFill>
                  <a:srgbClr val="0000FF"/>
                </a:solidFill>
              </a:rPr>
              <a:t>methanol</a:t>
            </a:r>
            <a:r>
              <a:rPr lang="tr-TR" sz="2600" b="1" dirty="0" smtClean="0">
                <a:solidFill>
                  <a:srgbClr val="0000FF"/>
                </a:solidFill>
              </a:rPr>
              <a:t> </a:t>
            </a:r>
            <a:r>
              <a:rPr lang="tr-TR" sz="2600" b="1" dirty="0" err="1" smtClean="0">
                <a:solidFill>
                  <a:srgbClr val="0000FF"/>
                </a:solidFill>
              </a:rPr>
              <a:t>etc</a:t>
            </a:r>
            <a:r>
              <a:rPr lang="tr-TR" sz="2600" b="1" dirty="0" smtClean="0">
                <a:solidFill>
                  <a:srgbClr val="0000FF"/>
                </a:solidFill>
              </a:rPr>
              <a:t>.) </a:t>
            </a:r>
            <a:r>
              <a:rPr lang="tr-TR" sz="2600" dirty="0" err="1" smtClean="0"/>
              <a:t>for</a:t>
            </a:r>
            <a:r>
              <a:rPr lang="tr-TR" sz="2600" dirty="0" smtClean="0"/>
              <a:t> </a:t>
            </a:r>
            <a:r>
              <a:rPr lang="tr-TR" sz="2600" dirty="0" err="1" smtClean="0"/>
              <a:t>extraction</a:t>
            </a:r>
            <a:r>
              <a:rPr lang="tr-TR" sz="2600" dirty="0" smtClean="0"/>
              <a:t> since </a:t>
            </a:r>
            <a:r>
              <a:rPr lang="tr-TR" sz="2600" dirty="0" err="1" smtClean="0"/>
              <a:t>they</a:t>
            </a:r>
            <a:r>
              <a:rPr lang="tr-TR" sz="2600" dirty="0" smtClean="0"/>
              <a:t> </a:t>
            </a:r>
            <a:r>
              <a:rPr lang="tr-TR" sz="2600" dirty="0" err="1" smtClean="0"/>
              <a:t>are</a:t>
            </a:r>
            <a:r>
              <a:rPr lang="tr-TR" sz="2600" dirty="0" smtClean="0"/>
              <a:t> </a:t>
            </a:r>
            <a:r>
              <a:rPr lang="tr-TR" sz="2600" dirty="0" err="1" smtClean="0"/>
              <a:t>water-insoluble</a:t>
            </a:r>
            <a:endParaRPr lang="tr-TR" sz="2600" dirty="0" smtClean="0"/>
          </a:p>
          <a:p>
            <a:pPr marL="685800" lvl="2" indent="0">
              <a:buNone/>
            </a:pPr>
            <a:endParaRPr lang="tr-TR" sz="2600" dirty="0" smtClean="0"/>
          </a:p>
          <a:p>
            <a:pPr lvl="2"/>
            <a:r>
              <a:rPr lang="tr-TR" sz="2600" dirty="0" err="1" smtClean="0"/>
              <a:t>Among</a:t>
            </a:r>
            <a:r>
              <a:rPr lang="tr-TR" sz="2600" dirty="0" smtClean="0"/>
              <a:t> </a:t>
            </a:r>
            <a:r>
              <a:rPr lang="tr-TR" sz="2600" dirty="0" err="1" smtClean="0"/>
              <a:t>supercritical</a:t>
            </a:r>
            <a:r>
              <a:rPr lang="tr-TR" sz="2600" dirty="0" smtClean="0"/>
              <a:t> </a:t>
            </a:r>
            <a:r>
              <a:rPr lang="tr-TR" sz="2600" dirty="0" err="1" smtClean="0"/>
              <a:t>fluids</a:t>
            </a:r>
            <a:r>
              <a:rPr lang="tr-TR" sz="2600" dirty="0" smtClean="0"/>
              <a:t>, </a:t>
            </a:r>
            <a:r>
              <a:rPr lang="tr-TR" sz="2600" b="1" dirty="0" err="1" smtClean="0">
                <a:solidFill>
                  <a:srgbClr val="008000"/>
                </a:solidFill>
              </a:rPr>
              <a:t>supercritical</a:t>
            </a:r>
            <a:r>
              <a:rPr lang="tr-TR" sz="2600" b="1" dirty="0" smtClean="0">
                <a:solidFill>
                  <a:srgbClr val="008000"/>
                </a:solidFill>
              </a:rPr>
              <a:t> CO</a:t>
            </a:r>
            <a:r>
              <a:rPr lang="tr-TR" sz="2600" b="1" baseline="-25000" dirty="0" smtClean="0">
                <a:solidFill>
                  <a:srgbClr val="008000"/>
                </a:solidFill>
              </a:rPr>
              <a:t>2</a:t>
            </a:r>
            <a:r>
              <a:rPr lang="tr-TR" sz="2600" b="1" dirty="0" smtClean="0">
                <a:solidFill>
                  <a:srgbClr val="008000"/>
                </a:solidFill>
              </a:rPr>
              <a:t> </a:t>
            </a:r>
            <a:r>
              <a:rPr lang="tr-TR" sz="2600" dirty="0" smtClean="0"/>
              <a:t>is </a:t>
            </a:r>
            <a:r>
              <a:rPr lang="tr-TR" sz="2600" dirty="0" err="1" smtClean="0"/>
              <a:t>generally</a:t>
            </a:r>
            <a:r>
              <a:rPr lang="tr-TR" sz="2600" dirty="0" smtClean="0"/>
              <a:t> </a:t>
            </a:r>
            <a:r>
              <a:rPr lang="tr-TR" sz="2600" dirty="0" err="1" smtClean="0"/>
              <a:t>used</a:t>
            </a:r>
            <a:r>
              <a:rPr lang="tr-TR" sz="2600" dirty="0" smtClean="0"/>
              <a:t> </a:t>
            </a:r>
            <a:r>
              <a:rPr lang="tr-TR" sz="2600" dirty="0" err="1" smtClean="0"/>
              <a:t>for</a:t>
            </a:r>
            <a:r>
              <a:rPr lang="tr-TR" sz="2600" dirty="0" smtClean="0"/>
              <a:t>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extraction</a:t>
            </a:r>
            <a:r>
              <a:rPr lang="tr-TR" sz="2600" dirty="0" smtClean="0"/>
              <a:t> </a:t>
            </a:r>
            <a:r>
              <a:rPr lang="tr-TR" sz="2600" dirty="0" err="1" smtClean="0"/>
              <a:t>process</a:t>
            </a:r>
            <a:endParaRPr lang="tr-TR" sz="2600" dirty="0" smtClean="0"/>
          </a:p>
          <a:p>
            <a:endParaRPr lang="en-US" sz="26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64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91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Supercritical</a:t>
            </a:r>
            <a:r>
              <a:rPr lang="tr-TR" b="1" dirty="0" smtClean="0"/>
              <a:t> CO</a:t>
            </a:r>
            <a:r>
              <a:rPr lang="tr-TR" b="1" baseline="-25000" dirty="0" smtClean="0"/>
              <a:t>2</a:t>
            </a:r>
            <a:endParaRPr lang="en-US" b="1" baseline="-25000" dirty="0"/>
          </a:p>
        </p:txBody>
      </p:sp>
      <p:sp>
        <p:nvSpPr>
          <p:cNvPr id="2" name="İçerik Yer Tutucusu 1"/>
          <p:cNvSpPr>
            <a:spLocks noGrp="1"/>
          </p:cNvSpPr>
          <p:nvPr>
            <p:ph sz="quarter" idx="1"/>
          </p:nvPr>
        </p:nvSpPr>
        <p:spPr>
          <a:xfrm>
            <a:off x="323528" y="1809328"/>
            <a:ext cx="4392488" cy="4572000"/>
          </a:xfrm>
        </p:spPr>
        <p:txBody>
          <a:bodyPr>
            <a:noAutofit/>
          </a:bodyPr>
          <a:lstStyle/>
          <a:p>
            <a:r>
              <a:rPr lang="tr-TR" sz="2400" dirty="0" err="1" smtClean="0"/>
              <a:t>These</a:t>
            </a:r>
            <a:r>
              <a:rPr lang="tr-TR" sz="2400" dirty="0" smtClean="0"/>
              <a:t> </a:t>
            </a:r>
            <a:r>
              <a:rPr lang="tr-TR" sz="2400" dirty="0" err="1" smtClean="0"/>
              <a:t>fluids</a:t>
            </a:r>
            <a:r>
              <a:rPr lang="tr-TR" sz="2400" dirty="0" smtClean="0"/>
              <a:t> has </a:t>
            </a:r>
            <a:r>
              <a:rPr lang="tr-TR" sz="2400" dirty="0" err="1" smtClean="0"/>
              <a:t>different</a:t>
            </a:r>
            <a:r>
              <a:rPr lang="tr-TR" sz="2400" dirty="0" smtClean="0"/>
              <a:t> </a:t>
            </a:r>
            <a:r>
              <a:rPr lang="tr-TR" sz="2400" dirty="0" err="1" smtClean="0"/>
              <a:t>physical</a:t>
            </a:r>
            <a:r>
              <a:rPr lang="tr-TR" sz="2400" dirty="0" smtClean="0"/>
              <a:t> </a:t>
            </a:r>
            <a:r>
              <a:rPr lang="tr-TR" sz="2400" dirty="0" err="1" smtClean="0"/>
              <a:t>properties</a:t>
            </a:r>
            <a:r>
              <a:rPr lang="tr-TR" sz="2400" dirty="0" smtClean="0"/>
              <a:t> </a:t>
            </a:r>
            <a:r>
              <a:rPr lang="tr-TR" sz="2400" dirty="0" err="1" smtClean="0"/>
              <a:t>from</a:t>
            </a:r>
            <a:r>
              <a:rPr lang="tr-TR" sz="2400" dirty="0" smtClean="0"/>
              <a:t> </a:t>
            </a:r>
            <a:r>
              <a:rPr lang="tr-TR" sz="2400" dirty="0" err="1" smtClean="0"/>
              <a:t>liquids</a:t>
            </a:r>
            <a:r>
              <a:rPr lang="tr-TR" sz="2400" dirty="0" smtClean="0"/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dirty="0" err="1" smtClean="0"/>
              <a:t>gases</a:t>
            </a:r>
            <a:endParaRPr lang="tr-TR" sz="2400" dirty="0" smtClean="0"/>
          </a:p>
          <a:p>
            <a:r>
              <a:rPr lang="tr-TR" sz="2400" b="1" dirty="0" err="1" smtClean="0">
                <a:solidFill>
                  <a:srgbClr val="0000FF"/>
                </a:solidFill>
              </a:rPr>
              <a:t>Supercritical</a:t>
            </a:r>
            <a:r>
              <a:rPr lang="tr-TR" sz="2400" b="1" dirty="0" smtClean="0">
                <a:solidFill>
                  <a:srgbClr val="0000FF"/>
                </a:solidFill>
              </a:rPr>
              <a:t> CO</a:t>
            </a:r>
            <a:r>
              <a:rPr lang="tr-TR" sz="2400" b="1" baseline="-25000" dirty="0" smtClean="0">
                <a:solidFill>
                  <a:srgbClr val="0000FF"/>
                </a:solidFill>
              </a:rPr>
              <a:t>2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acts</a:t>
            </a:r>
            <a:r>
              <a:rPr lang="tr-TR" sz="2400" b="1" dirty="0" smtClean="0">
                <a:solidFill>
                  <a:srgbClr val="0000FF"/>
                </a:solidFill>
              </a:rPr>
              <a:t> is a </a:t>
            </a:r>
            <a:r>
              <a:rPr lang="tr-TR" sz="2400" b="1" dirty="0" err="1" smtClean="0">
                <a:solidFill>
                  <a:srgbClr val="0000FF"/>
                </a:solidFill>
              </a:rPr>
              <a:t>liquid</a:t>
            </a:r>
            <a:r>
              <a:rPr lang="tr-TR" sz="2400" b="1" dirty="0" smtClean="0">
                <a:solidFill>
                  <a:srgbClr val="0000FF"/>
                </a:solidFill>
              </a:rPr>
              <a:t> but it </a:t>
            </a:r>
            <a:r>
              <a:rPr lang="tr-TR" sz="2400" b="1" dirty="0" err="1" smtClean="0">
                <a:solidFill>
                  <a:srgbClr val="0000FF"/>
                </a:solidFill>
              </a:rPr>
              <a:t>difuses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like</a:t>
            </a:r>
            <a:r>
              <a:rPr lang="tr-TR" sz="2400" b="1" dirty="0" smtClean="0">
                <a:solidFill>
                  <a:srgbClr val="0000FF"/>
                </a:solidFill>
              </a:rPr>
              <a:t> a </a:t>
            </a:r>
            <a:r>
              <a:rPr lang="tr-TR" sz="2400" b="1" dirty="0" err="1" smtClean="0">
                <a:solidFill>
                  <a:srgbClr val="0000FF"/>
                </a:solidFill>
              </a:rPr>
              <a:t>gas</a:t>
            </a:r>
            <a:endParaRPr lang="tr-TR" sz="2400" b="1" dirty="0" smtClean="0">
              <a:solidFill>
                <a:srgbClr val="0000FF"/>
              </a:solidFill>
            </a:endParaRPr>
          </a:p>
          <a:p>
            <a:r>
              <a:rPr lang="tr-TR" sz="2400" dirty="0" err="1" smtClean="0"/>
              <a:t>It</a:t>
            </a:r>
            <a:r>
              <a:rPr lang="tr-TR" sz="2400" dirty="0" smtClean="0"/>
              <a:t> has </a:t>
            </a:r>
            <a:r>
              <a:rPr lang="tr-TR" sz="2400" b="1" dirty="0" err="1" smtClean="0">
                <a:solidFill>
                  <a:srgbClr val="008000"/>
                </a:solidFill>
              </a:rPr>
              <a:t>low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r>
              <a:rPr lang="tr-TR" sz="2400" b="1" dirty="0" err="1" smtClean="0">
                <a:solidFill>
                  <a:srgbClr val="008000"/>
                </a:solidFill>
              </a:rPr>
              <a:t>viscosity</a:t>
            </a:r>
            <a:endParaRPr lang="tr-TR" sz="2400" b="1" dirty="0" smtClean="0">
              <a:solidFill>
                <a:srgbClr val="008000"/>
              </a:solidFill>
            </a:endParaRPr>
          </a:p>
          <a:p>
            <a:r>
              <a:rPr lang="tr-TR" sz="2400" dirty="0" err="1" smtClean="0"/>
              <a:t>It</a:t>
            </a:r>
            <a:r>
              <a:rPr lang="tr-TR" sz="2400" dirty="0" smtClean="0"/>
              <a:t> </a:t>
            </a:r>
            <a:r>
              <a:rPr lang="tr-TR" sz="2400" dirty="0" err="1" smtClean="0"/>
              <a:t>needs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low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temperature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dirty="0" err="1" smtClean="0"/>
              <a:t>for</a:t>
            </a:r>
            <a:r>
              <a:rPr lang="tr-TR" sz="2400" dirty="0" smtClean="0"/>
              <a:t> </a:t>
            </a:r>
            <a:r>
              <a:rPr lang="tr-TR" sz="2400" dirty="0" err="1" smtClean="0"/>
              <a:t>extraction</a:t>
            </a:r>
            <a:endParaRPr lang="tr-TR" sz="2400" dirty="0" smtClean="0"/>
          </a:p>
          <a:p>
            <a:r>
              <a:rPr lang="tr-TR" sz="2400" dirty="0" err="1" smtClean="0"/>
              <a:t>It</a:t>
            </a:r>
            <a:r>
              <a:rPr lang="tr-TR" sz="2400" dirty="0" smtClean="0"/>
              <a:t> is </a:t>
            </a:r>
            <a:r>
              <a:rPr lang="tr-TR" sz="2400" dirty="0" err="1" smtClean="0"/>
              <a:t>effectively</a:t>
            </a:r>
            <a:r>
              <a:rPr lang="tr-TR" sz="2400" dirty="0" smtClean="0"/>
              <a:t> </a:t>
            </a:r>
            <a:r>
              <a:rPr lang="tr-TR" sz="2400" dirty="0" err="1" smtClean="0"/>
              <a:t>used</a:t>
            </a:r>
            <a:r>
              <a:rPr lang="tr-TR" sz="2400" dirty="0" smtClean="0"/>
              <a:t> in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extraction</a:t>
            </a:r>
            <a:r>
              <a:rPr lang="tr-TR" sz="2400" dirty="0" smtClean="0"/>
              <a:t> </a:t>
            </a:r>
            <a:r>
              <a:rPr lang="tr-TR" sz="2400" dirty="0" err="1" smtClean="0"/>
              <a:t>process</a:t>
            </a:r>
            <a:r>
              <a:rPr lang="tr-TR" sz="2400" dirty="0" smtClean="0"/>
              <a:t> </a:t>
            </a:r>
            <a:r>
              <a:rPr lang="tr-TR" sz="2400" dirty="0" err="1" smtClean="0"/>
              <a:t>due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advantages</a:t>
            </a:r>
            <a:r>
              <a:rPr lang="tr-TR" sz="2400" dirty="0" smtClean="0"/>
              <a:t> of </a:t>
            </a:r>
            <a:r>
              <a:rPr lang="tr-TR" sz="2400" dirty="0" err="1" smtClean="0"/>
              <a:t>these</a:t>
            </a:r>
            <a:r>
              <a:rPr lang="tr-TR" sz="2400" dirty="0" smtClean="0"/>
              <a:t> </a:t>
            </a:r>
            <a:r>
              <a:rPr lang="tr-TR" sz="2400" dirty="0" err="1" smtClean="0"/>
              <a:t>properties</a:t>
            </a:r>
            <a:endParaRPr lang="en-US" sz="24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65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7"/>
          </p:nvPr>
        </p:nvSpPr>
        <p:spPr>
          <a:xfrm>
            <a:off x="609600" y="6237312"/>
            <a:ext cx="5421083" cy="365125"/>
          </a:xfrm>
        </p:spPr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360" y="1804134"/>
            <a:ext cx="4533136" cy="4142866"/>
          </a:xfrm>
          <a:prstGeom prst="rect">
            <a:avLst/>
          </a:prstGeom>
        </p:spPr>
      </p:pic>
      <p:cxnSp>
        <p:nvCxnSpPr>
          <p:cNvPr id="9" name="Düz Bağlayıcı 8"/>
          <p:cNvCxnSpPr/>
          <p:nvPr/>
        </p:nvCxnSpPr>
        <p:spPr>
          <a:xfrm>
            <a:off x="7452320" y="3356992"/>
            <a:ext cx="0" cy="216024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Metin kutusu 11"/>
          <p:cNvSpPr txBox="1"/>
          <p:nvPr/>
        </p:nvSpPr>
        <p:spPr>
          <a:xfrm>
            <a:off x="7216349" y="5483408"/>
            <a:ext cx="152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C00000"/>
                </a:solidFill>
              </a:rPr>
              <a:t>31.06°C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References</a:t>
            </a:r>
            <a:endParaRPr lang="en-US" b="1" dirty="0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tr-TR" sz="2400" dirty="0" err="1" smtClean="0"/>
              <a:t>Singh</a:t>
            </a:r>
            <a:r>
              <a:rPr lang="tr-TR" sz="2400" dirty="0" smtClean="0"/>
              <a:t>, R.P.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dirty="0" err="1" smtClean="0"/>
              <a:t>Heldman</a:t>
            </a:r>
            <a:r>
              <a:rPr lang="tr-TR" sz="2400" dirty="0" smtClean="0"/>
              <a:t> D.R. (2009) </a:t>
            </a:r>
            <a:r>
              <a:rPr lang="tr-TR" sz="2400" b="1" dirty="0" err="1" smtClean="0"/>
              <a:t>Introduction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to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food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engineering</a:t>
            </a:r>
            <a:r>
              <a:rPr lang="tr-TR" sz="2400" b="1" dirty="0" smtClean="0"/>
              <a:t>. </a:t>
            </a:r>
            <a:r>
              <a:rPr lang="tr-TR" sz="2400" b="1" dirty="0" err="1" smtClean="0"/>
              <a:t>Chapter</a:t>
            </a:r>
            <a:r>
              <a:rPr lang="tr-TR" sz="2400" b="1" dirty="0" smtClean="0"/>
              <a:t> 13: Supplemental </a:t>
            </a:r>
            <a:r>
              <a:rPr lang="tr-TR" sz="2400" b="1" dirty="0" err="1" smtClean="0"/>
              <a:t>processes</a:t>
            </a:r>
            <a:r>
              <a:rPr lang="tr-TR" sz="2400" b="1" dirty="0" smtClean="0"/>
              <a:t>. </a:t>
            </a:r>
            <a:r>
              <a:rPr lang="tr-TR" sz="2400" b="1" dirty="0" err="1"/>
              <a:t>P</a:t>
            </a:r>
            <a:r>
              <a:rPr lang="tr-TR" sz="2400" b="1" dirty="0" err="1" smtClean="0"/>
              <a:t>ages</a:t>
            </a:r>
            <a:r>
              <a:rPr lang="tr-TR" sz="2400" b="1" dirty="0" smtClean="0"/>
              <a:t> 689-720.</a:t>
            </a:r>
            <a:r>
              <a:rPr lang="tr-TR" sz="2400" dirty="0" smtClean="0"/>
              <a:t> (4</a:t>
            </a:r>
            <a:r>
              <a:rPr lang="tr-TR" sz="2400" baseline="30000" dirty="0" smtClean="0"/>
              <a:t>th</a:t>
            </a:r>
            <a:r>
              <a:rPr lang="tr-TR" sz="2400" dirty="0" smtClean="0"/>
              <a:t> ed.) </a:t>
            </a:r>
            <a:r>
              <a:rPr lang="tr-TR" sz="2400" dirty="0" err="1" smtClean="0"/>
              <a:t>Academic</a:t>
            </a:r>
            <a:r>
              <a:rPr lang="tr-TR" sz="2400" dirty="0" smtClean="0"/>
              <a:t> </a:t>
            </a:r>
            <a:r>
              <a:rPr lang="tr-TR" sz="2400" dirty="0" err="1" smtClean="0"/>
              <a:t>Press</a:t>
            </a:r>
            <a:r>
              <a:rPr lang="tr-TR" sz="2400" dirty="0" smtClean="0"/>
              <a:t>, California, USA </a:t>
            </a:r>
            <a:r>
              <a:rPr lang="tr-TR" altLang="en-US" sz="2400" b="1" dirty="0">
                <a:solidFill>
                  <a:srgbClr val="C00000"/>
                </a:solidFill>
              </a:rPr>
              <a:t>(</a:t>
            </a:r>
            <a:r>
              <a:rPr lang="tr-TR" altLang="en-US" sz="2400" b="1" dirty="0" err="1">
                <a:solidFill>
                  <a:srgbClr val="C00000"/>
                </a:solidFill>
              </a:rPr>
              <a:t>In</a:t>
            </a:r>
            <a:r>
              <a:rPr lang="tr-TR" altLang="en-US" sz="2400" b="1" dirty="0">
                <a:solidFill>
                  <a:srgbClr val="C00000"/>
                </a:solidFill>
              </a:rPr>
              <a:t> </a:t>
            </a:r>
            <a:r>
              <a:rPr lang="tr-TR" altLang="en-US" sz="2400" b="1" dirty="0" err="1">
                <a:solidFill>
                  <a:srgbClr val="C00000"/>
                </a:solidFill>
              </a:rPr>
              <a:t>the</a:t>
            </a:r>
            <a:r>
              <a:rPr lang="tr-TR" altLang="en-US" sz="2400" b="1" dirty="0">
                <a:solidFill>
                  <a:srgbClr val="C00000"/>
                </a:solidFill>
              </a:rPr>
              <a:t> </a:t>
            </a:r>
            <a:r>
              <a:rPr lang="tr-TR" altLang="en-US" sz="2400" b="1" dirty="0" err="1">
                <a:solidFill>
                  <a:srgbClr val="C00000"/>
                </a:solidFill>
              </a:rPr>
              <a:t>library</a:t>
            </a:r>
            <a:r>
              <a:rPr lang="tr-TR" altLang="en-US" sz="2400" b="1" dirty="0">
                <a:solidFill>
                  <a:srgbClr val="C00000"/>
                </a:solidFill>
              </a:rPr>
              <a:t> of </a:t>
            </a:r>
            <a:r>
              <a:rPr lang="tr-TR" altLang="en-US" sz="2400" b="1" dirty="0" err="1">
                <a:solidFill>
                  <a:srgbClr val="C00000"/>
                </a:solidFill>
              </a:rPr>
              <a:t>our</a:t>
            </a:r>
            <a:r>
              <a:rPr lang="tr-TR" altLang="en-US" sz="2400" b="1" dirty="0">
                <a:solidFill>
                  <a:srgbClr val="C00000"/>
                </a:solidFill>
              </a:rPr>
              <a:t> </a:t>
            </a:r>
            <a:r>
              <a:rPr lang="tr-TR" altLang="en-US" sz="2400" b="1" dirty="0" err="1">
                <a:solidFill>
                  <a:srgbClr val="C00000"/>
                </a:solidFill>
              </a:rPr>
              <a:t>department</a:t>
            </a:r>
            <a:r>
              <a:rPr lang="tr-TR" altLang="en-US" sz="2400" b="1" dirty="0" smtClean="0">
                <a:solidFill>
                  <a:srgbClr val="C00000"/>
                </a:solidFill>
              </a:rPr>
              <a:t>)</a:t>
            </a: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r>
              <a:rPr lang="tr-TR" sz="2400" dirty="0" err="1" smtClean="0"/>
              <a:t>Fellows</a:t>
            </a:r>
            <a:r>
              <a:rPr lang="tr-TR" sz="2400" dirty="0" smtClean="0"/>
              <a:t>, P.J. (2017). </a:t>
            </a:r>
            <a:r>
              <a:rPr lang="tr-TR" sz="2400" b="1" dirty="0" err="1" smtClean="0"/>
              <a:t>Food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processing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technology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principles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and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practice</a:t>
            </a:r>
            <a:r>
              <a:rPr lang="tr-TR" sz="2400" b="1" dirty="0" smtClean="0"/>
              <a:t>. </a:t>
            </a:r>
            <a:r>
              <a:rPr lang="tr-TR" sz="2400" b="1" dirty="0" err="1" smtClean="0"/>
              <a:t>Part</a:t>
            </a:r>
            <a:r>
              <a:rPr lang="tr-TR" sz="2400" b="1" dirty="0" smtClean="0"/>
              <a:t> II </a:t>
            </a:r>
            <a:r>
              <a:rPr lang="tr-TR" sz="2400" b="1" dirty="0" err="1" smtClean="0"/>
              <a:t>Ambient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Temperature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Processing</a:t>
            </a:r>
            <a:r>
              <a:rPr lang="tr-TR" sz="2400" b="1" dirty="0" smtClean="0"/>
              <a:t>. </a:t>
            </a:r>
            <a:r>
              <a:rPr lang="tr-TR" sz="2400" b="1" dirty="0" err="1" smtClean="0"/>
              <a:t>Pages</a:t>
            </a:r>
            <a:r>
              <a:rPr lang="tr-TR" sz="2400" b="1" dirty="0" smtClean="0"/>
              <a:t> 201-386. </a:t>
            </a:r>
            <a:r>
              <a:rPr lang="tr-TR" sz="2400" dirty="0" smtClean="0"/>
              <a:t>(4</a:t>
            </a:r>
            <a:r>
              <a:rPr lang="tr-TR" sz="2400" baseline="30000" dirty="0" smtClean="0"/>
              <a:t>th</a:t>
            </a:r>
            <a:r>
              <a:rPr lang="tr-TR" sz="2400" dirty="0" smtClean="0"/>
              <a:t> ed.) </a:t>
            </a:r>
            <a:r>
              <a:rPr lang="tr-TR" sz="2400" dirty="0" err="1" smtClean="0"/>
              <a:t>Woodhead</a:t>
            </a:r>
            <a:r>
              <a:rPr lang="tr-TR" sz="2400" dirty="0" smtClean="0"/>
              <a:t> Publishing, </a:t>
            </a:r>
            <a:r>
              <a:rPr lang="tr-TR" sz="2400" dirty="0" err="1" smtClean="0"/>
              <a:t>Duxford</a:t>
            </a:r>
            <a:r>
              <a:rPr lang="tr-TR" sz="2400" dirty="0" smtClean="0"/>
              <a:t>, United </a:t>
            </a:r>
            <a:r>
              <a:rPr lang="tr-TR" sz="2400" dirty="0" err="1" smtClean="0"/>
              <a:t>Kingdom</a:t>
            </a:r>
            <a:endParaRPr lang="tr-TR" sz="2400" dirty="0"/>
          </a:p>
          <a:p>
            <a:pPr marL="0" indent="0">
              <a:buNone/>
            </a:pPr>
            <a:endParaRPr lang="tr-TR" sz="2400" dirty="0" smtClean="0"/>
          </a:p>
          <a:p>
            <a:r>
              <a:rPr lang="tr-TR" altLang="en-US" sz="2400" dirty="0" err="1"/>
              <a:t>Campbell-Platt</a:t>
            </a:r>
            <a:r>
              <a:rPr lang="tr-TR" altLang="en-US" sz="2400" dirty="0"/>
              <a:t>, G. (2009). </a:t>
            </a:r>
            <a:r>
              <a:rPr lang="tr-TR" altLang="en-US" sz="2400" b="1" dirty="0" err="1"/>
              <a:t>Food</a:t>
            </a:r>
            <a:r>
              <a:rPr lang="tr-TR" altLang="en-US" sz="2400" b="1" dirty="0"/>
              <a:t> </a:t>
            </a:r>
            <a:r>
              <a:rPr lang="tr-TR" altLang="en-US" sz="2400" b="1" dirty="0" err="1"/>
              <a:t>Science</a:t>
            </a:r>
            <a:r>
              <a:rPr lang="tr-TR" altLang="en-US" sz="2400" b="1" dirty="0"/>
              <a:t> </a:t>
            </a:r>
            <a:r>
              <a:rPr lang="tr-TR" altLang="en-US" sz="2400" b="1" dirty="0" err="1"/>
              <a:t>and</a:t>
            </a:r>
            <a:r>
              <a:rPr lang="tr-TR" altLang="en-US" sz="2400" b="1" dirty="0"/>
              <a:t> </a:t>
            </a:r>
            <a:r>
              <a:rPr lang="tr-TR" altLang="en-US" sz="2400" b="1" dirty="0" err="1"/>
              <a:t>Technology</a:t>
            </a:r>
            <a:r>
              <a:rPr lang="tr-TR" altLang="en-US" sz="2400" b="1" dirty="0"/>
              <a:t>. </a:t>
            </a:r>
            <a:r>
              <a:rPr lang="tr-TR" altLang="en-US" sz="2400" b="1" dirty="0" err="1"/>
              <a:t>Chapter</a:t>
            </a:r>
            <a:r>
              <a:rPr lang="tr-TR" altLang="en-US" sz="2400" b="1" dirty="0"/>
              <a:t> </a:t>
            </a:r>
            <a:r>
              <a:rPr lang="tr-TR" altLang="en-US" sz="2400" b="1" dirty="0" smtClean="0"/>
              <a:t>9: </a:t>
            </a:r>
            <a:r>
              <a:rPr lang="tr-TR" altLang="en-US" sz="2400" b="1" dirty="0" err="1"/>
              <a:t>Food</a:t>
            </a:r>
            <a:r>
              <a:rPr lang="tr-TR" altLang="en-US" sz="2400" b="1" dirty="0"/>
              <a:t> </a:t>
            </a:r>
            <a:r>
              <a:rPr lang="tr-TR" altLang="en-US" sz="2400" b="1" dirty="0" err="1" smtClean="0"/>
              <a:t>processing</a:t>
            </a:r>
            <a:r>
              <a:rPr lang="tr-TR" altLang="en-US" sz="2400" b="1" dirty="0" smtClean="0"/>
              <a:t>, </a:t>
            </a:r>
            <a:r>
              <a:rPr lang="tr-TR" altLang="en-US" sz="2400" b="1" dirty="0" err="1" smtClean="0"/>
              <a:t>Unit</a:t>
            </a:r>
            <a:r>
              <a:rPr lang="tr-TR" altLang="en-US" sz="2400" b="1" dirty="0" smtClean="0"/>
              <a:t> </a:t>
            </a:r>
            <a:r>
              <a:rPr lang="tr-TR" altLang="en-US" sz="2400" b="1" dirty="0" err="1" smtClean="0"/>
              <a:t>operations</a:t>
            </a:r>
            <a:r>
              <a:rPr lang="tr-TR" altLang="en-US" sz="2400" b="1" dirty="0" smtClean="0"/>
              <a:t>. </a:t>
            </a:r>
            <a:r>
              <a:rPr lang="tr-TR" altLang="en-US" sz="2400" b="1" dirty="0" err="1"/>
              <a:t>P</a:t>
            </a:r>
            <a:r>
              <a:rPr lang="tr-TR" altLang="en-US" sz="2400" b="1" dirty="0" err="1" smtClean="0"/>
              <a:t>ages</a:t>
            </a:r>
            <a:r>
              <a:rPr lang="tr-TR" altLang="en-US" sz="2400" b="1" dirty="0" smtClean="0"/>
              <a:t> 219-234.</a:t>
            </a:r>
            <a:r>
              <a:rPr lang="tr-TR" altLang="en-US" sz="2400" dirty="0" smtClean="0"/>
              <a:t> </a:t>
            </a:r>
            <a:r>
              <a:rPr lang="tr-TR" altLang="en-US" sz="2400" dirty="0" err="1"/>
              <a:t>Blackwell</a:t>
            </a:r>
            <a:r>
              <a:rPr lang="tr-TR" altLang="en-US" sz="2400" dirty="0"/>
              <a:t> </a:t>
            </a:r>
            <a:r>
              <a:rPr lang="tr-TR" altLang="en-US" sz="2400" dirty="0" smtClean="0"/>
              <a:t>Publishing</a:t>
            </a:r>
            <a:r>
              <a:rPr lang="tr-TR" altLang="en-US" sz="2400" dirty="0"/>
              <a:t> </a:t>
            </a:r>
            <a:r>
              <a:rPr lang="tr-TR" altLang="en-US" sz="2400" b="1" dirty="0" smtClean="0">
                <a:solidFill>
                  <a:srgbClr val="C00000"/>
                </a:solidFill>
              </a:rPr>
              <a:t>(</a:t>
            </a:r>
            <a:r>
              <a:rPr lang="tr-TR" altLang="en-US" sz="2400" b="1" dirty="0" err="1" smtClean="0">
                <a:solidFill>
                  <a:srgbClr val="C00000"/>
                </a:solidFill>
              </a:rPr>
              <a:t>In</a:t>
            </a:r>
            <a:r>
              <a:rPr lang="tr-TR" altLang="en-US" sz="2400" b="1" dirty="0" smtClean="0">
                <a:solidFill>
                  <a:srgbClr val="C00000"/>
                </a:solidFill>
              </a:rPr>
              <a:t> </a:t>
            </a:r>
            <a:r>
              <a:rPr lang="tr-TR" altLang="en-US" sz="2400" b="1" dirty="0" err="1">
                <a:solidFill>
                  <a:srgbClr val="C00000"/>
                </a:solidFill>
              </a:rPr>
              <a:t>the</a:t>
            </a:r>
            <a:r>
              <a:rPr lang="tr-TR" altLang="en-US" sz="2400" b="1" dirty="0">
                <a:solidFill>
                  <a:srgbClr val="C00000"/>
                </a:solidFill>
              </a:rPr>
              <a:t> </a:t>
            </a:r>
            <a:r>
              <a:rPr lang="tr-TR" altLang="en-US" sz="2400" b="1" dirty="0" err="1">
                <a:solidFill>
                  <a:srgbClr val="C00000"/>
                </a:solidFill>
              </a:rPr>
              <a:t>library</a:t>
            </a:r>
            <a:r>
              <a:rPr lang="tr-TR" altLang="en-US" sz="2400" b="1" dirty="0">
                <a:solidFill>
                  <a:srgbClr val="C00000"/>
                </a:solidFill>
              </a:rPr>
              <a:t> of </a:t>
            </a:r>
            <a:r>
              <a:rPr lang="tr-TR" altLang="en-US" sz="2400" b="1" dirty="0" err="1">
                <a:solidFill>
                  <a:srgbClr val="C00000"/>
                </a:solidFill>
              </a:rPr>
              <a:t>our</a:t>
            </a:r>
            <a:r>
              <a:rPr lang="tr-TR" altLang="en-US" sz="2400" b="1" dirty="0">
                <a:solidFill>
                  <a:srgbClr val="C00000"/>
                </a:solidFill>
              </a:rPr>
              <a:t> </a:t>
            </a:r>
            <a:r>
              <a:rPr lang="tr-TR" altLang="en-US" sz="2400" b="1" dirty="0" err="1">
                <a:solidFill>
                  <a:srgbClr val="C00000"/>
                </a:solidFill>
              </a:rPr>
              <a:t>department</a:t>
            </a:r>
            <a:r>
              <a:rPr lang="tr-TR" altLang="en-US" sz="2400" b="1" dirty="0">
                <a:solidFill>
                  <a:srgbClr val="C00000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4294967295"/>
          </p:nvPr>
        </p:nvSpPr>
        <p:spPr>
          <a:xfrm>
            <a:off x="6477000" y="6248400"/>
            <a:ext cx="2667000" cy="365125"/>
          </a:xfrm>
        </p:spPr>
        <p:txBody>
          <a:bodyPr/>
          <a:lstStyle/>
          <a:p>
            <a:fld id="{3967E7C9-022E-458E-AC86-D5783EA1D321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66</a:t>
            </a:fld>
            <a:endParaRPr lang="tr-TR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4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etin Yer Tutucusu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Unvan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RAW MATERIAL PREPARATION</a:t>
            </a:r>
            <a:endParaRPr lang="en-US" b="1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5421313" cy="365125"/>
          </a:xfrm>
        </p:spPr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403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FDE 101-BCFE</a:t>
            </a: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Raw</a:t>
            </a:r>
            <a:r>
              <a:rPr lang="tr-TR" b="1" dirty="0" smtClean="0"/>
              <a:t> </a:t>
            </a:r>
            <a:r>
              <a:rPr lang="tr-TR" b="1" dirty="0" err="1" smtClean="0"/>
              <a:t>material</a:t>
            </a:r>
            <a:r>
              <a:rPr lang="tr-TR" b="1" dirty="0" smtClean="0"/>
              <a:t> </a:t>
            </a:r>
            <a:r>
              <a:rPr lang="tr-TR" b="1" dirty="0" err="1" smtClean="0"/>
              <a:t>preparation</a:t>
            </a:r>
            <a:endParaRPr lang="tr-TR" b="1" dirty="0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Preparation</a:t>
            </a:r>
            <a:r>
              <a:rPr lang="tr-TR" dirty="0" smtClean="0"/>
              <a:t> of </a:t>
            </a:r>
            <a:r>
              <a:rPr lang="tr-TR" dirty="0" err="1" smtClean="0"/>
              <a:t>raw</a:t>
            </a:r>
            <a:r>
              <a:rPr lang="tr-TR" dirty="0" smtClean="0"/>
              <a:t> </a:t>
            </a:r>
            <a:r>
              <a:rPr lang="tr-TR" dirty="0" err="1" smtClean="0"/>
              <a:t>materials</a:t>
            </a:r>
            <a:r>
              <a:rPr lang="tr-TR" dirty="0" smtClean="0"/>
              <a:t> is </a:t>
            </a:r>
            <a:r>
              <a:rPr lang="tr-TR" dirty="0" err="1" smtClean="0"/>
              <a:t>one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important</a:t>
            </a:r>
            <a:r>
              <a:rPr lang="tr-TR" dirty="0" smtClean="0"/>
              <a:t> </a:t>
            </a:r>
            <a:r>
              <a:rPr lang="tr-TR" dirty="0" err="1" smtClean="0"/>
              <a:t>steps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production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produce</a:t>
            </a:r>
            <a:r>
              <a:rPr lang="tr-TR" dirty="0" smtClean="0"/>
              <a:t> </a:t>
            </a:r>
            <a:r>
              <a:rPr lang="tr-TR" dirty="0" err="1" smtClean="0"/>
              <a:t>high</a:t>
            </a:r>
            <a:r>
              <a:rPr lang="tr-TR" dirty="0" smtClean="0"/>
              <a:t> </a:t>
            </a:r>
            <a:r>
              <a:rPr lang="tr-TR" dirty="0" err="1" smtClean="0"/>
              <a:t>quality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r>
              <a:rPr lang="tr-TR" dirty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offer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sale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fresh</a:t>
            </a:r>
            <a:r>
              <a:rPr lang="tr-TR" dirty="0" smtClean="0"/>
              <a:t> market </a:t>
            </a:r>
            <a:r>
              <a:rPr lang="tr-TR" dirty="0" err="1" smtClean="0"/>
              <a:t>sector</a:t>
            </a:r>
            <a:endParaRPr lang="tr-TR" dirty="0" smtClean="0"/>
          </a:p>
          <a:p>
            <a:endParaRPr lang="tr-TR" dirty="0"/>
          </a:p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order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achieve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goal</a:t>
            </a:r>
            <a:r>
              <a:rPr lang="tr-TR" dirty="0" smtClean="0"/>
              <a:t>, </a:t>
            </a:r>
            <a:r>
              <a:rPr lang="tr-TR" dirty="0" err="1" smtClean="0"/>
              <a:t>application</a:t>
            </a:r>
            <a:r>
              <a:rPr lang="tr-TR" dirty="0" smtClean="0"/>
              <a:t> of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more</a:t>
            </a:r>
            <a:r>
              <a:rPr lang="tr-TR" dirty="0" smtClean="0"/>
              <a:t> of </a:t>
            </a:r>
            <a:r>
              <a:rPr lang="tr-TR" dirty="0" err="1" smtClean="0"/>
              <a:t>unit</a:t>
            </a:r>
            <a:r>
              <a:rPr lang="tr-TR" dirty="0" smtClean="0"/>
              <a:t> </a:t>
            </a:r>
            <a:r>
              <a:rPr lang="tr-TR" dirty="0" err="1" smtClean="0"/>
              <a:t>operations</a:t>
            </a:r>
            <a:r>
              <a:rPr lang="tr-TR" dirty="0" smtClean="0"/>
              <a:t>,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cooling</a:t>
            </a:r>
            <a:r>
              <a:rPr lang="tr-TR" b="1" dirty="0" smtClean="0">
                <a:solidFill>
                  <a:srgbClr val="C00000"/>
                </a:solidFill>
              </a:rPr>
              <a:t>, </a:t>
            </a:r>
            <a:r>
              <a:rPr lang="tr-TR" b="1" dirty="0" err="1" smtClean="0">
                <a:solidFill>
                  <a:srgbClr val="C00000"/>
                </a:solidFill>
              </a:rPr>
              <a:t>cleaning</a:t>
            </a:r>
            <a:r>
              <a:rPr lang="tr-TR" b="1" dirty="0" smtClean="0">
                <a:solidFill>
                  <a:srgbClr val="C00000"/>
                </a:solidFill>
              </a:rPr>
              <a:t>, </a:t>
            </a:r>
            <a:r>
              <a:rPr lang="tr-TR" b="1" dirty="0" err="1" smtClean="0">
                <a:solidFill>
                  <a:srgbClr val="C00000"/>
                </a:solidFill>
              </a:rPr>
              <a:t>sorting</a:t>
            </a:r>
            <a:r>
              <a:rPr lang="tr-TR" b="1" dirty="0" smtClean="0">
                <a:solidFill>
                  <a:srgbClr val="C00000"/>
                </a:solidFill>
              </a:rPr>
              <a:t>, </a:t>
            </a:r>
            <a:r>
              <a:rPr lang="tr-TR" b="1" dirty="0" err="1" smtClean="0">
                <a:solidFill>
                  <a:srgbClr val="C00000"/>
                </a:solidFill>
              </a:rPr>
              <a:t>grading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or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peeling</a:t>
            </a:r>
            <a:r>
              <a:rPr lang="tr-TR" dirty="0" smtClean="0"/>
              <a:t>, is </a:t>
            </a:r>
            <a:r>
              <a:rPr lang="tr-TR" dirty="0" err="1" smtClean="0"/>
              <a:t>neccessary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5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AD68-A5AC-4C7D-BF09-ED07CE139ACE}" type="datetime1">
              <a:rPr lang="tr-TR" smtClean="0"/>
              <a:pPr/>
              <a:t>28.03.2019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FDE 101-BCFE</a:t>
            </a: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818866D-0444-4E98-9157-10C2F682FBB5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Cleaning</a:t>
            </a:r>
            <a:r>
              <a:rPr lang="tr-TR" b="1" dirty="0" smtClean="0"/>
              <a:t> of </a:t>
            </a:r>
            <a:r>
              <a:rPr lang="tr-TR" b="1" dirty="0" err="1" smtClean="0"/>
              <a:t>foods</a:t>
            </a:r>
            <a:endParaRPr lang="tr-TR" b="1" dirty="0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400" dirty="0" err="1" smtClean="0"/>
              <a:t>Cleaning</a:t>
            </a:r>
            <a:r>
              <a:rPr lang="tr-TR" sz="2400" dirty="0" smtClean="0"/>
              <a:t> </a:t>
            </a:r>
            <a:r>
              <a:rPr lang="tr-TR" sz="2400" dirty="0" err="1" smtClean="0"/>
              <a:t>removes</a:t>
            </a:r>
            <a:r>
              <a:rPr lang="tr-TR" sz="2400" dirty="0" smtClean="0"/>
              <a:t> </a:t>
            </a:r>
            <a:r>
              <a:rPr lang="tr-TR" sz="2400" dirty="0" err="1" smtClean="0"/>
              <a:t>contaminating</a:t>
            </a:r>
            <a:r>
              <a:rPr lang="tr-TR" sz="2400" dirty="0" smtClean="0"/>
              <a:t> </a:t>
            </a:r>
            <a:r>
              <a:rPr lang="tr-TR" sz="2400" dirty="0" err="1" smtClean="0"/>
              <a:t>materials</a:t>
            </a:r>
            <a:r>
              <a:rPr lang="tr-TR" sz="2400" dirty="0" smtClean="0"/>
              <a:t> </a:t>
            </a:r>
            <a:r>
              <a:rPr lang="tr-TR" sz="2400" dirty="0" err="1" smtClean="0"/>
              <a:t>such</a:t>
            </a:r>
            <a:r>
              <a:rPr lang="tr-TR" sz="2400" dirty="0" smtClean="0"/>
              <a:t> as </a:t>
            </a:r>
            <a:r>
              <a:rPr lang="tr-TR" sz="2400" dirty="0" err="1" smtClean="0"/>
              <a:t>soil</a:t>
            </a:r>
            <a:r>
              <a:rPr lang="tr-TR" sz="2400" dirty="0" smtClean="0"/>
              <a:t>, </a:t>
            </a:r>
            <a:r>
              <a:rPr lang="tr-TR" sz="2400" dirty="0" err="1" smtClean="0"/>
              <a:t>stones</a:t>
            </a:r>
            <a:r>
              <a:rPr lang="tr-TR" sz="2400" dirty="0" smtClean="0"/>
              <a:t>, bone, metal </a:t>
            </a:r>
            <a:r>
              <a:rPr lang="tr-TR" sz="2400" dirty="0" err="1" smtClean="0"/>
              <a:t>fragments</a:t>
            </a:r>
            <a:r>
              <a:rPr lang="tr-TR" sz="2400" dirty="0" smtClean="0"/>
              <a:t>, </a:t>
            </a:r>
            <a:r>
              <a:rPr lang="tr-TR" sz="2400" dirty="0" err="1" smtClean="0"/>
              <a:t>microorganisms</a:t>
            </a:r>
            <a:r>
              <a:rPr lang="tr-TR" sz="2400" dirty="0" smtClean="0"/>
              <a:t>, </a:t>
            </a:r>
            <a:r>
              <a:rPr lang="tr-TR" sz="2400" dirty="0" err="1" smtClean="0"/>
              <a:t>fertilizers</a:t>
            </a:r>
            <a:r>
              <a:rPr lang="tr-TR" sz="2400" dirty="0" smtClean="0"/>
              <a:t>, </a:t>
            </a:r>
            <a:r>
              <a:rPr lang="tr-TR" sz="2400" dirty="0" err="1" smtClean="0"/>
              <a:t>pesticide</a:t>
            </a:r>
            <a:r>
              <a:rPr lang="tr-TR" sz="2400" dirty="0" smtClean="0"/>
              <a:t> </a:t>
            </a:r>
            <a:r>
              <a:rPr lang="tr-TR" sz="2400" dirty="0" err="1" smtClean="0"/>
              <a:t>etc</a:t>
            </a:r>
            <a:r>
              <a:rPr lang="tr-TR" sz="2400" dirty="0" smtClean="0"/>
              <a:t>…</a:t>
            </a:r>
          </a:p>
          <a:p>
            <a:pPr marL="0" indent="0">
              <a:buNone/>
            </a:pPr>
            <a:endParaRPr lang="tr-TR" sz="2400" dirty="0" smtClean="0"/>
          </a:p>
          <a:p>
            <a:r>
              <a:rPr lang="tr-TR" sz="2400" dirty="0" err="1" smtClean="0"/>
              <a:t>Cleaning</a:t>
            </a:r>
            <a:r>
              <a:rPr lang="tr-TR" sz="2400" dirty="0" smtClean="0"/>
              <a:t> is </a:t>
            </a:r>
            <a:r>
              <a:rPr lang="tr-TR" sz="2400" dirty="0" err="1" smtClean="0"/>
              <a:t>one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significant</a:t>
            </a:r>
            <a:r>
              <a:rPr lang="tr-TR" sz="2400" dirty="0" smtClean="0"/>
              <a:t> </a:t>
            </a:r>
            <a:r>
              <a:rPr lang="tr-TR" sz="2400" dirty="0" err="1" smtClean="0"/>
              <a:t>steps</a:t>
            </a:r>
            <a:r>
              <a:rPr lang="tr-TR" sz="2400" dirty="0" smtClean="0"/>
              <a:t> of </a:t>
            </a:r>
            <a:r>
              <a:rPr lang="tr-TR" sz="2400" dirty="0" err="1" smtClean="0"/>
              <a:t>food</a:t>
            </a:r>
            <a:r>
              <a:rPr lang="tr-TR" sz="2400" dirty="0" smtClean="0"/>
              <a:t> </a:t>
            </a:r>
            <a:r>
              <a:rPr lang="tr-TR" sz="2400" dirty="0" err="1" smtClean="0"/>
              <a:t>processing</a:t>
            </a:r>
            <a:r>
              <a:rPr lang="tr-TR" sz="2400" dirty="0" smtClean="0"/>
              <a:t> since it </a:t>
            </a:r>
            <a:r>
              <a:rPr lang="tr-TR" sz="2400" b="1" dirty="0" err="1" smtClean="0">
                <a:solidFill>
                  <a:srgbClr val="0000FF"/>
                </a:solidFill>
              </a:rPr>
              <a:t>prevents</a:t>
            </a:r>
            <a:r>
              <a:rPr lang="tr-TR" sz="2400" b="1" dirty="0" smtClean="0">
                <a:solidFill>
                  <a:srgbClr val="0000FF"/>
                </a:solidFill>
              </a:rPr>
              <a:t> spread of </a:t>
            </a:r>
            <a:r>
              <a:rPr lang="tr-TR" sz="2400" b="1" dirty="0" err="1" smtClean="0">
                <a:solidFill>
                  <a:srgbClr val="0000FF"/>
                </a:solidFill>
              </a:rPr>
              <a:t>these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b="1" dirty="0" err="1" smtClean="0">
                <a:solidFill>
                  <a:srgbClr val="0000FF"/>
                </a:solidFill>
              </a:rPr>
              <a:t>contaminants</a:t>
            </a:r>
            <a:r>
              <a:rPr lang="tr-TR" sz="2400" b="1" dirty="0" smtClean="0">
                <a:solidFill>
                  <a:srgbClr val="0000FF"/>
                </a:solidFill>
              </a:rPr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r>
              <a:rPr lang="tr-TR" sz="2400" dirty="0" err="1" smtClean="0"/>
              <a:t>uncontaminated</a:t>
            </a:r>
            <a:r>
              <a:rPr lang="tr-TR" sz="2400" dirty="0" smtClean="0"/>
              <a:t> </a:t>
            </a:r>
            <a:r>
              <a:rPr lang="tr-TR" sz="2400" dirty="0" err="1" smtClean="0"/>
              <a:t>pieces</a:t>
            </a:r>
            <a:r>
              <a:rPr lang="tr-TR" sz="2400" dirty="0" smtClean="0"/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reduces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the</a:t>
            </a:r>
            <a:r>
              <a:rPr lang="tr-TR" sz="2400" b="1" dirty="0" smtClean="0">
                <a:solidFill>
                  <a:srgbClr val="C00000"/>
                </a:solidFill>
              </a:rPr>
              <a:t> risk of </a:t>
            </a:r>
            <a:r>
              <a:rPr lang="tr-TR" sz="2400" b="1" dirty="0" err="1" smtClean="0">
                <a:solidFill>
                  <a:srgbClr val="C00000"/>
                </a:solidFill>
              </a:rPr>
              <a:t>spoilage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and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loss</a:t>
            </a:r>
            <a:r>
              <a:rPr lang="tr-TR" sz="2400" b="1" dirty="0" smtClean="0">
                <a:solidFill>
                  <a:srgbClr val="C00000"/>
                </a:solidFill>
              </a:rPr>
              <a:t> of </a:t>
            </a:r>
            <a:r>
              <a:rPr lang="tr-TR" sz="2400" b="1" dirty="0" err="1" smtClean="0">
                <a:solidFill>
                  <a:srgbClr val="C00000"/>
                </a:solidFill>
              </a:rPr>
              <a:t>food</a:t>
            </a:r>
            <a:r>
              <a:rPr lang="tr-TR" sz="2400" dirty="0" smtClean="0"/>
              <a:t>.</a:t>
            </a:r>
          </a:p>
          <a:p>
            <a:pPr marL="0" indent="0">
              <a:buNone/>
            </a:pPr>
            <a:endParaRPr lang="tr-TR" sz="2400" dirty="0" smtClean="0"/>
          </a:p>
          <a:p>
            <a:r>
              <a:rPr lang="tr-TR" sz="2400" dirty="0" err="1" smtClean="0"/>
              <a:t>Cleaning</a:t>
            </a:r>
            <a:r>
              <a:rPr lang="tr-TR" sz="2400" dirty="0" smtClean="0"/>
              <a:t> is </a:t>
            </a:r>
            <a:r>
              <a:rPr lang="tr-TR" sz="2400" dirty="0" err="1" smtClean="0"/>
              <a:t>applied</a:t>
            </a:r>
            <a:r>
              <a:rPr lang="tr-TR" sz="2400" dirty="0" smtClean="0"/>
              <a:t> in </a:t>
            </a:r>
            <a:r>
              <a:rPr lang="tr-TR" sz="2400" dirty="0" err="1" smtClean="0"/>
              <a:t>two</a:t>
            </a:r>
            <a:r>
              <a:rPr lang="tr-TR" sz="2400" dirty="0" smtClean="0"/>
              <a:t> </a:t>
            </a:r>
            <a:r>
              <a:rPr lang="tr-TR" sz="2400" dirty="0" err="1" smtClean="0"/>
              <a:t>different</a:t>
            </a:r>
            <a:r>
              <a:rPr lang="tr-TR" sz="2400" dirty="0" smtClean="0"/>
              <a:t> </a:t>
            </a:r>
            <a:r>
              <a:rPr lang="tr-TR" sz="2400" dirty="0" err="1" smtClean="0"/>
              <a:t>ways</a:t>
            </a:r>
            <a:r>
              <a:rPr lang="tr-TR" sz="2400" dirty="0" smtClean="0"/>
              <a:t>:</a:t>
            </a:r>
          </a:p>
          <a:p>
            <a:pPr lvl="1"/>
            <a:r>
              <a:rPr lang="tr-TR" sz="2400" b="1" dirty="0" err="1" smtClean="0">
                <a:solidFill>
                  <a:srgbClr val="C00000"/>
                </a:solidFill>
              </a:rPr>
              <a:t>Wet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cleaning</a:t>
            </a:r>
            <a:endParaRPr lang="tr-TR" sz="2400" b="1" dirty="0" smtClean="0">
              <a:solidFill>
                <a:srgbClr val="C00000"/>
              </a:solidFill>
            </a:endParaRPr>
          </a:p>
          <a:p>
            <a:pPr lvl="1"/>
            <a:r>
              <a:rPr lang="tr-TR" sz="2400" b="1" dirty="0" err="1" smtClean="0">
                <a:solidFill>
                  <a:srgbClr val="008000"/>
                </a:solidFill>
              </a:rPr>
              <a:t>Dry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r>
              <a:rPr lang="tr-TR" sz="2400" b="1" dirty="0" err="1" smtClean="0">
                <a:solidFill>
                  <a:srgbClr val="008000"/>
                </a:solidFill>
              </a:rPr>
              <a:t>cleaning</a:t>
            </a:r>
            <a:r>
              <a:rPr lang="tr-TR" sz="2400" b="1" dirty="0" smtClean="0">
                <a:solidFill>
                  <a:srgbClr val="008000"/>
                </a:solidFill>
              </a:rPr>
              <a:t> </a:t>
            </a:r>
            <a:endParaRPr lang="tr-TR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talama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talama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rtalam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4954</TotalTime>
  <Words>3396</Words>
  <Application>Microsoft Office PowerPoint</Application>
  <PresentationFormat>Ekran Gösterisi (4:3)</PresentationFormat>
  <Paragraphs>567</Paragraphs>
  <Slides>66</Slides>
  <Notes>3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72" baseType="lpstr">
      <vt:lpstr>Arial</vt:lpstr>
      <vt:lpstr>Calibri</vt:lpstr>
      <vt:lpstr>Tw Cen MT</vt:lpstr>
      <vt:lpstr>Wingdings</vt:lpstr>
      <vt:lpstr>Wingdings 2</vt:lpstr>
      <vt:lpstr>Ortalama</vt:lpstr>
      <vt:lpstr>Food processing operations</vt:lpstr>
      <vt:lpstr>Classification of unit operations</vt:lpstr>
      <vt:lpstr>Unit operations in food industry</vt:lpstr>
      <vt:lpstr>Unit operations in food industry</vt:lpstr>
      <vt:lpstr>AMBIENT TEMPERATURE PROCESSING</vt:lpstr>
      <vt:lpstr>Ambient temperature processing</vt:lpstr>
      <vt:lpstr>RAW MATERIAL PREPARATION</vt:lpstr>
      <vt:lpstr>Raw material preparation</vt:lpstr>
      <vt:lpstr>Cleaning of foods</vt:lpstr>
      <vt:lpstr>Sorting and grading of foods</vt:lpstr>
      <vt:lpstr>SIZE REDUCTION</vt:lpstr>
      <vt:lpstr>Size reduction</vt:lpstr>
      <vt:lpstr>MIXING, FORMING AND COATING</vt:lpstr>
      <vt:lpstr>Mixing, forming and coating</vt:lpstr>
      <vt:lpstr>Calculation of uniformity of mixing and required mixing time </vt:lpstr>
      <vt:lpstr>Problem</vt:lpstr>
      <vt:lpstr>Agitation of liquid materials</vt:lpstr>
      <vt:lpstr>Froude number</vt:lpstr>
      <vt:lpstr>The curve drawn to find Np</vt:lpstr>
      <vt:lpstr>Problem</vt:lpstr>
      <vt:lpstr>SEPARATION PROCESSES</vt:lpstr>
      <vt:lpstr>Separation process</vt:lpstr>
      <vt:lpstr>PowerPoint Sunusu</vt:lpstr>
      <vt:lpstr>Centrifugation</vt:lpstr>
      <vt:lpstr>Working principles of centrifugation</vt:lpstr>
      <vt:lpstr>Animation for centrifugation</vt:lpstr>
      <vt:lpstr>Basic equations related with centrifugation</vt:lpstr>
      <vt:lpstr>Calculation for centrifugal force</vt:lpstr>
      <vt:lpstr>Calculation for the rate of seperation</vt:lpstr>
      <vt:lpstr>Calculation for the rate of seperation</vt:lpstr>
      <vt:lpstr>What is density and viscosity</vt:lpstr>
      <vt:lpstr>Problems</vt:lpstr>
      <vt:lpstr>Problems</vt:lpstr>
      <vt:lpstr>Liquid-liquid separation</vt:lpstr>
      <vt:lpstr>Calculation of inlet radius</vt:lpstr>
      <vt:lpstr>Problems</vt:lpstr>
      <vt:lpstr>PowerPoint Sunusu</vt:lpstr>
      <vt:lpstr>Filtration</vt:lpstr>
      <vt:lpstr>Formation of filter cake</vt:lpstr>
      <vt:lpstr>Factors that affect the filtration rate</vt:lpstr>
      <vt:lpstr>Calculation of filtration rate</vt:lpstr>
      <vt:lpstr>Filtration process</vt:lpstr>
      <vt:lpstr>Constant-rate filtration</vt:lpstr>
      <vt:lpstr>Constant-rate filtration</vt:lpstr>
      <vt:lpstr>Problem</vt:lpstr>
      <vt:lpstr>PowerPoint Sunusu</vt:lpstr>
      <vt:lpstr>Constant-pressure filtration</vt:lpstr>
      <vt:lpstr>Problem</vt:lpstr>
      <vt:lpstr>Main factors affecting the filtration process</vt:lpstr>
      <vt:lpstr>Design of a filtration system</vt:lpstr>
      <vt:lpstr>Design of a filtration system</vt:lpstr>
      <vt:lpstr>Design of a filtration system (an approach)</vt:lpstr>
      <vt:lpstr>Design of a filtration system (an approach)</vt:lpstr>
      <vt:lpstr>Problem</vt:lpstr>
      <vt:lpstr>Problem (cont.)</vt:lpstr>
      <vt:lpstr>Problem (cont.)</vt:lpstr>
      <vt:lpstr>Problem (cont.)</vt:lpstr>
      <vt:lpstr>PowerPoint Sunusu</vt:lpstr>
      <vt:lpstr>Extraction using solvents</vt:lpstr>
      <vt:lpstr>Some examples for the solid-liquid extraction process</vt:lpstr>
      <vt:lpstr>Theory of the solid-liquid extraction</vt:lpstr>
      <vt:lpstr>Extraction using solvents Access link: https://www.youtube.com/watch?v=cF4_RRNIGAc</vt:lpstr>
      <vt:lpstr>Factors affecting the extraction process </vt:lpstr>
      <vt:lpstr>Extraction using solvents</vt:lpstr>
      <vt:lpstr>Supercritical CO2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Eda</dc:creator>
  <cp:lastModifiedBy>Windows Kullanıcısı</cp:lastModifiedBy>
  <cp:revision>338</cp:revision>
  <dcterms:created xsi:type="dcterms:W3CDTF">2018-10-20T17:50:55Z</dcterms:created>
  <dcterms:modified xsi:type="dcterms:W3CDTF">2019-03-28T07:33:26Z</dcterms:modified>
</cp:coreProperties>
</file>