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8525EAC-C772-4239-A79F-9E8AD597D1E7}"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19F1FD8-FA7D-4CDC-995B-388C16A6C7F0}" type="slidenum">
              <a:rPr lang="tr-TR" smtClean="0"/>
              <a:t>‹#›</a:t>
            </a:fld>
            <a:endParaRPr lang="tr-TR"/>
          </a:p>
        </p:txBody>
      </p:sp>
    </p:spTree>
    <p:extLst>
      <p:ext uri="{BB962C8B-B14F-4D97-AF65-F5344CB8AC3E}">
        <p14:creationId xmlns:p14="http://schemas.microsoft.com/office/powerpoint/2010/main" val="247848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8525EAC-C772-4239-A79F-9E8AD597D1E7}"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1649580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8525EAC-C772-4239-A79F-9E8AD597D1E7}"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1339607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8525EAC-C772-4239-A79F-9E8AD597D1E7}"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277466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D8525EAC-C772-4239-A79F-9E8AD597D1E7}" type="datetimeFigureOut">
              <a:rPr lang="tr-TR" smtClean="0"/>
              <a:t>14.09.2020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19F1FD8-FA7D-4CDC-995B-388C16A6C7F0}" type="slidenum">
              <a:rPr lang="tr-TR" smtClean="0"/>
              <a:t>‹#›</a:t>
            </a:fld>
            <a:endParaRPr lang="tr-TR"/>
          </a:p>
        </p:txBody>
      </p:sp>
    </p:spTree>
    <p:extLst>
      <p:ext uri="{BB962C8B-B14F-4D97-AF65-F5344CB8AC3E}">
        <p14:creationId xmlns:p14="http://schemas.microsoft.com/office/powerpoint/2010/main" val="265994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8525EAC-C772-4239-A79F-9E8AD597D1E7}"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1587279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525EAC-C772-4239-A79F-9E8AD597D1E7}"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6878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8525EAC-C772-4239-A79F-9E8AD597D1E7}"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1502654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525EAC-C772-4239-A79F-9E8AD597D1E7}"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3121215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8525EAC-C772-4239-A79F-9E8AD597D1E7}"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1760098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8525EAC-C772-4239-A79F-9E8AD597D1E7}" type="datetimeFigureOut">
              <a:rPr lang="tr-TR" smtClean="0"/>
              <a:t>14.09.2020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19F1FD8-FA7D-4CDC-995B-388C16A6C7F0}" type="slidenum">
              <a:rPr lang="tr-TR" smtClean="0"/>
              <a:t>‹#›</a:t>
            </a:fld>
            <a:endParaRPr lang="tr-TR"/>
          </a:p>
        </p:txBody>
      </p:sp>
    </p:spTree>
    <p:extLst>
      <p:ext uri="{BB962C8B-B14F-4D97-AF65-F5344CB8AC3E}">
        <p14:creationId xmlns:p14="http://schemas.microsoft.com/office/powerpoint/2010/main" val="1618140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8525EAC-C772-4239-A79F-9E8AD597D1E7}" type="datetimeFigureOut">
              <a:rPr lang="tr-TR" smtClean="0"/>
              <a:t>14.09.2020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19F1FD8-FA7D-4CDC-995B-388C16A6C7F0}" type="slidenum">
              <a:rPr lang="tr-TR" smtClean="0"/>
              <a:t>‹#›</a:t>
            </a:fld>
            <a:endParaRPr lang="tr-TR"/>
          </a:p>
        </p:txBody>
      </p:sp>
    </p:spTree>
    <p:extLst>
      <p:ext uri="{BB962C8B-B14F-4D97-AF65-F5344CB8AC3E}">
        <p14:creationId xmlns:p14="http://schemas.microsoft.com/office/powerpoint/2010/main" val="2966706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LEIBNIZ</a:t>
            </a:r>
            <a:endParaRPr lang="tr-TR" dirty="0"/>
          </a:p>
        </p:txBody>
      </p:sp>
    </p:spTree>
    <p:extLst>
      <p:ext uri="{BB962C8B-B14F-4D97-AF65-F5344CB8AC3E}">
        <p14:creationId xmlns:p14="http://schemas.microsoft.com/office/powerpoint/2010/main" val="1272443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87829"/>
            <a:ext cx="10515600" cy="5589134"/>
          </a:xfrm>
        </p:spPr>
        <p:txBody>
          <a:bodyPr>
            <a:normAutofit/>
          </a:bodyPr>
          <a:lstStyle/>
          <a:p>
            <a:r>
              <a:rPr lang="tr-TR" dirty="0" err="1" smtClean="0"/>
              <a:t>Leibniz</a:t>
            </a:r>
            <a:r>
              <a:rPr lang="tr-TR" dirty="0" smtClean="0"/>
              <a:t> temel eseri </a:t>
            </a:r>
            <a:r>
              <a:rPr lang="tr-TR" dirty="0" err="1" smtClean="0"/>
              <a:t>Monadoloji’nin</a:t>
            </a:r>
            <a:r>
              <a:rPr lang="tr-TR" dirty="0" smtClean="0"/>
              <a:t> ilk satırlarından itibaren gerçekten var olmanın, töz olmanın temel özellikleri olarak, bölünebilir olmamayı, basit olmayı, varoluşu için </a:t>
            </a:r>
            <a:r>
              <a:rPr lang="tr-TR" dirty="0" err="1" smtClean="0"/>
              <a:t>nedensel</a:t>
            </a:r>
            <a:r>
              <a:rPr lang="tr-TR" dirty="0" smtClean="0"/>
              <a:t> olarak başka bir şeye bağlı olmamayı verir. Buna göre, maddi olanın (1) yer kapladığını ve dolayısıyla (2) parçaları olup, (3) bölünebilir olduğunu, (4) ontolojik açıdan parçalarının varoluşu, doğaları ve karşılıklı ilişkilerinin bir sonucu olduğunu öne süren </a:t>
            </a:r>
            <a:r>
              <a:rPr lang="tr-TR" dirty="0" err="1" smtClean="0"/>
              <a:t>Leibniz</a:t>
            </a:r>
            <a:r>
              <a:rPr lang="tr-TR" dirty="0" smtClean="0"/>
              <a:t>, onun (5) temel ya da ontolojik açıdan bağımsız bir şey ve dolayısıyla da (6) bir töz olmadığı sonucuna varır. Bundan sonra doğallıkla yer kaplamanın fiziğin temel kavramı olmadığını, onun </a:t>
            </a:r>
            <a:r>
              <a:rPr lang="tr-TR" dirty="0" err="1" smtClean="0"/>
              <a:t>türetimsel</a:t>
            </a:r>
            <a:r>
              <a:rPr lang="tr-TR" dirty="0" smtClean="0"/>
              <a:t> veya ikincil bir kavram olduğunu göstermeye kalkışır. </a:t>
            </a:r>
            <a:r>
              <a:rPr lang="tr-TR" dirty="0" err="1" smtClean="0"/>
              <a:t>Descartes’ın</a:t>
            </a:r>
            <a:r>
              <a:rPr lang="tr-TR" dirty="0" smtClean="0"/>
              <a:t> düşündüğünün tersine, </a:t>
            </a:r>
            <a:r>
              <a:rPr lang="tr-TR" dirty="0" err="1" smtClean="0"/>
              <a:t>nihi</a:t>
            </a:r>
            <a:r>
              <a:rPr lang="tr-TR" dirty="0" smtClean="0"/>
              <a:t> olan, yer kaplama değil, fakat güçtür. O, buradan hareketle gerçekten </a:t>
            </a:r>
            <a:r>
              <a:rPr lang="tr-TR" dirty="0" err="1" smtClean="0"/>
              <a:t>varolanın</a:t>
            </a:r>
            <a:r>
              <a:rPr lang="tr-TR" dirty="0" smtClean="0"/>
              <a:t> kuvvet olduğu, yeni fiziğin metafiziksel bir kavram olarak güç kavramına ihtiyaç duyduğu sonucuna varır. </a:t>
            </a:r>
            <a:r>
              <a:rPr lang="tr-TR" dirty="0" smtClean="0"/>
              <a:t>(Ahmet Cevizci, Felsefe Tarihi, Say Yayınları, 2009, s. 319.)</a:t>
            </a:r>
          </a:p>
          <a:p>
            <a:endParaRPr lang="tr-TR" dirty="0"/>
          </a:p>
        </p:txBody>
      </p:sp>
    </p:spTree>
    <p:extLst>
      <p:ext uri="{BB962C8B-B14F-4D97-AF65-F5344CB8AC3E}">
        <p14:creationId xmlns:p14="http://schemas.microsoft.com/office/powerpoint/2010/main" val="2175556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62149"/>
            <a:ext cx="10515600" cy="5314814"/>
          </a:xfrm>
        </p:spPr>
        <p:txBody>
          <a:bodyPr>
            <a:normAutofit/>
          </a:bodyPr>
          <a:lstStyle/>
          <a:p>
            <a:r>
              <a:rPr lang="tr-TR" dirty="0" smtClean="0"/>
              <a:t>Gerçek ya da temel olanın, madde ve yer kaplama değil de güç olduğunu öne süren </a:t>
            </a:r>
            <a:r>
              <a:rPr lang="tr-TR" dirty="0" err="1" smtClean="0"/>
              <a:t>Leibniz</a:t>
            </a:r>
            <a:r>
              <a:rPr lang="tr-TR" dirty="0" smtClean="0"/>
              <a:t>, doğada farklı türden kuvvetlerin iş başında olduğunu söyleyerek, en temel düzeyde ilkel güçlerle ikincil güçler ve aktif güçlerle pasif güçler arasında bir ayrım yapar. Buna göre, dört temel güç vardır: (i) İlkel etkin güç, (ii) ikincil etkin güç, (iii) ilkel pasif güç ve (iv) ikincil pasif güç. Etkin gücü de </a:t>
            </a:r>
            <a:r>
              <a:rPr lang="tr-TR" dirty="0" err="1" smtClean="0"/>
              <a:t>Leibniz</a:t>
            </a:r>
            <a:r>
              <a:rPr lang="tr-TR" dirty="0" smtClean="0"/>
              <a:t>, canlı güç (</a:t>
            </a:r>
            <a:r>
              <a:rPr lang="tr-TR" dirty="0" err="1" smtClean="0"/>
              <a:t>vis</a:t>
            </a:r>
            <a:r>
              <a:rPr lang="tr-TR" dirty="0" smtClean="0"/>
              <a:t> </a:t>
            </a:r>
            <a:r>
              <a:rPr lang="tr-TR" dirty="0" err="1" smtClean="0"/>
              <a:t>viva</a:t>
            </a:r>
            <a:r>
              <a:rPr lang="tr-TR" dirty="0" smtClean="0"/>
              <a:t>) ve ölü güç olarak ikiye ayırır. Etkin güç, belli bir hızla hareket etmekte olan bir top örneğinde olduğu gibi, fiilen hareket halindeki cisimlere özgü bir gücü ifade ederken; ölü güç, yerçekiminde olduğu gibi, bir fiili harekete yol açan anlık itme ile irtibatlandırılan kuvvete karşılık gelir. </a:t>
            </a:r>
            <a:r>
              <a:rPr lang="tr-TR" dirty="0" smtClean="0"/>
              <a:t> (Ahmet Cevizci, Felsefe Tarihi, Say Yayınları, 2009, ss.319-320.)</a:t>
            </a:r>
          </a:p>
          <a:p>
            <a:endParaRPr lang="tr-TR" dirty="0"/>
          </a:p>
        </p:txBody>
      </p:sp>
    </p:spTree>
    <p:extLst>
      <p:ext uri="{BB962C8B-B14F-4D97-AF65-F5344CB8AC3E}">
        <p14:creationId xmlns:p14="http://schemas.microsoft.com/office/powerpoint/2010/main" val="2008860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err="1" smtClean="0"/>
              <a:t>Monadlar</a:t>
            </a:r>
            <a:r>
              <a:rPr lang="tr-TR" dirty="0" smtClean="0"/>
              <a:t> Hiyerarşisi Yer kaplamayan, şekil ve büyüklükleri olmayan </a:t>
            </a:r>
            <a:r>
              <a:rPr lang="tr-TR" dirty="0" err="1" smtClean="0"/>
              <a:t>immateryel</a:t>
            </a:r>
            <a:r>
              <a:rPr lang="tr-TR" dirty="0" smtClean="0"/>
              <a:t> </a:t>
            </a:r>
            <a:r>
              <a:rPr lang="tr-TR" dirty="0" err="1" smtClean="0"/>
              <a:t>monadlar</a:t>
            </a:r>
            <a:r>
              <a:rPr lang="tr-TR" dirty="0" smtClean="0"/>
              <a:t>, birbirlerinden niceliksel olarak değil de </a:t>
            </a:r>
            <a:r>
              <a:rPr lang="tr-TR" dirty="0" err="1" smtClean="0"/>
              <a:t>Leibniz’in</a:t>
            </a:r>
            <a:r>
              <a:rPr lang="tr-TR" dirty="0" smtClean="0"/>
              <a:t> ünlü “</a:t>
            </a:r>
            <a:r>
              <a:rPr lang="tr-TR" dirty="0" err="1" smtClean="0"/>
              <a:t>ayırd</a:t>
            </a:r>
            <a:r>
              <a:rPr lang="tr-TR" dirty="0" smtClean="0"/>
              <a:t> edilemezlerin özdeşliği </a:t>
            </a:r>
            <a:r>
              <a:rPr lang="tr-TR" dirty="0" err="1" smtClean="0"/>
              <a:t>ilkesi”ne</a:t>
            </a:r>
            <a:r>
              <a:rPr lang="tr-TR" dirty="0" smtClean="0"/>
              <a:t> göre, niteliksel olarak farklılık gösterirler. Bu açıdan bakıldığında, bir </a:t>
            </a:r>
            <a:r>
              <a:rPr lang="tr-TR" dirty="0" err="1" smtClean="0"/>
              <a:t>monaddaki</a:t>
            </a:r>
            <a:r>
              <a:rPr lang="tr-TR" dirty="0" smtClean="0"/>
              <a:t> her tür değişme veya gelişme ona etki eden dış nedenlerin bir sonucu olmak yerine, söz konusu monadın içsel doğasının kendi kendisini açımlamasının bir sonucu olarak anlaşılmak durumundadır. Kendiliğinden olan bir faaliyete, her tür dışsal etkiyi imkânsız kılan bir kendiliğindenliğe ve orijinaliteye sahip bir gerçeklik olarak, o tüm diğer </a:t>
            </a:r>
            <a:r>
              <a:rPr lang="tr-TR" dirty="0" err="1" smtClean="0"/>
              <a:t>monadlardan</a:t>
            </a:r>
            <a:r>
              <a:rPr lang="tr-TR" dirty="0" smtClean="0"/>
              <a:t> farklıdır. Hiçbir şeyle karışmadığı için ezeli-ebedi olarak kendisidir. </a:t>
            </a:r>
            <a:r>
              <a:rPr lang="tr-TR" dirty="0" err="1" smtClean="0"/>
              <a:t>Monadların</a:t>
            </a:r>
            <a:r>
              <a:rPr lang="tr-TR" dirty="0" smtClean="0"/>
              <a:t> etkiyi mümkün kılacak pencereleri yoktur; zaten olsa, varlıkları başka bir şeye bağımlı hale geleceği için onların artık töz olabilmelerinden söz edilemez. </a:t>
            </a:r>
            <a:r>
              <a:rPr lang="tr-TR" dirty="0" smtClean="0"/>
              <a:t>(Ahmet Cevizci, Felsefe Tarihi, Say Yayınları, 2009, s.321.)</a:t>
            </a:r>
          </a:p>
          <a:p>
            <a:endParaRPr lang="tr-TR" dirty="0"/>
          </a:p>
        </p:txBody>
      </p:sp>
    </p:spTree>
    <p:extLst>
      <p:ext uri="{BB962C8B-B14F-4D97-AF65-F5344CB8AC3E}">
        <p14:creationId xmlns:p14="http://schemas.microsoft.com/office/powerpoint/2010/main" val="1741508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70709"/>
            <a:ext cx="10515600" cy="5406254"/>
          </a:xfrm>
        </p:spPr>
        <p:txBody>
          <a:bodyPr>
            <a:normAutofit/>
          </a:bodyPr>
          <a:lstStyle/>
          <a:p>
            <a:r>
              <a:rPr lang="tr-TR" dirty="0" smtClean="0"/>
              <a:t>Zihin-Beden İlişkisi </a:t>
            </a:r>
            <a:r>
              <a:rPr lang="tr-TR" dirty="0" err="1" smtClean="0"/>
              <a:t>Leibniz</a:t>
            </a:r>
            <a:r>
              <a:rPr lang="tr-TR" dirty="0" smtClean="0"/>
              <a:t>, önceden kurulmuş uyum düşüncesini sadece mekanizmi finalizm ile bağdaştırmak için değil, fakat esas zihin ile beden arasındaki ilişkiyi açıklamak için kullanır. Gerçekten de penceresiz monadın her tür faaliyetini, monada dışsal etkilerin hiçbir şekilde söz konusu olmaması nedeniyle, ona içkin bir eylemlilik ya da faaliyetle sınırlayan </a:t>
            </a:r>
            <a:r>
              <a:rPr lang="tr-TR" dirty="0" err="1" smtClean="0"/>
              <a:t>Leibniz</a:t>
            </a:r>
            <a:r>
              <a:rPr lang="tr-TR" dirty="0" smtClean="0"/>
              <a:t>, beden-ruh ilişkisi söz konusu olduğunda, doğallıkla bedenin ruh, ruhun da beden üzerinde etkide bulunamayacağını söyler. Ruh ve beden yetkin bir Saatçi tarafından kusursuzca imal edilip, birbirlerinden tamamen bağımsız olsalar bile, tam tamına aynı zamanı gösterecek şekilde mükemmelen kurulmuş iki saate benzer. Buna göre, bedenin </a:t>
            </a:r>
            <a:r>
              <a:rPr lang="tr-TR" dirty="0" err="1" smtClean="0"/>
              <a:t>monadları</a:t>
            </a:r>
            <a:r>
              <a:rPr lang="tr-TR" dirty="0" smtClean="0"/>
              <a:t> eylemde bulundukları veya faaliyetlerini sergiledikleri zaman, söz konusu </a:t>
            </a:r>
            <a:r>
              <a:rPr lang="tr-TR" dirty="0" err="1" smtClean="0"/>
              <a:t>monadların</a:t>
            </a:r>
            <a:r>
              <a:rPr lang="tr-TR" dirty="0" smtClean="0"/>
              <a:t> tek tek her bir fiziki faaliyetine ruh monadının psişik bir faaliyeti tekabül eder. Öğeleri arasında tam bir mütekabiliyet bulunan bu paralel diziler arasındaki kusursuz ahengi sağlayan, </a:t>
            </a:r>
            <a:r>
              <a:rPr lang="tr-TR" dirty="0" err="1" smtClean="0"/>
              <a:t>Leibniz’e</a:t>
            </a:r>
            <a:r>
              <a:rPr lang="tr-TR" dirty="0" smtClean="0"/>
              <a:t> göre, bir kez daha Tanrı olmak durumundadır. </a:t>
            </a:r>
            <a:r>
              <a:rPr lang="tr-TR" dirty="0" smtClean="0"/>
              <a:t>(Ahmet Cevizci, Felsefe Tarihi, Say Yayınları, 2009, s.324.)</a:t>
            </a:r>
          </a:p>
          <a:p>
            <a:endParaRPr lang="tr-TR" dirty="0"/>
          </a:p>
        </p:txBody>
      </p:sp>
    </p:spTree>
    <p:extLst>
      <p:ext uri="{BB962C8B-B14F-4D97-AF65-F5344CB8AC3E}">
        <p14:creationId xmlns:p14="http://schemas.microsoft.com/office/powerpoint/2010/main" val="4201284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62149"/>
            <a:ext cx="10515600" cy="5314814"/>
          </a:xfrm>
        </p:spPr>
        <p:txBody>
          <a:bodyPr>
            <a:normAutofit/>
          </a:bodyPr>
          <a:lstStyle/>
          <a:p>
            <a:r>
              <a:rPr lang="tr-TR" dirty="0" smtClean="0"/>
              <a:t>Optimizm Bütünüyle gerçekleşmiş, ahlaken de yetkin olan bir varlık olarak Tanrı bu dünyayı, keyfi bir biçimde değil, fakat belli bir plana göre yaratmıştır. Başka bir deyişle, seçimi hiçbir şekilde temelsiz olmayıp iyilik ilkesince belirlenmiş olan Tanrının yarattığı bu dünya, </a:t>
            </a:r>
            <a:r>
              <a:rPr lang="tr-TR" dirty="0" err="1" smtClean="0"/>
              <a:t>Leibniz’e</a:t>
            </a:r>
            <a:r>
              <a:rPr lang="tr-TR" dirty="0" smtClean="0"/>
              <a:t> göre, mümkün dünyaların en iyisidir. Gerçekten de </a:t>
            </a:r>
            <a:r>
              <a:rPr lang="tr-TR" dirty="0" err="1" smtClean="0"/>
              <a:t>Leibniz’in</a:t>
            </a:r>
            <a:r>
              <a:rPr lang="tr-TR" dirty="0" smtClean="0"/>
              <a:t> sisteminin merkezinde veya onda evren adı verilen, sınırsız sayıda monadın oluşturduğu uyumlu sistemin ya da hiyerarşinin en tepesinde ilk, yaratılmamış ve sınırsız </a:t>
            </a:r>
            <a:r>
              <a:rPr lang="tr-TR" dirty="0" err="1" smtClean="0"/>
              <a:t>monad</a:t>
            </a:r>
            <a:r>
              <a:rPr lang="tr-TR" dirty="0" smtClean="0"/>
              <a:t> olarak Tanrı bulunur. Tanrının gücü, bilgeliği ve iyiliği sonsuzdur; bu yüzden, Tanrı evreni veya </a:t>
            </a:r>
            <a:r>
              <a:rPr lang="tr-TR" dirty="0" err="1" smtClean="0"/>
              <a:t>monadlar</a:t>
            </a:r>
            <a:r>
              <a:rPr lang="tr-TR" dirty="0" smtClean="0"/>
              <a:t> sistemini yarattığı zaman, olabilecekleri ölçüde iyi şeyler olarak yaratmış ve onlar arasında olabilecek en yetkin uyumu tesis etmiştir. Tanrının en iyi ilkesine göre yarattığı, çok sayıda mümkün dünyalar arasından seçtiği bu dünya, mümkün dünyaların en iyisidir. Bütün </a:t>
            </a:r>
            <a:r>
              <a:rPr lang="tr-TR" dirty="0" err="1" smtClean="0"/>
              <a:t>monadların</a:t>
            </a:r>
            <a:r>
              <a:rPr lang="tr-TR" dirty="0" smtClean="0"/>
              <a:t>, mümkün tüm dünyaların Tanrının zihninde </a:t>
            </a:r>
            <a:r>
              <a:rPr lang="tr-TR" dirty="0" err="1" smtClean="0"/>
              <a:t>ezeliolarak</a:t>
            </a:r>
            <a:r>
              <a:rPr lang="tr-TR" dirty="0" smtClean="0"/>
              <a:t> bulunduğunu öne süren </a:t>
            </a:r>
            <a:r>
              <a:rPr lang="tr-TR" dirty="0" err="1" smtClean="0"/>
              <a:t>Leibniz’e</a:t>
            </a:r>
            <a:r>
              <a:rPr lang="tr-TR" dirty="0" smtClean="0"/>
              <a:t> göre, Tanrının iradesi O’nun zihninin en iyi dünya olduğuna karar verdiği dünyayı gerçekleştirmiştir. </a:t>
            </a:r>
            <a:r>
              <a:rPr lang="tr-TR" dirty="0" smtClean="0"/>
              <a:t>(Ahmet Cevizci, Felsefe Tarihi, Say Yayınları, 2009, s.325.)</a:t>
            </a:r>
          </a:p>
          <a:p>
            <a:endParaRPr lang="tr-TR" dirty="0"/>
          </a:p>
        </p:txBody>
      </p:sp>
    </p:spTree>
    <p:extLst>
      <p:ext uri="{BB962C8B-B14F-4D97-AF65-F5344CB8AC3E}">
        <p14:creationId xmlns:p14="http://schemas.microsoft.com/office/powerpoint/2010/main" val="970158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4766"/>
            <a:ext cx="10515600" cy="5602197"/>
          </a:xfrm>
        </p:spPr>
        <p:txBody>
          <a:bodyPr>
            <a:normAutofit/>
          </a:bodyPr>
          <a:lstStyle/>
          <a:p>
            <a:pPr marL="0" indent="0">
              <a:buNone/>
            </a:pPr>
            <a:r>
              <a:rPr lang="tr-TR" dirty="0" smtClean="0"/>
              <a:t>Kötülük Problemi </a:t>
            </a:r>
          </a:p>
          <a:p>
            <a:pPr marL="0" indent="0">
              <a:buNone/>
            </a:pPr>
            <a:r>
              <a:rPr lang="tr-TR" dirty="0" smtClean="0"/>
              <a:t>Dünyamızın mümkün dünyaların en iyisi olduğunu söyleyen bu teori, dünyada ortaya çıkan çeşit çeşit kötülükle nasıl bağdaşır? Ya da başka türlü söylendiğinde, mümkün dünyaların en iyisi olarak dünyamızın her şeyi bilen, gücü her şeye yeten, mutlak iyi bir Tanrı tarafından ahlaki bir zorunlulukla ve iyilik ya da yetkinlik ilkesine göre yaratılmış olduğunu öne süren teori dünyamızdaki kötülüğü nasıl açıklar? Buradan da anlaşılacağı üzere, kötülük problemi din felsefesinde, dünyada var olan çeşitli tür ve düzeyden kötülüklerle her şeyi bilen, gücü her şeye yeten, mutlak iyi bir Tanrının varoluşunu bağdaştırmanın zorluğuna ya da imkânsızlığına işaret eden bir argüman olarak geliştirilmiştir. Argüman Tanrıyı en azından iki temel anlamıyla ele alır. Buna göre, Tanrı, öncelikle evrende </a:t>
            </a:r>
            <a:r>
              <a:rPr lang="tr-TR" dirty="0" err="1" smtClean="0"/>
              <a:t>varolan</a:t>
            </a:r>
            <a:r>
              <a:rPr lang="tr-TR" dirty="0" smtClean="0"/>
              <a:t> her şeyin yaratıcı nedeni olarak görülür. Olumsal bir biçimde </a:t>
            </a:r>
            <a:r>
              <a:rPr lang="tr-TR" dirty="0" err="1" smtClean="0"/>
              <a:t>varolan</a:t>
            </a:r>
            <a:r>
              <a:rPr lang="tr-TR" dirty="0" smtClean="0"/>
              <a:t>, yani </a:t>
            </a:r>
            <a:r>
              <a:rPr lang="tr-TR" dirty="0" err="1" smtClean="0"/>
              <a:t>varolması</a:t>
            </a:r>
            <a:r>
              <a:rPr lang="tr-TR" dirty="0" smtClean="0"/>
              <a:t> kadar </a:t>
            </a:r>
            <a:r>
              <a:rPr lang="tr-TR" dirty="0" err="1" smtClean="0"/>
              <a:t>varolmaması</a:t>
            </a:r>
            <a:r>
              <a:rPr lang="tr-TR" dirty="0" smtClean="0"/>
              <a:t> da mümkün olan her şey, ki evrendeki tüm varlık ve olaylar bu kategoriye girer, Tanrının yaratma faaliyetinin eseri olmak durumundadır. Tanrı, kötülük problemi veya argümanını kullananlarca, sonra da </a:t>
            </a:r>
            <a:r>
              <a:rPr lang="tr-TR" dirty="0" err="1" smtClean="0"/>
              <a:t>varolan</a:t>
            </a:r>
            <a:r>
              <a:rPr lang="tr-TR" dirty="0" smtClean="0"/>
              <a:t> her şeyin koruyucu nedeni olarak görülür. Bu ise, Tanrının sadece </a:t>
            </a:r>
            <a:r>
              <a:rPr lang="tr-TR" dirty="0" err="1" smtClean="0"/>
              <a:t>varolan</a:t>
            </a:r>
            <a:r>
              <a:rPr lang="tr-TR" dirty="0" smtClean="0"/>
              <a:t> olumsal her şeyi varlığa getirmekle kalmayıp, onları gözettiği, koruduğu, varlıkta tuttuğu, inayetini yaratıklarının üzerinden eksik etmediği anlamına gelir.  </a:t>
            </a:r>
            <a:r>
              <a:rPr lang="tr-TR" dirty="0" smtClean="0"/>
              <a:t>(Ahmet Cevizci, Felsefe Tarihi, Say Yayınları, 2009, s.325.)</a:t>
            </a:r>
          </a:p>
          <a:p>
            <a:pPr marL="0" indent="0">
              <a:buNone/>
            </a:pPr>
            <a:endParaRPr lang="tr-TR" dirty="0"/>
          </a:p>
        </p:txBody>
      </p:sp>
    </p:spTree>
    <p:extLst>
      <p:ext uri="{BB962C8B-B14F-4D97-AF65-F5344CB8AC3E}">
        <p14:creationId xmlns:p14="http://schemas.microsoft.com/office/powerpoint/2010/main" val="267209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8640" y="444137"/>
            <a:ext cx="10805160" cy="5732826"/>
          </a:xfrm>
        </p:spPr>
        <p:txBody>
          <a:bodyPr/>
          <a:lstStyle/>
          <a:p>
            <a:pPr marL="0" indent="0">
              <a:buNone/>
            </a:pPr>
            <a:endParaRPr lang="tr-TR" dirty="0" smtClean="0"/>
          </a:p>
          <a:p>
            <a:pPr marL="0" indent="0">
              <a:buNone/>
            </a:pPr>
            <a:r>
              <a:rPr lang="tr-TR" dirty="0" smtClean="0"/>
              <a:t>17. yüzyılın üçüncü büyük rasyonalist-matematikçi filozofu olan </a:t>
            </a:r>
            <a:r>
              <a:rPr lang="tr-TR" dirty="0" err="1" smtClean="0"/>
              <a:t>Leibniz</a:t>
            </a:r>
            <a:r>
              <a:rPr lang="tr-TR" dirty="0" smtClean="0"/>
              <a:t>, </a:t>
            </a:r>
            <a:r>
              <a:rPr lang="tr-TR" dirty="0" err="1" smtClean="0"/>
              <a:t>Yeniçağ’a</a:t>
            </a:r>
            <a:r>
              <a:rPr lang="tr-TR" dirty="0" smtClean="0"/>
              <a:t> </a:t>
            </a:r>
            <a:r>
              <a:rPr lang="tr-TR" dirty="0" err="1" smtClean="0"/>
              <a:t>Hobbes</a:t>
            </a:r>
            <a:r>
              <a:rPr lang="tr-TR" dirty="0" smtClean="0"/>
              <a:t> eliyle damgasını vurmuş materyalist ve </a:t>
            </a:r>
            <a:r>
              <a:rPr lang="tr-TR" dirty="0" err="1" smtClean="0"/>
              <a:t>mekanist</a:t>
            </a:r>
            <a:r>
              <a:rPr lang="tr-TR" dirty="0" smtClean="0"/>
              <a:t> dünya görüşünden olduğu kadar, </a:t>
            </a:r>
            <a:r>
              <a:rPr lang="tr-TR" dirty="0" err="1" smtClean="0"/>
              <a:t>Descartes’ın</a:t>
            </a:r>
            <a:r>
              <a:rPr lang="tr-TR" dirty="0" smtClean="0"/>
              <a:t> unsurları yer kaplayan madde ile düşünen zihin olan düalizminden ve dolayısıyla onun bilim ile din arasında gerçekleştirmiş olduğu, zemini tamamen bilime terk eden, sözde uzlaşmadan ve nihayet, bilime gereksiz ödünler verdiğine inandığı </a:t>
            </a:r>
            <a:r>
              <a:rPr lang="tr-TR" dirty="0" err="1" smtClean="0"/>
              <a:t>Spinoza’nın</a:t>
            </a:r>
            <a:r>
              <a:rPr lang="tr-TR" dirty="0" smtClean="0"/>
              <a:t> natüralizmi ve panteizminden de rahatsız olmuştur. Ona göre, </a:t>
            </a:r>
            <a:r>
              <a:rPr lang="tr-TR" dirty="0" err="1" smtClean="0"/>
              <a:t>Kartezyanizm</a:t>
            </a:r>
            <a:r>
              <a:rPr lang="tr-TR" dirty="0" smtClean="0"/>
              <a:t> baştan sona yanlış bir yola girmiş ve madde ile ruhu, bilim ve dinden her birine güya özerklik ve bağımsızlık sağlamak adına, birbirinden tümden koparmıştır; işte bu </a:t>
            </a:r>
            <a:r>
              <a:rPr lang="tr-TR" dirty="0" err="1" smtClean="0"/>
              <a:t>Leibniz’e</a:t>
            </a:r>
            <a:r>
              <a:rPr lang="tr-TR" dirty="0" smtClean="0"/>
              <a:t> göre, onun hayata geçirmiş olduğu uzlaşımın da temelde hatalı olduğu anlamına gelir. (Ahmet Cevizci, Felsefe Tarihi, Say Yayınları, 2009, s.314.)</a:t>
            </a:r>
            <a:endParaRPr lang="tr-TR" dirty="0"/>
          </a:p>
        </p:txBody>
      </p:sp>
    </p:spTree>
    <p:extLst>
      <p:ext uri="{BB962C8B-B14F-4D97-AF65-F5344CB8AC3E}">
        <p14:creationId xmlns:p14="http://schemas.microsoft.com/office/powerpoint/2010/main" val="342949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40526"/>
            <a:ext cx="10515600" cy="5236437"/>
          </a:xfrm>
        </p:spPr>
        <p:txBody>
          <a:bodyPr>
            <a:normAutofit/>
          </a:bodyPr>
          <a:lstStyle/>
          <a:p>
            <a:pPr marL="0" indent="0">
              <a:buNone/>
            </a:pPr>
            <a:r>
              <a:rPr lang="tr-TR" dirty="0" err="1" smtClean="0"/>
              <a:t>Leibniz</a:t>
            </a:r>
            <a:r>
              <a:rPr lang="tr-TR" dirty="0" smtClean="0"/>
              <a:t> açısından sadece görünüşlerle yetinen bilimi tamamlayacak metafiziksel açıklama ya da nedenler zincirinde açıklamanın tam ve gerçek bir açıklama olmasını mümkün kılacak şekilde bir nihai noktaya erişme, ancak kendisi açıklanmaya muhtaç olmayan bir şeyin varlığının kabul edilmesiyle mümkün olabilir. Bu varlık da ona göre, Tanrıdır. Yeter neden ilkesine dayalı bu açıklama, bu dünyada iş başında olan yasaları Tanrının kararına dayandırır. Tanrı bu yasaları ve onlarla birlikte olup bitecek olan her şeyi, örneğin ağacın fırtınanın etkisiyle toprağından bir dakika önce ya da sonra değil, fakat tam tamına o anda kopmasını, bir metre sağa ya da sola değil de tam tamına savrulduğu yere savrulmasını temin edecek şekilde seçmiştir. Bu, Tanrının bu dünyanın tarihinde olup bitecek her şeyi bildiği, gücünün, başka dünyaları da seçmiş olabilmeyi mümkün kılacak şekilde sınırsız olduğu, mümkün dünyaların en iyisi olan bu dünyayı seçmesinin sonsuz iyiliğinin bir ifadesi olduğu anlamına gelir.</a:t>
            </a:r>
            <a:r>
              <a:rPr lang="tr-TR" dirty="0" smtClean="0"/>
              <a:t> (Ahmet Cevizci, Felsefe Tarihi, Say Yayınları, 2009, s.315.)</a:t>
            </a:r>
          </a:p>
          <a:p>
            <a:endParaRPr lang="tr-TR" dirty="0"/>
          </a:p>
        </p:txBody>
      </p:sp>
    </p:spTree>
    <p:extLst>
      <p:ext uri="{BB962C8B-B14F-4D97-AF65-F5344CB8AC3E}">
        <p14:creationId xmlns:p14="http://schemas.microsoft.com/office/powerpoint/2010/main" val="2515252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96834"/>
            <a:ext cx="10515600" cy="5380129"/>
          </a:xfrm>
        </p:spPr>
        <p:txBody>
          <a:bodyPr>
            <a:normAutofit/>
          </a:bodyPr>
          <a:lstStyle/>
          <a:p>
            <a:r>
              <a:rPr lang="tr-TR" dirty="0" err="1" smtClean="0"/>
              <a:t>Leibniz’in</a:t>
            </a:r>
            <a:r>
              <a:rPr lang="tr-TR" dirty="0" smtClean="0"/>
              <a:t> kendisine bir varlık bilimi, </a:t>
            </a:r>
            <a:r>
              <a:rPr lang="tr-TR" dirty="0" err="1" smtClean="0"/>
              <a:t>tümdengelimsel</a:t>
            </a:r>
            <a:r>
              <a:rPr lang="tr-TR" dirty="0" smtClean="0"/>
              <a:t> bir metafizik sistemi inşa etme imkânı veren söz konusu </a:t>
            </a:r>
            <a:r>
              <a:rPr lang="tr-TR" dirty="0" err="1" smtClean="0"/>
              <a:t>dedüktif</a:t>
            </a:r>
            <a:r>
              <a:rPr lang="tr-TR" dirty="0" smtClean="0"/>
              <a:t> yaklaşım belirli ilkelerden oluşan bir mantıksal yöntemi ifade eder. Görünüşün veya temsillerin gerisindeki gerçekliği mantıksal bir yöntemle </a:t>
            </a:r>
            <a:r>
              <a:rPr lang="tr-TR" dirty="0" err="1" smtClean="0"/>
              <a:t>serimleme</a:t>
            </a:r>
            <a:r>
              <a:rPr lang="tr-TR" dirty="0" smtClean="0"/>
              <a:t> projesinin gerisinde ise, hiç kuşku yok ki </a:t>
            </a:r>
            <a:r>
              <a:rPr lang="tr-TR" dirty="0" err="1" smtClean="0"/>
              <a:t>Leibniz’in</a:t>
            </a:r>
            <a:r>
              <a:rPr lang="tr-TR" dirty="0" smtClean="0"/>
              <a:t> mantık ve metafizik arasındaki yakın ilişkiyle ilgili görüşü bulunur.</a:t>
            </a:r>
          </a:p>
          <a:p>
            <a:r>
              <a:rPr lang="tr-TR" dirty="0" err="1" smtClean="0"/>
              <a:t>Leibniz</a:t>
            </a:r>
            <a:r>
              <a:rPr lang="tr-TR" dirty="0" smtClean="0"/>
              <a:t> mantık alanından türetilen birtakım temel doğruların, dünyanın metafizik tarafından ortaya çıkarılacak temel doğasının açıklanmasında çok önemli bir rolü ya da işlevi olduğunu düşünür. Bu yüzden en temel mantık doğruları olarak ifade edeceği beş temel mantık ilkesini gerçekliği, gerçekliğin temel yapısını açıklamak için kullanır; bununla birlikte bu gerçeklik, göründüğü şekliyle dünyanın gerisindeki veya temelindeki metafiziksel gerçekliktir. Bu gerçeklik zihin tarafından, dünyanın en temel düzeyde, aklın zorunlu doğrularına uygun düşecek şekilde sahip olması gereken bir yapı, sergilemek durumunda olduğu bir gerçeklik türü olarak kavranır. Demek ki </a:t>
            </a:r>
            <a:r>
              <a:rPr lang="tr-TR" dirty="0" err="1" smtClean="0"/>
              <a:t>Leibniz</a:t>
            </a:r>
            <a:r>
              <a:rPr lang="tr-TR" dirty="0" smtClean="0"/>
              <a:t> kendisinin koyduğu bu temel mantık ilkelerini veya akıl doğrularını kabul ettiğimiz zaman, gerçekliğin doğasının, göründüğü gibi değil de gerçekte oldukça farklı olduğunu kavrayacağımızı savunur.</a:t>
            </a:r>
            <a:r>
              <a:rPr lang="tr-TR" dirty="0" smtClean="0"/>
              <a:t> (Ahmet Cevizci, Felsefe Tarihi, Say Yayınları, 2009, s.316.)</a:t>
            </a:r>
          </a:p>
          <a:p>
            <a:r>
              <a:rPr lang="tr-TR" dirty="0" smtClean="0"/>
              <a:t> </a:t>
            </a:r>
            <a:endParaRPr lang="tr-TR" dirty="0"/>
          </a:p>
        </p:txBody>
      </p:sp>
    </p:spTree>
    <p:extLst>
      <p:ext uri="{BB962C8B-B14F-4D97-AF65-F5344CB8AC3E}">
        <p14:creationId xmlns:p14="http://schemas.microsoft.com/office/powerpoint/2010/main" val="240607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87829"/>
            <a:ext cx="10515600" cy="5589134"/>
          </a:xfrm>
        </p:spPr>
        <p:txBody>
          <a:bodyPr>
            <a:normAutofit/>
          </a:bodyPr>
          <a:lstStyle/>
          <a:p>
            <a:pPr marL="0" indent="0">
              <a:buNone/>
            </a:pPr>
            <a:endParaRPr lang="tr-TR" dirty="0" smtClean="0"/>
          </a:p>
          <a:p>
            <a:pPr marL="0" indent="0">
              <a:buNone/>
            </a:pPr>
            <a:r>
              <a:rPr lang="tr-TR" dirty="0" smtClean="0"/>
              <a:t>ÇELİŞMEZLİK İLKESİ</a:t>
            </a:r>
          </a:p>
          <a:p>
            <a:pPr marL="0" indent="0">
              <a:buNone/>
            </a:pPr>
            <a:r>
              <a:rPr lang="tr-TR" dirty="0" err="1" smtClean="0"/>
              <a:t>Leibniz</a:t>
            </a:r>
            <a:r>
              <a:rPr lang="tr-TR" dirty="0" smtClean="0"/>
              <a:t> aklın idaresi için belirlediği bu kuralları uygularken, kendilerine dayandığı beş temel akıl ilkesi ya da mantıksal doğrulardan birincisi, meşhur </a:t>
            </a:r>
            <a:r>
              <a:rPr lang="tr-TR" dirty="0" err="1" smtClean="0"/>
              <a:t>çelişmezlik</a:t>
            </a:r>
            <a:r>
              <a:rPr lang="tr-TR" dirty="0" smtClean="0"/>
              <a:t> ilkesidir. Bütün </a:t>
            </a:r>
            <a:r>
              <a:rPr lang="tr-TR" dirty="0" err="1" smtClean="0"/>
              <a:t>akılyürütmelerimizin</a:t>
            </a:r>
            <a:r>
              <a:rPr lang="tr-TR" dirty="0" smtClean="0"/>
              <a:t> kendilerine dayandığı iki temel ilkeden biri olan bu ilkeye göre bir önermenin, onun karşıtı kendi kendisiyle çelişik olduğu zaman doğru olduğuna hükmedilir. Bu ilkeye dayanan önermelere, </a:t>
            </a:r>
            <a:r>
              <a:rPr lang="tr-TR" dirty="0" err="1" smtClean="0"/>
              <a:t>Leibniz</a:t>
            </a:r>
            <a:r>
              <a:rPr lang="tr-TR" dirty="0" smtClean="0"/>
              <a:t> zorunlu doğrular adını verir. Bunlar karşıtlarının bariz bir çelişki içerdiği özdeşlik önermeleri veya </a:t>
            </a:r>
            <a:r>
              <a:rPr lang="tr-TR" dirty="0" err="1" smtClean="0"/>
              <a:t>totolojilerdir</a:t>
            </a:r>
            <a:r>
              <a:rPr lang="tr-TR" dirty="0" smtClean="0"/>
              <a:t>. Bu zorunlu doğrular, yanlış olabilmeleri söz konusu olamayan doğrulardır; yine onlar, akla dayanan rasyonel hakikatler olarak tanımlanırlar. Söz konusu mantıksal, zorunlu ya da rasyonel doğrular, şu halde inkârlarının bir çelişmeyle sonuçlanması anlamında, </a:t>
            </a:r>
            <a:r>
              <a:rPr lang="tr-TR" dirty="0" err="1" smtClean="0"/>
              <a:t>çelişmezlik</a:t>
            </a:r>
            <a:r>
              <a:rPr lang="tr-TR" dirty="0" smtClean="0"/>
              <a:t> ilkesine dayanırlar. </a:t>
            </a:r>
            <a:r>
              <a:rPr lang="tr-TR" dirty="0" err="1" smtClean="0"/>
              <a:t>Leibniz</a:t>
            </a:r>
            <a:r>
              <a:rPr lang="tr-TR" dirty="0" smtClean="0"/>
              <a:t> bu türden zorunlu doğruların, terimleri tanımlandığı zaman, “A, A’dır” şeklindeki </a:t>
            </a:r>
            <a:r>
              <a:rPr lang="tr-TR" dirty="0" err="1" smtClean="0"/>
              <a:t>totolojilere</a:t>
            </a:r>
            <a:r>
              <a:rPr lang="tr-TR" dirty="0" smtClean="0"/>
              <a:t> ya da özdeşlik önermelerine indirgenebileceklerini düşünür. Bu zorunlu doğruların karşısında ise, ne bir </a:t>
            </a:r>
            <a:r>
              <a:rPr lang="tr-TR" dirty="0" err="1" smtClean="0"/>
              <a:t>totoloji</a:t>
            </a:r>
            <a:r>
              <a:rPr lang="tr-TR" dirty="0" smtClean="0"/>
              <a:t> vardır ne de bir özdeşlik önermesine indirgenebilir olan, dolayısıyla kendilerini inkâr etmenin bir çelişkiye yol açmadığı olumsal önerme ya da doğrular bulunur. Bunlar, doğru oldukları kadar yanlış olmaları da mümkün olan ve akla değil de deneyime dayanan doğrulardır. </a:t>
            </a:r>
            <a:r>
              <a:rPr lang="tr-TR" dirty="0" smtClean="0"/>
              <a:t>(Ahmet Cevizci, Felsefe Tarihi, Say Yayınları, 2009, s.316.)</a:t>
            </a:r>
            <a:endParaRPr lang="tr-TR" dirty="0"/>
          </a:p>
        </p:txBody>
      </p:sp>
    </p:spTree>
    <p:extLst>
      <p:ext uri="{BB962C8B-B14F-4D97-AF65-F5344CB8AC3E}">
        <p14:creationId xmlns:p14="http://schemas.microsoft.com/office/powerpoint/2010/main" val="2852935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6389" y="496389"/>
            <a:ext cx="10857411" cy="5680574"/>
          </a:xfrm>
        </p:spPr>
        <p:txBody>
          <a:bodyPr>
            <a:normAutofit fontScale="92500" lnSpcReduction="10000"/>
          </a:bodyPr>
          <a:lstStyle/>
          <a:p>
            <a:pPr marL="0" indent="0">
              <a:buNone/>
            </a:pPr>
            <a:endParaRPr lang="tr-TR" dirty="0" smtClean="0"/>
          </a:p>
          <a:p>
            <a:pPr marL="0" indent="0">
              <a:buNone/>
            </a:pPr>
            <a:r>
              <a:rPr lang="tr-TR" dirty="0" smtClean="0"/>
              <a:t>ÖZNEDEKİ YÜKLEM İLKESİ</a:t>
            </a:r>
          </a:p>
          <a:p>
            <a:pPr marL="0" indent="0">
              <a:buNone/>
            </a:pPr>
            <a:r>
              <a:rPr lang="tr-TR" dirty="0" err="1" smtClean="0"/>
              <a:t>Leibniz’in</a:t>
            </a:r>
            <a:r>
              <a:rPr lang="tr-TR" dirty="0" smtClean="0"/>
              <a:t> birinci ilkesinden bile önemli olan ikinci ilkesi, “mevcudiyet (in esse) ilkesi” olarak da bilinen meşhur “öznedeki yüklem” ilkesidir. Onun felsefesinde çok temelli bir yer işgal eden bu ilke, </a:t>
            </a:r>
            <a:r>
              <a:rPr lang="tr-TR" dirty="0" err="1" smtClean="0"/>
              <a:t>çelişmezlik</a:t>
            </a:r>
            <a:r>
              <a:rPr lang="tr-TR" dirty="0" smtClean="0"/>
              <a:t> ilkesi yoluyla ifade edilen analitik doğruların kapsamını, olumsal diye bildiğimiz önermeleri de içerecek şekilde genişletmeye yarar. Çünkü </a:t>
            </a:r>
            <a:r>
              <a:rPr lang="tr-TR" dirty="0" err="1" smtClean="0"/>
              <a:t>Leibniz’e</a:t>
            </a:r>
            <a:r>
              <a:rPr lang="tr-TR" dirty="0" smtClean="0"/>
              <a:t> göre kendinden açık veya apaçık bu ilke, bir özne hakkında </a:t>
            </a:r>
            <a:r>
              <a:rPr lang="tr-TR" dirty="0" err="1" smtClean="0"/>
              <a:t>olumlanan</a:t>
            </a:r>
            <a:r>
              <a:rPr lang="tr-TR" dirty="0" smtClean="0"/>
              <a:t> bütün doğru önermelerin özneye karşılık gelen kavramda ihtiva edildiğini dile getirir. Başka bir deyişle, bu ilke, bütün önermelerin son çözümlemede özne-yüklem formundaki önermelere indirgenebileceğini dile getirirken, bütün doğru önermelerde yüklemlerin özne konumundaki kavramda ihtiva edildiğini, tüm analitik önermelerin doğru ve tüm doğru önermelerin de analitik olduğunu ifade eden bir doğruluk öğretisi verir. Benimsenecek doğruluk anlayışının gerçeklik kavrayışımız ve gerçekliğin temelde nasıl anlaşılmak durumunda olduğuyla ilgili görüşlerimiz bakımından önemli sonuçları olduğunu düşünen </a:t>
            </a:r>
            <a:r>
              <a:rPr lang="tr-TR" dirty="0" err="1" smtClean="0"/>
              <a:t>Leibniz</a:t>
            </a:r>
            <a:r>
              <a:rPr lang="tr-TR" dirty="0" smtClean="0"/>
              <a:t>, bir önermenin, içeriğinin dünyada gönderme yaptığı duruma uygun düşmesi durumunda doğru olduğunu bildiren klasik ve sezgisel doğruluk anlayışımızı bir an için unutmamızı söyler. Doğruluk, ona göre, yüklemi öznede içerilen bir önermenin özelliğidir. Söz konusu doğruluk özelliği, esas itibariyle analitik önermelerin bir özelliği olarak anlaşılır. Buna göre, “Kırmızı bir renktir” dediğimiz zaman, dünyanın önermenin gönderme yaptığı durumuna bakmamız gerekmez, çünkü kırmızı kavramı renk kavramının bir parçasıdır. Hatta sadece bir parçası değildir; yani yüklem sadece öznede içerilmez, fakat ona eşittir de. </a:t>
            </a:r>
            <a:r>
              <a:rPr lang="tr-TR" dirty="0" smtClean="0"/>
              <a:t>(Ahmet Cevizci, Felsefe Tarihi, Say Yayınları, 2009, s.316.)</a:t>
            </a:r>
          </a:p>
          <a:p>
            <a:endParaRPr lang="tr-TR" dirty="0"/>
          </a:p>
        </p:txBody>
      </p:sp>
    </p:spTree>
    <p:extLst>
      <p:ext uri="{BB962C8B-B14F-4D97-AF65-F5344CB8AC3E}">
        <p14:creationId xmlns:p14="http://schemas.microsoft.com/office/powerpoint/2010/main" val="1192735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71154"/>
            <a:ext cx="10515600" cy="5105809"/>
          </a:xfrm>
        </p:spPr>
        <p:txBody>
          <a:bodyPr>
            <a:normAutofit/>
          </a:bodyPr>
          <a:lstStyle/>
          <a:p>
            <a:pPr marL="0" indent="0">
              <a:buNone/>
            </a:pPr>
            <a:r>
              <a:rPr lang="tr-TR" dirty="0" smtClean="0"/>
              <a:t>YETER SEBEP İLKESİ</a:t>
            </a:r>
          </a:p>
          <a:p>
            <a:pPr marL="0" indent="0">
              <a:buNone/>
            </a:pPr>
            <a:r>
              <a:rPr lang="tr-TR" dirty="0" smtClean="0"/>
              <a:t> Doğruluğu bu şekilde, yüklemin öznede içerilmesi yoluyla tanımlayan </a:t>
            </a:r>
            <a:r>
              <a:rPr lang="tr-TR" dirty="0" err="1" smtClean="0"/>
              <a:t>Leibniz</a:t>
            </a:r>
            <a:r>
              <a:rPr lang="tr-TR" dirty="0" smtClean="0"/>
              <a:t>, bundan sonra Ahmet gibi bir özne için onun yaptığı ve yapacağı, başına gelen ve gelecek olan her şeyi ifade etmek durumunda olan neredeyse sonsuz sayıda yüklem olduğunu bildirerek üçüncü temel ilkesi olan yeter sebep ilkesini gündeme getirir. Buna göre, o, sadece Ahmet’le ilgili doğru olan çok sayıda yüklem olduğunu değil, fakat bu yüklemlerden her biriyle ilgili onun doğru olması için bir yeter neden meydana getiren başka bir doğru yüklemler kümesi olduğunu öne sürer. </a:t>
            </a:r>
            <a:r>
              <a:rPr lang="tr-TR" dirty="0" err="1" smtClean="0"/>
              <a:t>Leibniz</a:t>
            </a:r>
            <a:r>
              <a:rPr lang="tr-TR" dirty="0" smtClean="0"/>
              <a:t> ilkeyle dünyadaki her şeyin neden başka türlü değil de olduğu gibi olduğunu açıklayan bir sebebin olması gerektiğini, yeterli bir açıklaması olmayan hiçbir şeyin var olamayacağını dile getirir. Açıklamadan da elbette bir fenomeni rasyonel olarak anlaşılır hale getiren sebebin ortaya konmasını anlar. </a:t>
            </a:r>
            <a:r>
              <a:rPr lang="tr-TR" dirty="0" smtClean="0"/>
              <a:t>(Ahmet Cevizci, Felsefe Tarihi, Say Yayınları, 2009, s.317.)</a:t>
            </a:r>
            <a:endParaRPr lang="tr-TR" dirty="0"/>
          </a:p>
        </p:txBody>
      </p:sp>
    </p:spTree>
    <p:extLst>
      <p:ext uri="{BB962C8B-B14F-4D97-AF65-F5344CB8AC3E}">
        <p14:creationId xmlns:p14="http://schemas.microsoft.com/office/powerpoint/2010/main" val="2022707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13509"/>
            <a:ext cx="10515600" cy="5863454"/>
          </a:xfrm>
        </p:spPr>
        <p:txBody>
          <a:bodyPr>
            <a:normAutofit lnSpcReduction="10000"/>
          </a:bodyPr>
          <a:lstStyle/>
          <a:p>
            <a:pPr marL="0" indent="0">
              <a:buNone/>
            </a:pPr>
            <a:r>
              <a:rPr lang="tr-TR" dirty="0" smtClean="0"/>
              <a:t>YETKİNLİK İLKESİ</a:t>
            </a:r>
          </a:p>
          <a:p>
            <a:pPr marL="0" indent="0">
              <a:buNone/>
            </a:pPr>
            <a:r>
              <a:rPr lang="tr-TR" dirty="0" smtClean="0"/>
              <a:t> </a:t>
            </a:r>
            <a:r>
              <a:rPr lang="tr-TR" dirty="0" err="1" smtClean="0"/>
              <a:t>Leibniz</a:t>
            </a:r>
            <a:r>
              <a:rPr lang="tr-TR" dirty="0" smtClean="0"/>
              <a:t> burada kalmayıp, Tanrının bu dünyayı mümkün dünyaların en iyisi olarak seçişini açıklamak amacıyla, yeter sebep ilkesini destekleyen iki ilkeye daha başvurur. Bu başvuru, elbette, onun noktainazarından zorunlu bir başvuru olmak durumundadır. Çünkü Tanrının kendisi zorunlu bir varlık olabilmekle birlikte, olumsal varlıklar toplamı olarak evren Tanrının keyfi ya da gelişigüzel eyleminin bir sonucu olursa, o zaman Tanrı, var olan şeyler için ihtiyaç duyulan açıklamayı temin edemez, gerçek bir yeter sebep olamaz. Bu açıdan bakıldığında, Tanrının sadece zorunlu varlık değil, fakat aynı zamanda </a:t>
            </a:r>
            <a:r>
              <a:rPr lang="tr-TR" dirty="0" err="1" smtClean="0"/>
              <a:t>varolan</a:t>
            </a:r>
            <a:r>
              <a:rPr lang="tr-TR" dirty="0" smtClean="0"/>
              <a:t> her şeyin </a:t>
            </a:r>
            <a:r>
              <a:rPr lang="tr-TR" dirty="0" err="1" smtClean="0"/>
              <a:t>anlaşılabilirliğinin</a:t>
            </a:r>
            <a:r>
              <a:rPr lang="tr-TR" dirty="0" smtClean="0"/>
              <a:t> kaynağı olması gerekir. Yeter sebep ilkesini desteklemek üzere getirilen iki ilkeden biri olan yetkinlik ilkesi, evrenin anlaşılırlığının kaynağı olarak Tanrının, varlığı gelişigüzel ya da rastlantısal bir biçimde değil de var olan her şeyin tam kavramına sahip olup, “bütün ispatı” görerek, yani mümkün dünyalar arasında rasyonel bir seçim yaparak yarattığını ifade eder. Buna göre, Tanrı, içinde hem horozdan daha fazla domuzun hem de domuzdan daha fazla horozun olduğu, anlaşılmaz ve saçma bir dünya yaratmayı seçemezdi. </a:t>
            </a:r>
            <a:r>
              <a:rPr lang="tr-TR" dirty="0" err="1" smtClean="0"/>
              <a:t>Leibniz’in</a:t>
            </a:r>
            <a:r>
              <a:rPr lang="tr-TR" dirty="0" smtClean="0"/>
              <a:t> yetkinlik ilkesine göre, Tanrı en yetkin dünyayı yaratmayı seçmiştir. Dolayısıyla, ilke, bu açıdan bakıldığında, en yetkin dünyayı, mümkün dünyaların en yetkini olan dünyayı betimleyen önermelerin doğru olduğunu ifade eder. Ve ikinci olarak da Tanrı tarafından yaratılmış yetkin dünyanın, fenomenleri bakımından en zengin, en az sayıda hipotez ve ilke ile en iyi bir biçimde açıklanabilir bir dünya olduğunu ifade eder. </a:t>
            </a:r>
            <a:r>
              <a:rPr lang="tr-TR" dirty="0" smtClean="0"/>
              <a:t>(Ahmet Cevizci, Felsefe Tarihi, Say Yayınları, 2009, s.318.)</a:t>
            </a:r>
            <a:endParaRPr lang="tr-TR" dirty="0"/>
          </a:p>
        </p:txBody>
      </p:sp>
    </p:spTree>
    <p:extLst>
      <p:ext uri="{BB962C8B-B14F-4D97-AF65-F5344CB8AC3E}">
        <p14:creationId xmlns:p14="http://schemas.microsoft.com/office/powerpoint/2010/main" val="457889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18011"/>
            <a:ext cx="10515600" cy="5758952"/>
          </a:xfrm>
        </p:spPr>
        <p:txBody>
          <a:bodyPr>
            <a:normAutofit/>
          </a:bodyPr>
          <a:lstStyle/>
          <a:p>
            <a:pPr marL="0" indent="0">
              <a:buNone/>
            </a:pPr>
            <a:r>
              <a:rPr lang="tr-TR" dirty="0" smtClean="0"/>
              <a:t>AYIRT EDİLEMEZLERİN ÖZDEŞLİĞİ</a:t>
            </a:r>
          </a:p>
          <a:p>
            <a:pPr marL="0" indent="0">
              <a:buNone/>
            </a:pPr>
            <a:r>
              <a:rPr lang="tr-TR" dirty="0" smtClean="0"/>
              <a:t> Onun yeter sebep ilkesini desteklemek ve dolayısıyla, dünyanın rasyonalitesini veya </a:t>
            </a:r>
            <a:r>
              <a:rPr lang="tr-TR" dirty="0" err="1" smtClean="0"/>
              <a:t>anlaşılabilirliğini</a:t>
            </a:r>
            <a:r>
              <a:rPr lang="tr-TR" dirty="0" smtClean="0"/>
              <a:t> gözler önüne sermek amacıyla geliştirdiği bir diğer ilke olan ayırt edilemezlerin özdeşliği ilkesidir. Bu ilke bütün özellikleri tam olarak aynı olan iki şey ya da varlığın olamayacağını; özellikleri veya sahip oldukları niteliklerin listesi bakımından tam tamına aynı olan varlıkların özdeş olduklarını, onların hiçbir şekilde ayırt edilemeyeceğini ifade eder. İlkenin yeter sebep ilkesiyle olan bağlantısına dikkat çekmek amacıyla, şöyle düşünebiliriz: İki nesne her bakımdan aynı, fakat sadece sayı veya sahip olunan birlik bakımından ayrı olursa, o zaman birincisinin neden belli bir zaman diliminde olduğu yerde </a:t>
            </a:r>
            <a:r>
              <a:rPr lang="tr-TR" dirty="0" err="1" smtClean="0"/>
              <a:t>varolurken</a:t>
            </a:r>
            <a:r>
              <a:rPr lang="tr-TR" dirty="0" smtClean="0"/>
              <a:t>, ikincisinin aynı veya başka bir zaman diliminde, neden olduğu yerde olduğunun mümkün açıklaması, veya yeter sebebi olamaz. Bundan dolayıdır ki Tanrı birbirlerine her bakımdan özdeş olan iki şeyin varoluşuna yol açarsa, anlaşılır olmayan, yeter sebep ilkesinin evrensel olarak geçerli olmadığı, dolayısıyla saçma bir evren yaratmış olur. </a:t>
            </a:r>
            <a:r>
              <a:rPr lang="tr-TR" dirty="0" smtClean="0"/>
              <a:t>(Ahmet Cevizci, Felsefe Tarihi, Say Yayınları, 2009, ss.318-319.)</a:t>
            </a:r>
          </a:p>
          <a:p>
            <a:pPr marL="0" indent="0">
              <a:buNone/>
            </a:pPr>
            <a:endParaRPr lang="tr-TR" dirty="0"/>
          </a:p>
        </p:txBody>
      </p:sp>
    </p:spTree>
    <p:extLst>
      <p:ext uri="{BB962C8B-B14F-4D97-AF65-F5344CB8AC3E}">
        <p14:creationId xmlns:p14="http://schemas.microsoft.com/office/powerpoint/2010/main" val="849114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34</TotalTime>
  <Words>2615</Words>
  <Application>Microsoft Office PowerPoint</Application>
  <PresentationFormat>Geniş ekran</PresentationFormat>
  <Paragraphs>26</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Rockwell</vt:lpstr>
      <vt:lpstr>Rockwell Condensed</vt:lpstr>
      <vt:lpstr>Wingdings</vt:lpstr>
      <vt:lpstr>Wood Type Yazı Tipi</vt:lpstr>
      <vt:lpstr>LEIBNIZ</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LEIBNIZ</dc:title>
  <dc:creator>ZEHRA</dc:creator>
  <cp:lastModifiedBy>ZEHRA</cp:lastModifiedBy>
  <cp:revision>6</cp:revision>
  <dcterms:created xsi:type="dcterms:W3CDTF">2020-09-14T09:09:20Z</dcterms:created>
  <dcterms:modified xsi:type="dcterms:W3CDTF">2020-09-14T09:43:32Z</dcterms:modified>
</cp:coreProperties>
</file>