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8FF874E-895E-42F6-93B4-65ABE89348F3}" type="datetimeFigureOut">
              <a:rPr lang="tr-TR" smtClean="0"/>
              <a:t>14.09.2020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AB8C118-84AC-4BF7-A765-089D7F99D108}"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15580509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8FF874E-895E-42F6-93B4-65ABE89348F3}"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B8C118-84AC-4BF7-A765-089D7F99D108}" type="slidenum">
              <a:rPr lang="tr-TR" smtClean="0"/>
              <a:t>‹#›</a:t>
            </a:fld>
            <a:endParaRPr lang="tr-TR"/>
          </a:p>
        </p:txBody>
      </p:sp>
    </p:spTree>
    <p:extLst>
      <p:ext uri="{BB962C8B-B14F-4D97-AF65-F5344CB8AC3E}">
        <p14:creationId xmlns:p14="http://schemas.microsoft.com/office/powerpoint/2010/main" val="2883557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8FF874E-895E-42F6-93B4-65ABE89348F3}"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B8C118-84AC-4BF7-A765-089D7F99D108}" type="slidenum">
              <a:rPr lang="tr-TR" smtClean="0"/>
              <a:t>‹#›</a:t>
            </a:fld>
            <a:endParaRPr lang="tr-TR"/>
          </a:p>
        </p:txBody>
      </p:sp>
    </p:spTree>
    <p:extLst>
      <p:ext uri="{BB962C8B-B14F-4D97-AF65-F5344CB8AC3E}">
        <p14:creationId xmlns:p14="http://schemas.microsoft.com/office/powerpoint/2010/main" val="92383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8FF874E-895E-42F6-93B4-65ABE89348F3}" type="datetimeFigureOut">
              <a:rPr lang="tr-TR" smtClean="0"/>
              <a:t>14.09.2020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AB8C118-84AC-4BF7-A765-089D7F99D108}" type="slidenum">
              <a:rPr lang="tr-TR" smtClean="0"/>
              <a:t>‹#›</a:t>
            </a:fld>
            <a:endParaRPr lang="tr-TR"/>
          </a:p>
        </p:txBody>
      </p:sp>
    </p:spTree>
    <p:extLst>
      <p:ext uri="{BB962C8B-B14F-4D97-AF65-F5344CB8AC3E}">
        <p14:creationId xmlns:p14="http://schemas.microsoft.com/office/powerpoint/2010/main" val="478487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8FF874E-895E-42F6-93B4-65ABE89348F3}" type="datetimeFigureOut">
              <a:rPr lang="tr-TR" smtClean="0"/>
              <a:t>14.09.2020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AB8C118-84AC-4BF7-A765-089D7F99D108}"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09874503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8FF874E-895E-42F6-93B4-65ABE89348F3}" type="datetimeFigureOut">
              <a:rPr lang="tr-TR" smtClean="0"/>
              <a:t>14.09.2020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AB8C118-84AC-4BF7-A765-089D7F99D108}" type="slidenum">
              <a:rPr lang="tr-TR" smtClean="0"/>
              <a:t>‹#›</a:t>
            </a:fld>
            <a:endParaRPr lang="tr-TR"/>
          </a:p>
        </p:txBody>
      </p:sp>
    </p:spTree>
    <p:extLst>
      <p:ext uri="{BB962C8B-B14F-4D97-AF65-F5344CB8AC3E}">
        <p14:creationId xmlns:p14="http://schemas.microsoft.com/office/powerpoint/2010/main" val="3066023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8FF874E-895E-42F6-93B4-65ABE89348F3}" type="datetimeFigureOut">
              <a:rPr lang="tr-TR" smtClean="0"/>
              <a:t>14.09.2020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AB8C118-84AC-4BF7-A765-089D7F99D108}" type="slidenum">
              <a:rPr lang="tr-TR" smtClean="0"/>
              <a:t>‹#›</a:t>
            </a:fld>
            <a:endParaRPr lang="tr-TR"/>
          </a:p>
        </p:txBody>
      </p:sp>
    </p:spTree>
    <p:extLst>
      <p:ext uri="{BB962C8B-B14F-4D97-AF65-F5344CB8AC3E}">
        <p14:creationId xmlns:p14="http://schemas.microsoft.com/office/powerpoint/2010/main" val="4076877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8FF874E-895E-42F6-93B4-65ABE89348F3}" type="datetimeFigureOut">
              <a:rPr lang="tr-TR" smtClean="0"/>
              <a:t>14.09.2020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AB8C118-84AC-4BF7-A765-089D7F99D108}" type="slidenum">
              <a:rPr lang="tr-TR" smtClean="0"/>
              <a:t>‹#›</a:t>
            </a:fld>
            <a:endParaRPr lang="tr-TR"/>
          </a:p>
        </p:txBody>
      </p:sp>
    </p:spTree>
    <p:extLst>
      <p:ext uri="{BB962C8B-B14F-4D97-AF65-F5344CB8AC3E}">
        <p14:creationId xmlns:p14="http://schemas.microsoft.com/office/powerpoint/2010/main" val="349573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FF874E-895E-42F6-93B4-65ABE89348F3}" type="datetimeFigureOut">
              <a:rPr lang="tr-TR" smtClean="0"/>
              <a:t>14.09.2020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AB8C118-84AC-4BF7-A765-089D7F99D108}" type="slidenum">
              <a:rPr lang="tr-TR" smtClean="0"/>
              <a:t>‹#›</a:t>
            </a:fld>
            <a:endParaRPr lang="tr-TR"/>
          </a:p>
        </p:txBody>
      </p:sp>
    </p:spTree>
    <p:extLst>
      <p:ext uri="{BB962C8B-B14F-4D97-AF65-F5344CB8AC3E}">
        <p14:creationId xmlns:p14="http://schemas.microsoft.com/office/powerpoint/2010/main" val="3465243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8FF874E-895E-42F6-93B4-65ABE89348F3}" type="datetimeFigureOut">
              <a:rPr lang="tr-TR" smtClean="0"/>
              <a:t>14.09.2020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AB8C118-84AC-4BF7-A765-089D7F99D108}"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26579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8FF874E-895E-42F6-93B4-65ABE89348F3}" type="datetimeFigureOut">
              <a:rPr lang="tr-TR" smtClean="0"/>
              <a:t>14.09.2020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AB8C118-84AC-4BF7-A765-089D7F99D108}"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6267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8FF874E-895E-42F6-93B4-65ABE89348F3}" type="datetimeFigureOut">
              <a:rPr lang="tr-TR" smtClean="0"/>
              <a:t>14.09.2020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AB8C118-84AC-4BF7-A765-089D7F99D108}"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7248608"/>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İSKOÇ AYDINLANMASI</a:t>
            </a:r>
            <a:endParaRPr lang="tr-TR" dirty="0"/>
          </a:p>
        </p:txBody>
      </p:sp>
    </p:spTree>
    <p:extLst>
      <p:ext uri="{BB962C8B-B14F-4D97-AF65-F5344CB8AC3E}">
        <p14:creationId xmlns:p14="http://schemas.microsoft.com/office/powerpoint/2010/main" val="1908754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01783"/>
            <a:ext cx="10515600" cy="4975180"/>
          </a:xfrm>
        </p:spPr>
        <p:txBody>
          <a:bodyPr>
            <a:normAutofit/>
          </a:bodyPr>
          <a:lstStyle/>
          <a:p>
            <a:pPr marL="0" indent="0">
              <a:buNone/>
            </a:pPr>
            <a:r>
              <a:rPr lang="tr-TR" dirty="0" smtClean="0"/>
              <a:t>İskoç Aydınlanmacılar insanın toplumsallığını ve </a:t>
            </a:r>
            <a:r>
              <a:rPr lang="tr-TR" dirty="0" err="1" smtClean="0"/>
              <a:t>sosyalleşebilirliğini</a:t>
            </a:r>
            <a:r>
              <a:rPr lang="tr-TR" dirty="0" smtClean="0"/>
              <a:t> apaçık bir olgu olarak gördüler; onu bütün açıklığına rağmen, insanda bulunan sosyal içgüdü veya toplumsallık iştihası üzerinden açıklama yoluna gittiler. Özellikle </a:t>
            </a:r>
            <a:r>
              <a:rPr lang="tr-TR" dirty="0" err="1" smtClean="0"/>
              <a:t>Hume</a:t>
            </a:r>
            <a:r>
              <a:rPr lang="tr-TR" dirty="0" smtClean="0"/>
              <a:t> ve Smith söz konusu olduğunda, “doğa durumu” ve “toplum sözleşmesi” gibi fikirleri açıkça reddederken, İngiliz ve Fransız </a:t>
            </a:r>
            <a:r>
              <a:rPr lang="tr-TR" dirty="0" err="1" smtClean="0"/>
              <a:t>Aydınlanması’nın</a:t>
            </a:r>
            <a:r>
              <a:rPr lang="tr-TR" dirty="0" smtClean="0"/>
              <a:t> tipik görüşlerinden önemli ölçüde ayrıldılar. </a:t>
            </a:r>
            <a:r>
              <a:rPr lang="tr-TR" dirty="0" err="1" smtClean="0"/>
              <a:t>Locke’un</a:t>
            </a:r>
            <a:r>
              <a:rPr lang="tr-TR" dirty="0" smtClean="0"/>
              <a:t> deneyci epistemolojisinin özü itibariyle iyimser ve “mükemmeliyetçi” felsefelerinin temelini oluşturduğu İngiliz ve Fransız filozoflar tecrübeyi şekillendirmenin insanın, daha sonra aklın bulguları tarafından biçimlenecek olan karakterini şekillendirmek olduğunu düşündükleri için insanları istenen aydınlık ve doğru yola sokmanın mümkün olduğuna inanıyorlardı. Buna göre, toplum rasyonelleştiği ölçüde, gelecek kuşaklara aktarılan deneyim ve birikim de daha rasyonel hale gelecekti. </a:t>
            </a:r>
            <a:r>
              <a:rPr lang="tr-TR" dirty="0" smtClean="0"/>
              <a:t>(Ahmet Cevizci, Felsefe Tarihi, Say Yayınları, 2009, s.357.)</a:t>
            </a:r>
          </a:p>
          <a:p>
            <a:pPr marL="0" indent="0">
              <a:buNone/>
            </a:pPr>
            <a:endParaRPr lang="tr-TR" dirty="0"/>
          </a:p>
        </p:txBody>
      </p:sp>
    </p:spTree>
    <p:extLst>
      <p:ext uri="{BB962C8B-B14F-4D97-AF65-F5344CB8AC3E}">
        <p14:creationId xmlns:p14="http://schemas.microsoft.com/office/powerpoint/2010/main" val="1482896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110343"/>
            <a:ext cx="10515600" cy="5066620"/>
          </a:xfrm>
        </p:spPr>
        <p:txBody>
          <a:bodyPr>
            <a:normAutofit/>
          </a:bodyPr>
          <a:lstStyle/>
          <a:p>
            <a:r>
              <a:rPr lang="tr-TR" dirty="0" smtClean="0"/>
              <a:t>İskoçya’nın </a:t>
            </a:r>
            <a:r>
              <a:rPr lang="tr-TR" dirty="0" err="1" smtClean="0"/>
              <a:t>Hume</a:t>
            </a:r>
            <a:r>
              <a:rPr lang="tr-TR" dirty="0" smtClean="0"/>
              <a:t>, Smith ve </a:t>
            </a:r>
            <a:r>
              <a:rPr lang="tr-TR" dirty="0" err="1" smtClean="0"/>
              <a:t>Ferguson</a:t>
            </a:r>
            <a:r>
              <a:rPr lang="tr-TR" dirty="0" smtClean="0"/>
              <a:t> gibi Aydınlanmacıları, bu tablonun oldukça basit ve büyük ölçüde gerçekdışı olduğunu öne sürdüler. Çünkü aklın kapsamının alışkanlık ve âdetler tarafından alabildiğine daraltıldığına, toplumsal normların, akli bir kavrayışın değil de sosyalleşmenin ürünü olduğuna; meşruiyetin pratikte, sözgelimi rıza benzeri rasyonel bir ilkeye değil de duygulara dayandığına inanıyorlardı. Onlarda akılcı bireyciliğin rolünün bu şekilde önemsizleştirilmesi bir taraftan da İskoçların, toplumsal kurumları sosyal nedenlerin sonuçları olarak açıklama çabalarının bir ifadesi olmak durumundaydı. Onlar, olayları salt art arda dizmenin ve yalın tarihsel alıntıların ötesine geçerek, neden-sonuç ilişkilerinden oluşan diziler, tarihi </a:t>
            </a:r>
            <a:r>
              <a:rPr lang="tr-TR" dirty="0" err="1" smtClean="0"/>
              <a:t>dönemleştiren</a:t>
            </a:r>
            <a:r>
              <a:rPr lang="tr-TR" dirty="0" smtClean="0"/>
              <a:t> </a:t>
            </a:r>
            <a:r>
              <a:rPr lang="tr-TR" dirty="0" err="1" smtClean="0"/>
              <a:t>sınıflayıcı</a:t>
            </a:r>
            <a:r>
              <a:rPr lang="tr-TR" dirty="0" smtClean="0"/>
              <a:t> şemalar oluşturmaya çalıştılar. Temel kabulleri de insan doğasının ilkeleri ve işleyişi itibariyle her yerde bir ve aynı olduğuydu. </a:t>
            </a:r>
            <a:r>
              <a:rPr lang="tr-TR" dirty="0" smtClean="0"/>
              <a:t>(Ahmet Cevizci, Felsefe Tarihi, Say Yayınları, 2009, ss.357-358.)</a:t>
            </a:r>
          </a:p>
          <a:p>
            <a:endParaRPr lang="tr-TR" dirty="0"/>
          </a:p>
        </p:txBody>
      </p:sp>
    </p:spTree>
    <p:extLst>
      <p:ext uri="{BB962C8B-B14F-4D97-AF65-F5344CB8AC3E}">
        <p14:creationId xmlns:p14="http://schemas.microsoft.com/office/powerpoint/2010/main" val="3627942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96834"/>
            <a:ext cx="10515600" cy="5380129"/>
          </a:xfrm>
        </p:spPr>
        <p:txBody>
          <a:bodyPr>
            <a:normAutofit/>
          </a:bodyPr>
          <a:lstStyle/>
          <a:p>
            <a:pPr marL="0" indent="0">
              <a:buNone/>
            </a:pPr>
            <a:r>
              <a:rPr lang="tr-TR" dirty="0" smtClean="0"/>
              <a:t>İskoç </a:t>
            </a:r>
            <a:r>
              <a:rPr lang="tr-TR" dirty="0" err="1" smtClean="0"/>
              <a:t>Aydınlanması’nı</a:t>
            </a:r>
            <a:r>
              <a:rPr lang="tr-TR" dirty="0" smtClean="0"/>
              <a:t> karakterize eden felsefi tavırlar daha somut olarak ifade edildiğinde, onların art alanında her şeyden önce İngiliz </a:t>
            </a:r>
            <a:r>
              <a:rPr lang="tr-TR" dirty="0" err="1" smtClean="0"/>
              <a:t>Aydınlanması’ndan</a:t>
            </a:r>
            <a:r>
              <a:rPr lang="tr-TR" dirty="0" smtClean="0"/>
              <a:t>, özellikle de </a:t>
            </a:r>
            <a:r>
              <a:rPr lang="tr-TR" dirty="0" err="1" smtClean="0"/>
              <a:t>Locke’dan</a:t>
            </a:r>
            <a:r>
              <a:rPr lang="tr-TR" dirty="0" smtClean="0"/>
              <a:t> miras alınan deneyci bir epistemoloji bulunduğunu söylemek gerekir. Bunun dışında, İskoçların Aydınlanmaya esas büyük katkılarının sergilemiş oldukları bilimci tutumdan, </a:t>
            </a:r>
            <a:r>
              <a:rPr lang="tr-TR" dirty="0" err="1" smtClean="0"/>
              <a:t>doğabilimleri</a:t>
            </a:r>
            <a:r>
              <a:rPr lang="tr-TR" dirty="0" smtClean="0"/>
              <a:t> alanında 17. yüzyılda kaydedilen büyük başarının da etkisiyle, sosyal bilimleri veya insan ve toplumbilimlerini </a:t>
            </a:r>
            <a:r>
              <a:rPr lang="tr-TR" dirty="0" err="1" smtClean="0"/>
              <a:t>doğabilimlerini</a:t>
            </a:r>
            <a:r>
              <a:rPr lang="tr-TR" dirty="0" smtClean="0"/>
              <a:t> yaratmış olan vizyon ve metodolojiyle inşa etme teşebbüslerinden oluştuğu söylenebilir. Sözgelimi psikoloji veya insan zihnine ilişkin araştırmalarda, İngiliz filozoflarının kendilerini, fizikçilerin veya fizyologların </a:t>
            </a:r>
            <a:r>
              <a:rPr lang="tr-TR" dirty="0" err="1" smtClean="0"/>
              <a:t>doğabilimci</a:t>
            </a:r>
            <a:r>
              <a:rPr lang="tr-TR" dirty="0" smtClean="0"/>
              <a:t> olmaları anlamında, birer </a:t>
            </a:r>
            <a:r>
              <a:rPr lang="tr-TR" dirty="0" err="1" smtClean="0"/>
              <a:t>doğabilimci</a:t>
            </a:r>
            <a:r>
              <a:rPr lang="tr-TR" dirty="0" smtClean="0"/>
              <a:t> olarak gördükleri kabul edilir. Bilimsel bilginin her alandaki gelişimini aydınlanmış bir kültürün merkezi unsuru olarak gören Francis </a:t>
            </a:r>
            <a:r>
              <a:rPr lang="tr-TR" dirty="0" err="1" smtClean="0"/>
              <a:t>Hutcheson</a:t>
            </a:r>
            <a:r>
              <a:rPr lang="tr-TR" dirty="0" smtClean="0"/>
              <a:t>, David </a:t>
            </a:r>
            <a:r>
              <a:rPr lang="tr-TR" dirty="0" err="1" smtClean="0"/>
              <a:t>Hume</a:t>
            </a:r>
            <a:r>
              <a:rPr lang="tr-TR" dirty="0" smtClean="0"/>
              <a:t>, Adam </a:t>
            </a:r>
            <a:r>
              <a:rPr lang="tr-TR" dirty="0" err="1" smtClean="0"/>
              <a:t>Ferguson</a:t>
            </a:r>
            <a:r>
              <a:rPr lang="tr-TR" dirty="0" smtClean="0"/>
              <a:t>, Adam Smith ve Thomas </a:t>
            </a:r>
            <a:r>
              <a:rPr lang="tr-TR" dirty="0" err="1" smtClean="0"/>
              <a:t>Reid</a:t>
            </a:r>
            <a:r>
              <a:rPr lang="tr-TR" dirty="0" smtClean="0"/>
              <a:t> gibi filozoflar, pozitivist tutumlarını sadece psikoloji alanında değil, fakat antropoloji, tarih, hukuk ve ekonomi-politik alanında da ifade ettiler. </a:t>
            </a:r>
            <a:r>
              <a:rPr lang="tr-TR" dirty="0" smtClean="0"/>
              <a:t>(Ahmet Cevizci, Felsefe Tarihi, Say Yayınları, 2009, s.358.)</a:t>
            </a:r>
          </a:p>
          <a:p>
            <a:pPr marL="0" indent="0">
              <a:buNone/>
            </a:pPr>
            <a:endParaRPr lang="tr-TR" dirty="0"/>
          </a:p>
        </p:txBody>
      </p:sp>
    </p:spTree>
    <p:extLst>
      <p:ext uri="{BB962C8B-B14F-4D97-AF65-F5344CB8AC3E}">
        <p14:creationId xmlns:p14="http://schemas.microsoft.com/office/powerpoint/2010/main" val="4288370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031966"/>
            <a:ext cx="10515600" cy="5144997"/>
          </a:xfrm>
        </p:spPr>
        <p:txBody>
          <a:bodyPr>
            <a:normAutofit/>
          </a:bodyPr>
          <a:lstStyle/>
          <a:p>
            <a:r>
              <a:rPr lang="tr-TR" dirty="0"/>
              <a:t>B</a:t>
            </a:r>
            <a:r>
              <a:rPr lang="tr-TR" dirty="0" smtClean="0"/>
              <a:t>u filozoflarda insan doğasına ilişkin felsefi bir analizle insan toplumuna, tarihe ve doğal dünyaya ilişkin ampirik bir analiz insan ve toplum bilimlerinin doğuşuna götürecek olan özgül ve ayırt edici bir sentezde bir araya geldi. Antropoloji ve tarihle ilgili araştırmalarında, “tahmini tarih” anlayışıyla “karşılaştırmalı tarih </a:t>
            </a:r>
            <a:r>
              <a:rPr lang="tr-TR" dirty="0" err="1" smtClean="0"/>
              <a:t>anlayışı”ndan</a:t>
            </a:r>
            <a:r>
              <a:rPr lang="tr-TR" dirty="0" smtClean="0"/>
              <a:t> faydalanarak çizgisel bir hat üzerinde gelişen bir tarih tasarımı ortaya koyan İskoç Aydınlanmacıları, ekonomi-politik alanında ise doğrudan doğruya Newton’dan yola çıktılar. Buna göre, Newton’un “gözle görünür dünyanın yapısını bilimsel bir metodolojisiyle gözler önüne serebileceğimizi” ifade eden ana argümanını aynı şekilde benimseyen </a:t>
            </a:r>
            <a:r>
              <a:rPr lang="tr-TR" dirty="0" err="1" smtClean="0"/>
              <a:t>Hume</a:t>
            </a:r>
            <a:r>
              <a:rPr lang="tr-TR" dirty="0" smtClean="0"/>
              <a:t>, Smith ve </a:t>
            </a:r>
            <a:r>
              <a:rPr lang="tr-TR" dirty="0" err="1" smtClean="0"/>
              <a:t>Ferguson</a:t>
            </a:r>
            <a:r>
              <a:rPr lang="tr-TR" dirty="0" smtClean="0"/>
              <a:t> gibi İskoç filozoflar, klasik metodolojinin “tümevarım, tümdengelim ve doğrulamadan” oluşan bütün unsurlarını kabul edip, ekonomi-politiğin bütün ana konularını sistematik bir biçimde ele aldılar. </a:t>
            </a:r>
            <a:r>
              <a:rPr lang="tr-TR" dirty="0" smtClean="0"/>
              <a:t>(Ahmet Cevizci, Felsefe Tarihi, Say Yayınları, 2009, s.358.)</a:t>
            </a:r>
          </a:p>
          <a:p>
            <a:endParaRPr lang="tr-TR" dirty="0"/>
          </a:p>
        </p:txBody>
      </p:sp>
    </p:spTree>
    <p:extLst>
      <p:ext uri="{BB962C8B-B14F-4D97-AF65-F5344CB8AC3E}">
        <p14:creationId xmlns:p14="http://schemas.microsoft.com/office/powerpoint/2010/main" val="248412962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TM10001105[[fn=kırpılmış]]</Template>
  <TotalTime>1</TotalTime>
  <Words>588</Words>
  <Application>Microsoft Office PowerPoint</Application>
  <PresentationFormat>Geniş ekran</PresentationFormat>
  <Paragraphs>5</Paragraphs>
  <Slides>5</Slides>
  <Notes>0</Notes>
  <HiddenSlides>0</HiddenSlides>
  <MMClips>0</MMClips>
  <ScaleCrop>false</ScaleCrop>
  <HeadingPairs>
    <vt:vector size="6" baseType="variant">
      <vt:variant>
        <vt:lpstr>Kullanılan Yazı Tipleri</vt:lpstr>
      </vt:variant>
      <vt:variant>
        <vt:i4>1</vt:i4>
      </vt:variant>
      <vt:variant>
        <vt:lpstr>Tema</vt:lpstr>
      </vt:variant>
      <vt:variant>
        <vt:i4>1</vt:i4>
      </vt:variant>
      <vt:variant>
        <vt:lpstr>Slayt Başlıkları</vt:lpstr>
      </vt:variant>
      <vt:variant>
        <vt:i4>5</vt:i4>
      </vt:variant>
    </vt:vector>
  </HeadingPairs>
  <TitlesOfParts>
    <vt:vector size="7" baseType="lpstr">
      <vt:lpstr>Franklin Gothic Book</vt:lpstr>
      <vt:lpstr>Crop</vt:lpstr>
      <vt:lpstr>İSKOÇ AYDINLANMASI</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İSKOÇ AYDINLANMASI</dc:title>
  <dc:creator>ZEHRA</dc:creator>
  <cp:lastModifiedBy>ZEHRA</cp:lastModifiedBy>
  <cp:revision>2</cp:revision>
  <dcterms:created xsi:type="dcterms:W3CDTF">2020-09-14T11:11:51Z</dcterms:created>
  <dcterms:modified xsi:type="dcterms:W3CDTF">2020-09-14T11:12:55Z</dcterms:modified>
</cp:coreProperties>
</file>