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C253CAA-0EB6-47C4-9139-7FD7ABADD3DD}"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FB1A7BD-73F3-4556-859C-D9FA1645573E}" type="slidenum">
              <a:rPr lang="tr-TR" smtClean="0"/>
              <a:t>‹#›</a:t>
            </a:fld>
            <a:endParaRPr lang="tr-TR"/>
          </a:p>
        </p:txBody>
      </p:sp>
    </p:spTree>
    <p:extLst>
      <p:ext uri="{BB962C8B-B14F-4D97-AF65-F5344CB8AC3E}">
        <p14:creationId xmlns:p14="http://schemas.microsoft.com/office/powerpoint/2010/main" val="117375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253CAA-0EB6-47C4-9139-7FD7ABADD3DD}"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B1A7BD-73F3-4556-859C-D9FA1645573E}" type="slidenum">
              <a:rPr lang="tr-TR" smtClean="0"/>
              <a:t>‹#›</a:t>
            </a:fld>
            <a:endParaRPr lang="tr-TR"/>
          </a:p>
        </p:txBody>
      </p:sp>
    </p:spTree>
    <p:extLst>
      <p:ext uri="{BB962C8B-B14F-4D97-AF65-F5344CB8AC3E}">
        <p14:creationId xmlns:p14="http://schemas.microsoft.com/office/powerpoint/2010/main" val="1321553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253CAA-0EB6-47C4-9139-7FD7ABADD3DD}"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B1A7BD-73F3-4556-859C-D9FA1645573E}" type="slidenum">
              <a:rPr lang="tr-TR" smtClean="0"/>
              <a:t>‹#›</a:t>
            </a:fld>
            <a:endParaRPr lang="tr-TR"/>
          </a:p>
        </p:txBody>
      </p:sp>
    </p:spTree>
    <p:extLst>
      <p:ext uri="{BB962C8B-B14F-4D97-AF65-F5344CB8AC3E}">
        <p14:creationId xmlns:p14="http://schemas.microsoft.com/office/powerpoint/2010/main" val="2007520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C253CAA-0EB6-47C4-9139-7FD7ABADD3DD}"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FB1A7BD-73F3-4556-859C-D9FA1645573E}" type="slidenum">
              <a:rPr lang="tr-TR" smtClean="0"/>
              <a:t>‹#›</a:t>
            </a:fld>
            <a:endParaRPr lang="tr-TR"/>
          </a:p>
        </p:txBody>
      </p:sp>
    </p:spTree>
    <p:extLst>
      <p:ext uri="{BB962C8B-B14F-4D97-AF65-F5344CB8AC3E}">
        <p14:creationId xmlns:p14="http://schemas.microsoft.com/office/powerpoint/2010/main" val="4015990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3C253CAA-0EB6-47C4-9139-7FD7ABADD3DD}" type="datetimeFigureOut">
              <a:rPr lang="tr-TR" smtClean="0"/>
              <a:t>14.09.2020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FB1A7BD-73F3-4556-859C-D9FA1645573E}" type="slidenum">
              <a:rPr lang="tr-TR" smtClean="0"/>
              <a:t>‹#›</a:t>
            </a:fld>
            <a:endParaRPr lang="tr-TR"/>
          </a:p>
        </p:txBody>
      </p:sp>
    </p:spTree>
    <p:extLst>
      <p:ext uri="{BB962C8B-B14F-4D97-AF65-F5344CB8AC3E}">
        <p14:creationId xmlns:p14="http://schemas.microsoft.com/office/powerpoint/2010/main" val="3848651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C253CAA-0EB6-47C4-9139-7FD7ABADD3DD}"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FB1A7BD-73F3-4556-859C-D9FA1645573E}" type="slidenum">
              <a:rPr lang="tr-TR" smtClean="0"/>
              <a:t>‹#›</a:t>
            </a:fld>
            <a:endParaRPr lang="tr-TR"/>
          </a:p>
        </p:txBody>
      </p:sp>
    </p:spTree>
    <p:extLst>
      <p:ext uri="{BB962C8B-B14F-4D97-AF65-F5344CB8AC3E}">
        <p14:creationId xmlns:p14="http://schemas.microsoft.com/office/powerpoint/2010/main" val="360277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C253CAA-0EB6-47C4-9139-7FD7ABADD3DD}" type="datetimeFigureOut">
              <a:rPr lang="tr-TR" smtClean="0"/>
              <a:t>14.09.2020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FB1A7BD-73F3-4556-859C-D9FA1645573E}" type="slidenum">
              <a:rPr lang="tr-TR" smtClean="0"/>
              <a:t>‹#›</a:t>
            </a:fld>
            <a:endParaRPr lang="tr-TR"/>
          </a:p>
        </p:txBody>
      </p:sp>
    </p:spTree>
    <p:extLst>
      <p:ext uri="{BB962C8B-B14F-4D97-AF65-F5344CB8AC3E}">
        <p14:creationId xmlns:p14="http://schemas.microsoft.com/office/powerpoint/2010/main" val="1906767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C253CAA-0EB6-47C4-9139-7FD7ABADD3DD}" type="datetimeFigureOut">
              <a:rPr lang="tr-TR" smtClean="0"/>
              <a:t>14.09.2020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FB1A7BD-73F3-4556-859C-D9FA1645573E}" type="slidenum">
              <a:rPr lang="tr-TR" smtClean="0"/>
              <a:t>‹#›</a:t>
            </a:fld>
            <a:endParaRPr lang="tr-TR"/>
          </a:p>
        </p:txBody>
      </p:sp>
    </p:spTree>
    <p:extLst>
      <p:ext uri="{BB962C8B-B14F-4D97-AF65-F5344CB8AC3E}">
        <p14:creationId xmlns:p14="http://schemas.microsoft.com/office/powerpoint/2010/main" val="1294416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253CAA-0EB6-47C4-9139-7FD7ABADD3DD}" type="datetimeFigureOut">
              <a:rPr lang="tr-TR" smtClean="0"/>
              <a:t>14.09.2020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FB1A7BD-73F3-4556-859C-D9FA1645573E}" type="slidenum">
              <a:rPr lang="tr-TR" smtClean="0"/>
              <a:t>‹#›</a:t>
            </a:fld>
            <a:endParaRPr lang="tr-TR"/>
          </a:p>
        </p:txBody>
      </p:sp>
    </p:spTree>
    <p:extLst>
      <p:ext uri="{BB962C8B-B14F-4D97-AF65-F5344CB8AC3E}">
        <p14:creationId xmlns:p14="http://schemas.microsoft.com/office/powerpoint/2010/main" val="1872692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C253CAA-0EB6-47C4-9139-7FD7ABADD3DD}"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FB1A7BD-73F3-4556-859C-D9FA1645573E}" type="slidenum">
              <a:rPr lang="tr-TR" smtClean="0"/>
              <a:t>‹#›</a:t>
            </a:fld>
            <a:endParaRPr lang="tr-TR"/>
          </a:p>
        </p:txBody>
      </p:sp>
    </p:spTree>
    <p:extLst>
      <p:ext uri="{BB962C8B-B14F-4D97-AF65-F5344CB8AC3E}">
        <p14:creationId xmlns:p14="http://schemas.microsoft.com/office/powerpoint/2010/main" val="92016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C253CAA-0EB6-47C4-9139-7FD7ABADD3DD}" type="datetimeFigureOut">
              <a:rPr lang="tr-TR" smtClean="0"/>
              <a:t>14.09.2020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FB1A7BD-73F3-4556-859C-D9FA1645573E}" type="slidenum">
              <a:rPr lang="tr-TR" smtClean="0"/>
              <a:t>‹#›</a:t>
            </a:fld>
            <a:endParaRPr lang="tr-TR"/>
          </a:p>
        </p:txBody>
      </p:sp>
    </p:spTree>
    <p:extLst>
      <p:ext uri="{BB962C8B-B14F-4D97-AF65-F5344CB8AC3E}">
        <p14:creationId xmlns:p14="http://schemas.microsoft.com/office/powerpoint/2010/main" val="2853336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C253CAA-0EB6-47C4-9139-7FD7ABADD3DD}" type="datetimeFigureOut">
              <a:rPr lang="tr-TR" smtClean="0"/>
              <a:t>14.09.2020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FB1A7BD-73F3-4556-859C-D9FA1645573E}" type="slidenum">
              <a:rPr lang="tr-TR" smtClean="0"/>
              <a:t>‹#›</a:t>
            </a:fld>
            <a:endParaRPr lang="tr-TR"/>
          </a:p>
        </p:txBody>
      </p:sp>
    </p:spTree>
    <p:extLst>
      <p:ext uri="{BB962C8B-B14F-4D97-AF65-F5344CB8AC3E}">
        <p14:creationId xmlns:p14="http://schemas.microsoft.com/office/powerpoint/2010/main" val="3123432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KANT</a:t>
            </a:r>
            <a:endParaRPr lang="tr-TR" dirty="0"/>
          </a:p>
        </p:txBody>
      </p:sp>
    </p:spTree>
    <p:extLst>
      <p:ext uri="{BB962C8B-B14F-4D97-AF65-F5344CB8AC3E}">
        <p14:creationId xmlns:p14="http://schemas.microsoft.com/office/powerpoint/2010/main" val="657395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75211"/>
            <a:ext cx="10515600" cy="5301752"/>
          </a:xfrm>
        </p:spPr>
        <p:txBody>
          <a:bodyPr>
            <a:normAutofit fontScale="92500" lnSpcReduction="10000"/>
          </a:bodyPr>
          <a:lstStyle/>
          <a:p>
            <a:r>
              <a:rPr lang="tr-TR" dirty="0" smtClean="0"/>
              <a:t>Etik </a:t>
            </a:r>
          </a:p>
          <a:p>
            <a:pPr marL="0" indent="0">
              <a:buNone/>
            </a:pPr>
            <a:r>
              <a:rPr lang="tr-TR" dirty="0" smtClean="0"/>
              <a:t>Anlayışı Kant modern bilimi temellendirmek için kullandığı, eleştirel felsefesinin bir gereği olan aynı analizi, etik alanına geçtiği zaman da sürdürür. Çünkü ona göre, bizim duyusal sezgide verilen nesnelere ilişkin sezgisel bilgimiz yanında, bir de moral bilgimiz vardır. Buna göre, biz insanlar “doğruyu söylemenin görevimiz olduğunu”, “insan hayatına saygı göstermek gerektiğini” biliriz. Söz konusu moral bilginin teorik ya da bilimsel bilgiden en önemli farkı; onun, olanın veya insanların fiilen nasıl davrandıklarının bilgisi olmayıp, olması gerekenin, insanların nasıl davranmaları gerektiğinin bilgisi olmasından meydana gelir. Başka bir deyişle ahlak bilgisi, insanların davranışlarından bağımsız olmak anlamında a </a:t>
            </a:r>
            <a:r>
              <a:rPr lang="tr-TR" dirty="0" err="1" smtClean="0"/>
              <a:t>priori</a:t>
            </a:r>
            <a:r>
              <a:rPr lang="tr-TR" dirty="0" smtClean="0"/>
              <a:t> bir bilgidir. Buna göre, insanlar yalan söyleseler veya birbirlerine zaman zaman işkence etseler de onların doğruyu söylemeleri veya insan hayatına saygı göstermeleri gerektiği doğru olmaya devam eder. Yani, “insanların doğru söylemeleri gerektiğini” bildiren ahlak yargısını, insanların doğruyu söyleyip söylemediklerine bakarak doğrulayamayız. Söz konusu ahlak yargısı insanların fiili davranışlarından bağımsız bir biçimde, yani a </a:t>
            </a:r>
            <a:r>
              <a:rPr lang="tr-TR" dirty="0" err="1" smtClean="0"/>
              <a:t>priori</a:t>
            </a:r>
            <a:r>
              <a:rPr lang="tr-TR" dirty="0" smtClean="0"/>
              <a:t> olarak doğrudur. Çünkü zorunluluk ve </a:t>
            </a:r>
            <a:r>
              <a:rPr lang="tr-TR" dirty="0" err="1" smtClean="0"/>
              <a:t>tümellik</a:t>
            </a:r>
            <a:r>
              <a:rPr lang="tr-TR" dirty="0" smtClean="0"/>
              <a:t>, Kant’ın epistemolojisi ve bilimsel bilgi anlayışında da gördüğümüz üzere, a </a:t>
            </a:r>
            <a:r>
              <a:rPr lang="tr-TR" dirty="0" err="1" smtClean="0"/>
              <a:t>prioriliğin</a:t>
            </a:r>
            <a:r>
              <a:rPr lang="tr-TR" dirty="0" smtClean="0"/>
              <a:t> özellikleridir. Kant işte bu yüzden, genel olarak ahlak filozofunun, özel olarak da kendisinin görevinin ahlak bilgimizdeki a </a:t>
            </a:r>
            <a:r>
              <a:rPr lang="tr-TR" dirty="0" err="1" smtClean="0"/>
              <a:t>priori</a:t>
            </a:r>
            <a:r>
              <a:rPr lang="tr-TR" dirty="0" smtClean="0"/>
              <a:t> unsurları ortaya çıkarmaktan, bu unsurların kaynağını gözler önüne sermekten, sentetik a </a:t>
            </a:r>
            <a:r>
              <a:rPr lang="tr-TR" dirty="0" err="1" smtClean="0"/>
              <a:t>priori</a:t>
            </a:r>
            <a:r>
              <a:rPr lang="tr-TR" dirty="0" smtClean="0"/>
              <a:t> önermelerin ahlak alanında nasıl mümkün olduğunu göstermekten oluştuğunu öne sürer. </a:t>
            </a:r>
            <a:r>
              <a:rPr lang="tr-TR" dirty="0" smtClean="0"/>
              <a:t>(Ahmet Cevizci, Felsefe Tarihi, Say Yayınları, 2009, s.428).</a:t>
            </a:r>
          </a:p>
        </p:txBody>
      </p:sp>
    </p:spTree>
    <p:extLst>
      <p:ext uri="{BB962C8B-B14F-4D97-AF65-F5344CB8AC3E}">
        <p14:creationId xmlns:p14="http://schemas.microsoft.com/office/powerpoint/2010/main" val="3164357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Kant’a göre, nihayet doğal duygulanım, güdü ya da eğilimlere göre hareket edildiğinde, bu durum, ahlaklılığı değil fakat yalnızca </a:t>
            </a:r>
            <a:r>
              <a:rPr lang="tr-TR" dirty="0" err="1" smtClean="0"/>
              <a:t>yasalılığı</a:t>
            </a:r>
            <a:r>
              <a:rPr lang="tr-TR" dirty="0" smtClean="0"/>
              <a:t> ifade eder. İnsani eğilim, güdü, duygulanım ve alışkanlıklarla yapılmaları nedeniyle hiçbir ahlaklılık taşımayan bu eylemler sadece legal eylemler oldukları için Kant insana özgü bir ahlaki hayat tarzının temelini insanın doğal yanında değil de söz konusu doğal yanından bağımsız bir yaşam biçimini gerçekleştirmesini sağlayan akılda aramak ister. </a:t>
            </a:r>
            <a:r>
              <a:rPr lang="tr-TR" dirty="0" smtClean="0"/>
              <a:t>(Ahmet Cevizci, Felsefe Tarihi, Say Yayınları, 2009, s.429).</a:t>
            </a:r>
          </a:p>
          <a:p>
            <a:endParaRPr lang="tr-TR" dirty="0"/>
          </a:p>
        </p:txBody>
      </p:sp>
    </p:spTree>
    <p:extLst>
      <p:ext uri="{BB962C8B-B14F-4D97-AF65-F5344CB8AC3E}">
        <p14:creationId xmlns:p14="http://schemas.microsoft.com/office/powerpoint/2010/main" val="24054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a:t>İ</a:t>
            </a:r>
            <a:r>
              <a:rPr lang="tr-TR" dirty="0" smtClean="0"/>
              <a:t>nsanda son çözümlemede her ne kadar tek bir akıl olsa da bu akıl nesneleriyle iki şekilde bağ kurar veya temas eder. Akıl ya kendisinin dışındaki bir kaynaktan verilmiş olan nesneyi belirleyebilir ya da nesneyi gerçek hale getirip, hayata geçirebilir. Bunlardan birincisi aklın teorik, ikincisi ise pratik fonksiyonunu ifade eder. Teorik fonksiyonu söz konusu olduğunda, akıl kendisine duyusal sezgide verilmiş olan nesneyi belirler ya da kurar; a </a:t>
            </a:r>
            <a:r>
              <a:rPr lang="tr-TR" dirty="0" err="1" smtClean="0"/>
              <a:t>priori</a:t>
            </a:r>
            <a:r>
              <a:rPr lang="tr-TR" dirty="0" smtClean="0"/>
              <a:t> kategorilerini kendisinin dışındaki bir kaynaktan gelen verilere uygular. Oysa pratik fonksiyonu söz konusu olduğunda, akıl objelerinin kaynağıdır; kategorilerini duyusal sezginin verilerine uygulamakla değil de ahlaki tercihlerle meşgul olur. Onun, burada kendisinden çıkan yasaya uygun moral seçim ve kararlar geliştirme işiyle uğraştığı söylenebilir. Başka bir deyişle, teorik fonksiyonu itibariyle akıl, bilişsel gücüne uygun düşen nesneleri bilmeye yönelirken, aklın pratik kullanımında iradenin belirlenimini mümkün kılan temeller gündeme gelir. </a:t>
            </a:r>
            <a:r>
              <a:rPr lang="tr-TR" dirty="0" smtClean="0"/>
              <a:t>(Ahmet Cevizci, Felsefe Tarihi, Say Yayınları, 2009, s.429).</a:t>
            </a:r>
          </a:p>
          <a:p>
            <a:pPr marL="0" indent="0">
              <a:buNone/>
            </a:pPr>
            <a:endParaRPr lang="tr-TR" dirty="0"/>
          </a:p>
        </p:txBody>
      </p:sp>
    </p:spTree>
    <p:extLst>
      <p:ext uri="{BB962C8B-B14F-4D97-AF65-F5344CB8AC3E}">
        <p14:creationId xmlns:p14="http://schemas.microsoft.com/office/powerpoint/2010/main" val="2091198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Kant iradenin bu yönünü ortaya koymaya çalışırken, Aristoteles’ten beri, ahlaki anlamı içinde aşina olduğumuz kendi başına ya da amaç olarak iyi ile başka bir şey için iyi olan ya da araç olarak iyi ayırımını temele alır ve Ahlak Metafiziğinin Temellendirilmesi adlı eserinin birinci bölümünün daha giriş pasajında, dünyada kendi başına iyi olan tek bir şey olduğunu öne sürer: İyi irade. </a:t>
            </a:r>
            <a:r>
              <a:rPr lang="tr-TR" dirty="0" smtClean="0"/>
              <a:t>(Ahmet Cevizci, Felsefe Tarihi, Say Yayınları, 2009, s.430).</a:t>
            </a:r>
          </a:p>
          <a:p>
            <a:endParaRPr lang="tr-TR" dirty="0"/>
          </a:p>
        </p:txBody>
      </p:sp>
    </p:spTree>
    <p:extLst>
      <p:ext uri="{BB962C8B-B14F-4D97-AF65-F5344CB8AC3E}">
        <p14:creationId xmlns:p14="http://schemas.microsoft.com/office/powerpoint/2010/main" val="4105193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01337"/>
            <a:ext cx="10515600" cy="5275626"/>
          </a:xfrm>
        </p:spPr>
        <p:txBody>
          <a:bodyPr>
            <a:normAutofit/>
          </a:bodyPr>
          <a:lstStyle/>
          <a:p>
            <a:r>
              <a:rPr lang="tr-TR" dirty="0" smtClean="0"/>
              <a:t>Ödev</a:t>
            </a:r>
          </a:p>
          <a:p>
            <a:pPr marL="0" indent="0">
              <a:buNone/>
            </a:pPr>
            <a:r>
              <a:rPr lang="tr-TR" dirty="0" smtClean="0"/>
              <a:t> İyi iradeyi ödeve bağlayan Kant, bir iradenin ödev için ödevden dolayı eylemde bulunduğu takdirde, iyi olduğunu söyler. Başka bir deyişle, ödev ya da yükümlülüğün en azından kişinin kendi üzerinde zafer kazanmasını, eğilimlerini alt etmesini, birtakım engellerin üstesinden gelmesini gerektirdiğini düşünen Kant, iyi iradenin, eğilimlerine, doğal isteklerine rağmen ödevini bilen, ödevden dolayı eylemde bulunan irade olduğunu belirtmeye özen gösterir. O, işte bu çerçeve içinde ödeve uygun eylemler ile ödevden dolayı, ödev adına yapılan eylemler arasında bir ayrım yapar ve bu ayrım bağlamında, gerçekten ahlaki olan eylemlerin ödevden dolayı yapılan eylemler olduğunu söyler.</a:t>
            </a:r>
            <a:r>
              <a:rPr lang="tr-TR" dirty="0" smtClean="0"/>
              <a:t> (Ahmet Cevizci, Felsefe Tarihi, Say Yayınları, 2009, s.430).</a:t>
            </a:r>
          </a:p>
          <a:p>
            <a:pPr marL="0" indent="0">
              <a:buNone/>
            </a:pPr>
            <a:endParaRPr lang="tr-TR" dirty="0"/>
          </a:p>
        </p:txBody>
      </p:sp>
    </p:spTree>
    <p:extLst>
      <p:ext uri="{BB962C8B-B14F-4D97-AF65-F5344CB8AC3E}">
        <p14:creationId xmlns:p14="http://schemas.microsoft.com/office/powerpoint/2010/main" val="355322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smtClean="0"/>
              <a:t>Ödev ve Ahlak Yasası </a:t>
            </a:r>
          </a:p>
          <a:p>
            <a:pPr marL="0" indent="0">
              <a:buNone/>
            </a:pPr>
            <a:r>
              <a:rPr lang="tr-TR" dirty="0" smtClean="0"/>
              <a:t>Ödevden dolayı yapılan bir eylemin ahlaki değerinin, söz konusu eylemi gerçekleştirme eğiliminin azaldığı ölçüde arttığını düşünen Kant, şu halde, iyi iradenin ödevden dolayı yapılan eylemde tezahür ettiğini söyler. Bu çerçeve içinde, o önce ödevden dolayı yapılan eylemin arzu ya da salt eğilimin bir sonucu olarak yapılan eylemden ayırt edilmesi gerektiğini belirtir ve sonra da onun yasaya, ahlak yasasına saygıyla eylemek anlamına geldiğini bildirir. Ahlaki eylemi güdüleyen şeyin ödev olması gerektiğini, böyle bir motivasyonda özel ve belirleyici olan şeyin yasaya saygı olduğunu ifade eden Kant açısından ödevler, kurallar ya da belli türden yasalar tarafından yaratılır. Gerçekten de Kant, ahlaki değerinin sadece ödevden dolayı yapılan eylemde bulunduğunu, ödevden dolayı yapılan eylemin ise yasaya duyulan saygıyla yapılan eylem olduğunu belirttikten sonra, yasanın formu ya da </a:t>
            </a:r>
            <a:r>
              <a:rPr lang="tr-TR" dirty="0" err="1" smtClean="0"/>
              <a:t>özsel</a:t>
            </a:r>
            <a:r>
              <a:rPr lang="tr-TR" dirty="0" smtClean="0"/>
              <a:t> özelliğinin evrensellik, üstelik hiçbir istisna kabul etmeyen sıkı bir evrensellik olduğunu ilan eder. Ahlak yasası, tıpkı doğa yasası gibi, istisnasız herkes için buyuran evrensel; tüm insanlar için geçerli olan genel geçer bir yasadır </a:t>
            </a:r>
            <a:r>
              <a:rPr lang="tr-TR" dirty="0" smtClean="0"/>
              <a:t>(Ahmet Cevizci, Felsefe Tarihi, Say Yayınları, 2009, s.430).</a:t>
            </a:r>
          </a:p>
          <a:p>
            <a:pPr marL="0" indent="0">
              <a:buNone/>
            </a:pPr>
            <a:endParaRPr lang="tr-TR" dirty="0"/>
          </a:p>
        </p:txBody>
      </p:sp>
    </p:spTree>
    <p:extLst>
      <p:ext uri="{BB962C8B-B14F-4D97-AF65-F5344CB8AC3E}">
        <p14:creationId xmlns:p14="http://schemas.microsoft.com/office/powerpoint/2010/main" val="141408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75211"/>
            <a:ext cx="10515600" cy="5301752"/>
          </a:xfrm>
        </p:spPr>
        <p:txBody>
          <a:bodyPr>
            <a:normAutofit/>
          </a:bodyPr>
          <a:lstStyle/>
          <a:p>
            <a:r>
              <a:rPr lang="tr-TR" dirty="0" smtClean="0"/>
              <a:t>Maksimi “öznel eylem ilkesi”, “öznenin kendisine göre eylemde bulunduğu öznel prensip”, buna mukabil nesnel ahlak ilkesini saf pratik akılda temellenen objektif ahlak yasası olarak tanımlayan Kant, daha sonra maksim ya da davranış ilkelerini kategorik ya da kesin, koşulsuz ve hipotetik ya da koşullu buyruklar olarak ikiye ayırır. Hipotetik ya da koşullu buyruk, bizatihi kendisi için değil sadece tasarlanan, arzulanan bir sonuca ulaşmak için gerekli bir kural olarak kabul edilen davranış ilkesini ifade eder. Başka bir deyişle, kendisinin aracı ya da koşulu yapıldığı başka bir şeyin gerçekleşmesi için salt hangi araçların kullanılması ya da seçilmesi gerektiğini gösteren bir buyruk, koşullu bir davranış ilkesidir. Dahası, koşullu buyruk belli bir nesne türünü ya da bir amaç için duyulan arzuyu varsaydığı için daha ziyade insanın doğal yanıyla ilgilidir. Öte yandan, söz konusu amaca ulaşmak isteyenin, o amaca götürecek araçları da isteyeceğini öne süren “en yüksek iyi” ilkesine dayanan bu tür bir buyruk, analitik, öznel ve koşullu olduğundan, ahlaklılığı oluşturacak nesnel koşulları asla sağlayamaz.</a:t>
            </a:r>
            <a:r>
              <a:rPr lang="tr-TR" dirty="0" smtClean="0"/>
              <a:t> (Ahmet Cevizci, Felsefe Tarihi, Say Yayınları, 2009, s.431).</a:t>
            </a:r>
          </a:p>
          <a:p>
            <a:pPr marL="0" indent="0">
              <a:buNone/>
            </a:pPr>
            <a:r>
              <a:rPr lang="tr-TR" dirty="0" smtClean="0"/>
              <a:t> </a:t>
            </a:r>
            <a:endParaRPr lang="tr-TR" dirty="0"/>
          </a:p>
        </p:txBody>
      </p:sp>
    </p:spTree>
    <p:extLst>
      <p:ext uri="{BB962C8B-B14F-4D97-AF65-F5344CB8AC3E}">
        <p14:creationId xmlns:p14="http://schemas.microsoft.com/office/powerpoint/2010/main" val="10037863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0</TotalTime>
  <Words>1098</Words>
  <Application>Microsoft Office PowerPoint</Application>
  <PresentationFormat>Geniş ekran</PresentationFormat>
  <Paragraphs>12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Rockwell</vt:lpstr>
      <vt:lpstr>Rockwell Condensed</vt:lpstr>
      <vt:lpstr>Wingdings</vt:lpstr>
      <vt:lpstr>Wood Type Yazı Tipi</vt:lpstr>
      <vt:lpstr>KANT</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KANT</dc:title>
  <dc:creator>ZEHRA</dc:creator>
  <cp:lastModifiedBy>ZEHRA</cp:lastModifiedBy>
  <cp:revision>1</cp:revision>
  <dcterms:created xsi:type="dcterms:W3CDTF">2020-09-14T12:26:34Z</dcterms:created>
  <dcterms:modified xsi:type="dcterms:W3CDTF">2020-09-14T12:26:49Z</dcterms:modified>
</cp:coreProperties>
</file>