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90" r:id="rId10"/>
    <p:sldId id="260" r:id="rId11"/>
    <p:sldId id="267" r:id="rId12"/>
    <p:sldId id="268" r:id="rId13"/>
    <p:sldId id="269" r:id="rId14"/>
    <p:sldId id="293" r:id="rId15"/>
    <p:sldId id="294" r:id="rId16"/>
    <p:sldId id="300" r:id="rId17"/>
    <p:sldId id="295" r:id="rId18"/>
    <p:sldId id="296" r:id="rId19"/>
    <p:sldId id="297" r:id="rId20"/>
    <p:sldId id="270" r:id="rId21"/>
    <p:sldId id="271" r:id="rId22"/>
    <p:sldId id="273" r:id="rId23"/>
    <p:sldId id="274" r:id="rId24"/>
    <p:sldId id="272" r:id="rId25"/>
    <p:sldId id="275" r:id="rId26"/>
    <p:sldId id="276" r:id="rId27"/>
    <p:sldId id="277" r:id="rId28"/>
    <p:sldId id="278" r:id="rId29"/>
    <p:sldId id="298" r:id="rId30"/>
    <p:sldId id="280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84" r:id="rId39"/>
    <p:sldId id="299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2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5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6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6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4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5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E7F8-7D4C-4101-9E14-8DA3D1C1C367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386C-DED3-42A1-97B1-42543D249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7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" TargetMode="External"/><Relationship Id="rId2" Type="http://schemas.openxmlformats.org/officeDocument/2006/relationships/hyperlink" Target="http://online.stanford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x.org/" TargetMode="External"/><Relationship Id="rId5" Type="http://schemas.openxmlformats.org/officeDocument/2006/relationships/hyperlink" Target="https://www.udacity.com/" TargetMode="External"/><Relationship Id="rId4" Type="http://schemas.openxmlformats.org/officeDocument/2006/relationships/hyperlink" Target="https://www.coursera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theguardian.com/technology/2019/jul/11/google-home-assistant-listen-recordings-users-privac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ulture.com/2018/06/james-joyces-crayon-covered-manuscript-pages-ulysses-finnegans-wak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Reference Systems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04" y="4330907"/>
            <a:ext cx="9144000" cy="1655762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 (faculty member) and TED University (visiting lecturer)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publish?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dirty="0" smtClean="0"/>
              <a:t>Assignments </a:t>
            </a:r>
            <a:endParaRPr lang="en-GB" dirty="0"/>
          </a:p>
          <a:p>
            <a:r>
              <a:rPr lang="en-GB" dirty="0" smtClean="0"/>
              <a:t>Theses (masters’ &amp; PhD)</a:t>
            </a:r>
          </a:p>
          <a:p>
            <a:r>
              <a:rPr lang="en-GB" dirty="0" smtClean="0"/>
              <a:t>Research reports </a:t>
            </a:r>
          </a:p>
          <a:p>
            <a:pPr marL="0" indent="0">
              <a:buNone/>
            </a:pPr>
            <a:r>
              <a:rPr lang="en-GB" dirty="0" smtClean="0"/>
              <a:t>(TÜBİTAK, EU etc.)</a:t>
            </a:r>
          </a:p>
          <a:p>
            <a:r>
              <a:rPr lang="en-GB" dirty="0" smtClean="0"/>
              <a:t>Working papers (NBER)</a:t>
            </a:r>
          </a:p>
          <a:p>
            <a:r>
              <a:rPr lang="en-GB" dirty="0" smtClean="0"/>
              <a:t>Conference presentations</a:t>
            </a:r>
          </a:p>
          <a:p>
            <a:r>
              <a:rPr lang="en-GB" dirty="0" smtClean="0"/>
              <a:t>Lecture notes</a:t>
            </a:r>
          </a:p>
          <a:p>
            <a:r>
              <a:rPr lang="en-GB" dirty="0" smtClean="0"/>
              <a:t>Popular science articles </a:t>
            </a:r>
          </a:p>
          <a:p>
            <a:r>
              <a:rPr lang="en-GB" dirty="0" smtClean="0"/>
              <a:t>Newspaper </a:t>
            </a:r>
            <a:r>
              <a:rPr lang="en-GB" dirty="0" err="1" smtClean="0"/>
              <a:t>OpEds</a:t>
            </a:r>
            <a:r>
              <a:rPr lang="en-GB" dirty="0" smtClean="0"/>
              <a:t>/articles</a:t>
            </a:r>
          </a:p>
          <a:p>
            <a:r>
              <a:rPr lang="en-GB" dirty="0" smtClean="0"/>
              <a:t>Social media messages</a:t>
            </a:r>
          </a:p>
          <a:p>
            <a:r>
              <a:rPr lang="en-GB" dirty="0" smtClean="0"/>
              <a:t>Blogs and </a:t>
            </a:r>
            <a:r>
              <a:rPr lang="en-GB" dirty="0" err="1" smtClean="0"/>
              <a:t>vlogs</a:t>
            </a:r>
            <a:endParaRPr lang="en-GB" dirty="0" smtClean="0"/>
          </a:p>
          <a:p>
            <a:r>
              <a:rPr lang="en-GB" dirty="0" smtClean="0"/>
              <a:t>Academic journal articles</a:t>
            </a:r>
          </a:p>
          <a:p>
            <a:r>
              <a:rPr lang="en-GB" dirty="0" smtClean="0"/>
              <a:t>Book sections</a:t>
            </a:r>
          </a:p>
          <a:p>
            <a:r>
              <a:rPr lang="en-GB" dirty="0" smtClean="0"/>
              <a:t>Books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Unpublished materials (mimeo)</a:t>
            </a:r>
          </a:p>
        </p:txBody>
      </p:sp>
    </p:spTree>
    <p:extLst>
      <p:ext uri="{BB962C8B-B14F-4D97-AF65-F5344CB8AC3E}">
        <p14:creationId xmlns:p14="http://schemas.microsoft.com/office/powerpoint/2010/main" val="39207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conduct research?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Universities </a:t>
            </a:r>
          </a:p>
          <a:p>
            <a:pPr lvl="1"/>
            <a:r>
              <a:rPr lang="en-GB" dirty="0" smtClean="0"/>
              <a:t>TED University</a:t>
            </a:r>
          </a:p>
          <a:p>
            <a:pPr lvl="1"/>
            <a:r>
              <a:rPr lang="en-GB" dirty="0" smtClean="0"/>
              <a:t>Ankara University</a:t>
            </a:r>
          </a:p>
          <a:p>
            <a:pPr lvl="1"/>
            <a:r>
              <a:rPr lang="en-GB" dirty="0" smtClean="0"/>
              <a:t>Chicago University</a:t>
            </a:r>
          </a:p>
          <a:p>
            <a:r>
              <a:rPr lang="en-GB" dirty="0" smtClean="0"/>
              <a:t>Associations </a:t>
            </a:r>
          </a:p>
          <a:p>
            <a:pPr lvl="1"/>
            <a:r>
              <a:rPr lang="en-GB" dirty="0" smtClean="0"/>
              <a:t>American Economic Association</a:t>
            </a:r>
          </a:p>
          <a:p>
            <a:pPr lvl="1"/>
            <a:r>
              <a:rPr lang="en-GB" dirty="0" smtClean="0"/>
              <a:t>History of Economic Society</a:t>
            </a:r>
          </a:p>
          <a:p>
            <a:pPr lvl="1"/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Ekonomi</a:t>
            </a:r>
            <a:r>
              <a:rPr lang="en-GB" dirty="0" smtClean="0"/>
              <a:t> </a:t>
            </a:r>
            <a:r>
              <a:rPr lang="en-GB" dirty="0" err="1" smtClean="0"/>
              <a:t>Kurumu</a:t>
            </a:r>
            <a:r>
              <a:rPr lang="en-GB" dirty="0" smtClean="0"/>
              <a:t> (Turkish Economic Association)</a:t>
            </a:r>
          </a:p>
          <a:p>
            <a:pPr lvl="1"/>
            <a:r>
              <a:rPr lang="en-GB" dirty="0" err="1" smtClean="0"/>
              <a:t>Türk</a:t>
            </a:r>
            <a:r>
              <a:rPr lang="en-GB" dirty="0" smtClean="0"/>
              <a:t> </a:t>
            </a:r>
            <a:r>
              <a:rPr lang="en-GB" dirty="0" err="1" smtClean="0"/>
              <a:t>Sosyal</a:t>
            </a:r>
            <a:r>
              <a:rPr lang="en-GB" dirty="0" smtClean="0"/>
              <a:t> </a:t>
            </a:r>
            <a:r>
              <a:rPr lang="en-GB" dirty="0" err="1" smtClean="0"/>
              <a:t>Bilimler</a:t>
            </a:r>
            <a:r>
              <a:rPr lang="en-GB" dirty="0" smtClean="0"/>
              <a:t> </a:t>
            </a:r>
            <a:r>
              <a:rPr lang="en-GB" dirty="0" err="1" smtClean="0"/>
              <a:t>Derneği</a:t>
            </a:r>
            <a:r>
              <a:rPr lang="en-GB" dirty="0" smtClean="0"/>
              <a:t> (Turkish Social Sciences Association) </a:t>
            </a:r>
          </a:p>
        </p:txBody>
      </p:sp>
    </p:spTree>
    <p:extLst>
      <p:ext uri="{BB962C8B-B14F-4D97-AF65-F5344CB8AC3E}">
        <p14:creationId xmlns:p14="http://schemas.microsoft.com/office/powerpoint/2010/main" val="39526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conduct research?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National and international networks of research</a:t>
            </a:r>
          </a:p>
          <a:p>
            <a:pPr lvl="1"/>
            <a:r>
              <a:rPr lang="en-GB" dirty="0" smtClean="0"/>
              <a:t>International Network for Economic Methodology (INEM)</a:t>
            </a:r>
          </a:p>
          <a:p>
            <a:pPr lvl="1"/>
            <a:r>
              <a:rPr lang="en-GB" dirty="0" err="1" smtClean="0"/>
              <a:t>İktisadi</a:t>
            </a:r>
            <a:r>
              <a:rPr lang="en-GB" dirty="0" smtClean="0"/>
              <a:t> </a:t>
            </a:r>
            <a:r>
              <a:rPr lang="en-GB" dirty="0" err="1" smtClean="0"/>
              <a:t>Düşünce</a:t>
            </a:r>
            <a:r>
              <a:rPr lang="en-GB" dirty="0" smtClean="0"/>
              <a:t> </a:t>
            </a:r>
            <a:r>
              <a:rPr lang="en-GB" dirty="0" err="1" smtClean="0"/>
              <a:t>Girişimi</a:t>
            </a:r>
            <a:endParaRPr lang="en-GB" dirty="0" smtClean="0"/>
          </a:p>
          <a:p>
            <a:r>
              <a:rPr lang="en-GB" dirty="0" smtClean="0"/>
              <a:t>Skoda-Auto University (</a:t>
            </a:r>
            <a:r>
              <a:rPr lang="en-GB" dirty="0" err="1" smtClean="0"/>
              <a:t>Czechia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MOOCs (Massive Online Open Courses)</a:t>
            </a:r>
          </a:p>
        </p:txBody>
      </p:sp>
    </p:spTree>
    <p:extLst>
      <p:ext uri="{BB962C8B-B14F-4D97-AF65-F5344CB8AC3E}">
        <p14:creationId xmlns:p14="http://schemas.microsoft.com/office/powerpoint/2010/main" val="34971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Massive Online Open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Training by virtue of radio and TV broadcasts (“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öğretim</a:t>
            </a:r>
            <a:r>
              <a:rPr lang="en-GB" dirty="0" smtClean="0"/>
              <a:t>”)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>
                <a:hlinkClick r:id="rId2"/>
              </a:rPr>
              <a:t>http://online.stanford.edu/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3"/>
              </a:rPr>
              <a:t>https://www.futurelearn.com/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https://www.coursera.org/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5"/>
              </a:rPr>
              <a:t>https://www.udacity.com/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6"/>
              </a:rPr>
              <a:t>https://www.edx.org/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48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author </a:t>
            </a:r>
            <a:r>
              <a:rPr lang="en-GB" sz="8800" dirty="0" smtClean="0">
                <a:sym typeface="Wingdings" panose="05000000000000000000" pitchFamily="2" charset="2"/>
              </a:rPr>
              <a:t> authority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71700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lipboard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1746" y="126019"/>
            <a:ext cx="4536503" cy="5854725"/>
          </a:xfrm>
        </p:spPr>
      </p:pic>
      <p:sp>
        <p:nvSpPr>
          <p:cNvPr id="2" name="Metin kutusu 1"/>
          <p:cNvSpPr txBox="1"/>
          <p:nvPr/>
        </p:nvSpPr>
        <p:spPr>
          <a:xfrm>
            <a:off x="2423593" y="6237312"/>
            <a:ext cx="796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Mass-authorship: </a:t>
            </a:r>
            <a:r>
              <a:rPr lang="tr-TR" dirty="0"/>
              <a:t>3 sayfa uzunluğundaki bu makale </a:t>
            </a:r>
            <a:r>
              <a:rPr lang="en-GB" dirty="0" smtClean="0"/>
              <a:t>1</a:t>
            </a:r>
            <a:r>
              <a:rPr lang="tr-TR" dirty="0" smtClean="0"/>
              <a:t>85 </a:t>
            </a:r>
            <a:r>
              <a:rPr lang="tr-TR" dirty="0"/>
              <a:t>yazar tarafından yazılmıştır.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 and acknowledgements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Contributors: your discussant, editors, referees</a:t>
            </a:r>
          </a:p>
          <a:p>
            <a:r>
              <a:rPr lang="en-GB" dirty="0" smtClean="0"/>
              <a:t>Do not list your contributors as authors.</a:t>
            </a:r>
          </a:p>
          <a:p>
            <a:r>
              <a:rPr lang="en-GB" dirty="0" smtClean="0"/>
              <a:t>But acknowledge them!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This is how: </a:t>
            </a:r>
            <a:r>
              <a:rPr lang="en-GB" dirty="0" smtClean="0"/>
              <a:t>“Ahmet1, Ahmet2, Ayşe1, and Ayşe2 read the earlier versions of the article. </a:t>
            </a:r>
            <a:r>
              <a:rPr lang="en-GB" dirty="0" err="1" smtClean="0"/>
              <a:t>Prof.</a:t>
            </a:r>
            <a:r>
              <a:rPr lang="en-GB" dirty="0" smtClean="0"/>
              <a:t> İ. </a:t>
            </a:r>
            <a:r>
              <a:rPr lang="en-GB" dirty="0" err="1" smtClean="0"/>
              <a:t>Terol</a:t>
            </a:r>
            <a:r>
              <a:rPr lang="en-GB" dirty="0" smtClean="0"/>
              <a:t> provided detailed remarks. I am grateful for their contributions. I would also like to thank the editors and three anonymous referees for useful comments. The remaining errors are mine.”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3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(One of) The </a:t>
            </a:r>
            <a:r>
              <a:rPr lang="en-GB" smtClean="0"/>
              <a:t>Shortest Paper(s)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426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Honorary </a:t>
            </a:r>
            <a:r>
              <a:rPr lang="en-GB" dirty="0"/>
              <a:t>authorship </a:t>
            </a:r>
            <a:r>
              <a:rPr lang="en-GB" dirty="0" smtClean="0"/>
              <a:t>and ghost authorship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Honorary authorship</a:t>
            </a:r>
            <a:r>
              <a:rPr lang="en-GB" dirty="0" smtClean="0"/>
              <a:t>: Listing name(s) of an individual(s) as an author(s) although they make no significant contribution to the work.</a:t>
            </a:r>
          </a:p>
          <a:p>
            <a:r>
              <a:rPr lang="en-GB" b="1" dirty="0" smtClean="0"/>
              <a:t>Ghost authorship</a:t>
            </a:r>
            <a:r>
              <a:rPr lang="en-GB" dirty="0" smtClean="0"/>
              <a:t>: Omitting name(s)</a:t>
            </a:r>
            <a:r>
              <a:rPr lang="en-GB" dirty="0"/>
              <a:t> of an individual(s) as an author(s) although they make </a:t>
            </a:r>
            <a:r>
              <a:rPr lang="en-GB" dirty="0" smtClean="0"/>
              <a:t>significant </a:t>
            </a:r>
            <a:r>
              <a:rPr lang="en-GB" dirty="0"/>
              <a:t>contribution to the work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Avoid inappropriate authorship!</a:t>
            </a:r>
          </a:p>
          <a:p>
            <a:r>
              <a:rPr lang="en-GB" dirty="0" smtClean="0"/>
              <a:t>Do NOT pay your peers to draft a paper on your behalf</a:t>
            </a:r>
          </a:p>
          <a:p>
            <a:r>
              <a:rPr lang="en-GB" dirty="0" smtClean="0"/>
              <a:t>Do NOT buy assignments online</a:t>
            </a:r>
          </a:p>
        </p:txBody>
      </p:sp>
    </p:spTree>
    <p:extLst>
      <p:ext uri="{BB962C8B-B14F-4D97-AF65-F5344CB8AC3E}">
        <p14:creationId xmlns:p14="http://schemas.microsoft.com/office/powerpoint/2010/main" val="271258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241" y="215727"/>
            <a:ext cx="10950411" cy="338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6" y="3835676"/>
            <a:ext cx="6257925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28" y="5297142"/>
            <a:ext cx="6267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dates – reminder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First versions of research proposals: 28 July 2019, 23:59 hours*</a:t>
            </a:r>
          </a:p>
          <a:p>
            <a:r>
              <a:rPr lang="en-GB" dirty="0" smtClean="0"/>
              <a:t>Final versions of research proposals: 11 August 2019, 23:59 hours*</a:t>
            </a:r>
          </a:p>
          <a:p>
            <a:pPr marL="0" indent="0">
              <a:buNone/>
            </a:pPr>
            <a:r>
              <a:rPr lang="en-GB" dirty="0" smtClean="0"/>
              <a:t>* Submit assignments on </a:t>
            </a:r>
            <a:r>
              <a:rPr lang="en-GB" dirty="0" err="1" smtClean="0"/>
              <a:t>Turnitin</a:t>
            </a:r>
            <a:r>
              <a:rPr lang="en-GB" dirty="0" smtClean="0"/>
              <a:t> (links will be provided)</a:t>
            </a:r>
          </a:p>
          <a:p>
            <a:endParaRPr lang="en-GB" dirty="0" smtClean="0"/>
          </a:p>
          <a:p>
            <a:r>
              <a:rPr lang="en-GB" dirty="0" smtClean="0"/>
              <a:t>Final exam: 21 August 2019, 12:00 hours (sit-in exam)</a:t>
            </a:r>
          </a:p>
          <a:p>
            <a:endParaRPr lang="en-GB" dirty="0"/>
          </a:p>
          <a:p>
            <a:r>
              <a:rPr lang="en-GB" dirty="0" smtClean="0"/>
              <a:t>Make-up courses: 22 July and 29 July, 13:00-15:00 hours (G103)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3763616" y="-282656"/>
          <a:ext cx="4730688" cy="70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r:id="rId3" imgW="4114709" imgH="6172031" progId="AcroExch.Document.11">
                  <p:embed/>
                </p:oleObj>
              </mc:Choice>
              <mc:Fallback>
                <p:oleObj name="Acrobat Document" r:id="rId3" imgW="4114709" imgH="6172031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616" y="-282656"/>
                        <a:ext cx="4730688" cy="709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3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3723861" y="-454935"/>
          <a:ext cx="4810201" cy="721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crobat Document" r:id="rId3" imgW="4114709" imgH="6172031" progId="AcroExch.Document.11">
                  <p:embed/>
                </p:oleObj>
              </mc:Choice>
              <mc:Fallback>
                <p:oleObj name="Acrobat Document" r:id="rId3" imgW="4114709" imgH="6172031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861" y="-454935"/>
                        <a:ext cx="4810201" cy="7215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/>
          </p:nvPr>
        </p:nvGraphicFramePr>
        <p:xfrm>
          <a:off x="742122" y="-567774"/>
          <a:ext cx="4921830" cy="737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Acrobat Document" r:id="rId3" imgW="3514630" imgH="5267214" progId="AcroExch.Document.11">
                  <p:embed/>
                </p:oleObj>
              </mc:Choice>
              <mc:Fallback>
                <p:oleObj name="Acrobat Document" r:id="rId3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22" y="-567774"/>
                        <a:ext cx="4921830" cy="737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/>
          </p:nvPr>
        </p:nvGraphicFramePr>
        <p:xfrm>
          <a:off x="6312025" y="-145774"/>
          <a:ext cx="4673405" cy="70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Acrobat Document" r:id="rId5" imgW="3514630" imgH="5267214" progId="AcroExch.Document.11">
                  <p:embed/>
                </p:oleObj>
              </mc:Choice>
              <mc:Fallback>
                <p:oleObj name="Acrobat Document" r:id="rId5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5" y="-145774"/>
                        <a:ext cx="4673405" cy="70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4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901148" y="-437364"/>
          <a:ext cx="4867974" cy="729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Acrobat Document" r:id="rId3" imgW="3514630" imgH="5267214" progId="AcroExch.Document.11">
                  <p:embed/>
                </p:oleObj>
              </mc:Choice>
              <mc:Fallback>
                <p:oleObj name="Acrobat Document" r:id="rId3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148" y="-437364"/>
                        <a:ext cx="4867974" cy="7295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/>
          </p:nvPr>
        </p:nvGraphicFramePr>
        <p:xfrm>
          <a:off x="6240017" y="-437322"/>
          <a:ext cx="4867946" cy="729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Acrobat Document" r:id="rId5" imgW="3514630" imgH="5267214" progId="AcroExch.Document.11">
                  <p:embed/>
                </p:oleObj>
              </mc:Choice>
              <mc:Fallback>
                <p:oleObj name="Acrobat Document" r:id="rId5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7" y="-437322"/>
                        <a:ext cx="4867946" cy="729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authors cite articles / books?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Demonstrate that the sources used are relevant and reliable</a:t>
            </a:r>
          </a:p>
          <a:p>
            <a:r>
              <a:rPr lang="en-GB" dirty="0" smtClean="0"/>
              <a:t>Make explicit the tradition that authors are members of</a:t>
            </a:r>
          </a:p>
          <a:p>
            <a:r>
              <a:rPr lang="en-GB" dirty="0" smtClean="0"/>
              <a:t>Let the readers know about further readings / </a:t>
            </a:r>
            <a:r>
              <a:rPr lang="en-GB" dirty="0" err="1" smtClean="0"/>
              <a:t>watchings</a:t>
            </a:r>
            <a:r>
              <a:rPr lang="en-GB" dirty="0" smtClean="0"/>
              <a:t> / </a:t>
            </a:r>
            <a:r>
              <a:rPr lang="en-GB" dirty="0" err="1" smtClean="0"/>
              <a:t>listenings</a:t>
            </a:r>
            <a:endParaRPr lang="en-GB" dirty="0" smtClean="0"/>
          </a:p>
          <a:p>
            <a:r>
              <a:rPr lang="en-GB" dirty="0" smtClean="0"/>
              <a:t>Issues related to copyrights and “moral rights”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2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authors cite articles / books and prepare lists of references?</a:t>
            </a:r>
            <a:endParaRPr lang="en-GB" dirty="0"/>
          </a:p>
        </p:txBody>
      </p:sp>
      <p:pic>
        <p:nvPicPr>
          <p:cNvPr id="4" name="Picture 2" descr="C:\Users\samsung\Desktop\Clipboard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92" y="2932630"/>
            <a:ext cx="8991600" cy="3038475"/>
          </a:xfrm>
          <a:prstGeom prst="rect">
            <a:avLst/>
          </a:prstGeom>
          <a:noFill/>
        </p:spPr>
      </p:pic>
      <p:sp>
        <p:nvSpPr>
          <p:cNvPr id="7" name="6 Oval"/>
          <p:cNvSpPr/>
          <p:nvPr/>
        </p:nvSpPr>
        <p:spPr>
          <a:xfrm>
            <a:off x="2607837" y="4222373"/>
            <a:ext cx="66247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 Oval"/>
          <p:cNvSpPr/>
          <p:nvPr/>
        </p:nvSpPr>
        <p:spPr>
          <a:xfrm>
            <a:off x="7920947" y="3494788"/>
            <a:ext cx="237626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2623930" y="1908313"/>
            <a:ext cx="71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1. Within main text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648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authors cite articles / books and prepare lists of references?</a:t>
            </a:r>
            <a:endParaRPr lang="en-GB" dirty="0"/>
          </a:p>
        </p:txBody>
      </p:sp>
      <p:pic>
        <p:nvPicPr>
          <p:cNvPr id="4" name="Picture 2" descr="C:\Users\samsung\Desktop\la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92" y="2319130"/>
            <a:ext cx="7048500" cy="2170594"/>
          </a:xfrm>
          <a:prstGeom prst="rect">
            <a:avLst/>
          </a:prstGeom>
          <a:noFill/>
        </p:spPr>
      </p:pic>
      <p:pic>
        <p:nvPicPr>
          <p:cNvPr id="5" name="Picture 3" descr="C:\Users\samsung\Desktop\la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4437112"/>
            <a:ext cx="7286626" cy="1857671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8891060" y="2206620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8544272" y="4005064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3863752" y="4005064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639616" y="4437112"/>
            <a:ext cx="7200800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451651" y="1616765"/>
            <a:ext cx="71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2. In footnotes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60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authors cite articles / books and prepare lists of references?</a:t>
            </a:r>
            <a:endParaRPr lang="en-GB" dirty="0"/>
          </a:p>
        </p:txBody>
      </p:sp>
      <p:pic>
        <p:nvPicPr>
          <p:cNvPr id="4" name="Picture 2" descr="C:\Users\samsung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924" y="2498854"/>
            <a:ext cx="5400600" cy="20226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" descr="C:\Users\samsung\Desktop\Clipboar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884" y="4625752"/>
            <a:ext cx="708137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Oval"/>
          <p:cNvSpPr/>
          <p:nvPr/>
        </p:nvSpPr>
        <p:spPr>
          <a:xfrm>
            <a:off x="4957124" y="277829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2940900" y="5010540"/>
            <a:ext cx="669674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451651" y="1616765"/>
            <a:ext cx="71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3. Hybrid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96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authors cite articles / books and prepare lists of references?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82204" y="5357260"/>
            <a:ext cx="360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Kari Paul. “Google Workers Can Listen to What People Say to Its AI Home Devices” </a:t>
            </a:r>
            <a:r>
              <a:rPr lang="en-GB" sz="1400" dirty="0" smtClean="0">
                <a:hlinkClick r:id="rId2"/>
              </a:rPr>
              <a:t>https://www.theguardian.com/technology/2019/jul/11/google-home-assistant-listen-recordings-users-privacy</a:t>
            </a:r>
            <a:r>
              <a:rPr lang="en-GB" sz="1400" dirty="0" smtClean="0"/>
              <a:t> [Accessed July 2019]</a:t>
            </a:r>
            <a:endParaRPr lang="en-GB" sz="14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7885042" y="1825625"/>
            <a:ext cx="346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4000" dirty="0" smtClean="0"/>
              <a:t>4. Hyperlinks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6" y="1796344"/>
            <a:ext cx="6055830" cy="48342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4114" y="5462534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97496" y="6050351"/>
            <a:ext cx="2478156" cy="45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referencing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Audience matters!</a:t>
            </a:r>
          </a:p>
          <a:p>
            <a:endParaRPr lang="en-GB" dirty="0" smtClean="0"/>
          </a:p>
          <a:p>
            <a:r>
              <a:rPr lang="en-GB" dirty="0" smtClean="0"/>
              <a:t>Who is your intended audience</a:t>
            </a:r>
          </a:p>
          <a:p>
            <a:pPr lvl="1"/>
            <a:r>
              <a:rPr lang="en-GB" dirty="0" smtClean="0"/>
              <a:t>Classroom mates</a:t>
            </a:r>
          </a:p>
          <a:p>
            <a:pPr lvl="1"/>
            <a:r>
              <a:rPr lang="en-GB" dirty="0" smtClean="0"/>
              <a:t>Supervisor</a:t>
            </a:r>
          </a:p>
          <a:p>
            <a:pPr lvl="1"/>
            <a:r>
              <a:rPr lang="en-GB" dirty="0" smtClean="0"/>
              <a:t>Thesis committee</a:t>
            </a:r>
          </a:p>
          <a:p>
            <a:pPr lvl="1"/>
            <a:r>
              <a:rPr lang="en-GB" dirty="0" smtClean="0"/>
              <a:t>Conference participants</a:t>
            </a:r>
          </a:p>
          <a:p>
            <a:pPr lvl="1"/>
            <a:r>
              <a:rPr lang="en-GB" dirty="0" smtClean="0"/>
              <a:t>Professional academic journals</a:t>
            </a:r>
          </a:p>
          <a:p>
            <a:pPr lvl="1"/>
            <a:r>
              <a:rPr lang="en-GB" dirty="0" smtClean="0"/>
              <a:t>Popular science outlets</a:t>
            </a:r>
          </a:p>
          <a:p>
            <a:pPr lvl="1"/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5751443" y="2623930"/>
            <a:ext cx="1417983" cy="3233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21218" y="3087757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Familiarize yourselves with institutional specificities!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6254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of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</a:t>
            </a:r>
          </a:p>
          <a:p>
            <a:r>
              <a:rPr lang="en-GB" dirty="0" smtClean="0"/>
              <a:t>Why do authors cite articles / books?</a:t>
            </a:r>
          </a:p>
          <a:p>
            <a:r>
              <a:rPr lang="en-GB" dirty="0" smtClean="0"/>
              <a:t>How do authors cite articles / books and prepare lists of references?</a:t>
            </a:r>
          </a:p>
          <a:p>
            <a:r>
              <a:rPr lang="en-GB" dirty="0" smtClean="0"/>
              <a:t>How do authors use footnotes?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/>
              <a:t>Applications: referencing in MS Word + EndNote X7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K</a:t>
            </a:r>
            <a:r>
              <a:rPr lang="en-GB" b="1" dirty="0" smtClean="0"/>
              <a:t>eep yourselves updated about referencing systems!!!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Referencing – Books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Name of author(s)</a:t>
            </a:r>
          </a:p>
          <a:p>
            <a:r>
              <a:rPr lang="en-GB" dirty="0" smtClean="0"/>
              <a:t>Name of book</a:t>
            </a:r>
          </a:p>
          <a:p>
            <a:r>
              <a:rPr lang="en-GB" dirty="0" smtClean="0"/>
              <a:t>Date of publication</a:t>
            </a:r>
          </a:p>
          <a:p>
            <a:r>
              <a:rPr lang="en-GB" dirty="0" smtClean="0"/>
              <a:t>City or state of publication</a:t>
            </a:r>
          </a:p>
          <a:p>
            <a:r>
              <a:rPr lang="en-GB" dirty="0" smtClean="0"/>
              <a:t>Publication house</a:t>
            </a:r>
          </a:p>
          <a:p>
            <a:r>
              <a:rPr lang="en-GB" dirty="0" smtClean="0"/>
              <a:t>Page number</a:t>
            </a:r>
          </a:p>
          <a:p>
            <a:r>
              <a:rPr lang="en-GB" dirty="0" smtClean="0"/>
              <a:t>Others: ISBN, name of translator, edition, name of series…</a:t>
            </a:r>
          </a:p>
        </p:txBody>
      </p:sp>
    </p:spTree>
    <p:extLst>
      <p:ext uri="{BB962C8B-B14F-4D97-AF65-F5344CB8AC3E}">
        <p14:creationId xmlns:p14="http://schemas.microsoft.com/office/powerpoint/2010/main" val="29383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Referencing – Journal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Name of author(s)</a:t>
            </a:r>
          </a:p>
          <a:p>
            <a:r>
              <a:rPr lang="en-GB" dirty="0" smtClean="0"/>
              <a:t>Name of article</a:t>
            </a:r>
          </a:p>
          <a:p>
            <a:r>
              <a:rPr lang="en-GB" dirty="0" smtClean="0"/>
              <a:t>Date of publication</a:t>
            </a:r>
          </a:p>
          <a:p>
            <a:r>
              <a:rPr lang="en-GB" dirty="0" smtClean="0"/>
              <a:t>Name of journal</a:t>
            </a:r>
          </a:p>
          <a:p>
            <a:r>
              <a:rPr lang="en-GB" dirty="0" smtClean="0"/>
              <a:t>Volume and issue</a:t>
            </a:r>
          </a:p>
          <a:p>
            <a:r>
              <a:rPr lang="en-GB" dirty="0" smtClean="0"/>
              <a:t>Page number</a:t>
            </a:r>
          </a:p>
          <a:p>
            <a:r>
              <a:rPr lang="en-GB" dirty="0" smtClean="0"/>
              <a:t>Others: DOI, name of translator, edition, name of series…</a:t>
            </a:r>
          </a:p>
        </p:txBody>
      </p:sp>
    </p:spTree>
    <p:extLst>
      <p:ext uri="{BB962C8B-B14F-4D97-AF65-F5344CB8AC3E}">
        <p14:creationId xmlns:p14="http://schemas.microsoft.com/office/powerpoint/2010/main" val="35767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Referencing – Internet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Name of author(s)</a:t>
            </a:r>
          </a:p>
          <a:p>
            <a:r>
              <a:rPr lang="en-GB" dirty="0" smtClean="0"/>
              <a:t>Name of article / blog post / social media message</a:t>
            </a:r>
          </a:p>
          <a:p>
            <a:r>
              <a:rPr lang="en-GB" dirty="0" smtClean="0"/>
              <a:t>Date of publication</a:t>
            </a:r>
          </a:p>
          <a:p>
            <a:r>
              <a:rPr lang="en-GB" dirty="0" smtClean="0"/>
              <a:t>Name of website and URL</a:t>
            </a:r>
          </a:p>
          <a:p>
            <a:r>
              <a:rPr lang="en-GB" b="1" u="sng" dirty="0" smtClean="0"/>
              <a:t>Access date</a:t>
            </a:r>
          </a:p>
          <a:p>
            <a:r>
              <a:rPr lang="en-GB" dirty="0" smtClean="0"/>
              <a:t>Page number</a:t>
            </a:r>
          </a:p>
          <a:p>
            <a:r>
              <a:rPr lang="en-GB" dirty="0" smtClean="0"/>
              <a:t>Others: DOI, name of translator, edition, name of series…</a:t>
            </a:r>
          </a:p>
        </p:txBody>
      </p:sp>
    </p:spTree>
    <p:extLst>
      <p:ext uri="{BB962C8B-B14F-4D97-AF65-F5344CB8AC3E}">
        <p14:creationId xmlns:p14="http://schemas.microsoft.com/office/powerpoint/2010/main" val="3988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Referencing – Other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Dictionaries &amp; thesauruses  </a:t>
            </a:r>
          </a:p>
          <a:p>
            <a:r>
              <a:rPr lang="en-GB" dirty="0" smtClean="0"/>
              <a:t>Conference presentations</a:t>
            </a:r>
          </a:p>
          <a:p>
            <a:r>
              <a:rPr lang="en-GB" dirty="0" smtClean="0"/>
              <a:t>Unpublished manuscripts (such as lecture notes)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Chicago 16. Edisyon: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dirty="0" smtClean="0"/>
              <a:t>Yalcintas, Altug. 2013. "The Problem of Epistemic Cost: Why Do Economists Not Change Their Minds (About the '</a:t>
            </a:r>
            <a:r>
              <a:rPr lang="en-GB" dirty="0" err="1" smtClean="0"/>
              <a:t>Coase</a:t>
            </a:r>
            <a:r>
              <a:rPr lang="en-GB" dirty="0" smtClean="0"/>
              <a:t> Theorem')?"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 no. 72 (5)</a:t>
            </a:r>
            <a:r>
              <a:rPr lang="tr-TR" dirty="0" smtClean="0"/>
              <a:t>: 1131-1157</a:t>
            </a:r>
            <a:r>
              <a:rPr lang="en-GB" dirty="0" smtClean="0"/>
              <a:t>.</a:t>
            </a:r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2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Harvard: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dirty="0" smtClean="0"/>
              <a:t>YALCINTAS, A. 2013. The Problem of Epistemic Cost: Why Do Economists Not Change Their Minds (About the '</a:t>
            </a:r>
            <a:r>
              <a:rPr lang="en-GB" dirty="0" err="1" smtClean="0"/>
              <a:t>Coase</a:t>
            </a:r>
            <a:r>
              <a:rPr lang="en-GB" dirty="0" smtClean="0"/>
              <a:t> Theorem')? </a:t>
            </a:r>
            <a:r>
              <a:rPr lang="en-GB" i="1" dirty="0" smtClean="0"/>
              <a:t>American Journal of Economics and Sociology,</a:t>
            </a:r>
            <a:r>
              <a:rPr lang="en-GB" dirty="0" smtClean="0"/>
              <a:t> 72</a:t>
            </a:r>
            <a:r>
              <a:rPr lang="tr-TR" dirty="0" smtClean="0"/>
              <a:t>, 1131-1157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0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None/>
            </a:pPr>
            <a:r>
              <a:rPr lang="en-GB" b="1" dirty="0" smtClean="0"/>
              <a:t>Yalcintas, Altug.</a:t>
            </a:r>
            <a:r>
              <a:rPr lang="en-GB" dirty="0" smtClean="0"/>
              <a:t> 2013. "The Problem of Epistemic Cost: Why Do Economists Not Change Their Minds (About the '</a:t>
            </a:r>
            <a:r>
              <a:rPr lang="en-GB" dirty="0" err="1" smtClean="0"/>
              <a:t>Coase</a:t>
            </a:r>
            <a:r>
              <a:rPr lang="en-GB" dirty="0" smtClean="0"/>
              <a:t> Theorem')?"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, 72(5)</a:t>
            </a:r>
            <a:r>
              <a:rPr lang="tr-TR" dirty="0" smtClean="0"/>
              <a:t>, 1131-57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7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Econometrica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cap="small" dirty="0" smtClean="0"/>
              <a:t>Yalcintas, A.</a:t>
            </a:r>
            <a:r>
              <a:rPr lang="en-GB" dirty="0" smtClean="0"/>
              <a:t> (2013): "The Problem of Epistemic Cost: Why Do Economists Not Change Their Minds (About the '</a:t>
            </a:r>
            <a:r>
              <a:rPr lang="en-GB" dirty="0" err="1" smtClean="0"/>
              <a:t>Coase</a:t>
            </a:r>
            <a:r>
              <a:rPr lang="en-GB" dirty="0" smtClean="0"/>
              <a:t> Theorem')?,"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, 72</a:t>
            </a:r>
            <a:r>
              <a:rPr lang="tr-TR" dirty="0" smtClean="0"/>
              <a:t>, 1131-1157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0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Harvard, Chicago, APA, American Economic Association</a:t>
            </a:r>
          </a:p>
          <a:p>
            <a:r>
              <a:rPr lang="en-GB" dirty="0" smtClean="0"/>
              <a:t>You are free to pick a style as long as you are consistent throughout the manuscript</a:t>
            </a:r>
          </a:p>
          <a:p>
            <a:r>
              <a:rPr lang="en-GB" dirty="0" smtClean="0"/>
              <a:t>Read the regulations at your institution and decide accordingly</a:t>
            </a:r>
          </a:p>
          <a:p>
            <a:r>
              <a:rPr lang="en-GB" dirty="0" smtClean="0"/>
              <a:t>Consult your professor</a:t>
            </a:r>
          </a:p>
          <a:p>
            <a:r>
              <a:rPr lang="en-GB" dirty="0" smtClean="0"/>
              <a:t>Professional authors: Decide according to the journal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1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authors use footnotes?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Application: MS Word*</a:t>
            </a:r>
          </a:p>
          <a:p>
            <a:endParaRPr lang="en-GB" dirty="0"/>
          </a:p>
          <a:p>
            <a:r>
              <a:rPr lang="en-GB" dirty="0" smtClean="0"/>
              <a:t>Difficulties with giving footnotes in </a:t>
            </a:r>
            <a:r>
              <a:rPr lang="en-GB" b="1" u="sng" dirty="0" smtClean="0"/>
              <a:t>mechanical typewriters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4173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81" y="265044"/>
            <a:ext cx="6456280" cy="6467060"/>
          </a:xfrm>
        </p:spPr>
      </p:pic>
    </p:spTree>
    <p:extLst>
      <p:ext uri="{BB962C8B-B14F-4D97-AF65-F5344CB8AC3E}">
        <p14:creationId xmlns:p14="http://schemas.microsoft.com/office/powerpoint/2010/main" val="25526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EndNote X7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80" y="1746112"/>
            <a:ext cx="9108098" cy="4914106"/>
          </a:xfrm>
        </p:spPr>
      </p:pic>
    </p:spTree>
    <p:extLst>
      <p:ext uri="{BB962C8B-B14F-4D97-AF65-F5344CB8AC3E}">
        <p14:creationId xmlns:p14="http://schemas.microsoft.com/office/powerpoint/2010/main" val="2616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sample </a:t>
            </a:r>
            <a:r>
              <a:rPr lang="en-GB" dirty="0" smtClean="0"/>
              <a:t>from the manuscripts of Karl Marx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1" y="1825624"/>
            <a:ext cx="4845381" cy="4853471"/>
          </a:xfrm>
        </p:spPr>
      </p:pic>
      <p:sp>
        <p:nvSpPr>
          <p:cNvPr id="5" name="TextBox 4"/>
          <p:cNvSpPr txBox="1"/>
          <p:nvPr/>
        </p:nvSpPr>
        <p:spPr>
          <a:xfrm>
            <a:off x="9130747" y="5685183"/>
            <a:ext cx="237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International Institute of Social History, 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2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thumb/8/8d/Zentralbibliothek_Z%C3%BCrich_Das_Kapital_Marx_1867.jpg/800px-Zentralbibliothek_Z%C3%BCrich_Das_Kapital_Marx_18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3" y="135353"/>
            <a:ext cx="3896139" cy="65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James Joyce, </a:t>
            </a:r>
            <a:r>
              <a:rPr lang="en-GB" dirty="0" err="1" smtClean="0"/>
              <a:t>Finnegans</a:t>
            </a:r>
            <a:r>
              <a:rPr lang="en-GB" dirty="0" smtClean="0"/>
              <a:t> Wake</a:t>
            </a:r>
            <a:endParaRPr lang="en-GB" dirty="0"/>
          </a:p>
        </p:txBody>
      </p:sp>
      <p:pic>
        <p:nvPicPr>
          <p:cNvPr id="1026" name="Picture 2" descr="https://pbs.twimg.com/media/D6VvM_3UUAAMSr-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5" y="1825625"/>
            <a:ext cx="72254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270" y="6241774"/>
            <a:ext cx="88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3"/>
              </a:rPr>
              <a:t>http://www.openculture.com/2018/06/james-joyces-crayon-covered-manuscript-pages-ulysses-finnegans-wake.html</a:t>
            </a:r>
            <a:r>
              <a:rPr lang="en-GB" dirty="0" smtClean="0"/>
              <a:t> [Accessed July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1. Taking notes</a:t>
            </a:r>
          </a:p>
          <a:p>
            <a:pPr marL="0" indent="0">
              <a:buNone/>
            </a:pPr>
            <a:r>
              <a:rPr lang="en-GB" dirty="0" smtClean="0"/>
              <a:t>2. Preparing manuscripts</a:t>
            </a:r>
          </a:p>
          <a:p>
            <a:pPr marL="0" indent="0">
              <a:buNone/>
            </a:pPr>
            <a:r>
              <a:rPr lang="en-GB" dirty="0" smtClean="0"/>
              <a:t>3. Reading, re-writing, re-reading, </a:t>
            </a:r>
            <a:r>
              <a:rPr lang="en-GB" dirty="0" err="1" smtClean="0"/>
              <a:t>rere</a:t>
            </a:r>
            <a:r>
              <a:rPr lang="en-GB" dirty="0" smtClean="0"/>
              <a:t>-writing, </a:t>
            </a:r>
            <a:r>
              <a:rPr lang="en-GB" dirty="0" err="1" smtClean="0"/>
              <a:t>rererere</a:t>
            </a:r>
            <a:r>
              <a:rPr lang="en-GB" dirty="0" smtClean="0"/>
              <a:t>-reading, …</a:t>
            </a:r>
          </a:p>
          <a:p>
            <a:pPr marL="0" indent="0">
              <a:buNone/>
            </a:pPr>
            <a:r>
              <a:rPr lang="en-GB" dirty="0" smtClean="0"/>
              <a:t>…</a:t>
            </a:r>
          </a:p>
          <a:p>
            <a:pPr marL="0" indent="0">
              <a:buNone/>
            </a:pPr>
            <a:r>
              <a:rPr lang="en-GB" dirty="0"/>
              <a:t>n</a:t>
            </a:r>
            <a:r>
              <a:rPr lang="en-GB" dirty="0" smtClean="0"/>
              <a:t>. Publishing manuscripts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* Publication (</a:t>
            </a:r>
            <a:r>
              <a:rPr lang="en-GB" dirty="0" err="1" smtClean="0"/>
              <a:t>yayım</a:t>
            </a:r>
            <a:r>
              <a:rPr lang="en-GB" dirty="0" smtClean="0"/>
              <a:t>, </a:t>
            </a:r>
            <a:r>
              <a:rPr lang="en-GB" dirty="0" err="1" smtClean="0"/>
              <a:t>neşriyat</a:t>
            </a:r>
            <a:r>
              <a:rPr lang="en-GB" dirty="0" smtClean="0"/>
              <a:t>): making a manuscript or speech pub-</a:t>
            </a:r>
            <a:r>
              <a:rPr lang="en-GB" dirty="0" err="1" smtClean="0"/>
              <a:t>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0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1. Taking notes</a:t>
            </a:r>
          </a:p>
          <a:p>
            <a:pPr marL="0" indent="0">
              <a:buNone/>
            </a:pPr>
            <a:r>
              <a:rPr lang="en-GB" dirty="0" smtClean="0"/>
              <a:t>2. Preparing manuscripts</a:t>
            </a:r>
          </a:p>
          <a:p>
            <a:pPr marL="0" indent="0">
              <a:buNone/>
            </a:pPr>
            <a:r>
              <a:rPr lang="en-GB" dirty="0" smtClean="0"/>
              <a:t>...</a:t>
            </a:r>
          </a:p>
          <a:p>
            <a:pPr marL="0" indent="0">
              <a:buNone/>
            </a:pPr>
            <a:r>
              <a:rPr lang="en-GB" dirty="0" smtClean="0"/>
              <a:t>…</a:t>
            </a:r>
          </a:p>
          <a:p>
            <a:pPr marL="0" indent="0">
              <a:buNone/>
            </a:pPr>
            <a:r>
              <a:rPr lang="en-GB" dirty="0"/>
              <a:t>n</a:t>
            </a:r>
            <a:r>
              <a:rPr lang="en-GB" dirty="0" smtClean="0"/>
              <a:t>. Publishing manuscripts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* Publication (</a:t>
            </a:r>
            <a:r>
              <a:rPr lang="en-GB" dirty="0" err="1" smtClean="0"/>
              <a:t>yayım</a:t>
            </a:r>
            <a:r>
              <a:rPr lang="en-GB" dirty="0" smtClean="0"/>
              <a:t>, </a:t>
            </a:r>
            <a:r>
              <a:rPr lang="en-GB" dirty="0" err="1" smtClean="0"/>
              <a:t>neşriyat</a:t>
            </a:r>
            <a:r>
              <a:rPr lang="en-GB" dirty="0" smtClean="0"/>
              <a:t>): making a manuscript or speech pub-</a:t>
            </a:r>
            <a:r>
              <a:rPr lang="en-GB" dirty="0" err="1" smtClean="0"/>
              <a:t>lic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25009" y="3949148"/>
            <a:ext cx="2067339" cy="14974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2105" y="3591339"/>
            <a:ext cx="311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Nesir</a:t>
            </a:r>
            <a:r>
              <a:rPr lang="en-GB" dirty="0" smtClean="0"/>
              <a:t>: </a:t>
            </a:r>
            <a:r>
              <a:rPr lang="en-GB" dirty="0" err="1" smtClean="0"/>
              <a:t>düz</a:t>
            </a:r>
            <a:r>
              <a:rPr lang="en-GB" dirty="0" smtClean="0"/>
              <a:t> </a:t>
            </a:r>
            <a:r>
              <a:rPr lang="en-GB" dirty="0" err="1" smtClean="0"/>
              <a:t>yazı</a:t>
            </a:r>
            <a:r>
              <a:rPr lang="en-GB" dirty="0" smtClean="0"/>
              <a:t>, prose</a:t>
            </a:r>
          </a:p>
          <a:p>
            <a:r>
              <a:rPr lang="en-GB" dirty="0" err="1" smtClean="0"/>
              <a:t>Neşr</a:t>
            </a:r>
            <a:r>
              <a:rPr lang="en-GB" dirty="0" smtClean="0"/>
              <a:t>: </a:t>
            </a:r>
            <a:r>
              <a:rPr lang="en-GB" dirty="0" err="1" smtClean="0"/>
              <a:t>yayma</a:t>
            </a:r>
            <a:r>
              <a:rPr lang="en-GB" dirty="0" smtClean="0"/>
              <a:t>, disseminate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1149</Words>
  <Application>Microsoft Office PowerPoint</Application>
  <PresentationFormat>Widescreen</PresentationFormat>
  <Paragraphs>195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Acrobat Document</vt:lpstr>
      <vt:lpstr>Reference Systems </vt:lpstr>
      <vt:lpstr>Important dates – reminder </vt:lpstr>
      <vt:lpstr>Plan of this session</vt:lpstr>
      <vt:lpstr>PowerPoint Presentation</vt:lpstr>
      <vt:lpstr>A sample from the manuscripts of Karl Marx</vt:lpstr>
      <vt:lpstr>PowerPoint Presentation</vt:lpstr>
      <vt:lpstr>James Joyce, Finnegans Wake</vt:lpstr>
      <vt:lpstr>Stages of research</vt:lpstr>
      <vt:lpstr>Stages of research</vt:lpstr>
      <vt:lpstr>What do we publish? </vt:lpstr>
      <vt:lpstr>Where do we conduct research? (1/2)</vt:lpstr>
      <vt:lpstr>Where do we conduct research? (2/2)</vt:lpstr>
      <vt:lpstr>Massive Online Open Sources</vt:lpstr>
      <vt:lpstr>PowerPoint Presentation</vt:lpstr>
      <vt:lpstr>PowerPoint Presentation</vt:lpstr>
      <vt:lpstr>Contributions and acknowledgements </vt:lpstr>
      <vt:lpstr>(One of) The Shortest Paper(s)</vt:lpstr>
      <vt:lpstr>Honorary authorship and ghost authorship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authors cite articles / books?</vt:lpstr>
      <vt:lpstr>How do authors cite articles / books and prepare lists of references?</vt:lpstr>
      <vt:lpstr>How do authors cite articles / books and prepare lists of references?</vt:lpstr>
      <vt:lpstr>How do authors cite articles / books and prepare lists of references?</vt:lpstr>
      <vt:lpstr>How do authors cite articles / books and prepare lists of references?</vt:lpstr>
      <vt:lpstr>Which referencing system?</vt:lpstr>
      <vt:lpstr>Referencing – Books </vt:lpstr>
      <vt:lpstr>Referencing – Journal articles</vt:lpstr>
      <vt:lpstr>Referencing – Internet sources</vt:lpstr>
      <vt:lpstr>Referencing – Other sources</vt:lpstr>
      <vt:lpstr>Common styles</vt:lpstr>
      <vt:lpstr>Common styles</vt:lpstr>
      <vt:lpstr>Common styles</vt:lpstr>
      <vt:lpstr>Common styles</vt:lpstr>
      <vt:lpstr>Common styles</vt:lpstr>
      <vt:lpstr>How do authors use footnotes?</vt:lpstr>
      <vt:lpstr>EndNote X7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62</cp:revision>
  <dcterms:created xsi:type="dcterms:W3CDTF">2019-07-12T06:11:43Z</dcterms:created>
  <dcterms:modified xsi:type="dcterms:W3CDTF">2019-07-17T10:52:59Z</dcterms:modified>
</cp:coreProperties>
</file>