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72" r:id="rId9"/>
    <p:sldId id="263" r:id="rId10"/>
    <p:sldId id="264" r:id="rId11"/>
    <p:sldId id="271" r:id="rId12"/>
    <p:sldId id="265" r:id="rId13"/>
    <p:sldId id="270" r:id="rId14"/>
    <p:sldId id="266" r:id="rId15"/>
    <p:sldId id="269" r:id="rId16"/>
    <p:sldId id="267" r:id="rId17"/>
    <p:sldId id="268" r:id="rId18"/>
    <p:sldId id="273" r:id="rId1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6" autoAdjust="0"/>
  </p:normalViewPr>
  <p:slideViewPr>
    <p:cSldViewPr>
      <p:cViewPr varScale="1">
        <p:scale>
          <a:sx n="75" d="100"/>
          <a:sy n="75" d="100"/>
        </p:scale>
        <p:origin x="-1236" y="-84"/>
      </p:cViewPr>
      <p:guideLst>
        <p:guide orient="horz" pos="2160"/>
        <p:guide pos="2880"/>
      </p:guideLst>
    </p:cSldViewPr>
  </p:slideViewPr>
  <p:outlineViewPr>
    <p:cViewPr>
      <p:scale>
        <a:sx n="33" d="100"/>
        <a:sy n="33" d="100"/>
      </p:scale>
      <p:origin x="36" y="1027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4.10.2020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4.10.2020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4.10.2020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4.10.2020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4.10.2020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4.10.2020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4.10.2020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4.10.2020</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altLang="tr-TR" dirty="0">
                <a:latin typeface="Comic Sans MS" pitchFamily="66" charset="0"/>
              </a:rPr>
              <a:t>CGM105 ÇOCUK GELİŞİMİNE GİRİŞ DERSİ </a:t>
            </a:r>
            <a:r>
              <a:rPr lang="tr-TR" altLang="tr-TR" dirty="0" smtClean="0">
                <a:latin typeface="Comic Sans MS" pitchFamily="66" charset="0"/>
              </a:rPr>
              <a:t/>
            </a:r>
            <a:br>
              <a:rPr lang="tr-TR" altLang="tr-TR" dirty="0" smtClean="0">
                <a:latin typeface="Comic Sans MS" pitchFamily="66" charset="0"/>
              </a:rPr>
            </a:br>
            <a:r>
              <a:rPr lang="tr-TR" altLang="tr-TR" dirty="0">
                <a:latin typeface="Comic Sans MS" pitchFamily="66" charset="0"/>
              </a:rPr>
              <a:t/>
            </a:r>
            <a:br>
              <a:rPr lang="tr-TR" altLang="tr-TR" dirty="0">
                <a:latin typeface="Comic Sans MS" pitchFamily="66" charset="0"/>
              </a:rPr>
            </a:br>
            <a:r>
              <a:rPr lang="tr-TR" b="1" dirty="0" smtClean="0">
                <a:latin typeface="Comic Sans MS" pitchFamily="66" charset="0"/>
              </a:rPr>
              <a:t>Tarihsel </a:t>
            </a:r>
            <a:r>
              <a:rPr lang="tr-TR" b="1" dirty="0">
                <a:latin typeface="Comic Sans MS" pitchFamily="66" charset="0"/>
              </a:rPr>
              <a:t>Süreçte Çocuk</a:t>
            </a:r>
          </a:p>
        </p:txBody>
      </p:sp>
      <p:sp>
        <p:nvSpPr>
          <p:cNvPr id="3" name="Alt Başlık 2"/>
          <p:cNvSpPr>
            <a:spLocks noGrp="1"/>
          </p:cNvSpPr>
          <p:nvPr>
            <p:ph type="subTitle" idx="1"/>
          </p:nvPr>
        </p:nvSpPr>
        <p:spPr/>
        <p:txBody>
          <a:bodyPr>
            <a:normAutofit fontScale="70000" lnSpcReduction="20000"/>
          </a:bodyPr>
          <a:lstStyle/>
          <a:p>
            <a:pPr algn="just"/>
            <a:endParaRPr lang="tr-TR" altLang="tr-TR" b="1" dirty="0" smtClean="0">
              <a:solidFill>
                <a:schemeClr val="tx1"/>
              </a:solidFill>
              <a:latin typeface="Comic Sans MS" pitchFamily="66" charset="0"/>
            </a:endParaRPr>
          </a:p>
          <a:p>
            <a:pPr algn="just"/>
            <a:endParaRPr lang="tr-TR" altLang="tr-TR" b="1" dirty="0">
              <a:solidFill>
                <a:schemeClr val="tx1"/>
              </a:solidFill>
              <a:latin typeface="Comic Sans MS" pitchFamily="66" charset="0"/>
            </a:endParaRPr>
          </a:p>
          <a:p>
            <a:pPr algn="just"/>
            <a:endParaRPr lang="tr-TR" altLang="tr-TR" b="1" dirty="0" smtClean="0">
              <a:solidFill>
                <a:schemeClr val="tx1"/>
              </a:solidFill>
              <a:latin typeface="Comic Sans MS" pitchFamily="66" charset="0"/>
            </a:endParaRPr>
          </a:p>
          <a:p>
            <a:r>
              <a:rPr lang="tr-TR" altLang="tr-TR" b="1" dirty="0" smtClean="0">
                <a:solidFill>
                  <a:schemeClr val="tx1"/>
                </a:solidFill>
                <a:latin typeface="Comic Sans MS" pitchFamily="66" charset="0"/>
              </a:rPr>
              <a:t>PROF</a:t>
            </a:r>
            <a:r>
              <a:rPr lang="tr-TR" altLang="tr-TR" b="1" dirty="0">
                <a:solidFill>
                  <a:schemeClr val="tx1"/>
                </a:solidFill>
                <a:latin typeface="Comic Sans MS" pitchFamily="66" charset="0"/>
              </a:rPr>
              <a:t>. DR. MÜDRİYE  YILDIZ </a:t>
            </a:r>
            <a:r>
              <a:rPr lang="tr-TR" altLang="tr-TR" b="1" dirty="0" smtClean="0">
                <a:solidFill>
                  <a:schemeClr val="tx1"/>
                </a:solidFill>
                <a:latin typeface="Comic Sans MS" pitchFamily="66" charset="0"/>
              </a:rPr>
              <a:t>BIÇAKÇI</a:t>
            </a:r>
          </a:p>
          <a:p>
            <a:pPr algn="just"/>
            <a:endParaRPr lang="tr-TR" dirty="0">
              <a:latin typeface="Comic Sans MS" pitchFamily="66" charset="0"/>
            </a:endParaRPr>
          </a:p>
        </p:txBody>
      </p:sp>
    </p:spTree>
    <p:extLst>
      <p:ext uri="{BB962C8B-B14F-4D97-AF65-F5344CB8AC3E}">
        <p14:creationId xmlns:p14="http://schemas.microsoft.com/office/powerpoint/2010/main" val="14895282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omic Sans MS" pitchFamily="66" charset="0"/>
              </a:rPr>
              <a:t>17. YY</a:t>
            </a:r>
            <a:endParaRPr lang="tr-TR" dirty="0">
              <a:latin typeface="Comic Sans MS" pitchFamily="66" charset="0"/>
            </a:endParaRPr>
          </a:p>
        </p:txBody>
      </p:sp>
      <p:sp>
        <p:nvSpPr>
          <p:cNvPr id="3" name="İçerik Yer Tutucusu 2"/>
          <p:cNvSpPr>
            <a:spLocks noGrp="1"/>
          </p:cNvSpPr>
          <p:nvPr>
            <p:ph idx="1"/>
          </p:nvPr>
        </p:nvSpPr>
        <p:spPr/>
        <p:txBody>
          <a:bodyPr>
            <a:normAutofit/>
          </a:bodyPr>
          <a:lstStyle/>
          <a:p>
            <a:pPr marL="0" indent="0" algn="just">
              <a:buNone/>
            </a:pPr>
            <a:r>
              <a:rPr lang="tr-TR" sz="2000" dirty="0" smtClean="0">
                <a:latin typeface="Comic Sans MS" pitchFamily="66" charset="0"/>
              </a:rPr>
              <a:t>	On </a:t>
            </a:r>
            <a:r>
              <a:rPr lang="tr-TR" sz="2000" dirty="0">
                <a:latin typeface="Comic Sans MS" pitchFamily="66" charset="0"/>
              </a:rPr>
              <a:t>yedinci yüzyılda bilim adamları çocukluk anlayışında ve </a:t>
            </a:r>
            <a:r>
              <a:rPr lang="tr-TR" sz="2000" dirty="0" smtClean="0">
                <a:latin typeface="Comic Sans MS" pitchFamily="66" charset="0"/>
              </a:rPr>
              <a:t>çocukların </a:t>
            </a:r>
            <a:r>
              <a:rPr lang="tr-TR" sz="2000" dirty="0">
                <a:latin typeface="Comic Sans MS" pitchFamily="66" charset="0"/>
              </a:rPr>
              <a:t>eğitiminde yeni görüşler ileri sürmeye başlamıştır. Böylece farklı, kendine özgü, durağan değil gelişen bir çocukluk anlayışı ortaya </a:t>
            </a:r>
            <a:r>
              <a:rPr lang="tr-TR" sz="2000" dirty="0" smtClean="0">
                <a:latin typeface="Comic Sans MS" pitchFamily="66" charset="0"/>
              </a:rPr>
              <a:t>çıkmıştır</a:t>
            </a:r>
            <a:r>
              <a:rPr lang="tr-TR" sz="2000" dirty="0">
                <a:latin typeface="Comic Sans MS" pitchFamily="66" charset="0"/>
              </a:rPr>
              <a:t>. </a:t>
            </a:r>
            <a:endParaRPr lang="tr-TR" sz="2000" dirty="0" smtClean="0">
              <a:latin typeface="Comic Sans MS" pitchFamily="66" charset="0"/>
            </a:endParaRPr>
          </a:p>
          <a:p>
            <a:pPr marL="0" indent="0" algn="just">
              <a:buNone/>
            </a:pPr>
            <a:r>
              <a:rPr lang="tr-TR" sz="2000" dirty="0">
                <a:latin typeface="Comic Sans MS" pitchFamily="66" charset="0"/>
              </a:rPr>
              <a:t>	</a:t>
            </a:r>
            <a:r>
              <a:rPr lang="tr-TR" sz="2000" dirty="0" smtClean="0">
                <a:latin typeface="Comic Sans MS" pitchFamily="66" charset="0"/>
              </a:rPr>
              <a:t>Bu </a:t>
            </a:r>
            <a:r>
              <a:rPr lang="tr-TR" sz="2000" dirty="0">
                <a:latin typeface="Comic Sans MS" pitchFamily="66" charset="0"/>
              </a:rPr>
              <a:t>dönemde John Locke çocukluk fikrinin gelişimi üzerinde önemli etkilerde bulunmuştur. </a:t>
            </a:r>
            <a:endParaRPr lang="tr-TR" sz="2000" dirty="0" smtClean="0">
              <a:latin typeface="Comic Sans MS" pitchFamily="66" charset="0"/>
            </a:endParaRPr>
          </a:p>
          <a:p>
            <a:pPr marL="0" indent="0" algn="just">
              <a:buNone/>
            </a:pPr>
            <a:r>
              <a:rPr lang="tr-TR" sz="2000" dirty="0">
                <a:latin typeface="Comic Sans MS" pitchFamily="66" charset="0"/>
              </a:rPr>
              <a:t>	</a:t>
            </a:r>
          </a:p>
        </p:txBody>
      </p:sp>
    </p:spTree>
    <p:extLst>
      <p:ext uri="{BB962C8B-B14F-4D97-AF65-F5344CB8AC3E}">
        <p14:creationId xmlns:p14="http://schemas.microsoft.com/office/powerpoint/2010/main" val="3304431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omic Sans MS" pitchFamily="66" charset="0"/>
              </a:rPr>
              <a:t>John Locke</a:t>
            </a:r>
            <a:endParaRPr lang="tr-TR" dirty="0"/>
          </a:p>
        </p:txBody>
      </p:sp>
      <p:sp>
        <p:nvSpPr>
          <p:cNvPr id="3" name="İçerik Yer Tutucusu 2"/>
          <p:cNvSpPr>
            <a:spLocks noGrp="1"/>
          </p:cNvSpPr>
          <p:nvPr>
            <p:ph idx="1"/>
          </p:nvPr>
        </p:nvSpPr>
        <p:spPr>
          <a:xfrm>
            <a:off x="457200" y="1600200"/>
            <a:ext cx="5122912" cy="4525963"/>
          </a:xfrm>
        </p:spPr>
        <p:txBody>
          <a:bodyPr>
            <a:normAutofit/>
          </a:bodyPr>
          <a:lstStyle/>
          <a:p>
            <a:pPr marL="0" indent="0" algn="just">
              <a:buNone/>
            </a:pPr>
            <a:r>
              <a:rPr lang="tr-TR" sz="2000" dirty="0" smtClean="0">
                <a:latin typeface="Comic Sans MS" pitchFamily="66" charset="0"/>
              </a:rPr>
              <a:t>	Locke </a:t>
            </a:r>
            <a:r>
              <a:rPr lang="tr-TR" sz="2000" dirty="0">
                <a:latin typeface="Comic Sans MS" pitchFamily="66" charset="0"/>
              </a:rPr>
              <a:t>çocukların dünyaya boş levhalar olarak geldiğini savunmuştur. Locke; çocukların duyusal izlenimleriyle, elde ettikleri deneyimlerle ne öğrendiklerini ve sonuçta ne olduklarını belirlediğine inanmıştır. Boş tablet görünümü, doğuştan gelen bir genetik kod ya da doğuştan gelen hiçbir özellik öngörmemektedir. Yani, çocuklar, insanoğlunun karakteristiklerinin haricinde herhangi bir davranışa yatkınlıkları olmadan doğarlar (</a:t>
            </a:r>
            <a:r>
              <a:rPr lang="tr-TR" sz="2000" dirty="0" err="1">
                <a:latin typeface="Comic Sans MS" pitchFamily="66" charset="0"/>
              </a:rPr>
              <a:t>Morrison</a:t>
            </a:r>
            <a:r>
              <a:rPr lang="tr-TR" sz="2000" dirty="0">
                <a:latin typeface="Comic Sans MS" pitchFamily="66" charset="0"/>
              </a:rPr>
              <a:t>, 2004; Kartal, 2008).</a:t>
            </a:r>
          </a:p>
          <a:p>
            <a:endParaRPr lang="tr-TR" sz="2000"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24128" y="2060847"/>
            <a:ext cx="3419872" cy="3182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14081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omic Sans MS" pitchFamily="66" charset="0"/>
              </a:rPr>
              <a:t>Jean-</a:t>
            </a:r>
            <a:r>
              <a:rPr lang="tr-TR" dirty="0" err="1">
                <a:latin typeface="Comic Sans MS" pitchFamily="66" charset="0"/>
              </a:rPr>
              <a:t>Jacques</a:t>
            </a:r>
            <a:r>
              <a:rPr lang="tr-TR" dirty="0">
                <a:latin typeface="Comic Sans MS" pitchFamily="66" charset="0"/>
              </a:rPr>
              <a:t> Rousseau</a:t>
            </a:r>
          </a:p>
        </p:txBody>
      </p:sp>
      <p:sp>
        <p:nvSpPr>
          <p:cNvPr id="3" name="İçerik Yer Tutucusu 2"/>
          <p:cNvSpPr>
            <a:spLocks noGrp="1"/>
          </p:cNvSpPr>
          <p:nvPr>
            <p:ph idx="1"/>
          </p:nvPr>
        </p:nvSpPr>
        <p:spPr>
          <a:xfrm>
            <a:off x="457200" y="1600200"/>
            <a:ext cx="5698976" cy="4525963"/>
          </a:xfrm>
        </p:spPr>
        <p:txBody>
          <a:bodyPr>
            <a:noAutofit/>
          </a:bodyPr>
          <a:lstStyle/>
          <a:p>
            <a:pPr marL="0" indent="0" algn="just">
              <a:buNone/>
            </a:pPr>
            <a:r>
              <a:rPr lang="tr-TR" sz="2000" dirty="0" smtClean="0">
                <a:latin typeface="Comic Sans MS" pitchFamily="66" charset="0"/>
              </a:rPr>
              <a:t>	On </a:t>
            </a:r>
            <a:r>
              <a:rPr lang="tr-TR" sz="2000" dirty="0">
                <a:latin typeface="Comic Sans MS" pitchFamily="66" charset="0"/>
              </a:rPr>
              <a:t>sekizinci yüzyılda Rousseau da çocukluk fikrinin gelişimine iki güçlü katkıda bulunmuştur. </a:t>
            </a:r>
            <a:endParaRPr lang="tr-TR" sz="2000" dirty="0" smtClean="0">
              <a:latin typeface="Comic Sans MS" pitchFamily="66" charset="0"/>
            </a:endParaRPr>
          </a:p>
          <a:p>
            <a:pPr marL="0" indent="0" algn="just">
              <a:buNone/>
            </a:pPr>
            <a:r>
              <a:rPr lang="tr-TR" sz="2000" dirty="0">
                <a:latin typeface="Comic Sans MS" pitchFamily="66" charset="0"/>
              </a:rPr>
              <a:t>	</a:t>
            </a:r>
            <a:r>
              <a:rPr lang="tr-TR" sz="2000" dirty="0" smtClean="0">
                <a:latin typeface="Comic Sans MS" pitchFamily="66" charset="0"/>
              </a:rPr>
              <a:t>Birincisi</a:t>
            </a:r>
            <a:r>
              <a:rPr lang="tr-TR" sz="2000" dirty="0">
                <a:latin typeface="Comic Sans MS" pitchFamily="66" charset="0"/>
              </a:rPr>
              <a:t>, Rousseau’nun çocuğun sadece bir amaç için araç değil, kendi için de önemli olduğunu </a:t>
            </a:r>
            <a:r>
              <a:rPr lang="tr-TR" sz="2000" dirty="0" smtClean="0">
                <a:latin typeface="Comic Sans MS" pitchFamily="66" charset="0"/>
              </a:rPr>
              <a:t>vurgulamasıdır</a:t>
            </a:r>
            <a:r>
              <a:rPr lang="tr-TR" sz="2000" dirty="0">
                <a:latin typeface="Comic Sans MS" pitchFamily="66" charset="0"/>
              </a:rPr>
              <a:t>. </a:t>
            </a:r>
            <a:endParaRPr lang="tr-TR" sz="2000" dirty="0" smtClean="0">
              <a:latin typeface="Comic Sans MS" pitchFamily="66" charset="0"/>
            </a:endParaRPr>
          </a:p>
          <a:p>
            <a:pPr marL="0" indent="0" algn="just">
              <a:buNone/>
            </a:pPr>
            <a:r>
              <a:rPr lang="tr-TR" sz="2000" dirty="0">
                <a:latin typeface="Comic Sans MS" pitchFamily="66" charset="0"/>
              </a:rPr>
              <a:t>	</a:t>
            </a:r>
            <a:r>
              <a:rPr lang="tr-TR" sz="2000" dirty="0" smtClean="0">
                <a:latin typeface="Comic Sans MS" pitchFamily="66" charset="0"/>
              </a:rPr>
              <a:t>İkincisi </a:t>
            </a:r>
            <a:r>
              <a:rPr lang="tr-TR" sz="2000" dirty="0">
                <a:latin typeface="Comic Sans MS" pitchFamily="66" charset="0"/>
              </a:rPr>
              <a:t>ise çocuğun entelektüel ve duygusal yaşamının önemli olduğudur. Çünkü Rousseau’ya göre sadece entelektüel ve duygusal yaşamı, çocuklarımızı eğitmek ve yetiştirmek için bilmemiz gerekmez, aynı zamanda çocukluk, insanın doğal durumuna en çok yaklaştığı </a:t>
            </a:r>
            <a:r>
              <a:rPr lang="tr-TR" sz="2000" dirty="0" smtClean="0">
                <a:latin typeface="Comic Sans MS" pitchFamily="66" charset="0"/>
              </a:rPr>
              <a:t>yaşam </a:t>
            </a:r>
            <a:r>
              <a:rPr lang="tr-TR" sz="2000" dirty="0">
                <a:latin typeface="Comic Sans MS" pitchFamily="66" charset="0"/>
              </a:rPr>
              <a:t>evresidir. </a:t>
            </a:r>
            <a:endParaRPr lang="tr-TR" sz="2000" dirty="0" smtClean="0">
              <a:latin typeface="Comic Sans MS" pitchFamily="66" charset="0"/>
            </a:endParaRPr>
          </a:p>
          <a:p>
            <a:pPr marL="0" indent="0" algn="just">
              <a:buNone/>
            </a:pPr>
            <a:r>
              <a:rPr lang="tr-TR" sz="2000" dirty="0">
                <a:latin typeface="Comic Sans MS" pitchFamily="66" charset="0"/>
              </a:rPr>
              <a: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3" y="1556792"/>
            <a:ext cx="2843808" cy="4401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50047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1600200"/>
            <a:ext cx="5050904" cy="4525963"/>
          </a:xfrm>
        </p:spPr>
        <p:txBody>
          <a:bodyPr>
            <a:normAutofit/>
          </a:bodyPr>
          <a:lstStyle/>
          <a:p>
            <a:pPr marL="0" indent="0" algn="just">
              <a:buNone/>
            </a:pPr>
            <a:r>
              <a:rPr lang="tr-TR" sz="2000" dirty="0" smtClean="0">
                <a:latin typeface="Comic Sans MS" pitchFamily="66" charset="0"/>
              </a:rPr>
              <a:t>	“</a:t>
            </a:r>
            <a:r>
              <a:rPr lang="az-Cyrl-AZ" sz="2000" dirty="0">
                <a:latin typeface="Comic Sans MS" pitchFamily="66" charset="0"/>
              </a:rPr>
              <a:t>Ѐ</a:t>
            </a:r>
            <a:r>
              <a:rPr lang="tr-TR" sz="2000" dirty="0">
                <a:latin typeface="Comic Sans MS" pitchFamily="66" charset="0"/>
              </a:rPr>
              <a:t>mile” adlı eserinde; dünyanın dikkatini, çocukluğun kendiliğindenlik, saflık, sevinç ve güç erdemlerine çekmiştir (</a:t>
            </a:r>
            <a:r>
              <a:rPr lang="tr-TR" sz="2000" dirty="0" err="1">
                <a:latin typeface="Comic Sans MS" pitchFamily="66" charset="0"/>
              </a:rPr>
              <a:t>Postman</a:t>
            </a:r>
            <a:r>
              <a:rPr lang="tr-TR" sz="2000" dirty="0">
                <a:latin typeface="Comic Sans MS" pitchFamily="66" charset="0"/>
              </a:rPr>
              <a:t>, 1995; </a:t>
            </a:r>
            <a:r>
              <a:rPr lang="tr-TR" sz="2000" dirty="0" err="1">
                <a:latin typeface="Comic Sans MS" pitchFamily="66" charset="0"/>
              </a:rPr>
              <a:t>Morrison</a:t>
            </a:r>
            <a:r>
              <a:rPr lang="tr-TR" sz="2000" dirty="0">
                <a:latin typeface="Comic Sans MS" pitchFamily="66" charset="0"/>
              </a:rPr>
              <a:t>, 2004; Öztan, 2011). </a:t>
            </a:r>
          </a:p>
          <a:p>
            <a:pPr marL="0" indent="0" algn="just">
              <a:buNone/>
            </a:pPr>
            <a:r>
              <a:rPr lang="tr-TR" sz="2000" dirty="0">
                <a:latin typeface="Comic Sans MS" pitchFamily="66" charset="0"/>
              </a:rPr>
              <a:t>	Rousseau, dinsel dogmaları karşısına almış, çocuklara görevlerinden önce haklarının öğretilmesini savunmuştur. Çocuğa karşı iyi kalpli davranmanın, yetişkinlerin öncelikli meselesi olduğunu vurgulayarak, çocuk yetiştirmede şefkat ve hoşgörünün önemini özellikle vurgulamıştır (Öztan, 2011).</a:t>
            </a:r>
          </a:p>
          <a:p>
            <a:endParaRPr lang="tr-TR" sz="2000"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8144" y="2204864"/>
            <a:ext cx="2990850" cy="316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1006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dirty="0">
                <a:latin typeface="Comic Sans MS" pitchFamily="66" charset="0"/>
              </a:rPr>
              <a:t>Johann </a:t>
            </a:r>
            <a:r>
              <a:rPr lang="tr-TR" dirty="0" err="1">
                <a:latin typeface="Comic Sans MS" pitchFamily="66" charset="0"/>
              </a:rPr>
              <a:t>Heinrich</a:t>
            </a:r>
            <a:r>
              <a:rPr lang="tr-TR" dirty="0">
                <a:latin typeface="Comic Sans MS" pitchFamily="66" charset="0"/>
              </a:rPr>
              <a:t> </a:t>
            </a:r>
            <a:r>
              <a:rPr lang="tr-TR" dirty="0" err="1" smtClean="0">
                <a:latin typeface="Comic Sans MS" pitchFamily="66" charset="0"/>
              </a:rPr>
              <a:t>Pestalozzi</a:t>
            </a:r>
            <a:endParaRPr lang="tr-TR" dirty="0">
              <a:latin typeface="Comic Sans MS" pitchFamily="66" charset="0"/>
            </a:endParaRPr>
          </a:p>
        </p:txBody>
      </p:sp>
      <p:sp>
        <p:nvSpPr>
          <p:cNvPr id="3" name="İçerik Yer Tutucusu 2"/>
          <p:cNvSpPr>
            <a:spLocks noGrp="1"/>
          </p:cNvSpPr>
          <p:nvPr>
            <p:ph idx="1"/>
          </p:nvPr>
        </p:nvSpPr>
        <p:spPr>
          <a:xfrm>
            <a:off x="457200" y="1600200"/>
            <a:ext cx="5554960" cy="4525963"/>
          </a:xfrm>
        </p:spPr>
        <p:txBody>
          <a:bodyPr>
            <a:normAutofit/>
          </a:bodyPr>
          <a:lstStyle/>
          <a:p>
            <a:pPr marL="0" indent="0" algn="just">
              <a:buNone/>
            </a:pPr>
            <a:r>
              <a:rPr lang="tr-TR" sz="2000" dirty="0" smtClean="0">
                <a:latin typeface="Comic Sans MS" pitchFamily="66" charset="0"/>
              </a:rPr>
              <a:t>	</a:t>
            </a:r>
            <a:r>
              <a:rPr lang="tr-TR" sz="2000" dirty="0" err="1" smtClean="0">
                <a:latin typeface="Comic Sans MS" pitchFamily="66" charset="0"/>
              </a:rPr>
              <a:t>Pestalozzi</a:t>
            </a:r>
            <a:r>
              <a:rPr lang="tr-TR" sz="2000" dirty="0">
                <a:latin typeface="Comic Sans MS" pitchFamily="66" charset="0"/>
              </a:rPr>
              <a:t>; Rousseau’nun doğaya dönüş konseptinden çok </a:t>
            </a:r>
            <a:r>
              <a:rPr lang="tr-TR" sz="2000" dirty="0" smtClean="0">
                <a:latin typeface="Comic Sans MS" pitchFamily="66" charset="0"/>
              </a:rPr>
              <a:t>etkilenerek </a:t>
            </a:r>
            <a:r>
              <a:rPr lang="tr-TR" sz="2000" dirty="0">
                <a:latin typeface="Comic Sans MS" pitchFamily="66" charset="0"/>
              </a:rPr>
              <a:t>bir çiftlik satın almış ve 1774’te </a:t>
            </a:r>
            <a:r>
              <a:rPr lang="tr-TR" sz="2000" dirty="0" err="1">
                <a:latin typeface="Comic Sans MS" pitchFamily="66" charset="0"/>
              </a:rPr>
              <a:t>Neuhof</a:t>
            </a:r>
            <a:r>
              <a:rPr lang="tr-TR" sz="2000" dirty="0">
                <a:latin typeface="Comic Sans MS" pitchFamily="66" charset="0"/>
              </a:rPr>
              <a:t> </a:t>
            </a:r>
            <a:r>
              <a:rPr lang="tr-TR" sz="2000" dirty="0" err="1" smtClean="0">
                <a:latin typeface="Comic Sans MS" pitchFamily="66" charset="0"/>
              </a:rPr>
              <a:t>adlıı</a:t>
            </a:r>
            <a:r>
              <a:rPr lang="tr-TR" sz="2000" dirty="0" smtClean="0">
                <a:latin typeface="Comic Sans MS" pitchFamily="66" charset="0"/>
              </a:rPr>
              <a:t> </a:t>
            </a:r>
            <a:r>
              <a:rPr lang="tr-TR" sz="2000" dirty="0">
                <a:latin typeface="Comic Sans MS" pitchFamily="66" charset="0"/>
              </a:rPr>
              <a:t>bir okul açmıştır. </a:t>
            </a:r>
            <a:endParaRPr lang="tr-TR" sz="2000" dirty="0" smtClean="0">
              <a:latin typeface="Comic Sans MS" pitchFamily="66" charset="0"/>
            </a:endParaRPr>
          </a:p>
          <a:p>
            <a:pPr marL="0" indent="0" algn="just">
              <a:buNone/>
            </a:pPr>
            <a:r>
              <a:rPr lang="tr-TR" sz="2000" dirty="0">
                <a:latin typeface="Comic Sans MS" pitchFamily="66" charset="0"/>
              </a:rPr>
              <a:t>	</a:t>
            </a:r>
            <a:r>
              <a:rPr lang="tr-TR" sz="2000" dirty="0" err="1" smtClean="0">
                <a:latin typeface="Comic Sans MS" pitchFamily="66" charset="0"/>
              </a:rPr>
              <a:t>Pestalozzi</a:t>
            </a:r>
            <a:r>
              <a:rPr lang="tr-TR" sz="2000" dirty="0" smtClean="0">
                <a:latin typeface="Comic Sans MS" pitchFamily="66" charset="0"/>
              </a:rPr>
              <a:t> </a:t>
            </a:r>
            <a:r>
              <a:rPr lang="tr-TR" sz="2000" dirty="0">
                <a:latin typeface="Comic Sans MS" pitchFamily="66" charset="0"/>
              </a:rPr>
              <a:t>tüm eğitimin duyusal izlenimler üzerine kurulduğuna ve uygun duyusal deneyimlerle çocukların doğal potansiyellerine </a:t>
            </a:r>
            <a:r>
              <a:rPr lang="tr-TR" sz="2000" dirty="0" smtClean="0">
                <a:latin typeface="Comic Sans MS" pitchFamily="66" charset="0"/>
              </a:rPr>
              <a:t>ulaşabileceğine </a:t>
            </a:r>
            <a:r>
              <a:rPr lang="tr-TR" sz="2000" dirty="0">
                <a:latin typeface="Comic Sans MS" pitchFamily="66" charset="0"/>
              </a:rPr>
              <a:t>inanmıştır. </a:t>
            </a:r>
            <a:endParaRPr lang="tr-TR" sz="2000" dirty="0" smtClean="0">
              <a:latin typeface="Comic Sans MS"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1412776"/>
            <a:ext cx="3111624" cy="4843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8213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a:t>Fredrich</a:t>
            </a:r>
            <a:r>
              <a:rPr lang="tr-TR" dirty="0"/>
              <a:t> </a:t>
            </a:r>
            <a:r>
              <a:rPr lang="tr-TR" dirty="0" err="1"/>
              <a:t>Fröbel</a:t>
            </a:r>
            <a:endParaRPr lang="tr-TR" dirty="0"/>
          </a:p>
        </p:txBody>
      </p:sp>
      <p:sp>
        <p:nvSpPr>
          <p:cNvPr id="3" name="İçerik Yer Tutucusu 2"/>
          <p:cNvSpPr>
            <a:spLocks noGrp="1"/>
          </p:cNvSpPr>
          <p:nvPr>
            <p:ph idx="1"/>
          </p:nvPr>
        </p:nvSpPr>
        <p:spPr/>
        <p:txBody>
          <a:bodyPr>
            <a:normAutofit/>
          </a:bodyPr>
          <a:lstStyle/>
          <a:p>
            <a:pPr marL="0" indent="0">
              <a:buNone/>
            </a:pPr>
            <a:r>
              <a:rPr lang="tr-TR" sz="2000" dirty="0" smtClean="0">
                <a:latin typeface="Comic Sans MS" pitchFamily="66" charset="0"/>
              </a:rPr>
              <a:t>	Froebel </a:t>
            </a:r>
            <a:r>
              <a:rPr lang="tr-TR" sz="2000" dirty="0">
                <a:latin typeface="Comic Sans MS" pitchFamily="66" charset="0"/>
              </a:rPr>
              <a:t>de bu dönemde çocuklar için bir müfredat ve eğitim metodolojisi geliştirmiştir. Bu süreçte Froebel “anaokulunun babası” unvanını kazanmıştır (</a:t>
            </a:r>
            <a:r>
              <a:rPr lang="tr-TR" sz="2000" dirty="0" err="1">
                <a:latin typeface="Comic Sans MS" pitchFamily="66" charset="0"/>
              </a:rPr>
              <a:t>Morrison</a:t>
            </a:r>
            <a:r>
              <a:rPr lang="tr-TR" sz="2000" dirty="0">
                <a:latin typeface="Comic Sans MS" pitchFamily="66" charset="0"/>
              </a:rPr>
              <a:t>, 2004).</a:t>
            </a:r>
          </a:p>
          <a:p>
            <a:endParaRPr lang="tr-T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2996952"/>
            <a:ext cx="2641476" cy="3319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7135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omic Sans MS" pitchFamily="66" charset="0"/>
              </a:rPr>
              <a:t>Önemi</a:t>
            </a:r>
            <a:endParaRPr lang="tr-TR" dirty="0">
              <a:latin typeface="Comic Sans MS" pitchFamily="66" charset="0"/>
            </a:endParaRPr>
          </a:p>
        </p:txBody>
      </p:sp>
      <p:sp>
        <p:nvSpPr>
          <p:cNvPr id="3" name="İçerik Yer Tutucusu 2"/>
          <p:cNvSpPr>
            <a:spLocks noGrp="1"/>
          </p:cNvSpPr>
          <p:nvPr>
            <p:ph idx="1"/>
          </p:nvPr>
        </p:nvSpPr>
        <p:spPr/>
        <p:txBody>
          <a:bodyPr>
            <a:normAutofit/>
          </a:bodyPr>
          <a:lstStyle/>
          <a:p>
            <a:pPr marL="0" indent="0" algn="just">
              <a:buNone/>
            </a:pPr>
            <a:r>
              <a:rPr lang="tr-TR" sz="2000" dirty="0" smtClean="0">
                <a:latin typeface="Comic Sans MS" pitchFamily="66" charset="0"/>
              </a:rPr>
              <a:t>	Tarihsel </a:t>
            </a:r>
            <a:r>
              <a:rPr lang="tr-TR" sz="2000" dirty="0">
                <a:latin typeface="Comic Sans MS" pitchFamily="66" charset="0"/>
              </a:rPr>
              <a:t>süreç içinde çocuk ve çocukluk algısındaki bu </a:t>
            </a:r>
            <a:r>
              <a:rPr lang="tr-TR" sz="2000" dirty="0" smtClean="0">
                <a:latin typeface="Comic Sans MS" pitchFamily="66" charset="0"/>
              </a:rPr>
              <a:t>değişiklikler çocuklarla </a:t>
            </a:r>
            <a:r>
              <a:rPr lang="tr-TR" sz="2000" dirty="0">
                <a:latin typeface="Comic Sans MS" pitchFamily="66" charset="0"/>
              </a:rPr>
              <a:t>çalışan eğitimcilerin çocuklara yaklaşımları, çocuklar </a:t>
            </a:r>
            <a:r>
              <a:rPr lang="tr-TR" sz="2000" dirty="0" smtClean="0">
                <a:latin typeface="Comic Sans MS" pitchFamily="66" charset="0"/>
              </a:rPr>
              <a:t>için hazırlayacakları </a:t>
            </a:r>
            <a:r>
              <a:rPr lang="tr-TR" sz="2000" dirty="0">
                <a:latin typeface="Comic Sans MS" pitchFamily="66" charset="0"/>
              </a:rPr>
              <a:t>eğitim programları ve ortamları, kullanacakları </a:t>
            </a:r>
            <a:r>
              <a:rPr lang="tr-TR" sz="2000" dirty="0" smtClean="0">
                <a:latin typeface="Comic Sans MS" pitchFamily="66" charset="0"/>
              </a:rPr>
              <a:t>eğitim </a:t>
            </a:r>
            <a:r>
              <a:rPr lang="tr-TR" sz="2000" dirty="0">
                <a:latin typeface="Comic Sans MS" pitchFamily="66" charset="0"/>
              </a:rPr>
              <a:t>materyalleri üzerinde etkili olmaktadır. </a:t>
            </a:r>
            <a:endParaRPr lang="tr-TR" sz="2000" dirty="0" smtClean="0">
              <a:latin typeface="Comic Sans MS" pitchFamily="66" charset="0"/>
            </a:endParaRPr>
          </a:p>
          <a:p>
            <a:pPr marL="0" indent="0" algn="just">
              <a:buNone/>
            </a:pPr>
            <a:r>
              <a:rPr lang="tr-TR" sz="2000" dirty="0">
                <a:latin typeface="Comic Sans MS" pitchFamily="66" charset="0"/>
              </a:rPr>
              <a:t>	</a:t>
            </a:r>
            <a:r>
              <a:rPr lang="tr-TR" sz="2000" dirty="0" smtClean="0">
                <a:latin typeface="Comic Sans MS" pitchFamily="66" charset="0"/>
              </a:rPr>
              <a:t>Son </a:t>
            </a:r>
            <a:r>
              <a:rPr lang="tr-TR" sz="2000" dirty="0">
                <a:latin typeface="Comic Sans MS" pitchFamily="66" charset="0"/>
              </a:rPr>
              <a:t>yıllarda büyük bir </a:t>
            </a:r>
            <a:r>
              <a:rPr lang="tr-TR" sz="2000" dirty="0" smtClean="0">
                <a:latin typeface="Comic Sans MS" pitchFamily="66" charset="0"/>
              </a:rPr>
              <a:t>hızla </a:t>
            </a:r>
            <a:r>
              <a:rPr lang="tr-TR" sz="2000" dirty="0">
                <a:latin typeface="Comic Sans MS" pitchFamily="66" charset="0"/>
              </a:rPr>
              <a:t>teknolojinin yaşantımıza girmesi ile birlikte, çocukların öğrenmek istedikleri bilgiye yalnız eğitim ortamlarında değil, istedikleri yerde ve zamanda teknoloji aracılığı ile ulaşmaları söz konusu olmuştur. Bu </a:t>
            </a:r>
            <a:r>
              <a:rPr lang="tr-TR" sz="2000" dirty="0" smtClean="0">
                <a:latin typeface="Comic Sans MS" pitchFamily="66" charset="0"/>
              </a:rPr>
              <a:t>durumda </a:t>
            </a:r>
            <a:r>
              <a:rPr lang="tr-TR" sz="2000" dirty="0">
                <a:latin typeface="Comic Sans MS" pitchFamily="66" charset="0"/>
              </a:rPr>
              <a:t>da, eğitimcinin merkezde olduğu geleneksel ve ezberci eğitim sisteminden uzak, çocuğun merkezde olduğu eğitim anlayışının </a:t>
            </a:r>
            <a:r>
              <a:rPr lang="tr-TR" sz="2000" dirty="0" smtClean="0">
                <a:latin typeface="Comic Sans MS" pitchFamily="66" charset="0"/>
              </a:rPr>
              <a:t>benimsemenin </a:t>
            </a:r>
            <a:r>
              <a:rPr lang="tr-TR" sz="2000" dirty="0">
                <a:latin typeface="Comic Sans MS" pitchFamily="66" charset="0"/>
              </a:rPr>
              <a:t>gerekliliği daha da elzem bir hale gelmiştir.</a:t>
            </a:r>
          </a:p>
        </p:txBody>
      </p:sp>
    </p:spTree>
    <p:extLst>
      <p:ext uri="{BB962C8B-B14F-4D97-AF65-F5344CB8AC3E}">
        <p14:creationId xmlns:p14="http://schemas.microsoft.com/office/powerpoint/2010/main" val="7300097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omic Sans MS" pitchFamily="66" charset="0"/>
              </a:rPr>
              <a:t>Kaynaklar </a:t>
            </a:r>
            <a:endParaRPr lang="tr-TR" dirty="0">
              <a:latin typeface="Comic Sans MS" pitchFamily="66" charset="0"/>
            </a:endParaRPr>
          </a:p>
        </p:txBody>
      </p:sp>
      <p:sp>
        <p:nvSpPr>
          <p:cNvPr id="3" name="İçerik Yer Tutucusu 2"/>
          <p:cNvSpPr>
            <a:spLocks noGrp="1"/>
          </p:cNvSpPr>
          <p:nvPr>
            <p:ph idx="1"/>
          </p:nvPr>
        </p:nvSpPr>
        <p:spPr/>
        <p:txBody>
          <a:bodyPr>
            <a:normAutofit fontScale="32500" lnSpcReduction="20000"/>
          </a:bodyPr>
          <a:lstStyle/>
          <a:p>
            <a:pPr algn="just"/>
            <a:r>
              <a:rPr lang="tr-TR" sz="4900" dirty="0">
                <a:latin typeface="Comic Sans MS" pitchFamily="66" charset="0"/>
              </a:rPr>
              <a:t>Köksal Akyol, A. ve </a:t>
            </a:r>
            <a:r>
              <a:rPr lang="tr-TR" sz="4900" dirty="0" err="1">
                <a:latin typeface="Comic Sans MS" pitchFamily="66" charset="0"/>
              </a:rPr>
              <a:t>Bilbay</a:t>
            </a:r>
            <a:r>
              <a:rPr lang="tr-TR" sz="4900" dirty="0">
                <a:latin typeface="Comic Sans MS" pitchFamily="66" charset="0"/>
              </a:rPr>
              <a:t>, A. (2017). Tarihsel Süreçte ve Farklı Kültürlerde Çocuk. A. Köksal Akyol (Ed.). Erken Çocukluk Döneminde Gelişim I. s.5-24,  Ankara: Anı Yayıncılık</a:t>
            </a:r>
            <a:r>
              <a:rPr lang="tr-TR" sz="4900" dirty="0" smtClean="0">
                <a:latin typeface="Comic Sans MS" pitchFamily="66" charset="0"/>
              </a:rPr>
              <a:t>.</a:t>
            </a:r>
          </a:p>
          <a:p>
            <a:pPr algn="just"/>
            <a:r>
              <a:rPr lang="tr-TR" sz="4900" dirty="0">
                <a:latin typeface="Comic Sans MS" pitchFamily="66" charset="0"/>
              </a:rPr>
              <a:t>Onur, B. (2005a). Çocukluğun dünü ve bugünü. </a:t>
            </a:r>
            <a:r>
              <a:rPr lang="tr-TR" sz="4900" dirty="0" err="1">
                <a:latin typeface="Comic Sans MS" pitchFamily="66" charset="0"/>
              </a:rPr>
              <a:t>Kebikeç</a:t>
            </a:r>
            <a:r>
              <a:rPr lang="tr-TR" sz="4900" dirty="0">
                <a:latin typeface="Comic Sans MS" pitchFamily="66" charset="0"/>
              </a:rPr>
              <a:t> İnsan Bilimleri </a:t>
            </a:r>
            <a:r>
              <a:rPr lang="tr-TR" sz="4900" dirty="0" smtClean="0">
                <a:latin typeface="Comic Sans MS" pitchFamily="66" charset="0"/>
              </a:rPr>
              <a:t>İçin Kaynak </a:t>
            </a:r>
            <a:r>
              <a:rPr lang="tr-TR" sz="4900" dirty="0">
                <a:latin typeface="Comic Sans MS" pitchFamily="66" charset="0"/>
              </a:rPr>
              <a:t>Araştırmaları Dergisi, (19): 99-112</a:t>
            </a:r>
            <a:r>
              <a:rPr lang="tr-TR" sz="4900" dirty="0" smtClean="0">
                <a:latin typeface="Comic Sans MS" pitchFamily="66" charset="0"/>
              </a:rPr>
              <a:t>.</a:t>
            </a:r>
          </a:p>
          <a:p>
            <a:pPr algn="just"/>
            <a:r>
              <a:rPr lang="tr-TR" sz="4900" dirty="0" err="1">
                <a:latin typeface="Comic Sans MS" pitchFamily="66" charset="0"/>
              </a:rPr>
              <a:t>Elkind</a:t>
            </a:r>
            <a:r>
              <a:rPr lang="tr-TR" sz="4900" dirty="0">
                <a:latin typeface="Comic Sans MS" pitchFamily="66" charset="0"/>
              </a:rPr>
              <a:t>, D. (1999). Çocuk ve toplum, (Çev. D. Öngen), Ankara: A. Ü. </a:t>
            </a:r>
            <a:r>
              <a:rPr lang="tr-TR" sz="4900" dirty="0" err="1" smtClean="0">
                <a:latin typeface="Comic Sans MS" pitchFamily="66" charset="0"/>
              </a:rPr>
              <a:t>Çokaum</a:t>
            </a:r>
            <a:r>
              <a:rPr lang="tr-TR" sz="4900" dirty="0" smtClean="0">
                <a:latin typeface="Comic Sans MS" pitchFamily="66" charset="0"/>
              </a:rPr>
              <a:t> Yay</a:t>
            </a:r>
            <a:r>
              <a:rPr lang="tr-TR" sz="4900" dirty="0">
                <a:latin typeface="Comic Sans MS" pitchFamily="66" charset="0"/>
              </a:rPr>
              <a:t>., </a:t>
            </a:r>
            <a:r>
              <a:rPr lang="tr-TR" sz="4900" dirty="0" smtClean="0">
                <a:latin typeface="Comic Sans MS" pitchFamily="66" charset="0"/>
              </a:rPr>
              <a:t>No:3</a:t>
            </a:r>
          </a:p>
          <a:p>
            <a:pPr algn="just"/>
            <a:r>
              <a:rPr lang="tr-TR" sz="4900" dirty="0">
                <a:latin typeface="Comic Sans MS" pitchFamily="66" charset="0"/>
              </a:rPr>
              <a:t>İnal, K. (2007). Çocuğun Örselenen Dünyası. Ankara: </a:t>
            </a:r>
            <a:r>
              <a:rPr lang="tr-TR" sz="4900" dirty="0" err="1">
                <a:latin typeface="Comic Sans MS" pitchFamily="66" charset="0"/>
              </a:rPr>
              <a:t>Sobil</a:t>
            </a:r>
            <a:r>
              <a:rPr lang="tr-TR" sz="4900" dirty="0">
                <a:latin typeface="Comic Sans MS" pitchFamily="66" charset="0"/>
              </a:rPr>
              <a:t> Yayınları</a:t>
            </a:r>
            <a:r>
              <a:rPr lang="tr-TR" sz="4900" dirty="0" smtClean="0">
                <a:latin typeface="Comic Sans MS" pitchFamily="66" charset="0"/>
              </a:rPr>
              <a:t>.</a:t>
            </a:r>
          </a:p>
          <a:p>
            <a:pPr algn="just"/>
            <a:r>
              <a:rPr lang="en-US" sz="4900" dirty="0" err="1">
                <a:latin typeface="Comic Sans MS" pitchFamily="66" charset="0"/>
              </a:rPr>
              <a:t>Ariés</a:t>
            </a:r>
            <a:r>
              <a:rPr lang="en-US" sz="4900" dirty="0">
                <a:latin typeface="Comic Sans MS" pitchFamily="66" charset="0"/>
              </a:rPr>
              <a:t>, P. (1962). Centuries of childhood, a social history of family life. New </a:t>
            </a:r>
            <a:r>
              <a:rPr lang="en-US" sz="4900" dirty="0" smtClean="0">
                <a:latin typeface="Comic Sans MS" pitchFamily="66" charset="0"/>
              </a:rPr>
              <a:t>York:</a:t>
            </a:r>
            <a:r>
              <a:rPr lang="tr-TR" sz="4900" dirty="0" smtClean="0">
                <a:latin typeface="Comic Sans MS" pitchFamily="66" charset="0"/>
              </a:rPr>
              <a:t> </a:t>
            </a:r>
            <a:r>
              <a:rPr lang="en-US" sz="4900" dirty="0" smtClean="0">
                <a:latin typeface="Comic Sans MS" pitchFamily="66" charset="0"/>
              </a:rPr>
              <a:t>Alfred </a:t>
            </a:r>
            <a:r>
              <a:rPr lang="en-US" sz="4900" dirty="0">
                <a:latin typeface="Comic Sans MS" pitchFamily="66" charset="0"/>
              </a:rPr>
              <a:t>A. Knopf</a:t>
            </a:r>
            <a:r>
              <a:rPr lang="en-US" sz="4900" dirty="0" smtClean="0">
                <a:latin typeface="Comic Sans MS" pitchFamily="66" charset="0"/>
              </a:rPr>
              <a:t>.</a:t>
            </a:r>
            <a:endParaRPr lang="tr-TR" sz="4900" dirty="0" smtClean="0">
              <a:latin typeface="Comic Sans MS" pitchFamily="66" charset="0"/>
            </a:endParaRPr>
          </a:p>
          <a:p>
            <a:pPr algn="just"/>
            <a:r>
              <a:rPr lang="en-US" sz="4900" dirty="0">
                <a:latin typeface="Comic Sans MS" pitchFamily="66" charset="0"/>
              </a:rPr>
              <a:t>Morrison, S. G. (2004). Early childhood education today. </a:t>
            </a:r>
            <a:r>
              <a:rPr lang="en-US" sz="4900" dirty="0" err="1">
                <a:latin typeface="Comic Sans MS" pitchFamily="66" charset="0"/>
              </a:rPr>
              <a:t>Usa</a:t>
            </a:r>
            <a:r>
              <a:rPr lang="en-US" sz="4900" dirty="0">
                <a:latin typeface="Comic Sans MS" pitchFamily="66" charset="0"/>
              </a:rPr>
              <a:t>: Pearson Education</a:t>
            </a:r>
            <a:r>
              <a:rPr lang="en-US" sz="4900" dirty="0" smtClean="0">
                <a:latin typeface="Comic Sans MS" pitchFamily="66" charset="0"/>
              </a:rPr>
              <a:t>.</a:t>
            </a:r>
            <a:endParaRPr lang="tr-TR" sz="4900" dirty="0" smtClean="0">
              <a:latin typeface="Comic Sans MS" pitchFamily="66" charset="0"/>
            </a:endParaRPr>
          </a:p>
          <a:p>
            <a:pPr algn="just"/>
            <a:r>
              <a:rPr lang="tr-TR" sz="4900" dirty="0">
                <a:latin typeface="Comic Sans MS" pitchFamily="66" charset="0"/>
              </a:rPr>
              <a:t>Tan, M. (1989). Çağlar boyunca çocukluk. Ankara Üniversitesi Eğitim Bilimleri</a:t>
            </a:r>
          </a:p>
          <a:p>
            <a:pPr algn="just"/>
            <a:r>
              <a:rPr lang="tr-TR" sz="4900" dirty="0">
                <a:latin typeface="Comic Sans MS" pitchFamily="66" charset="0"/>
              </a:rPr>
              <a:t>Fakültesi Dergisi, 22(1): 71-88</a:t>
            </a:r>
            <a:r>
              <a:rPr lang="tr-TR" sz="4900" dirty="0" smtClean="0">
                <a:latin typeface="Comic Sans MS" pitchFamily="66" charset="0"/>
              </a:rPr>
              <a:t>.</a:t>
            </a:r>
          </a:p>
          <a:p>
            <a:pPr algn="just"/>
            <a:r>
              <a:rPr lang="tr-TR" sz="4900" dirty="0">
                <a:latin typeface="Comic Sans MS" pitchFamily="66" charset="0"/>
              </a:rPr>
              <a:t>Kartal, H. (2008). Geçmişten günümüze erken çocukluk eğitimi uygulamaları. </a:t>
            </a:r>
            <a:r>
              <a:rPr lang="tr-TR" sz="4900" dirty="0" smtClean="0">
                <a:latin typeface="Comic Sans MS" pitchFamily="66" charset="0"/>
              </a:rPr>
              <a:t>Bursa</a:t>
            </a:r>
            <a:r>
              <a:rPr lang="tr-TR" sz="4900" dirty="0">
                <a:latin typeface="Comic Sans MS" pitchFamily="66" charset="0"/>
              </a:rPr>
              <a:t>: Ezgi Kitabevi.</a:t>
            </a:r>
            <a:endParaRPr lang="tr-TR" sz="4900" dirty="0" smtClean="0">
              <a:latin typeface="Comic Sans MS" pitchFamily="66" charset="0"/>
            </a:endParaRPr>
          </a:p>
          <a:p>
            <a:pPr algn="just"/>
            <a:r>
              <a:rPr lang="tr-TR" sz="4900" dirty="0" err="1">
                <a:latin typeface="Comic Sans MS" pitchFamily="66" charset="0"/>
              </a:rPr>
              <a:t>Postman</a:t>
            </a:r>
            <a:r>
              <a:rPr lang="tr-TR" sz="4900" dirty="0">
                <a:latin typeface="Comic Sans MS" pitchFamily="66" charset="0"/>
              </a:rPr>
              <a:t>, N. (1995). Çocukluğun yok oluşu, (Çev. K. İnal). Ankara: İmge </a:t>
            </a:r>
            <a:r>
              <a:rPr lang="tr-TR" sz="4900" dirty="0" smtClean="0">
                <a:latin typeface="Comic Sans MS" pitchFamily="66" charset="0"/>
              </a:rPr>
              <a:t>Kitabevi.</a:t>
            </a:r>
          </a:p>
          <a:p>
            <a:pPr algn="just"/>
            <a:r>
              <a:rPr lang="tr-TR" sz="4900" dirty="0">
                <a:latin typeface="Comic Sans MS" pitchFamily="66" charset="0"/>
              </a:rPr>
              <a:t>Öztan, G. G. (2011). Türkiye’de çocukluğun politik inşası. İstanbul: İstanbul </a:t>
            </a:r>
            <a:r>
              <a:rPr lang="tr-TR" sz="4900" dirty="0" smtClean="0">
                <a:latin typeface="Comic Sans MS" pitchFamily="66" charset="0"/>
              </a:rPr>
              <a:t>Bilgi </a:t>
            </a:r>
            <a:r>
              <a:rPr lang="tr-TR" sz="4900" dirty="0">
                <a:latin typeface="Comic Sans MS" pitchFamily="66" charset="0"/>
              </a:rPr>
              <a:t>Üniversitesi Yayınları.</a:t>
            </a:r>
            <a:endParaRPr lang="tr-TR" sz="4900" dirty="0" smtClean="0">
              <a:latin typeface="Comic Sans MS" pitchFamily="66" charset="0"/>
            </a:endParaRPr>
          </a:p>
          <a:p>
            <a:pPr algn="just"/>
            <a:endParaRPr lang="tr-TR" sz="1800" dirty="0">
              <a:latin typeface="Comic Sans MS" pitchFamily="66" charset="0"/>
            </a:endParaRPr>
          </a:p>
        </p:txBody>
      </p:sp>
    </p:spTree>
    <p:extLst>
      <p:ext uri="{BB962C8B-B14F-4D97-AF65-F5344CB8AC3E}">
        <p14:creationId xmlns:p14="http://schemas.microsoft.com/office/powerpoint/2010/main" val="3774329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spTree>
    <p:extLst>
      <p:ext uri="{BB962C8B-B14F-4D97-AF65-F5344CB8AC3E}">
        <p14:creationId xmlns:p14="http://schemas.microsoft.com/office/powerpoint/2010/main" val="2867459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latin typeface="Comic Sans MS" pitchFamily="66" charset="0"/>
              </a:rPr>
              <a:t>Çocukluk kavramı</a:t>
            </a:r>
          </a:p>
        </p:txBody>
      </p:sp>
      <p:sp>
        <p:nvSpPr>
          <p:cNvPr id="3" name="İçerik Yer Tutucusu 2"/>
          <p:cNvSpPr>
            <a:spLocks noGrp="1"/>
          </p:cNvSpPr>
          <p:nvPr>
            <p:ph idx="1"/>
          </p:nvPr>
        </p:nvSpPr>
        <p:spPr/>
        <p:txBody>
          <a:bodyPr>
            <a:normAutofit/>
          </a:bodyPr>
          <a:lstStyle/>
          <a:p>
            <a:pPr marL="0" indent="0" algn="just">
              <a:buNone/>
            </a:pPr>
            <a:r>
              <a:rPr lang="tr-TR" sz="2000" dirty="0" smtClean="0">
                <a:latin typeface="Comic Sans MS" pitchFamily="66" charset="0"/>
              </a:rPr>
              <a:t>	Çocukluk </a:t>
            </a:r>
            <a:r>
              <a:rPr lang="tr-TR" sz="2000" dirty="0">
                <a:latin typeface="Comic Sans MS" pitchFamily="66" charset="0"/>
              </a:rPr>
              <a:t>tarihsel süreçte, değişik kültür ve </a:t>
            </a:r>
            <a:r>
              <a:rPr lang="tr-TR" sz="2000" dirty="0" smtClean="0">
                <a:latin typeface="Comic Sans MS" pitchFamily="66" charset="0"/>
              </a:rPr>
              <a:t>toplumlarda </a:t>
            </a:r>
            <a:r>
              <a:rPr lang="tr-TR" sz="2000" dirty="0">
                <a:latin typeface="Comic Sans MS" pitchFamily="66" charset="0"/>
              </a:rPr>
              <a:t>değişik anlamlar ifade etmiştir. “Çocukluk kavramı </a:t>
            </a:r>
            <a:r>
              <a:rPr lang="tr-TR" sz="2000" dirty="0" smtClean="0">
                <a:latin typeface="Comic Sans MS" pitchFamily="66" charset="0"/>
              </a:rPr>
              <a:t>bütün toplumlarda </a:t>
            </a:r>
            <a:r>
              <a:rPr lang="tr-TR" sz="2000" dirty="0">
                <a:latin typeface="Comic Sans MS" pitchFamily="66" charset="0"/>
              </a:rPr>
              <a:t>her zaman var; çocukluk anlayışları ise çocukları </a:t>
            </a:r>
            <a:r>
              <a:rPr lang="tr-TR" sz="2000" dirty="0" smtClean="0">
                <a:latin typeface="Comic Sans MS" pitchFamily="66" charset="0"/>
              </a:rPr>
              <a:t>yetişkinlerden </a:t>
            </a:r>
            <a:r>
              <a:rPr lang="tr-TR" sz="2000" dirty="0">
                <a:latin typeface="Comic Sans MS" pitchFamily="66" charset="0"/>
              </a:rPr>
              <a:t>ayıran yollar olarak farklı toplumlarda ve çağlarda farklı” </a:t>
            </a:r>
            <a:r>
              <a:rPr lang="tr-TR" sz="2000" dirty="0" smtClean="0">
                <a:latin typeface="Comic Sans MS" pitchFamily="66" charset="0"/>
              </a:rPr>
              <a:t>olagelmiştir (Onur</a:t>
            </a:r>
            <a:r>
              <a:rPr lang="tr-TR" sz="2000" dirty="0">
                <a:latin typeface="Comic Sans MS" pitchFamily="66" charset="0"/>
              </a:rPr>
              <a:t>, 2005a).</a:t>
            </a:r>
          </a:p>
        </p:txBody>
      </p:sp>
    </p:spTree>
    <p:extLst>
      <p:ext uri="{BB962C8B-B14F-4D97-AF65-F5344CB8AC3E}">
        <p14:creationId xmlns:p14="http://schemas.microsoft.com/office/powerpoint/2010/main" val="343782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omic Sans MS" pitchFamily="66" charset="0"/>
              </a:rPr>
              <a:t>Farklı tanımlar</a:t>
            </a:r>
            <a:endParaRPr lang="tr-TR" dirty="0">
              <a:latin typeface="Comic Sans MS" pitchFamily="66" charset="0"/>
            </a:endParaRPr>
          </a:p>
        </p:txBody>
      </p:sp>
      <p:sp>
        <p:nvSpPr>
          <p:cNvPr id="3" name="İçerik Yer Tutucusu 2"/>
          <p:cNvSpPr>
            <a:spLocks noGrp="1"/>
          </p:cNvSpPr>
          <p:nvPr>
            <p:ph idx="1"/>
          </p:nvPr>
        </p:nvSpPr>
        <p:spPr/>
        <p:txBody>
          <a:bodyPr>
            <a:normAutofit fontScale="62500" lnSpcReduction="20000"/>
          </a:bodyPr>
          <a:lstStyle/>
          <a:p>
            <a:pPr marL="0" indent="0" algn="just">
              <a:buNone/>
            </a:pPr>
            <a:r>
              <a:rPr lang="tr-TR" dirty="0" smtClean="0">
                <a:latin typeface="Comic Sans MS" pitchFamily="66" charset="0"/>
              </a:rPr>
              <a:t>	Tarihsel </a:t>
            </a:r>
            <a:r>
              <a:rPr lang="tr-TR" dirty="0">
                <a:latin typeface="Comic Sans MS" pitchFamily="66" charset="0"/>
              </a:rPr>
              <a:t>süreçte çocuk ve çocukluğa ilişkin farklı yaklaşımlar söz konusu olduğu gibi, bu kavramlara farklı kültürlerde yüklenen anlamlar da elbette farklıdır. </a:t>
            </a:r>
            <a:endParaRPr lang="tr-TR" dirty="0" smtClean="0">
              <a:latin typeface="Comic Sans MS" pitchFamily="66" charset="0"/>
            </a:endParaRPr>
          </a:p>
          <a:p>
            <a:pPr marL="0" indent="0" algn="just">
              <a:buNone/>
            </a:pPr>
            <a:endParaRPr lang="tr-TR" dirty="0">
              <a:latin typeface="Comic Sans MS" pitchFamily="66" charset="0"/>
            </a:endParaRPr>
          </a:p>
          <a:p>
            <a:pPr marL="0" indent="0" algn="just">
              <a:buNone/>
            </a:pPr>
            <a:r>
              <a:rPr lang="tr-TR" dirty="0" smtClean="0">
                <a:latin typeface="Comic Sans MS" pitchFamily="66" charset="0"/>
              </a:rPr>
              <a:t>	</a:t>
            </a:r>
            <a:r>
              <a:rPr lang="tr-TR" dirty="0" err="1" smtClean="0">
                <a:latin typeface="Comic Sans MS" pitchFamily="66" charset="0"/>
              </a:rPr>
              <a:t>Elkind</a:t>
            </a:r>
            <a:r>
              <a:rPr lang="tr-TR" dirty="0" smtClean="0">
                <a:latin typeface="Comic Sans MS" pitchFamily="66" charset="0"/>
              </a:rPr>
              <a:t> </a:t>
            </a:r>
            <a:r>
              <a:rPr lang="tr-TR" dirty="0">
                <a:latin typeface="Comic Sans MS" pitchFamily="66" charset="0"/>
              </a:rPr>
              <a:t>(1999)’e göre, en küçük </a:t>
            </a:r>
            <a:r>
              <a:rPr lang="tr-TR" dirty="0" smtClean="0">
                <a:latin typeface="Comic Sans MS" pitchFamily="66" charset="0"/>
              </a:rPr>
              <a:t>toplumsal </a:t>
            </a:r>
            <a:r>
              <a:rPr lang="tr-TR" dirty="0">
                <a:latin typeface="Comic Sans MS" pitchFamily="66" charset="0"/>
              </a:rPr>
              <a:t>kurumun, en küçük bireyi olan çocuk her toplumda, her </a:t>
            </a:r>
            <a:r>
              <a:rPr lang="tr-TR" dirty="0" smtClean="0">
                <a:latin typeface="Comic Sans MS" pitchFamily="66" charset="0"/>
              </a:rPr>
              <a:t>kültürde </a:t>
            </a:r>
            <a:r>
              <a:rPr lang="tr-TR" dirty="0">
                <a:latin typeface="Comic Sans MS" pitchFamily="66" charset="0"/>
              </a:rPr>
              <a:t>vardır; ancak çocukluk, toplumdan topluma ve kültürden kültüre değişiklik gösteren bir kavramdır. Çocukluk ya da çocuk imgesinin insanlar tarafından oluşturulması bu kavramın algılanmasında da farklılıklara neden olmuştur. </a:t>
            </a:r>
            <a:endParaRPr lang="tr-TR" dirty="0" smtClean="0">
              <a:latin typeface="Comic Sans MS" pitchFamily="66" charset="0"/>
            </a:endParaRPr>
          </a:p>
          <a:p>
            <a:pPr marL="0" indent="0" algn="just">
              <a:buNone/>
            </a:pPr>
            <a:endParaRPr lang="tr-TR" dirty="0">
              <a:latin typeface="Comic Sans MS" pitchFamily="66" charset="0"/>
            </a:endParaRPr>
          </a:p>
          <a:p>
            <a:pPr marL="0" indent="0" algn="just">
              <a:buNone/>
            </a:pPr>
            <a:r>
              <a:rPr lang="tr-TR" dirty="0" smtClean="0">
                <a:latin typeface="Comic Sans MS" pitchFamily="66" charset="0"/>
              </a:rPr>
              <a:t>	İnal </a:t>
            </a:r>
            <a:r>
              <a:rPr lang="tr-TR" dirty="0">
                <a:latin typeface="Comic Sans MS" pitchFamily="66" charset="0"/>
              </a:rPr>
              <a:t>(2007), çocukluğu; yetişkinlerin </a:t>
            </a:r>
            <a:r>
              <a:rPr lang="tr-TR" dirty="0" smtClean="0">
                <a:latin typeface="Comic Sans MS" pitchFamily="66" charset="0"/>
              </a:rPr>
              <a:t>çocuklara </a:t>
            </a:r>
            <a:r>
              <a:rPr lang="tr-TR" dirty="0">
                <a:latin typeface="Comic Sans MS" pitchFamily="66" charset="0"/>
              </a:rPr>
              <a:t>atfettiği, uygun gördüğü çeşitli sosyal ve kültürel değerlere göre şekillenen bir yaşam dönemi ve dünyası olarak tanımlamıştır. Bu bakımından ‘çocukluk imgesi’, yetişkinlerin kültür, ideoloji, siyasal görüş, felsefe, gelenek ve görenekler, din gibi farklı alanlardaki </a:t>
            </a:r>
            <a:r>
              <a:rPr lang="tr-TR" dirty="0" smtClean="0">
                <a:latin typeface="Comic Sans MS" pitchFamily="66" charset="0"/>
              </a:rPr>
              <a:t>görüşlerinden </a:t>
            </a:r>
            <a:r>
              <a:rPr lang="tr-TR" dirty="0">
                <a:latin typeface="Comic Sans MS" pitchFamily="66" charset="0"/>
              </a:rPr>
              <a:t>etkilenir.</a:t>
            </a:r>
          </a:p>
        </p:txBody>
      </p:sp>
    </p:spTree>
    <p:extLst>
      <p:ext uri="{BB962C8B-B14F-4D97-AF65-F5344CB8AC3E}">
        <p14:creationId xmlns:p14="http://schemas.microsoft.com/office/powerpoint/2010/main" val="9660568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omic Sans MS" pitchFamily="66" charset="0"/>
              </a:rPr>
              <a:t>Neden bilinmeli?</a:t>
            </a:r>
            <a:endParaRPr lang="tr-TR" dirty="0">
              <a:latin typeface="Comic Sans MS" pitchFamily="66" charset="0"/>
            </a:endParaRPr>
          </a:p>
        </p:txBody>
      </p:sp>
      <p:sp>
        <p:nvSpPr>
          <p:cNvPr id="3" name="İçerik Yer Tutucusu 2"/>
          <p:cNvSpPr>
            <a:spLocks noGrp="1"/>
          </p:cNvSpPr>
          <p:nvPr>
            <p:ph idx="1"/>
          </p:nvPr>
        </p:nvSpPr>
        <p:spPr/>
        <p:txBody>
          <a:bodyPr>
            <a:normAutofit/>
          </a:bodyPr>
          <a:lstStyle/>
          <a:p>
            <a:pPr marL="0" indent="0" algn="just">
              <a:buNone/>
            </a:pPr>
            <a:r>
              <a:rPr lang="tr-TR" sz="2000" dirty="0" smtClean="0">
                <a:latin typeface="Comic Sans MS" pitchFamily="66" charset="0"/>
              </a:rPr>
              <a:t>	Tarihsel </a:t>
            </a:r>
            <a:r>
              <a:rPr lang="tr-TR" sz="2000" dirty="0">
                <a:latin typeface="Comic Sans MS" pitchFamily="66" charset="0"/>
              </a:rPr>
              <a:t>süreçte çocuk algısını ve farklı kültürlerde çocuğa </a:t>
            </a:r>
            <a:r>
              <a:rPr lang="tr-TR" sz="2000" dirty="0" smtClean="0">
                <a:latin typeface="Comic Sans MS" pitchFamily="66" charset="0"/>
              </a:rPr>
              <a:t>bakış açısını </a:t>
            </a:r>
            <a:r>
              <a:rPr lang="tr-TR" sz="2000" dirty="0">
                <a:latin typeface="Comic Sans MS" pitchFamily="66" charset="0"/>
              </a:rPr>
              <a:t>bilmek çocukları doğru anlamamızda, onlara yönelik </a:t>
            </a:r>
            <a:r>
              <a:rPr lang="tr-TR" sz="2000" dirty="0" smtClean="0">
                <a:latin typeface="Comic Sans MS" pitchFamily="66" charset="0"/>
              </a:rPr>
              <a:t>uygun yaklaşımlar </a:t>
            </a:r>
            <a:r>
              <a:rPr lang="tr-TR" sz="2000" dirty="0">
                <a:latin typeface="Comic Sans MS" pitchFamily="66" charset="0"/>
              </a:rPr>
              <a:t>geliştirmemizde ve eğitim ortamları hazırlamamızda </a:t>
            </a:r>
            <a:r>
              <a:rPr lang="tr-TR" sz="2000" dirty="0" smtClean="0">
                <a:latin typeface="Comic Sans MS" pitchFamily="66" charset="0"/>
              </a:rPr>
              <a:t>bizlere </a:t>
            </a:r>
            <a:r>
              <a:rPr lang="tr-TR" sz="2000" dirty="0">
                <a:latin typeface="Comic Sans MS" pitchFamily="66" charset="0"/>
              </a:rPr>
              <a:t>destek olacaktır.</a:t>
            </a:r>
          </a:p>
        </p:txBody>
      </p:sp>
    </p:spTree>
    <p:extLst>
      <p:ext uri="{BB962C8B-B14F-4D97-AF65-F5344CB8AC3E}">
        <p14:creationId xmlns:p14="http://schemas.microsoft.com/office/powerpoint/2010/main" val="5358999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omic Sans MS" pitchFamily="66" charset="0"/>
              </a:rPr>
              <a:t>Tarihsel süreçteki değişim</a:t>
            </a:r>
            <a:endParaRPr lang="tr-TR" dirty="0">
              <a:latin typeface="Comic Sans MS" pitchFamily="66" charset="0"/>
            </a:endParaRPr>
          </a:p>
        </p:txBody>
      </p:sp>
      <p:sp>
        <p:nvSpPr>
          <p:cNvPr id="3" name="İçerik Yer Tutucusu 2"/>
          <p:cNvSpPr>
            <a:spLocks noGrp="1"/>
          </p:cNvSpPr>
          <p:nvPr>
            <p:ph idx="1"/>
          </p:nvPr>
        </p:nvSpPr>
        <p:spPr/>
        <p:txBody>
          <a:bodyPr>
            <a:normAutofit/>
          </a:bodyPr>
          <a:lstStyle/>
          <a:p>
            <a:pPr marL="0" indent="0" algn="just">
              <a:buNone/>
            </a:pPr>
            <a:r>
              <a:rPr lang="tr-TR" sz="2000" dirty="0" smtClean="0">
                <a:latin typeface="Comic Sans MS" pitchFamily="66" charset="0"/>
              </a:rPr>
              <a:t>	Antik çağdan bu yana çocukluk imgesinde değişiklikler olmuştur. Küçük çocukların, daha çok da bebeklerin hiçbir değerinin olmadığı Ortaçağ’dan günümüze gelene kadar çocuğun değeri farklılaşarak bugünkü anlamına ulaşmıştır.</a:t>
            </a:r>
            <a:endParaRPr lang="tr-TR" sz="2000" dirty="0">
              <a:latin typeface="Comic Sans MS" pitchFamily="66" charset="0"/>
            </a:endParaRPr>
          </a:p>
        </p:txBody>
      </p:sp>
    </p:spTree>
    <p:extLst>
      <p:ext uri="{BB962C8B-B14F-4D97-AF65-F5344CB8AC3E}">
        <p14:creationId xmlns:p14="http://schemas.microsoft.com/office/powerpoint/2010/main" val="1229117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omic Sans MS" pitchFamily="66" charset="0"/>
              </a:rPr>
              <a:t>Antik çağ</a:t>
            </a:r>
            <a:endParaRPr lang="tr-TR" dirty="0">
              <a:latin typeface="Comic Sans MS" pitchFamily="66" charset="0"/>
            </a:endParaRPr>
          </a:p>
        </p:txBody>
      </p:sp>
      <p:sp>
        <p:nvSpPr>
          <p:cNvPr id="3" name="İçerik Yer Tutucusu 2"/>
          <p:cNvSpPr>
            <a:spLocks noGrp="1"/>
          </p:cNvSpPr>
          <p:nvPr>
            <p:ph idx="1"/>
          </p:nvPr>
        </p:nvSpPr>
        <p:spPr/>
        <p:txBody>
          <a:bodyPr>
            <a:normAutofit/>
          </a:bodyPr>
          <a:lstStyle/>
          <a:p>
            <a:pPr marL="0" indent="0" algn="just">
              <a:buNone/>
            </a:pPr>
            <a:r>
              <a:rPr lang="tr-TR" sz="2000" dirty="0" smtClean="0">
                <a:latin typeface="Comic Sans MS" pitchFamily="66" charset="0"/>
              </a:rPr>
              <a:t>	Antik </a:t>
            </a:r>
            <a:r>
              <a:rPr lang="tr-TR" sz="2000" dirty="0">
                <a:latin typeface="Comic Sans MS" pitchFamily="66" charset="0"/>
              </a:rPr>
              <a:t>çağdaki çocuk imgesini, toplumun yasaları ve kültürü </a:t>
            </a:r>
            <a:r>
              <a:rPr lang="tr-TR" sz="2000" dirty="0" smtClean="0">
                <a:latin typeface="Comic Sans MS" pitchFamily="66" charset="0"/>
              </a:rPr>
              <a:t>içinde eğitilmesi </a:t>
            </a:r>
            <a:r>
              <a:rPr lang="tr-TR" sz="2000" dirty="0">
                <a:latin typeface="Comic Sans MS" pitchFamily="66" charset="0"/>
              </a:rPr>
              <a:t>gereken küçük bir yurttaş oluşturur. </a:t>
            </a:r>
            <a:endParaRPr lang="tr-TR" sz="2000" dirty="0" smtClean="0">
              <a:latin typeface="Comic Sans MS" pitchFamily="66" charset="0"/>
            </a:endParaRPr>
          </a:p>
          <a:p>
            <a:pPr marL="0" indent="0" algn="just">
              <a:buNone/>
            </a:pPr>
            <a:endParaRPr lang="tr-TR" sz="2000" dirty="0">
              <a:latin typeface="Comic Sans MS" pitchFamily="66" charset="0"/>
            </a:endParaRPr>
          </a:p>
          <a:p>
            <a:pPr marL="0" indent="0" algn="just">
              <a:buNone/>
            </a:pPr>
            <a:r>
              <a:rPr lang="tr-TR" sz="2000" dirty="0" smtClean="0">
                <a:latin typeface="Comic Sans MS" pitchFamily="66" charset="0"/>
              </a:rPr>
              <a:t>	Babil’de </a:t>
            </a:r>
            <a:r>
              <a:rPr lang="tr-TR" sz="2000" dirty="0">
                <a:latin typeface="Comic Sans MS" pitchFamily="66" charset="0"/>
              </a:rPr>
              <a:t>kız ve </a:t>
            </a:r>
            <a:r>
              <a:rPr lang="tr-TR" sz="2000" dirty="0" smtClean="0">
                <a:latin typeface="Comic Sans MS" pitchFamily="66" charset="0"/>
              </a:rPr>
              <a:t>erkek çocuklar </a:t>
            </a:r>
            <a:r>
              <a:rPr lang="tr-TR" sz="2000" dirty="0">
                <a:latin typeface="Comic Sans MS" pitchFamily="66" charset="0"/>
              </a:rPr>
              <a:t>altı yaşında okula gitmişler; kitapları tuğla, yazı araçları </a:t>
            </a:r>
            <a:r>
              <a:rPr lang="tr-TR" sz="2000" dirty="0" smtClean="0">
                <a:latin typeface="Comic Sans MS" pitchFamily="66" charset="0"/>
              </a:rPr>
              <a:t>kamış </a:t>
            </a:r>
            <a:r>
              <a:rPr lang="tr-TR" sz="2000" dirty="0">
                <a:latin typeface="Comic Sans MS" pitchFamily="66" charset="0"/>
              </a:rPr>
              <a:t>ve nemli kil olmasına karşın yoksul çocuklar bile okuma </a:t>
            </a:r>
            <a:r>
              <a:rPr lang="tr-TR" sz="2000" dirty="0" smtClean="0">
                <a:latin typeface="Comic Sans MS" pitchFamily="66" charset="0"/>
              </a:rPr>
              <a:t>yazmayı öğrenmişler</a:t>
            </a:r>
            <a:r>
              <a:rPr lang="tr-TR" sz="2000" dirty="0">
                <a:latin typeface="Comic Sans MS" pitchFamily="66" charset="0"/>
              </a:rPr>
              <a:t>. </a:t>
            </a:r>
            <a:endParaRPr lang="tr-TR" sz="2000" dirty="0" smtClean="0">
              <a:latin typeface="Comic Sans MS" pitchFamily="66" charset="0"/>
            </a:endParaRPr>
          </a:p>
          <a:p>
            <a:pPr marL="0" indent="0" algn="just">
              <a:buNone/>
            </a:pPr>
            <a:endParaRPr lang="tr-TR" sz="2000" dirty="0">
              <a:latin typeface="Comic Sans MS" pitchFamily="66" charset="0"/>
            </a:endParaRPr>
          </a:p>
          <a:p>
            <a:pPr marL="0" indent="0" algn="just">
              <a:buNone/>
            </a:pPr>
            <a:r>
              <a:rPr lang="tr-TR" sz="2000" dirty="0" smtClean="0">
                <a:latin typeface="Comic Sans MS" pitchFamily="66" charset="0"/>
              </a:rPr>
              <a:t>	Eski </a:t>
            </a:r>
            <a:r>
              <a:rPr lang="tr-TR" sz="2000" dirty="0">
                <a:latin typeface="Comic Sans MS" pitchFamily="66" charset="0"/>
              </a:rPr>
              <a:t>Roma’da kadınlar, erkeklerden diğer antik </a:t>
            </a:r>
            <a:r>
              <a:rPr lang="tr-TR" sz="2000" dirty="0" smtClean="0">
                <a:latin typeface="Comic Sans MS" pitchFamily="66" charset="0"/>
              </a:rPr>
              <a:t>toplumlarda </a:t>
            </a:r>
            <a:r>
              <a:rPr lang="tr-TR" sz="2000" dirty="0">
                <a:latin typeface="Comic Sans MS" pitchFamily="66" charset="0"/>
              </a:rPr>
              <a:t>olduğundan daha eşit bir konuma sahiptiler. Hem kızlar </a:t>
            </a:r>
            <a:r>
              <a:rPr lang="tr-TR" sz="2000" dirty="0" smtClean="0">
                <a:latin typeface="Comic Sans MS" pitchFamily="66" charset="0"/>
              </a:rPr>
              <a:t>hem de </a:t>
            </a:r>
            <a:r>
              <a:rPr lang="tr-TR" sz="2000" dirty="0">
                <a:latin typeface="Comic Sans MS" pitchFamily="66" charset="0"/>
              </a:rPr>
              <a:t>erkekler, disiplinin katı olduğu ve okuma yazmayı kamış kalem </a:t>
            </a:r>
            <a:r>
              <a:rPr lang="tr-TR" sz="2000" dirty="0" smtClean="0">
                <a:latin typeface="Comic Sans MS" pitchFamily="66" charset="0"/>
              </a:rPr>
              <a:t>ve balmumu </a:t>
            </a:r>
            <a:r>
              <a:rPr lang="tr-TR" sz="2000" dirty="0">
                <a:latin typeface="Comic Sans MS" pitchFamily="66" charset="0"/>
              </a:rPr>
              <a:t>tabletle öğrendikleri okullara gitmişler (</a:t>
            </a:r>
            <a:r>
              <a:rPr lang="tr-TR" sz="2000" dirty="0" err="1">
                <a:latin typeface="Comic Sans MS" pitchFamily="66" charset="0"/>
              </a:rPr>
              <a:t>Elkind</a:t>
            </a:r>
            <a:r>
              <a:rPr lang="tr-TR" sz="2000" dirty="0">
                <a:latin typeface="Comic Sans MS" pitchFamily="66" charset="0"/>
              </a:rPr>
              <a:t>, 1999).</a:t>
            </a:r>
          </a:p>
        </p:txBody>
      </p:sp>
    </p:spTree>
    <p:extLst>
      <p:ext uri="{BB962C8B-B14F-4D97-AF65-F5344CB8AC3E}">
        <p14:creationId xmlns:p14="http://schemas.microsoft.com/office/powerpoint/2010/main" val="838154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latin typeface="Comic Sans MS" pitchFamily="66" charset="0"/>
            </a:endParaRPr>
          </a:p>
        </p:txBody>
      </p:sp>
      <p:sp>
        <p:nvSpPr>
          <p:cNvPr id="3" name="İçerik Yer Tutucusu 2"/>
          <p:cNvSpPr>
            <a:spLocks noGrp="1"/>
          </p:cNvSpPr>
          <p:nvPr>
            <p:ph idx="1"/>
          </p:nvPr>
        </p:nvSpPr>
        <p:spPr/>
        <p:txBody>
          <a:bodyPr>
            <a:noAutofit/>
          </a:bodyPr>
          <a:lstStyle/>
          <a:p>
            <a:pPr marL="0" indent="0" algn="just">
              <a:buNone/>
            </a:pPr>
            <a:r>
              <a:rPr lang="tr-TR" sz="2000" dirty="0" smtClean="0">
                <a:latin typeface="Comic Sans MS" pitchFamily="66" charset="0"/>
              </a:rPr>
              <a:t>	Çocukluğun </a:t>
            </a:r>
            <a:r>
              <a:rPr lang="tr-TR" sz="2000" dirty="0">
                <a:latin typeface="Comic Sans MS" pitchFamily="66" charset="0"/>
              </a:rPr>
              <a:t>tarihi araştırmalarının öncüsü sayılan </a:t>
            </a:r>
            <a:r>
              <a:rPr lang="tr-TR" sz="2000" dirty="0" err="1">
                <a:latin typeface="Comic Sans MS" pitchFamily="66" charset="0"/>
              </a:rPr>
              <a:t>Ariés</a:t>
            </a:r>
            <a:r>
              <a:rPr lang="tr-TR" sz="2000" dirty="0">
                <a:latin typeface="Comic Sans MS" pitchFamily="66" charset="0"/>
              </a:rPr>
              <a:t>, 1600’lere kadar ayrı bir çocukluk kavramının var olmadığını söylemiştir. </a:t>
            </a:r>
            <a:endParaRPr lang="tr-TR" sz="2000" dirty="0" smtClean="0">
              <a:latin typeface="Comic Sans MS" pitchFamily="66" charset="0"/>
            </a:endParaRPr>
          </a:p>
          <a:p>
            <a:pPr marL="0" indent="0" algn="just">
              <a:buNone/>
            </a:pPr>
            <a:r>
              <a:rPr lang="tr-TR" sz="2000" dirty="0">
                <a:latin typeface="Comic Sans MS" pitchFamily="66" charset="0"/>
              </a:rPr>
              <a:t>	</a:t>
            </a:r>
            <a:r>
              <a:rPr lang="tr-TR" sz="2000" dirty="0" smtClean="0">
                <a:latin typeface="Comic Sans MS" pitchFamily="66" charset="0"/>
              </a:rPr>
              <a:t>Çağdaş </a:t>
            </a:r>
            <a:r>
              <a:rPr lang="tr-TR" sz="2000" dirty="0">
                <a:latin typeface="Comic Sans MS" pitchFamily="66" charset="0"/>
              </a:rPr>
              <a:t>batı toplumu çocukluğu ayrı, farklı bir dönem olarak görmüş ve bu özel dönemde çocukları sevmiş, beslemiş ve korumuştur. Oysa </a:t>
            </a:r>
            <a:r>
              <a:rPr lang="tr-TR" sz="2000" dirty="0" smtClean="0">
                <a:latin typeface="Comic Sans MS" pitchFamily="66" charset="0"/>
              </a:rPr>
              <a:t>Ortaçağ </a:t>
            </a:r>
            <a:r>
              <a:rPr lang="tr-TR" sz="2000" dirty="0">
                <a:latin typeface="Comic Sans MS" pitchFamily="66" charset="0"/>
              </a:rPr>
              <a:t>boyunca çocuklar karşısında tamamen farklı bir tutumun </a:t>
            </a:r>
            <a:r>
              <a:rPr lang="tr-TR" sz="2000" dirty="0" smtClean="0">
                <a:latin typeface="Comic Sans MS" pitchFamily="66" charset="0"/>
              </a:rPr>
              <a:t>olduğu </a:t>
            </a:r>
            <a:r>
              <a:rPr lang="tr-TR" sz="2000" dirty="0">
                <a:latin typeface="Comic Sans MS" pitchFamily="66" charset="0"/>
              </a:rPr>
              <a:t>bilinmektedir. </a:t>
            </a:r>
            <a:endParaRPr lang="tr-TR" sz="2000" dirty="0" smtClean="0">
              <a:latin typeface="Comic Sans MS" pitchFamily="66" charset="0"/>
            </a:endParaRPr>
          </a:p>
        </p:txBody>
      </p:sp>
    </p:spTree>
    <p:extLst>
      <p:ext uri="{BB962C8B-B14F-4D97-AF65-F5344CB8AC3E}">
        <p14:creationId xmlns:p14="http://schemas.microsoft.com/office/powerpoint/2010/main" val="35835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latin typeface="Comic Sans MS" pitchFamily="66" charset="0"/>
              </a:rPr>
              <a:t>Ortaçağ</a:t>
            </a:r>
            <a:endParaRPr lang="tr-TR" dirty="0"/>
          </a:p>
        </p:txBody>
      </p:sp>
      <p:sp>
        <p:nvSpPr>
          <p:cNvPr id="3" name="İçerik Yer Tutucusu 2"/>
          <p:cNvSpPr>
            <a:spLocks noGrp="1"/>
          </p:cNvSpPr>
          <p:nvPr>
            <p:ph idx="1"/>
          </p:nvPr>
        </p:nvSpPr>
        <p:spPr/>
        <p:txBody>
          <a:bodyPr>
            <a:normAutofit/>
          </a:bodyPr>
          <a:lstStyle/>
          <a:p>
            <a:pPr marL="0" indent="0" algn="just">
              <a:buNone/>
            </a:pPr>
            <a:r>
              <a:rPr lang="tr-TR" sz="2000" dirty="0" smtClean="0">
                <a:latin typeface="Comic Sans MS" pitchFamily="66" charset="0"/>
              </a:rPr>
              <a:t>	Çocukların </a:t>
            </a:r>
            <a:r>
              <a:rPr lang="tr-TR" sz="2000" dirty="0">
                <a:latin typeface="Comic Sans MS" pitchFamily="66" charset="0"/>
              </a:rPr>
              <a:t>ihtiyaçları giderilmekle birlikte bugünkü gibi özel bir ilgiyle korunma söz konusu değildi. Çünkü </a:t>
            </a:r>
            <a:r>
              <a:rPr lang="tr-TR" sz="2000" dirty="0" err="1">
                <a:latin typeface="Comic Sans MS" pitchFamily="66" charset="0"/>
              </a:rPr>
              <a:t>Aries’e</a:t>
            </a:r>
            <a:r>
              <a:rPr lang="tr-TR" sz="2000" dirty="0">
                <a:latin typeface="Comic Sans MS" pitchFamily="66" charset="0"/>
              </a:rPr>
              <a:t> göre Ortaçağ’da çocuğun yetişkinden ayıran özellikler hakkında hiçbir şey bilinmemekteydi. Bu nedenle Ortaçağ’da çocukların kendilerine özgü giysileri, besinleri, oyunları ve oyuncakları yoktu. Yetişkinlerin dilinde çocuğu anlatacak özel sözcükler bile yoktu. </a:t>
            </a:r>
            <a:r>
              <a:rPr lang="tr-TR" sz="2000" dirty="0" smtClean="0">
                <a:latin typeface="Comic Sans MS" pitchFamily="66" charset="0"/>
              </a:rPr>
              <a:t>Çocuğun </a:t>
            </a:r>
            <a:r>
              <a:rPr lang="tr-TR" sz="2000" dirty="0">
                <a:latin typeface="Comic Sans MS" pitchFamily="66" charset="0"/>
              </a:rPr>
              <a:t>yedi yaşına kadar süren bir bebeklik dönemi vardı, çocuk bu yaştan itibaren doğrudan yetişkinlerin dünyasına girmekteydi. </a:t>
            </a:r>
            <a:endParaRPr lang="tr-TR" sz="2000" dirty="0" smtClean="0">
              <a:latin typeface="Comic Sans MS" pitchFamily="66" charset="0"/>
            </a:endParaRPr>
          </a:p>
          <a:p>
            <a:pPr marL="0" indent="0" algn="just">
              <a:buNone/>
            </a:pPr>
            <a:r>
              <a:rPr lang="tr-TR" sz="2000" dirty="0">
                <a:latin typeface="Comic Sans MS" pitchFamily="66" charset="0"/>
              </a:rPr>
              <a:t>	</a:t>
            </a:r>
            <a:r>
              <a:rPr lang="tr-TR" sz="2000" dirty="0" smtClean="0">
                <a:latin typeface="Comic Sans MS" pitchFamily="66" charset="0"/>
              </a:rPr>
              <a:t>Dolayısıyla</a:t>
            </a:r>
            <a:r>
              <a:rPr lang="tr-TR" sz="2000" dirty="0">
                <a:latin typeface="Comic Sans MS" pitchFamily="66" charset="0"/>
              </a:rPr>
              <a:t>, Ortaçağ’da çocuklar minyatür yetişkinler olarak görülüyordu. Klasik çağlarda var olan çocukluk kavramı unutulmuştu; çocukluğun yeniden keşfedilmesi için on yedinci yüzyılı beklemek gerekmekteydi (</a:t>
            </a:r>
            <a:r>
              <a:rPr lang="tr-TR" sz="2000" dirty="0" err="1">
                <a:latin typeface="Comic Sans MS" pitchFamily="66" charset="0"/>
              </a:rPr>
              <a:t>Ariés</a:t>
            </a:r>
            <a:r>
              <a:rPr lang="tr-TR" sz="2000" dirty="0">
                <a:latin typeface="Comic Sans MS" pitchFamily="66" charset="0"/>
              </a:rPr>
              <a:t>, 1962; </a:t>
            </a:r>
            <a:r>
              <a:rPr lang="tr-TR" sz="2000" dirty="0" err="1">
                <a:latin typeface="Comic Sans MS" pitchFamily="66" charset="0"/>
              </a:rPr>
              <a:t>Morrison</a:t>
            </a:r>
            <a:r>
              <a:rPr lang="tr-TR" sz="2000" dirty="0">
                <a:latin typeface="Comic Sans MS" pitchFamily="66" charset="0"/>
              </a:rPr>
              <a:t>, 2004; Onur, 2005a).</a:t>
            </a:r>
          </a:p>
          <a:p>
            <a:pPr marL="0" indent="0">
              <a:buNone/>
            </a:pPr>
            <a:endParaRPr lang="tr-TR" sz="2000" dirty="0"/>
          </a:p>
        </p:txBody>
      </p:sp>
    </p:spTree>
    <p:extLst>
      <p:ext uri="{BB962C8B-B14F-4D97-AF65-F5344CB8AC3E}">
        <p14:creationId xmlns:p14="http://schemas.microsoft.com/office/powerpoint/2010/main" val="1732527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latin typeface="Comic Sans MS" pitchFamily="66" charset="0"/>
              </a:rPr>
              <a:t>Endüstri </a:t>
            </a:r>
            <a:r>
              <a:rPr lang="tr-TR" dirty="0" smtClean="0">
                <a:latin typeface="Comic Sans MS" pitchFamily="66" charset="0"/>
              </a:rPr>
              <a:t>devrimi dönemi</a:t>
            </a:r>
            <a:endParaRPr lang="tr-TR" dirty="0">
              <a:latin typeface="Comic Sans MS" pitchFamily="66" charset="0"/>
            </a:endParaRPr>
          </a:p>
        </p:txBody>
      </p:sp>
      <p:sp>
        <p:nvSpPr>
          <p:cNvPr id="3" name="İçerik Yer Tutucusu 2"/>
          <p:cNvSpPr>
            <a:spLocks noGrp="1"/>
          </p:cNvSpPr>
          <p:nvPr>
            <p:ph idx="1"/>
          </p:nvPr>
        </p:nvSpPr>
        <p:spPr/>
        <p:txBody>
          <a:bodyPr>
            <a:normAutofit/>
          </a:bodyPr>
          <a:lstStyle/>
          <a:p>
            <a:pPr marL="0" indent="0" algn="just">
              <a:buNone/>
            </a:pPr>
            <a:r>
              <a:rPr lang="tr-TR" sz="2000" dirty="0" smtClean="0">
                <a:latin typeface="Comic Sans MS" pitchFamily="66" charset="0"/>
              </a:rPr>
              <a:t>	Endüstri </a:t>
            </a:r>
            <a:r>
              <a:rPr lang="tr-TR" sz="2000" dirty="0">
                <a:latin typeface="Comic Sans MS" pitchFamily="66" charset="0"/>
              </a:rPr>
              <a:t>devrimiyle birlikte özellikle göçmen ve yoksulların </a:t>
            </a:r>
            <a:r>
              <a:rPr lang="tr-TR" sz="2000" dirty="0" smtClean="0">
                <a:latin typeface="Comic Sans MS" pitchFamily="66" charset="0"/>
              </a:rPr>
              <a:t>çocukları </a:t>
            </a:r>
            <a:r>
              <a:rPr lang="tr-TR" sz="2000" dirty="0">
                <a:latin typeface="Comic Sans MS" pitchFamily="66" charset="0"/>
              </a:rPr>
              <a:t>başta olmak üzere çocuklar, ucuz fabrika işçileri olarak </a:t>
            </a:r>
            <a:r>
              <a:rPr lang="tr-TR" sz="2000" dirty="0" smtClean="0">
                <a:latin typeface="Comic Sans MS" pitchFamily="66" charset="0"/>
              </a:rPr>
              <a:t>görülmeye </a:t>
            </a:r>
            <a:r>
              <a:rPr lang="tr-TR" sz="2000" dirty="0">
                <a:latin typeface="Comic Sans MS" pitchFamily="66" charset="0"/>
              </a:rPr>
              <a:t>başlanmıştır. Bunu izleyen sosyal reform hareketi, çocuk imgesini ucuz fabrika işçiliğinden, fabrika işinde çalışan çırak imgesine </a:t>
            </a:r>
            <a:r>
              <a:rPr lang="tr-TR" sz="2000" dirty="0" smtClean="0">
                <a:latin typeface="Comic Sans MS" pitchFamily="66" charset="0"/>
              </a:rPr>
              <a:t>dönüştürmüştür</a:t>
            </a:r>
            <a:r>
              <a:rPr lang="tr-TR" sz="2000" dirty="0">
                <a:latin typeface="Comic Sans MS" pitchFamily="66" charset="0"/>
              </a:rPr>
              <a:t>. Çocuklar fabrikaya gönderilmek yerine fabrikada çalışmak üzere hazırlanmaları için okula gönderilmeye başlanmıştır (</a:t>
            </a:r>
            <a:r>
              <a:rPr lang="tr-TR" sz="2000" dirty="0" err="1">
                <a:latin typeface="Comic Sans MS" pitchFamily="66" charset="0"/>
              </a:rPr>
              <a:t>Elkind</a:t>
            </a:r>
            <a:r>
              <a:rPr lang="tr-TR" sz="2000" dirty="0">
                <a:latin typeface="Comic Sans MS" pitchFamily="66" charset="0"/>
              </a:rPr>
              <a:t>, 1999). </a:t>
            </a:r>
            <a:endParaRPr lang="tr-TR" sz="2000" dirty="0" smtClean="0">
              <a:latin typeface="Comic Sans MS" pitchFamily="66" charset="0"/>
            </a:endParaRPr>
          </a:p>
          <a:p>
            <a:pPr marL="0" indent="0" algn="just">
              <a:buNone/>
            </a:pPr>
            <a:r>
              <a:rPr lang="tr-TR" sz="2000" dirty="0">
                <a:latin typeface="Comic Sans MS" pitchFamily="66" charset="0"/>
              </a:rPr>
              <a:t>	</a:t>
            </a:r>
            <a:r>
              <a:rPr lang="tr-TR" sz="2000" dirty="0" smtClean="0">
                <a:latin typeface="Comic Sans MS" pitchFamily="66" charset="0"/>
              </a:rPr>
              <a:t>Çocuklukla </a:t>
            </a:r>
            <a:r>
              <a:rPr lang="tr-TR" sz="2000" dirty="0">
                <a:latin typeface="Comic Sans MS" pitchFamily="66" charset="0"/>
              </a:rPr>
              <a:t>ilgili ilk, ancak çok yavaş bazı değişmeler on </a:t>
            </a:r>
            <a:r>
              <a:rPr lang="tr-TR" sz="2000" dirty="0" smtClean="0">
                <a:latin typeface="Comic Sans MS" pitchFamily="66" charset="0"/>
              </a:rPr>
              <a:t>dördüncü </a:t>
            </a:r>
            <a:r>
              <a:rPr lang="tr-TR" sz="2000" dirty="0">
                <a:latin typeface="Comic Sans MS" pitchFamily="66" charset="0"/>
              </a:rPr>
              <a:t>yüzyıldan sonra burjuvazi ve deneysel bilimlerin gelişmesi ile ortaya çıkmaya, çocuğu ve çocukluğu tanımlayıcı bir dil gelişmeye başlamıştır (Tan, 1989).</a:t>
            </a:r>
          </a:p>
        </p:txBody>
      </p:sp>
    </p:spTree>
    <p:extLst>
      <p:ext uri="{BB962C8B-B14F-4D97-AF65-F5344CB8AC3E}">
        <p14:creationId xmlns:p14="http://schemas.microsoft.com/office/powerpoint/2010/main" val="97562093"/>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TotalTime>
  <Words>281</Words>
  <Application>Microsoft Office PowerPoint</Application>
  <PresentationFormat>Ekran Gösterisi (4:3)</PresentationFormat>
  <Paragraphs>64</Paragraphs>
  <Slides>18</Slides>
  <Notes>0</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Ofis Teması</vt:lpstr>
      <vt:lpstr>CGM105 ÇOCUK GELİŞİMİNE GİRİŞ DERSİ   Tarihsel Süreçte Çocuk</vt:lpstr>
      <vt:lpstr>Çocukluk kavramı</vt:lpstr>
      <vt:lpstr>Farklı tanımlar</vt:lpstr>
      <vt:lpstr>Neden bilinmeli?</vt:lpstr>
      <vt:lpstr>Tarihsel süreçteki değişim</vt:lpstr>
      <vt:lpstr>Antik çağ</vt:lpstr>
      <vt:lpstr>PowerPoint Sunusu</vt:lpstr>
      <vt:lpstr>Ortaçağ</vt:lpstr>
      <vt:lpstr>Endüstri devrimi dönemi</vt:lpstr>
      <vt:lpstr>17. YY</vt:lpstr>
      <vt:lpstr>John Locke</vt:lpstr>
      <vt:lpstr>Jean-Jacques Rousseau</vt:lpstr>
      <vt:lpstr>PowerPoint Sunusu</vt:lpstr>
      <vt:lpstr>Johann Heinrich Pestalozzi</vt:lpstr>
      <vt:lpstr>Fredrich Fröbel</vt:lpstr>
      <vt:lpstr>Önemi</vt:lpstr>
      <vt:lpstr>Kaynaklar </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Tarihsel Süreçte Çocuk</dc:title>
  <dc:creator>AYÇA</dc:creator>
  <cp:lastModifiedBy>AYÇA</cp:lastModifiedBy>
  <cp:revision>9</cp:revision>
  <dcterms:created xsi:type="dcterms:W3CDTF">2020-10-04T10:18:54Z</dcterms:created>
  <dcterms:modified xsi:type="dcterms:W3CDTF">2020-10-04T12:30:48Z</dcterms:modified>
</cp:coreProperties>
</file>