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8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EBC14F-3809-4A6D-B9A8-764D0F4563AD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20D799-D070-4B71-978A-B104F401A310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14F-3809-4A6D-B9A8-764D0F4563AD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D799-D070-4B71-978A-B104F401A310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14F-3809-4A6D-B9A8-764D0F4563AD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D799-D070-4B71-978A-B104F401A310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14F-3809-4A6D-B9A8-764D0F4563AD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D799-D070-4B71-978A-B104F401A310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14F-3809-4A6D-B9A8-764D0F4563AD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D799-D070-4B71-978A-B104F401A31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14F-3809-4A6D-B9A8-764D0F4563AD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D799-D070-4B71-978A-B104F401A310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14F-3809-4A6D-B9A8-764D0F4563AD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D799-D070-4B71-978A-B104F401A310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14F-3809-4A6D-B9A8-764D0F4563AD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D799-D070-4B71-978A-B104F401A310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14F-3809-4A6D-B9A8-764D0F4563AD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D799-D070-4B71-978A-B104F401A3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14F-3809-4A6D-B9A8-764D0F4563AD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D799-D070-4B71-978A-B104F401A3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14F-3809-4A6D-B9A8-764D0F4563AD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D799-D070-4B71-978A-B104F401A3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6EBC14F-3809-4A6D-B9A8-764D0F4563AD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320D799-D070-4B71-978A-B104F401A31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Beslenme ve Mutfak Kültürü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19. ve 20.yy. Fransız Mutfağı </a:t>
            </a:r>
          </a:p>
          <a:p>
            <a:r>
              <a:rPr lang="tr-TR" dirty="0" smtClean="0"/>
              <a:t>Aşçılar, Gurmeler vd.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5495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83568" y="1268760"/>
            <a:ext cx="7745505" cy="3877815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Gastronom ve yemek seven yazarların yazdıkları </a:t>
            </a:r>
          </a:p>
          <a:p>
            <a:endParaRPr lang="tr-TR" dirty="0"/>
          </a:p>
          <a:p>
            <a:r>
              <a:rPr lang="tr-TR" dirty="0" smtClean="0"/>
              <a:t>Fransız şarapları; ayrı bir başlık ve uzmanlık sahası </a:t>
            </a:r>
          </a:p>
          <a:p>
            <a:endParaRPr lang="tr-TR" dirty="0"/>
          </a:p>
          <a:p>
            <a:r>
              <a:rPr lang="tr-TR" dirty="0" smtClean="0"/>
              <a:t>4 farklı Fransız mutfağı: </a:t>
            </a:r>
          </a:p>
          <a:p>
            <a:r>
              <a:rPr lang="tr-TR" dirty="0" smtClean="0"/>
              <a:t>Büyük mutfak </a:t>
            </a:r>
          </a:p>
          <a:p>
            <a:r>
              <a:rPr lang="tr-TR" dirty="0" smtClean="0"/>
              <a:t>Burjuva mutfağı </a:t>
            </a:r>
          </a:p>
          <a:p>
            <a:r>
              <a:rPr lang="tr-TR" dirty="0" smtClean="0"/>
              <a:t>Bölgesel mutfak</a:t>
            </a:r>
          </a:p>
          <a:p>
            <a:r>
              <a:rPr lang="tr-TR" dirty="0" smtClean="0"/>
              <a:t>Köylü mutfağı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1699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Restoran; zindeleştirici çorbalar </a:t>
            </a:r>
          </a:p>
          <a:p>
            <a:endParaRPr lang="tr-TR" dirty="0"/>
          </a:p>
          <a:p>
            <a:r>
              <a:rPr lang="tr-TR" dirty="0" smtClean="0"/>
              <a:t>19. yy başında, Paris’te </a:t>
            </a:r>
          </a:p>
          <a:p>
            <a:endParaRPr lang="tr-TR" dirty="0"/>
          </a:p>
          <a:p>
            <a:r>
              <a:rPr lang="tr-TR" dirty="0" smtClean="0"/>
              <a:t>Fransız Devrimi öncesinde 100 den az sayıda</a:t>
            </a:r>
          </a:p>
          <a:p>
            <a:endParaRPr lang="tr-TR" dirty="0"/>
          </a:p>
          <a:p>
            <a:r>
              <a:rPr lang="tr-TR" dirty="0" smtClean="0"/>
              <a:t>Şaraphaneler</a:t>
            </a:r>
          </a:p>
          <a:p>
            <a:r>
              <a:rPr lang="tr-TR" dirty="0" smtClean="0"/>
              <a:t>Peynir dükkanları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3529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Yemek </a:t>
            </a:r>
            <a:r>
              <a:rPr lang="tr-TR" dirty="0" err="1" smtClean="0"/>
              <a:t>yemek</a:t>
            </a:r>
            <a:r>
              <a:rPr lang="tr-TR" dirty="0" smtClean="0"/>
              <a:t> için gidilen yer – 18.yy. sonu</a:t>
            </a:r>
          </a:p>
          <a:p>
            <a:r>
              <a:rPr lang="tr-TR" dirty="0" smtClean="0"/>
              <a:t> Kahvaltı hizmeti sunulmaz</a:t>
            </a:r>
          </a:p>
          <a:p>
            <a:endParaRPr lang="tr-TR" dirty="0"/>
          </a:p>
          <a:p>
            <a:r>
              <a:rPr lang="tr-TR" dirty="0" smtClean="0"/>
              <a:t>Oteller</a:t>
            </a:r>
          </a:p>
          <a:p>
            <a:r>
              <a:rPr lang="tr-TR" dirty="0" smtClean="0"/>
              <a:t>Hanlar- yolcu barınakları </a:t>
            </a:r>
          </a:p>
          <a:p>
            <a:r>
              <a:rPr lang="tr-TR" dirty="0" smtClean="0"/>
              <a:t>1760’larda Paris’te restoran kültürü</a:t>
            </a:r>
          </a:p>
          <a:p>
            <a:endParaRPr lang="tr-TR" dirty="0"/>
          </a:p>
          <a:p>
            <a:r>
              <a:rPr lang="tr-TR" dirty="0" smtClean="0"/>
              <a:t>1720 Venedik – </a:t>
            </a:r>
            <a:r>
              <a:rPr lang="tr-TR" dirty="0" err="1" smtClean="0"/>
              <a:t>Cafe</a:t>
            </a:r>
            <a:r>
              <a:rPr lang="tr-TR" dirty="0" smtClean="0"/>
              <a:t> </a:t>
            </a:r>
            <a:r>
              <a:rPr lang="tr-TR" dirty="0" err="1" smtClean="0"/>
              <a:t>Florian</a:t>
            </a:r>
            <a:r>
              <a:rPr lang="tr-TR" dirty="0" smtClean="0"/>
              <a:t> – kahve ve yanında hamurlu atıştırmalık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Restoran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3021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Küçük </a:t>
            </a:r>
            <a:r>
              <a:rPr lang="tr-TR" smtClean="0"/>
              <a:t>bir masada oturma düzeni </a:t>
            </a:r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301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0313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2723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Fransız Mutfağı, 19.yy. </a:t>
            </a:r>
          </a:p>
          <a:p>
            <a:r>
              <a:rPr lang="tr-TR" dirty="0" smtClean="0"/>
              <a:t>Üç kesim arasındaki ilişkilere dayalı bir sistem olarak ortaya çıktı: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Aşçılar</a:t>
            </a:r>
          </a:p>
          <a:p>
            <a:r>
              <a:rPr lang="tr-TR" dirty="0" smtClean="0"/>
              <a:t>Gurmeler</a:t>
            </a:r>
          </a:p>
          <a:p>
            <a:r>
              <a:rPr lang="tr-TR" dirty="0" smtClean="0"/>
              <a:t>Tüketiciler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11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Aşçıbaşı: büyük konaklardan gelme şefler</a:t>
            </a:r>
          </a:p>
          <a:p>
            <a:r>
              <a:rPr lang="tr-TR" dirty="0" smtClean="0"/>
              <a:t>Restoranlarda ve evlerde hizmet verenler </a:t>
            </a:r>
          </a:p>
          <a:p>
            <a:r>
              <a:rPr lang="tr-TR" dirty="0"/>
              <a:t>18. yy. Fransız mutfağının doğuşu</a:t>
            </a:r>
          </a:p>
          <a:p>
            <a:endParaRPr lang="tr-TR" dirty="0"/>
          </a:p>
          <a:p>
            <a:r>
              <a:rPr lang="tr-TR" dirty="0" smtClean="0"/>
              <a:t>19. yy. en ünlüsü: </a:t>
            </a:r>
            <a:r>
              <a:rPr lang="tr-TR" dirty="0" err="1" smtClean="0"/>
              <a:t>Carême</a:t>
            </a:r>
            <a:r>
              <a:rPr lang="tr-TR" dirty="0" smtClean="0"/>
              <a:t> </a:t>
            </a:r>
          </a:p>
          <a:p>
            <a:r>
              <a:rPr lang="tr-TR" dirty="0" smtClean="0"/>
              <a:t>Pasta ustası; pastacılık, mimarinin bir dalıdır, der…</a:t>
            </a:r>
          </a:p>
          <a:p>
            <a:r>
              <a:rPr lang="tr-TR" dirty="0" smtClean="0"/>
              <a:t>Keskin baharatlar yerine çeşniler kullanılması  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766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Etsiz güzel yemek anlayışını yerleştirdi.</a:t>
            </a:r>
          </a:p>
          <a:p>
            <a:r>
              <a:rPr lang="tr-TR" dirty="0" smtClean="0"/>
              <a:t>Bilinen karışımların tersine, farklı lezzetleri </a:t>
            </a:r>
            <a:r>
              <a:rPr lang="tr-TR" dirty="0" err="1" smtClean="0"/>
              <a:t>biraraya</a:t>
            </a:r>
            <a:r>
              <a:rPr lang="tr-TR" dirty="0" smtClean="0"/>
              <a:t> getirdi. </a:t>
            </a:r>
          </a:p>
          <a:p>
            <a:endParaRPr lang="tr-TR" dirty="0"/>
          </a:p>
          <a:p>
            <a:r>
              <a:rPr lang="tr-TR" dirty="0" smtClean="0"/>
              <a:t>Gastronom</a:t>
            </a:r>
          </a:p>
          <a:p>
            <a:r>
              <a:rPr lang="tr-TR" dirty="0" smtClean="0"/>
              <a:t>Gastronomi: ilk kez 1800 </a:t>
            </a:r>
          </a:p>
          <a:p>
            <a:r>
              <a:rPr lang="tr-TR" dirty="0" smtClean="0"/>
              <a:t>Bir şiirde geçer</a:t>
            </a:r>
          </a:p>
          <a:p>
            <a:endParaRPr lang="tr-TR" dirty="0"/>
          </a:p>
          <a:p>
            <a:r>
              <a:rPr lang="tr-TR" dirty="0" smtClean="0"/>
              <a:t>Gastronomi edebiyatı farklıdır…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902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Gastronomi: Yemek sanatı anlamından uzak; </a:t>
            </a:r>
          </a:p>
          <a:p>
            <a:r>
              <a:rPr lang="tr-TR" dirty="0" smtClean="0"/>
              <a:t>İlk kullanımında, sosyal statüye kavuşmayı ve itibar görmeyi sağlayan bir araçtır. </a:t>
            </a:r>
          </a:p>
          <a:p>
            <a:endParaRPr lang="tr-TR" dirty="0"/>
          </a:p>
          <a:p>
            <a:r>
              <a:rPr lang="tr-TR" dirty="0" smtClean="0"/>
              <a:t>Fransız Devrimi’nden sonra ortaya çıkan yeni sosyal hiyerarşiyi meşrulaştırmanın bir aracı…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771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Zengin edebiyatı;</a:t>
            </a:r>
          </a:p>
          <a:p>
            <a:r>
              <a:rPr lang="tr-TR" dirty="0" smtClean="0"/>
              <a:t>Sofra kuralları, adetleri, yemek takımları, çatal-bıçak kullanımı vb. ilişkin görgü kuralları…</a:t>
            </a:r>
          </a:p>
          <a:p>
            <a:endParaRPr lang="tr-TR" dirty="0"/>
          </a:p>
          <a:p>
            <a:r>
              <a:rPr lang="tr-TR" dirty="0" smtClean="0"/>
              <a:t>Yönetici sınıfın aynı kurallara tabii olmasını sağlayan araçlar</a:t>
            </a:r>
          </a:p>
          <a:p>
            <a:endParaRPr lang="tr-TR" dirty="0"/>
          </a:p>
          <a:p>
            <a:r>
              <a:rPr lang="tr-TR" dirty="0" smtClean="0"/>
              <a:t>Ziyafet sofraları, görkemli kutlamalar, zenginlik ve cömertlik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1447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Grimod</a:t>
            </a:r>
            <a:r>
              <a:rPr lang="tr-TR" dirty="0" smtClean="0"/>
              <a:t>, gastronomiye ilişkin eserler verdi; kurucularından kabul edilir. </a:t>
            </a:r>
          </a:p>
          <a:p>
            <a:endParaRPr lang="tr-TR" dirty="0"/>
          </a:p>
          <a:p>
            <a:r>
              <a:rPr lang="tr-TR" dirty="0" smtClean="0"/>
              <a:t>Diğeri, </a:t>
            </a:r>
            <a:r>
              <a:rPr lang="tr-TR" dirty="0" err="1" smtClean="0"/>
              <a:t>Brillat-Savarin</a:t>
            </a:r>
            <a:r>
              <a:rPr lang="tr-TR" dirty="0" smtClean="0"/>
              <a:t>: Damak Tadının Fizyolojisi </a:t>
            </a:r>
          </a:p>
          <a:p>
            <a:endParaRPr lang="tr-TR" dirty="0"/>
          </a:p>
          <a:p>
            <a:r>
              <a:rPr lang="tr-TR" dirty="0" smtClean="0"/>
              <a:t>«İnsan beslenmesiyle ilgili bütün disiplinleri kucaklayan bir sentez bilimi»</a:t>
            </a:r>
          </a:p>
          <a:p>
            <a:endParaRPr lang="tr-TR" dirty="0" smtClean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5031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Gastronomi ve sağlık </a:t>
            </a:r>
            <a:r>
              <a:rPr lang="tr-TR" dirty="0" err="1" smtClean="0"/>
              <a:t>birarada</a:t>
            </a:r>
            <a:r>
              <a:rPr lang="tr-TR" dirty="0" smtClean="0"/>
              <a:t> düşünülmeli </a:t>
            </a:r>
          </a:p>
          <a:p>
            <a:r>
              <a:rPr lang="tr-TR" dirty="0" smtClean="0"/>
              <a:t>Boğaza düşkünlük</a:t>
            </a:r>
          </a:p>
          <a:p>
            <a:r>
              <a:rPr lang="tr-TR" dirty="0" smtClean="0"/>
              <a:t>Oburluk ve aç gözlülük </a:t>
            </a:r>
          </a:p>
          <a:p>
            <a:endParaRPr lang="tr-TR" dirty="0"/>
          </a:p>
          <a:p>
            <a:r>
              <a:rPr lang="tr-TR" dirty="0" smtClean="0"/>
              <a:t>19.yy başından itibaren, Fransa yemek ve içecek tarihi ve tariflerine ilişkin çok sayıda eser yazıldı.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538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 dışında yemek: Paris restoran kültürü</a:t>
            </a:r>
          </a:p>
          <a:p>
            <a:endParaRPr lang="tr-TR" dirty="0"/>
          </a:p>
          <a:p>
            <a:r>
              <a:rPr lang="tr-TR" dirty="0" smtClean="0"/>
              <a:t>Ev mutfağı: Burjuva mutfağı </a:t>
            </a:r>
          </a:p>
          <a:p>
            <a:endParaRPr lang="tr-TR" dirty="0"/>
          </a:p>
          <a:p>
            <a:r>
              <a:rPr lang="tr-TR" dirty="0" smtClean="0"/>
              <a:t>Taşra mutfağı: kırsal kesimde pişirilen yemekler </a:t>
            </a:r>
          </a:p>
          <a:p>
            <a:endParaRPr lang="tr-TR" dirty="0"/>
          </a:p>
          <a:p>
            <a:r>
              <a:rPr lang="tr-TR" dirty="0" smtClean="0"/>
              <a:t>Bütün aşçılık bilgileri ve tarihi ile birleşince; mutfak sanatı nitelemesini aldı.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091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116</TotalTime>
  <Words>348</Words>
  <Application>Microsoft Office PowerPoint</Application>
  <PresentationFormat>Ekran Gösterisi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Cilt</vt:lpstr>
      <vt:lpstr>Beslenme ve Mutfak Kültürü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Restoran 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Hp-Pc</dc:creator>
  <cp:lastModifiedBy>Hp-Pc</cp:lastModifiedBy>
  <cp:revision>8</cp:revision>
  <dcterms:created xsi:type="dcterms:W3CDTF">2017-05-03T10:53:17Z</dcterms:created>
  <dcterms:modified xsi:type="dcterms:W3CDTF">2020-10-13T21:19:49Z</dcterms:modified>
</cp:coreProperties>
</file>